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9" r:id="rId2"/>
    <p:sldId id="333" r:id="rId3"/>
    <p:sldId id="334" r:id="rId4"/>
    <p:sldId id="335" r:id="rId5"/>
    <p:sldId id="336" r:id="rId6"/>
    <p:sldId id="33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</p:sldIdLst>
  <p:sldSz cx="9144000" cy="5143500" type="screen16x9"/>
  <p:notesSz cx="6858000" cy="9144000"/>
  <p:embeddedFontLst>
    <p:embeddedFont>
      <p:font typeface="Roboto Slab" charset="0"/>
      <p:regular r:id="rId22"/>
      <p:bold r:id="rId23"/>
    </p:embeddedFont>
    <p:embeddedFont>
      <p:font typeface="Nixie One" charset="0"/>
      <p:regular r:id="rId24"/>
    </p:embeddedFont>
    <p:embeddedFont>
      <p:font typeface="SimSun" pitchFamily="2" charset="-122"/>
      <p:regular r:id="rId25"/>
    </p:embeddedFont>
    <p:embeddedFont>
      <p:font typeface="Verdana" pitchFamily="34" charset="0"/>
      <p:regular r:id="rId26"/>
      <p:bold r:id="rId27"/>
      <p:italic r:id="rId28"/>
      <p:boldItalic r:id="rId29"/>
    </p:embeddedFont>
    <p:embeddedFont>
      <p:font typeface="Tahoma" pitchFamily="34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30" y="-9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9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etiği bütünleyicidir.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1563638"/>
            <a:ext cx="4508761" cy="357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4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3132139" y="1924050"/>
            <a:ext cx="2447925" cy="1782366"/>
          </a:xfrm>
          <a:prstGeom prst="ellipse">
            <a:avLst/>
          </a:prstGeom>
          <a:solidFill>
            <a:schemeClr val="accent1">
              <a:alpha val="4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Verdana" pitchFamily="34" charset="0"/>
              </a:rPr>
              <a:t>Etik</a:t>
            </a:r>
          </a:p>
          <a:p>
            <a:pPr algn="ctr"/>
            <a:endParaRPr lang="tr-TR" sz="1800" b="1">
              <a:latin typeface="Verdana" pitchFamily="34" charset="0"/>
            </a:endParaRPr>
          </a:p>
          <a:p>
            <a:pPr algn="ctr"/>
            <a:r>
              <a:rPr lang="tr-TR" sz="1800" b="1">
                <a:latin typeface="Verdana" pitchFamily="34" charset="0"/>
              </a:rPr>
              <a:t>Hastane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dirty="0" smtClean="0"/>
              <a:t>Etik Organizasyon: oluşturma ve sürdürme: </a:t>
            </a:r>
            <a:r>
              <a:rPr lang="tr-TR" sz="2000" b="1" dirty="0" smtClean="0">
                <a:solidFill>
                  <a:srgbClr val="FF9933"/>
                </a:solidFill>
              </a:rPr>
              <a:t>YSE</a:t>
            </a:r>
            <a:r>
              <a:rPr lang="tr-TR" sz="2000" b="1" dirty="0" smtClean="0">
                <a:solidFill>
                  <a:srgbClr val="FFFF99"/>
                </a:solidFill>
              </a:rPr>
              <a:t> </a:t>
            </a:r>
            <a:r>
              <a:rPr lang="tr-TR" sz="2000" b="1" dirty="0" smtClean="0"/>
              <a:t>yaklaşımı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684214" y="2247900"/>
            <a:ext cx="2879725" cy="1296591"/>
          </a:xfrm>
          <a:prstGeom prst="rightArrow">
            <a:avLst>
              <a:gd name="adj1" fmla="val 50000"/>
              <a:gd name="adj2" fmla="val 41644"/>
            </a:avLst>
          </a:prstGeom>
          <a:solidFill>
            <a:srgbClr val="FFCC00">
              <a:alpha val="5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3200" b="1">
                <a:latin typeface="Verdana" pitchFamily="34" charset="0"/>
              </a:rPr>
              <a:t>Y</a:t>
            </a:r>
            <a:r>
              <a:rPr lang="tr-TR" sz="1800" b="1">
                <a:latin typeface="Verdana" pitchFamily="34" charset="0"/>
              </a:rPr>
              <a:t>önetim kalitesi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5291138" y="2247900"/>
            <a:ext cx="3168650" cy="1296591"/>
          </a:xfrm>
          <a:prstGeom prst="leftArrow">
            <a:avLst>
              <a:gd name="adj1" fmla="val 50000"/>
              <a:gd name="adj2" fmla="val 45822"/>
            </a:avLst>
          </a:prstGeom>
          <a:solidFill>
            <a:srgbClr val="FFCC00">
              <a:alpha val="5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3200" b="1">
                <a:latin typeface="Verdana" pitchFamily="34" charset="0"/>
              </a:rPr>
              <a:t>S</a:t>
            </a:r>
            <a:r>
              <a:rPr lang="tr-TR" sz="1800" b="1">
                <a:latin typeface="Verdana" pitchFamily="34" charset="0"/>
              </a:rPr>
              <a:t>istem kalitesi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276600" y="3436144"/>
            <a:ext cx="1944688" cy="14573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CC00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dist"/>
            <a:r>
              <a:rPr lang="tr-TR" sz="1600" b="1" dirty="0">
                <a:latin typeface="Verdana" pitchFamily="34" charset="0"/>
              </a:rPr>
              <a:t>  Eleman </a:t>
            </a:r>
          </a:p>
          <a:p>
            <a:pPr algn="dist"/>
            <a:r>
              <a:rPr lang="tr-TR" sz="1600" b="1" dirty="0">
                <a:latin typeface="Verdana" pitchFamily="34" charset="0"/>
              </a:rPr>
              <a:t>     Kalitesi</a:t>
            </a:r>
          </a:p>
        </p:txBody>
      </p:sp>
    </p:spTree>
    <p:extLst>
      <p:ext uri="{BB962C8B-B14F-4D97-AF65-F5344CB8AC3E}">
        <p14:creationId xmlns:p14="http://schemas.microsoft.com/office/powerpoint/2010/main" val="412438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Sistem kalitesi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odaklılık,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Esneklik,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Güçlü kurumsal kültür,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 gelişme,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Etik değerleri güçlendiren kurallar,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Saygı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5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Eleman kalitesi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9" y="1766888"/>
            <a:ext cx="8460432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Güçlü mesleki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artyetişim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Liyakat,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çalışmasına yatkınlık,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Kişisel gelişim,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Öz disiplin.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0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dirty="0" smtClean="0">
                <a:solidFill>
                  <a:schemeClr val="bg1"/>
                </a:solidFill>
                <a:latin typeface="Roboto Slab" charset="0"/>
                <a:ea typeface="Roboto Slab" charset="0"/>
                <a:cs typeface="+mn-cs"/>
              </a:rPr>
              <a:t>Amerika Sağlık Kurumları Yöneticileri Derneği. Etik kurallar</a:t>
            </a:r>
            <a:endParaRPr lang="tr-TR" sz="1200" dirty="0" smtClean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707654"/>
            <a:ext cx="8208912" cy="3159125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 kurumları yöneticilerinin uyması gereken etik kuralları şu şekilde sınıflandırılmıştır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Mesleğin icrasına ilişkin kurallar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Müşterilere ilişkin kurallar 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Sağlık kurumunun işleyişine ilişkin kurallar 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Personele yönelik kurallar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Topluma yönelik kurallar</a:t>
            </a:r>
          </a:p>
          <a:p>
            <a:pPr lvl="1" eaLnBrk="1" hangingPunct="1">
              <a:defRPr/>
            </a:pPr>
            <a:r>
              <a:rPr lang="tr-TR" dirty="0" smtClean="0">
                <a:latin typeface="Times New Roman" pitchFamily="18" charset="0"/>
                <a:ea typeface="+mn-ea"/>
                <a:cs typeface="Times New Roman" pitchFamily="18" charset="0"/>
              </a:rPr>
              <a:t>Çıkar çatışması</a:t>
            </a:r>
          </a:p>
        </p:txBody>
      </p:sp>
    </p:spTree>
    <p:extLst>
      <p:ext uri="{BB962C8B-B14F-4D97-AF65-F5344CB8AC3E}">
        <p14:creationId xmlns:p14="http://schemas.microsoft.com/office/powerpoint/2010/main" val="34017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Mesleğe yönelik kurallar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560" y="2067694"/>
            <a:ext cx="79928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Mesleğin değerlerini, ahlak kurallarına uygun davranma, meslek ilkelerini ve mesleki dayanışmayı sağlama, kendini geliştirme, mesleğin saygınlığını artırma.</a:t>
            </a:r>
          </a:p>
        </p:txBody>
      </p:sp>
    </p:spTree>
    <p:extLst>
      <p:ext uri="{BB962C8B-B14F-4D97-AF65-F5344CB8AC3E}">
        <p14:creationId xmlns:p14="http://schemas.microsoft.com/office/powerpoint/2010/main" val="379515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Müşterilere yönelik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7544" y="2067694"/>
            <a:ext cx="813690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Kaliteyi değerlendiren, müşteriler arasında ayrım gözetmeyen, hastaları bilgilendiren hasta özerkliğine saygılı, özel hayata duyarlı hizmet ortamı yaratmak.</a:t>
            </a:r>
          </a:p>
        </p:txBody>
      </p:sp>
    </p:spTree>
    <p:extLst>
      <p:ext uri="{BB962C8B-B14F-4D97-AF65-F5344CB8AC3E}">
        <p14:creationId xmlns:p14="http://schemas.microsoft.com/office/powerpoint/2010/main" val="158813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Kuruma karşı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3568" y="1923678"/>
            <a:ext cx="79208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Mevcut kaynaklarla en iyi hizmeti sunmak, rekabet ve işbirliğine açık olmak, etkili işletmecilik tekniklerini uygulamak, güvenilir ve saygın olmak</a:t>
            </a:r>
          </a:p>
        </p:txBody>
      </p:sp>
    </p:spTree>
    <p:extLst>
      <p:ext uri="{BB962C8B-B14F-4D97-AF65-F5344CB8AC3E}">
        <p14:creationId xmlns:p14="http://schemas.microsoft.com/office/powerpoint/2010/main" val="1676723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Personele karşı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95536" y="1923678"/>
            <a:ext cx="849694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Personelin etik davranış göstermesini sağlamak, personele özerklik tanımak, cinsel taciz </a:t>
            </a:r>
            <a:r>
              <a:rPr lang="tr-TR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vb. </a:t>
            </a: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personele yönelik tehditleri engellemek, personelin kendine geliştireceği iş ortamı yaratmak, uygun şikayet mekanizmaları kurmak</a:t>
            </a:r>
            <a:r>
              <a:rPr lang="tr-TR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056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>
                <a:solidFill>
                  <a:schemeClr val="bg1"/>
                </a:solidFill>
              </a:rPr>
              <a:t>Topluma yönelik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552" y="2067694"/>
            <a:ext cx="828092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Toplumun sağlık ihtiyaçlarını belirlemek ve karşılamak, tüm bireylerin eşit biçimde hizmetten yararlanmasını sağlamak, kararlarının toplumsal etkilerini göz önüne almak, topluma doğru bilgi aktarmak.</a:t>
            </a:r>
          </a:p>
        </p:txBody>
      </p:sp>
    </p:spTree>
    <p:extLst>
      <p:ext uri="{BB962C8B-B14F-4D97-AF65-F5344CB8AC3E}">
        <p14:creationId xmlns:p14="http://schemas.microsoft.com/office/powerpoint/2010/main" val="25292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/>
              <a:t>T</a:t>
            </a:r>
            <a:r>
              <a:rPr lang="tr-TR" sz="2400" dirty="0" smtClean="0"/>
              <a:t>artışma</a:t>
            </a:r>
            <a:endParaRPr lang="tr-TR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779662"/>
            <a:ext cx="7540625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Hastane (sağlık kurumları) yönetimi niçin ayrı bir yönetim disiplini olarak gelişmiştir ?</a:t>
            </a:r>
          </a:p>
        </p:txBody>
      </p:sp>
    </p:spTree>
    <p:extLst>
      <p:ext uri="{BB962C8B-B14F-4D97-AF65-F5344CB8AC3E}">
        <p14:creationId xmlns:p14="http://schemas.microsoft.com/office/powerpoint/2010/main" val="171542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000" dirty="0" smtClean="0">
                <a:solidFill>
                  <a:schemeClr val="bg1"/>
                </a:solidFill>
              </a:rPr>
              <a:t>Sağlık kurumları işletmeciliği niçin gerekli olmuştur 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9" y="1766888"/>
            <a:ext cx="8568952" cy="3159125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sektörünün milli gelirden aldığı payın artması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harcamalarının yükselmesi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kurumlarının karmaşık yapıya bürünmeleri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Rekabetin artması</a:t>
            </a:r>
          </a:p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Yönetsel sorunların artması</a:t>
            </a:r>
          </a:p>
          <a:p>
            <a:pPr eaLnBrk="1" hangingPunct="1"/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4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r-TR" sz="2000" b="1" dirty="0" smtClean="0">
                <a:solidFill>
                  <a:schemeClr val="bg1"/>
                </a:solidFill>
              </a:rPr>
              <a:t>Hastane yöneticiliğinin evrimi</a:t>
            </a:r>
            <a:br>
              <a:rPr lang="tr-TR" sz="2000" b="1" dirty="0" smtClean="0">
                <a:solidFill>
                  <a:schemeClr val="bg1"/>
                </a:solidFill>
              </a:rPr>
            </a:br>
            <a:r>
              <a:rPr lang="tr-TR" sz="2000" b="1" dirty="0" err="1" smtClean="0">
                <a:solidFill>
                  <a:schemeClr val="bg1"/>
                </a:solidFill>
              </a:rPr>
              <a:t>Perrow</a:t>
            </a:r>
            <a:endParaRPr lang="tr-TR" sz="2000" b="1" dirty="0" smtClean="0">
              <a:solidFill>
                <a:schemeClr val="bg1"/>
              </a:solidFill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1851670"/>
            <a:ext cx="8280920" cy="3049587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Mülkiyet sahiplerinin egemenlik dönemi,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Hekimlerin egemenlik dönemi,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Profesyonel yönetimin gelişmesi dönemi,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Çok yönlü önderlik dönemi. </a:t>
            </a:r>
          </a:p>
          <a:p>
            <a:pPr eaLnBrk="1" hangingPunct="1"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05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b="1" dirty="0" smtClean="0">
                <a:solidFill>
                  <a:srgbClr val="FF0000"/>
                </a:solidFill>
              </a:rPr>
              <a:t>Hastane yöneticiliğinin evrimi</a:t>
            </a:r>
            <a:br>
              <a:rPr lang="tr-TR" sz="3600" b="1" dirty="0" smtClean="0">
                <a:solidFill>
                  <a:srgbClr val="FF0000"/>
                </a:solidFill>
              </a:rPr>
            </a:br>
            <a:r>
              <a:rPr lang="tr-TR" sz="3600" b="1" dirty="0" err="1" smtClean="0">
                <a:solidFill>
                  <a:srgbClr val="FF0000"/>
                </a:solidFill>
              </a:rPr>
              <a:t>Schulz</a:t>
            </a:r>
            <a:r>
              <a:rPr lang="tr-TR" sz="3600" b="1" dirty="0" smtClean="0">
                <a:solidFill>
                  <a:srgbClr val="FF0000"/>
                </a:solidFill>
              </a:rPr>
              <a:t>, Johnson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275" y="1515666"/>
            <a:ext cx="3505200" cy="13716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 İŞ YÖNETİCİSİ</a:t>
            </a:r>
          </a:p>
          <a:p>
            <a:pPr algn="ctr"/>
            <a:endParaRPr lang="tr-TR" sz="28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1920-1950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05400" y="3543300"/>
            <a:ext cx="3505200" cy="13716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EKİP ÖNDERİ</a:t>
            </a:r>
          </a:p>
          <a:p>
            <a:pPr algn="ctr"/>
            <a:endParaRPr lang="tr-TR" sz="28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1980 -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05388" y="1496616"/>
            <a:ext cx="3505200" cy="13716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KOORDİNATÖR</a:t>
            </a:r>
          </a:p>
          <a:p>
            <a:pPr algn="ctr"/>
            <a:endParaRPr lang="tr-TR" sz="28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1950-1970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275" y="3539729"/>
            <a:ext cx="3505200" cy="137160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BAŞKAN</a:t>
            </a:r>
          </a:p>
          <a:p>
            <a:pPr algn="ctr"/>
            <a:endParaRPr lang="tr-TR" sz="28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tr-TR" sz="2800" b="1">
                <a:solidFill>
                  <a:schemeClr val="bg1"/>
                </a:solidFill>
                <a:latin typeface="Times New Roman" pitchFamily="18" charset="0"/>
              </a:rPr>
              <a:t>1790-1980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962400" y="1257300"/>
            <a:ext cx="4191000" cy="2677656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>
                <a:latin typeface="Times New Roman" pitchFamily="18" charset="0"/>
              </a:rPr>
              <a:t>Hastane yönetim kurulunun emir ve direktifleri doğrultusunda hastanenin rutin faaliyetlerinin yürütülmesi</a:t>
            </a:r>
            <a:r>
              <a:rPr lang="tr-TR">
                <a:latin typeface="Times New Roman" pitchFamily="18" charset="0"/>
              </a:rPr>
              <a:t>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267200" y="3486150"/>
            <a:ext cx="4191000" cy="181588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>
                <a:latin typeface="Times New Roman" pitchFamily="18" charset="0"/>
              </a:rPr>
              <a:t>Hastane yönetim kurulu ve tıp personeli arasındaki ilişkilerin eşgüdümlenmesi.</a:t>
            </a:r>
            <a:r>
              <a:rPr lang="tr-TR">
                <a:latin typeface="Times New Roman" pitchFamily="18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362200" y="2286001"/>
            <a:ext cx="4191000" cy="2246769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2800" b="1">
                <a:latin typeface="Times New Roman" pitchFamily="18" charset="0"/>
              </a:rPr>
              <a:t>Hastanenin amaçlarını belirlemek. Planlama yapma, devletle ilişkileri düzenleme, standartları belirleme</a:t>
            </a:r>
            <a:endParaRPr lang="tr-TR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71800" y="2286000"/>
            <a:ext cx="4191000" cy="156966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>
                <a:latin typeface="Times New Roman" pitchFamily="18" charset="0"/>
              </a:rPr>
              <a:t>Katılımcı yönetim felsefesiyle tıp ve yönetsel birimlerin ekip anlayışı ile çalışmasını sağlamak.</a:t>
            </a:r>
          </a:p>
        </p:txBody>
      </p:sp>
    </p:spTree>
    <p:extLst>
      <p:ext uri="{BB962C8B-B14F-4D97-AF65-F5344CB8AC3E}">
        <p14:creationId xmlns:p14="http://schemas.microsoft.com/office/powerpoint/2010/main" val="41780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nimBg="1" autoUpdateAnimBg="0"/>
      <p:bldP spid="7178" grpId="0" animBg="1" autoUpdateAnimBg="0"/>
      <p:bldP spid="717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/>
              <a:t>T</a:t>
            </a:r>
            <a:r>
              <a:rPr lang="tr-TR" sz="2400" dirty="0" smtClean="0"/>
              <a:t>artışma</a:t>
            </a:r>
            <a:endParaRPr lang="tr-TR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07654"/>
            <a:ext cx="8280920" cy="3159125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 yöneticisi, kimlere karşı sorumludur ?</a:t>
            </a:r>
          </a:p>
        </p:txBody>
      </p:sp>
    </p:spTree>
    <p:extLst>
      <p:ext uri="{BB962C8B-B14F-4D97-AF65-F5344CB8AC3E}">
        <p14:creationId xmlns:p14="http://schemas.microsoft.com/office/powerpoint/2010/main" val="352675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Hastane yöneticisinin sorumlulukları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7" y="1766888"/>
            <a:ext cx="8388424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İşverene karşı sorumluluk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Topluma karşı sorumluluk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Müşterilere karşı sorumluluk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Kaynak sorumluluğu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Yasal sorumluluk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Sigorta kurumlarına karşı sorumluluk</a:t>
            </a:r>
          </a:p>
        </p:txBody>
      </p:sp>
    </p:spTree>
    <p:extLst>
      <p:ext uri="{BB962C8B-B14F-4D97-AF65-F5344CB8AC3E}">
        <p14:creationId xmlns:p14="http://schemas.microsoft.com/office/powerpoint/2010/main" val="76636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Etik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2067694"/>
            <a:ext cx="8136904" cy="14033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Ahlaki sorumluluk, kötü işler yapmaktan kaçınma sorumluluğu diye tanımlanabilir</a:t>
            </a:r>
          </a:p>
        </p:txBody>
      </p:sp>
    </p:spTree>
    <p:extLst>
      <p:ext uri="{BB962C8B-B14F-4D97-AF65-F5344CB8AC3E}">
        <p14:creationId xmlns:p14="http://schemas.microsoft.com/office/powerpoint/2010/main" val="235217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Etik sorumluluklar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475656" y="1635646"/>
            <a:ext cx="3556000" cy="2189560"/>
          </a:xfrm>
          <a:prstGeom prst="ellipse">
            <a:avLst/>
          </a:prstGeom>
          <a:solidFill>
            <a:srgbClr val="3366FF">
              <a:alpha val="50980"/>
            </a:srgbClr>
          </a:solidFill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tr-TR" altLang="zh-CN" sz="2000" b="1">
              <a:latin typeface="Times New Roman" pitchFamily="18" charset="0"/>
              <a:ea typeface="SimSun" pitchFamily="2" charset="-122"/>
            </a:endParaRPr>
          </a:p>
          <a:p>
            <a:r>
              <a:rPr lang="tr-TR" altLang="zh-CN" sz="2800" b="1">
                <a:latin typeface="Times New Roman" pitchFamily="18" charset="0"/>
                <a:ea typeface="SimSun" pitchFamily="2" charset="-122"/>
              </a:rPr>
              <a:t>Ekonomik</a:t>
            </a:r>
            <a:r>
              <a:rPr lang="tr-TR" altLang="zh-CN" b="1">
                <a:latin typeface="Times New Roman" pitchFamily="18" charset="0"/>
                <a:ea typeface="SimSun" pitchFamily="2" charset="-122"/>
              </a:rPr>
              <a:t> </a:t>
            </a:r>
            <a:endParaRPr lang="tr-TR">
              <a:latin typeface="Verdana" pitchFamily="34" charset="0"/>
            </a:endParaRP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942076" y="2859782"/>
            <a:ext cx="3556000" cy="2189559"/>
          </a:xfrm>
          <a:prstGeom prst="ellipse">
            <a:avLst/>
          </a:prstGeom>
          <a:solidFill>
            <a:srgbClr val="CCFFCC">
              <a:alpha val="50980"/>
            </a:srgbClr>
          </a:solidFill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 altLang="zh-CN" sz="1200">
              <a:latin typeface="Times New Roman" pitchFamily="18" charset="0"/>
              <a:ea typeface="SimSun" pitchFamily="2" charset="-122"/>
            </a:endParaRPr>
          </a:p>
          <a:p>
            <a:endParaRPr lang="tr-TR" altLang="zh-CN" sz="1200">
              <a:latin typeface="Times New Roman" pitchFamily="18" charset="0"/>
              <a:ea typeface="SimSun" pitchFamily="2" charset="-122"/>
            </a:endParaRPr>
          </a:p>
          <a:p>
            <a:endParaRPr lang="tr-TR" altLang="zh-CN" sz="1200">
              <a:latin typeface="Times New Roman" pitchFamily="18" charset="0"/>
              <a:ea typeface="SimSun" pitchFamily="2" charset="-122"/>
            </a:endParaRPr>
          </a:p>
          <a:p>
            <a:endParaRPr lang="tr-TR" altLang="zh-CN" sz="1200">
              <a:latin typeface="Times New Roman" pitchFamily="18" charset="0"/>
              <a:ea typeface="SimSun" pitchFamily="2" charset="-122"/>
            </a:endParaRPr>
          </a:p>
          <a:p>
            <a:endParaRPr lang="tr-TR" altLang="zh-CN" sz="1200">
              <a:latin typeface="Times New Roman" pitchFamily="18" charset="0"/>
              <a:ea typeface="SimSun" pitchFamily="2" charset="-122"/>
            </a:endParaRPr>
          </a:p>
          <a:p>
            <a:pPr algn="ctr"/>
            <a:r>
              <a:rPr lang="tr-TR" altLang="zh-CN" sz="2800" b="1">
                <a:latin typeface="Times New Roman" pitchFamily="18" charset="0"/>
                <a:ea typeface="SimSun" pitchFamily="2" charset="-122"/>
              </a:rPr>
              <a:t>Etik</a:t>
            </a:r>
            <a:endParaRPr lang="tr-TR">
              <a:latin typeface="Verdana" pitchFamily="34" charset="0"/>
            </a:endParaRP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690595" y="1635646"/>
            <a:ext cx="3556000" cy="2189559"/>
          </a:xfrm>
          <a:prstGeom prst="ellipse">
            <a:avLst/>
          </a:prstGeom>
          <a:solidFill>
            <a:srgbClr val="FFCC99">
              <a:alpha val="50980"/>
            </a:srgbClr>
          </a:solidFill>
          <a:ln w="63500">
            <a:solidFill>
              <a:srgbClr val="3333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tr-TR" altLang="zh-CN" sz="2000" b="1" dirty="0">
              <a:latin typeface="Times New Roman" pitchFamily="18" charset="0"/>
              <a:ea typeface="SimSun" pitchFamily="2" charset="-122"/>
            </a:endParaRPr>
          </a:p>
          <a:p>
            <a:pPr algn="r"/>
            <a:r>
              <a:rPr lang="tr-TR" altLang="zh-CN" sz="2800" b="1" dirty="0">
                <a:latin typeface="Times New Roman" pitchFamily="18" charset="0"/>
                <a:ea typeface="SimSun" pitchFamily="2" charset="-122"/>
              </a:rPr>
              <a:t>Hukuksal</a:t>
            </a:r>
          </a:p>
          <a:p>
            <a:endParaRPr lang="tr-TR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5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411</Words>
  <Application>Microsoft Office PowerPoint</Application>
  <PresentationFormat>Ekran Gösterisi (16:9)</PresentationFormat>
  <Paragraphs>95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8" baseType="lpstr">
      <vt:lpstr>Arial</vt:lpstr>
      <vt:lpstr>Roboto Slab</vt:lpstr>
      <vt:lpstr>Nixie One</vt:lpstr>
      <vt:lpstr>SimSun</vt:lpstr>
      <vt:lpstr>Wingdings</vt:lpstr>
      <vt:lpstr>Times New Roman</vt:lpstr>
      <vt:lpstr>Verdana</vt:lpstr>
      <vt:lpstr>Tahoma</vt:lpstr>
      <vt:lpstr>Warwick template</vt:lpstr>
      <vt:lpstr>PowerPoint Sunusu</vt:lpstr>
      <vt:lpstr>Tartışma</vt:lpstr>
      <vt:lpstr>Sağlık kurumları işletmeciliği niçin gerekli olmuştur ?</vt:lpstr>
      <vt:lpstr>Hastane yöneticiliğinin evrimi Perrow</vt:lpstr>
      <vt:lpstr>Hastane yöneticiliğinin evrimi Schulz, Johnson</vt:lpstr>
      <vt:lpstr>Tartışma</vt:lpstr>
      <vt:lpstr>Hastane yöneticisinin sorumlulukları</vt:lpstr>
      <vt:lpstr>Etik</vt:lpstr>
      <vt:lpstr>Etik sorumluluklar</vt:lpstr>
      <vt:lpstr>Yönetim etiği bütünleyicidir.</vt:lpstr>
      <vt:lpstr>Etik Organizasyon: oluşturma ve sürdürme: YSE yaklaşımı</vt:lpstr>
      <vt:lpstr>Sistem kalitesi</vt:lpstr>
      <vt:lpstr>Eleman kalitesi</vt:lpstr>
      <vt:lpstr>Amerika Sağlık Kurumları Yöneticileri Derneği. Etik kurallar</vt:lpstr>
      <vt:lpstr>Mesleğe yönelik kurallar </vt:lpstr>
      <vt:lpstr>Müşterilere yönelik</vt:lpstr>
      <vt:lpstr>Kuruma karşı</vt:lpstr>
      <vt:lpstr>Personele karşı</vt:lpstr>
      <vt:lpstr>Topluma yönelik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7</cp:revision>
  <dcterms:modified xsi:type="dcterms:W3CDTF">2022-09-19T10:49:31Z</dcterms:modified>
</cp:coreProperties>
</file>