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21"/>
  </p:notesMasterIdLst>
  <p:sldIdLst>
    <p:sldId id="259" r:id="rId2"/>
    <p:sldId id="333" r:id="rId3"/>
    <p:sldId id="334" r:id="rId4"/>
    <p:sldId id="335" r:id="rId5"/>
    <p:sldId id="336" r:id="rId6"/>
    <p:sldId id="337" r:id="rId7"/>
    <p:sldId id="339" r:id="rId8"/>
    <p:sldId id="340" r:id="rId9"/>
    <p:sldId id="341" r:id="rId10"/>
    <p:sldId id="342" r:id="rId11"/>
    <p:sldId id="343" r:id="rId12"/>
    <p:sldId id="344" r:id="rId13"/>
    <p:sldId id="345" r:id="rId14"/>
    <p:sldId id="346" r:id="rId15"/>
    <p:sldId id="347" r:id="rId16"/>
    <p:sldId id="348" r:id="rId17"/>
    <p:sldId id="349" r:id="rId18"/>
    <p:sldId id="350" r:id="rId19"/>
    <p:sldId id="351" r:id="rId20"/>
  </p:sldIdLst>
  <p:sldSz cx="9144000" cy="5143500" type="screen16x9"/>
  <p:notesSz cx="6858000" cy="9144000"/>
  <p:embeddedFontLst>
    <p:embeddedFont>
      <p:font typeface="Roboto Slab" charset="0"/>
      <p:regular r:id="rId22"/>
      <p:bold r:id="rId23"/>
    </p:embeddedFont>
    <p:embeddedFont>
      <p:font typeface="Nixie One" charset="0"/>
      <p:regular r:id="rId24"/>
    </p:embeddedFont>
    <p:embeddedFont>
      <p:font typeface="SimSun" pitchFamily="2" charset="-122"/>
      <p:regular r:id="rId25"/>
    </p:embeddedFont>
    <p:embeddedFont>
      <p:font typeface="Verdana" pitchFamily="34" charset="0"/>
      <p:regular r:id="rId26"/>
      <p:bold r:id="rId27"/>
      <p:italic r:id="rId28"/>
      <p:boldItalic r:id="rId29"/>
    </p:embeddedFont>
    <p:embeddedFont>
      <p:font typeface="Tahoma" pitchFamily="34" charset="0"/>
      <p:regular r:id="rId30"/>
      <p:bold r:id="rId3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8CEBAF2-A0B9-41F5-855D-340B4F70AB4A}">
  <a:tblStyle styleId="{98CEBAF2-A0B9-41F5-855D-340B4F70AB4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0ED7BB8-C791-43B9-B544-FB8657F4FD4F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630" y="-9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font" Target="fonts/font7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font" Target="fonts/font9.fntdata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25657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4113600" y="2878750"/>
            <a:ext cx="4505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113600" y="3983050"/>
            <a:ext cx="4505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0" y="4288499"/>
            <a:ext cx="3474300" cy="24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0" y="0"/>
            <a:ext cx="34743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0" y="500626"/>
            <a:ext cx="3474300" cy="3824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0" y="4493604"/>
            <a:ext cx="3474300" cy="118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>
            <a:off x="0" y="4584075"/>
            <a:ext cx="3474300" cy="559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67" name="Google Shape;67;p8"/>
          <p:cNvSpPr/>
          <p:nvPr/>
        </p:nvSpPr>
        <p:spPr>
          <a:xfrm>
            <a:off x="0" y="500625"/>
            <a:ext cx="4572000" cy="1058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8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8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8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71" name="Google Shape;71;p8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2" name="Google Shape;72;p8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8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4743450"/>
            <a:ext cx="19050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474345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F0EFD-8E6B-4F7A-9885-EE712BB1717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6897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1150938" y="463154"/>
            <a:ext cx="7804150" cy="413623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4743450"/>
            <a:ext cx="19050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474345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C62B3-2E07-4090-9C39-1DE8F952169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697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1828800"/>
            <a:ext cx="9009063" cy="789385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</p:grpSp>
      <p:sp>
        <p:nvSpPr>
          <p:cNvPr id="123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371600"/>
            <a:ext cx="77724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123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4686300"/>
            <a:ext cx="1905000" cy="3429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8CF3DEA-5C23-4532-918C-B07089C61B2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7423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/>
              <a:buChar char="▪"/>
              <a:defRPr sz="30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▫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■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60" r:id="rId3"/>
    <p:sldLayoutId id="2147483661" r:id="rId4"/>
    <p:sldLayoutId id="2147483662" r:id="rId5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6"/>
          <p:cNvSpPr txBox="1">
            <a:spLocks noGrp="1"/>
          </p:cNvSpPr>
          <p:nvPr>
            <p:ph type="subTitle" idx="1"/>
          </p:nvPr>
        </p:nvSpPr>
        <p:spPr>
          <a:xfrm>
            <a:off x="4113600" y="3983050"/>
            <a:ext cx="4505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smtClean="0"/>
              <a:t>Prof.Dr. ŞAHİN KAVUNCUBAŞI</a:t>
            </a:r>
            <a:endParaRPr dirty="0"/>
          </a:p>
        </p:txBody>
      </p:sp>
      <p:sp>
        <p:nvSpPr>
          <p:cNvPr id="144" name="Google Shape;144;p16"/>
          <p:cNvSpPr txBox="1"/>
          <p:nvPr/>
        </p:nvSpPr>
        <p:spPr>
          <a:xfrm>
            <a:off x="9903" y="503350"/>
            <a:ext cx="3471300" cy="3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0" dirty="0">
                <a:solidFill>
                  <a:schemeClr val="accent2"/>
                </a:solidFill>
                <a:latin typeface="Roboto Slab"/>
                <a:ea typeface="Roboto Slab"/>
                <a:cs typeface="Roboto Slab"/>
                <a:sym typeface="Roboto Slab"/>
              </a:rPr>
              <a:t>9</a:t>
            </a:r>
            <a:endParaRPr sz="20000" dirty="0">
              <a:solidFill>
                <a:schemeClr val="accent2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145" name="Google Shape;145;p16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Yönetim etiği bütünleyicidir.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5" y="1563638"/>
            <a:ext cx="4508761" cy="3579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747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Oval 2"/>
          <p:cNvSpPr>
            <a:spLocks noChangeArrowheads="1"/>
          </p:cNvSpPr>
          <p:nvPr/>
        </p:nvSpPr>
        <p:spPr bwMode="auto">
          <a:xfrm>
            <a:off x="3132139" y="1924050"/>
            <a:ext cx="2447925" cy="1782366"/>
          </a:xfrm>
          <a:prstGeom prst="ellipse">
            <a:avLst/>
          </a:prstGeom>
          <a:solidFill>
            <a:schemeClr val="accent1">
              <a:alpha val="49019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1800" b="1">
                <a:latin typeface="Verdana" pitchFamily="34" charset="0"/>
              </a:rPr>
              <a:t>Etik</a:t>
            </a:r>
          </a:p>
          <a:p>
            <a:pPr algn="ctr"/>
            <a:endParaRPr lang="tr-TR" sz="1800" b="1">
              <a:latin typeface="Verdana" pitchFamily="34" charset="0"/>
            </a:endParaRPr>
          </a:p>
          <a:p>
            <a:pPr algn="ctr"/>
            <a:r>
              <a:rPr lang="tr-TR" sz="1800" b="1">
                <a:latin typeface="Verdana" pitchFamily="34" charset="0"/>
              </a:rPr>
              <a:t>Hastane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000" b="1" dirty="0" smtClean="0"/>
              <a:t>Etik Organizasyon: oluşturma ve sürdürme: </a:t>
            </a:r>
            <a:r>
              <a:rPr lang="tr-TR" sz="2000" b="1" dirty="0" smtClean="0">
                <a:solidFill>
                  <a:srgbClr val="FF9933"/>
                </a:solidFill>
              </a:rPr>
              <a:t>YSE</a:t>
            </a:r>
            <a:r>
              <a:rPr lang="tr-TR" sz="2000" b="1" dirty="0" smtClean="0">
                <a:solidFill>
                  <a:srgbClr val="FFFF99"/>
                </a:solidFill>
              </a:rPr>
              <a:t> </a:t>
            </a:r>
            <a:r>
              <a:rPr lang="tr-TR" sz="2000" b="1" dirty="0" smtClean="0"/>
              <a:t>yaklaşımı</a:t>
            </a:r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684214" y="2247900"/>
            <a:ext cx="2879725" cy="1296591"/>
          </a:xfrm>
          <a:prstGeom prst="rightArrow">
            <a:avLst>
              <a:gd name="adj1" fmla="val 50000"/>
              <a:gd name="adj2" fmla="val 41644"/>
            </a:avLst>
          </a:prstGeom>
          <a:solidFill>
            <a:srgbClr val="FFCC00">
              <a:alpha val="54117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3200" b="1">
                <a:latin typeface="Verdana" pitchFamily="34" charset="0"/>
              </a:rPr>
              <a:t>Y</a:t>
            </a:r>
            <a:r>
              <a:rPr lang="tr-TR" sz="1800" b="1">
                <a:latin typeface="Verdana" pitchFamily="34" charset="0"/>
              </a:rPr>
              <a:t>önetim kalitesi</a:t>
            </a:r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5291138" y="2247900"/>
            <a:ext cx="3168650" cy="1296591"/>
          </a:xfrm>
          <a:prstGeom prst="leftArrow">
            <a:avLst>
              <a:gd name="adj1" fmla="val 50000"/>
              <a:gd name="adj2" fmla="val 45822"/>
            </a:avLst>
          </a:prstGeom>
          <a:solidFill>
            <a:srgbClr val="FFCC00">
              <a:alpha val="58038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3200" b="1">
                <a:latin typeface="Verdana" pitchFamily="34" charset="0"/>
              </a:rPr>
              <a:t>S</a:t>
            </a:r>
            <a:r>
              <a:rPr lang="tr-TR" sz="1800" b="1">
                <a:latin typeface="Verdana" pitchFamily="34" charset="0"/>
              </a:rPr>
              <a:t>istem kalitesi</a:t>
            </a:r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3276600" y="3436144"/>
            <a:ext cx="1944688" cy="1457325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CC00">
              <a:alpha val="5294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dist"/>
            <a:r>
              <a:rPr lang="tr-TR" sz="1600" b="1" dirty="0">
                <a:latin typeface="Verdana" pitchFamily="34" charset="0"/>
              </a:rPr>
              <a:t>  Eleman </a:t>
            </a:r>
          </a:p>
          <a:p>
            <a:pPr algn="dist"/>
            <a:r>
              <a:rPr lang="tr-TR" sz="1600" b="1" dirty="0">
                <a:latin typeface="Verdana" pitchFamily="34" charset="0"/>
              </a:rPr>
              <a:t>     Kalitesi</a:t>
            </a:r>
          </a:p>
        </p:txBody>
      </p:sp>
    </p:spTree>
    <p:extLst>
      <p:ext uri="{BB962C8B-B14F-4D97-AF65-F5344CB8AC3E}">
        <p14:creationId xmlns:p14="http://schemas.microsoft.com/office/powerpoint/2010/main" val="4124381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nimBg="1"/>
      <p:bldP spid="32772" grpId="0" animBg="1"/>
      <p:bldP spid="32773" grpId="0" animBg="1"/>
      <p:bldP spid="3277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Sistem kalitesi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1" y="1766888"/>
            <a:ext cx="8532440" cy="3159125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Müşteri odaklılık,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Esneklik,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Güçlü kurumsal kültür,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Sürekli gelişme,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Etik değerleri güçlendiren kurallar,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Saygı</a:t>
            </a:r>
          </a:p>
          <a:p>
            <a:pPr eaLnBrk="1" hangingPunct="1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1592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Eleman kalitesi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3569" y="1766888"/>
            <a:ext cx="8460432" cy="3159125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Güçlü mesleki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artyetişim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Liyakat,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Ekip çalışmasına yatkınlık,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Kişisel gelişim,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Öz disiplin.</a:t>
            </a:r>
          </a:p>
          <a:p>
            <a:pPr eaLnBrk="1" hangingPunct="1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7004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000" dirty="0" smtClean="0">
                <a:solidFill>
                  <a:schemeClr val="bg1"/>
                </a:solidFill>
                <a:latin typeface="Roboto Slab" charset="0"/>
                <a:ea typeface="Roboto Slab" charset="0"/>
                <a:cs typeface="+mn-cs"/>
              </a:rPr>
              <a:t>Amerika Sağlık Kurumları Yöneticileri Derneği. Etik kurallar</a:t>
            </a:r>
            <a:endParaRPr lang="tr-TR" sz="1200" dirty="0" smtClean="0">
              <a:solidFill>
                <a:schemeClr val="bg1"/>
              </a:solidFill>
              <a:latin typeface="Roboto Slab" charset="0"/>
              <a:ea typeface="Roboto Slab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611560" y="1707654"/>
            <a:ext cx="8208912" cy="3159125"/>
          </a:xfrm>
        </p:spPr>
        <p:txBody>
          <a:bodyPr/>
          <a:lstStyle/>
          <a:p>
            <a:pPr eaLnBrk="1" hangingPunct="1">
              <a:defRPr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Sağlık kurumları yöneticilerinin uyması gereken etik kuralları şu şekilde sınıflandırılmıştır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defRPr/>
            </a:pPr>
            <a:r>
              <a:rPr lang="tr-TR" dirty="0" smtClean="0">
                <a:latin typeface="Times New Roman" pitchFamily="18" charset="0"/>
                <a:ea typeface="+mn-ea"/>
                <a:cs typeface="Times New Roman" pitchFamily="18" charset="0"/>
              </a:rPr>
              <a:t>Mesleğin icrasına ilişkin kurallar</a:t>
            </a:r>
          </a:p>
          <a:p>
            <a:pPr lvl="1" eaLnBrk="1" hangingPunct="1">
              <a:defRPr/>
            </a:pPr>
            <a:r>
              <a:rPr lang="tr-TR" dirty="0" smtClean="0">
                <a:latin typeface="Times New Roman" pitchFamily="18" charset="0"/>
                <a:ea typeface="+mn-ea"/>
                <a:cs typeface="Times New Roman" pitchFamily="18" charset="0"/>
              </a:rPr>
              <a:t>Müşterilere ilişkin kurallar </a:t>
            </a:r>
          </a:p>
          <a:p>
            <a:pPr lvl="1" eaLnBrk="1" hangingPunct="1">
              <a:defRPr/>
            </a:pPr>
            <a:r>
              <a:rPr lang="tr-TR" dirty="0" smtClean="0">
                <a:latin typeface="Times New Roman" pitchFamily="18" charset="0"/>
                <a:ea typeface="+mn-ea"/>
                <a:cs typeface="Times New Roman" pitchFamily="18" charset="0"/>
              </a:rPr>
              <a:t>Sağlık kurumunun işleyişine ilişkin kurallar </a:t>
            </a:r>
          </a:p>
          <a:p>
            <a:pPr lvl="1" eaLnBrk="1" hangingPunct="1">
              <a:defRPr/>
            </a:pPr>
            <a:r>
              <a:rPr lang="tr-TR" dirty="0" smtClean="0">
                <a:latin typeface="Times New Roman" pitchFamily="18" charset="0"/>
                <a:ea typeface="+mn-ea"/>
                <a:cs typeface="Times New Roman" pitchFamily="18" charset="0"/>
              </a:rPr>
              <a:t>Personele yönelik kurallar</a:t>
            </a:r>
          </a:p>
          <a:p>
            <a:pPr lvl="1" eaLnBrk="1" hangingPunct="1">
              <a:defRPr/>
            </a:pPr>
            <a:r>
              <a:rPr lang="tr-TR" dirty="0" smtClean="0">
                <a:latin typeface="Times New Roman" pitchFamily="18" charset="0"/>
                <a:ea typeface="+mn-ea"/>
                <a:cs typeface="Times New Roman" pitchFamily="18" charset="0"/>
              </a:rPr>
              <a:t>Topluma yönelik kurallar</a:t>
            </a:r>
          </a:p>
          <a:p>
            <a:pPr lvl="1" eaLnBrk="1" hangingPunct="1">
              <a:defRPr/>
            </a:pPr>
            <a:r>
              <a:rPr lang="tr-TR" dirty="0" smtClean="0">
                <a:latin typeface="Times New Roman" pitchFamily="18" charset="0"/>
                <a:ea typeface="+mn-ea"/>
                <a:cs typeface="Times New Roman" pitchFamily="18" charset="0"/>
              </a:rPr>
              <a:t>Çıkar çatışması</a:t>
            </a:r>
          </a:p>
        </p:txBody>
      </p:sp>
    </p:spTree>
    <p:extLst>
      <p:ext uri="{BB962C8B-B14F-4D97-AF65-F5344CB8AC3E}">
        <p14:creationId xmlns:p14="http://schemas.microsoft.com/office/powerpoint/2010/main" val="340170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smtClean="0">
                <a:solidFill>
                  <a:schemeClr val="bg1"/>
                </a:solidFill>
              </a:rPr>
              <a:t>Mesleğe yönelik kurallar 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611560" y="2067694"/>
            <a:ext cx="7992888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tr-TR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Mesleğin değerlerini, ahlak kurallarına uygun davranma, meslek ilkelerini ve mesleki dayanışmayı sağlama, kendini geliştirme, mesleğin saygınlığını artırma.</a:t>
            </a:r>
          </a:p>
        </p:txBody>
      </p:sp>
    </p:spTree>
    <p:extLst>
      <p:ext uri="{BB962C8B-B14F-4D97-AF65-F5344CB8AC3E}">
        <p14:creationId xmlns:p14="http://schemas.microsoft.com/office/powerpoint/2010/main" val="37951586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smtClean="0">
                <a:solidFill>
                  <a:schemeClr val="bg1"/>
                </a:solidFill>
              </a:rPr>
              <a:t>Müşterilere yönelik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467544" y="2067694"/>
            <a:ext cx="8136904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tr-TR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Kaliteyi değerlendiren, müşteriler arasında ayrım gözetmeyen, hastaları bilgilendiren hasta özerkliğine saygılı, özel hayata duyarlı hizmet ortamı yaratmak.</a:t>
            </a:r>
          </a:p>
        </p:txBody>
      </p:sp>
    </p:spTree>
    <p:extLst>
      <p:ext uri="{BB962C8B-B14F-4D97-AF65-F5344CB8AC3E}">
        <p14:creationId xmlns:p14="http://schemas.microsoft.com/office/powerpoint/2010/main" val="15881306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smtClean="0">
                <a:solidFill>
                  <a:schemeClr val="bg1"/>
                </a:solidFill>
              </a:rPr>
              <a:t>Kuruma karşı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683568" y="1923678"/>
            <a:ext cx="792088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tr-TR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Mevcut kaynaklarla en iyi hizmeti sunmak, rekabet ve işbirliğine açık olmak, etkili işletmecilik tekniklerini uygulamak, güvenilir ve saygın olmak</a:t>
            </a:r>
          </a:p>
        </p:txBody>
      </p:sp>
    </p:spTree>
    <p:extLst>
      <p:ext uri="{BB962C8B-B14F-4D97-AF65-F5344CB8AC3E}">
        <p14:creationId xmlns:p14="http://schemas.microsoft.com/office/powerpoint/2010/main" val="16767234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smtClean="0">
                <a:solidFill>
                  <a:schemeClr val="bg1"/>
                </a:solidFill>
              </a:rPr>
              <a:t>Personele karşı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95536" y="1923678"/>
            <a:ext cx="8496944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tr-TR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Personelin etik davranış göstermesini sağlamak, personele özerklik tanımak, cinsel taciz </a:t>
            </a:r>
            <a:r>
              <a:rPr lang="tr-TR" sz="2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vb. </a:t>
            </a:r>
            <a:r>
              <a:rPr lang="tr-TR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personele yönelik tehditleri engellemek, personelin kendine geliştireceği iş ortamı yaratmak, uygun şikayet mekanizmaları kurmak</a:t>
            </a:r>
            <a:r>
              <a:rPr lang="tr-TR" sz="2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tr-TR" sz="28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0562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smtClean="0">
                <a:solidFill>
                  <a:schemeClr val="bg1"/>
                </a:solidFill>
              </a:rPr>
              <a:t>Topluma yönelik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539552" y="2067694"/>
            <a:ext cx="828092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tr-TR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Toplumun sağlık ihtiyaçlarını belirlemek ve karşılamak, tüm bireylerin eşit biçimde hizmetten yararlanmasını sağlamak, kararlarının toplumsal etkilerini göz önüne almak, topluma doğru bilgi aktarmak.</a:t>
            </a:r>
          </a:p>
        </p:txBody>
      </p:sp>
    </p:spTree>
    <p:extLst>
      <p:ext uri="{BB962C8B-B14F-4D97-AF65-F5344CB8AC3E}">
        <p14:creationId xmlns:p14="http://schemas.microsoft.com/office/powerpoint/2010/main" val="252929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/>
              <a:t>T</a:t>
            </a:r>
            <a:r>
              <a:rPr lang="tr-TR" sz="2400" dirty="0" smtClean="0"/>
              <a:t>artışma</a:t>
            </a:r>
            <a:endParaRPr lang="tr-TR" sz="24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6" y="1779662"/>
            <a:ext cx="7540625" cy="3159125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Hastane (sağlık kurumları) yönetimi niçin ayrı bir yönetim disiplini olarak gelişmiştir ?</a:t>
            </a:r>
          </a:p>
        </p:txBody>
      </p:sp>
    </p:spTree>
    <p:extLst>
      <p:ext uri="{BB962C8B-B14F-4D97-AF65-F5344CB8AC3E}">
        <p14:creationId xmlns:p14="http://schemas.microsoft.com/office/powerpoint/2010/main" val="1715424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000" dirty="0" smtClean="0">
                <a:solidFill>
                  <a:schemeClr val="bg1"/>
                </a:solidFill>
              </a:rPr>
              <a:t>Sağlık kurumları işletmeciliği niçin gerekli olmuştur 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9" y="1766888"/>
            <a:ext cx="8568952" cy="3159125"/>
          </a:xfrm>
        </p:spPr>
        <p:txBody>
          <a:bodyPr/>
          <a:lstStyle/>
          <a:p>
            <a:pPr eaLnBrk="1" hangingPunct="1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Sağlık sektörünün milli gelirden aldığı payın artması</a:t>
            </a:r>
          </a:p>
          <a:p>
            <a:pPr eaLnBrk="1" hangingPunct="1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Sağlık harcamalarının yükselmesi</a:t>
            </a:r>
          </a:p>
          <a:p>
            <a:pPr eaLnBrk="1" hangingPunct="1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Sağlık kurumlarının karmaşık yapıya bürünmeleri</a:t>
            </a:r>
          </a:p>
          <a:p>
            <a:pPr eaLnBrk="1" hangingPunct="1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Rekabetin artması</a:t>
            </a:r>
          </a:p>
          <a:p>
            <a:pPr eaLnBrk="1" hangingPunct="1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Yönetsel sorunların artması</a:t>
            </a:r>
          </a:p>
          <a:p>
            <a:pPr eaLnBrk="1" hangingPunct="1"/>
            <a:endParaRPr lang="tr-TR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547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tr-TR" sz="2000" b="1" dirty="0" smtClean="0">
                <a:solidFill>
                  <a:schemeClr val="bg1"/>
                </a:solidFill>
              </a:rPr>
              <a:t>Hastane yöneticiliğinin evrimi</a:t>
            </a:r>
            <a:br>
              <a:rPr lang="tr-TR" sz="2000" b="1" dirty="0" smtClean="0">
                <a:solidFill>
                  <a:schemeClr val="bg1"/>
                </a:solidFill>
              </a:rPr>
            </a:br>
            <a:r>
              <a:rPr lang="tr-TR" sz="2000" b="1" dirty="0" err="1" smtClean="0">
                <a:solidFill>
                  <a:schemeClr val="bg1"/>
                </a:solidFill>
              </a:rPr>
              <a:t>Perrow</a:t>
            </a:r>
            <a:endParaRPr lang="tr-TR" sz="2000" b="1" dirty="0" smtClean="0">
              <a:solidFill>
                <a:schemeClr val="bg1"/>
              </a:solidFill>
            </a:endParaRPr>
          </a:p>
        </p:txBody>
      </p:sp>
      <p:sp>
        <p:nvSpPr>
          <p:cNvPr id="5123" name="2 İçerik Yer Tutucusu"/>
          <p:cNvSpPr>
            <a:spLocks noGrp="1"/>
          </p:cNvSpPr>
          <p:nvPr>
            <p:ph idx="4294967295"/>
          </p:nvPr>
        </p:nvSpPr>
        <p:spPr>
          <a:xfrm>
            <a:off x="467544" y="1851670"/>
            <a:ext cx="8280920" cy="3049587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Mülkiyet sahiplerinin egemenlik dönemi,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Hekimlerin egemenlik dönemi,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Profesyonel yönetimin gelişmesi dönemi,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Çok yönlü önderlik dönemi. </a:t>
            </a:r>
          </a:p>
          <a:p>
            <a:pPr eaLnBrk="1" hangingPunct="1">
              <a:buFont typeface="Wingdings" pitchFamily="2" charset="2"/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055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600" b="1" dirty="0" smtClean="0">
                <a:solidFill>
                  <a:srgbClr val="FF0000"/>
                </a:solidFill>
              </a:rPr>
              <a:t>Hastane yöneticiliğinin evrimi</a:t>
            </a:r>
            <a:br>
              <a:rPr lang="tr-TR" sz="3600" b="1" dirty="0" smtClean="0">
                <a:solidFill>
                  <a:srgbClr val="FF0000"/>
                </a:solidFill>
              </a:rPr>
            </a:br>
            <a:r>
              <a:rPr lang="tr-TR" sz="3600" b="1" dirty="0" err="1" smtClean="0">
                <a:solidFill>
                  <a:srgbClr val="FF0000"/>
                </a:solidFill>
              </a:rPr>
              <a:t>Schulz</a:t>
            </a:r>
            <a:r>
              <a:rPr lang="tr-TR" sz="3600" b="1" dirty="0" smtClean="0">
                <a:solidFill>
                  <a:srgbClr val="FF0000"/>
                </a:solidFill>
              </a:rPr>
              <a:t>, Johnson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41275" y="1515666"/>
            <a:ext cx="3505200" cy="1371600"/>
          </a:xfrm>
          <a:prstGeom prst="rect">
            <a:avLst/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800" b="1">
                <a:solidFill>
                  <a:schemeClr val="bg1"/>
                </a:solidFill>
                <a:latin typeface="Times New Roman" pitchFamily="18" charset="0"/>
              </a:rPr>
              <a:t> İŞ YÖNETİCİSİ</a:t>
            </a:r>
          </a:p>
          <a:p>
            <a:pPr algn="ctr"/>
            <a:endParaRPr lang="tr-TR" sz="2800" b="1">
              <a:solidFill>
                <a:schemeClr val="bg1"/>
              </a:solidFill>
              <a:latin typeface="Times New Roman" pitchFamily="18" charset="0"/>
            </a:endParaRPr>
          </a:p>
          <a:p>
            <a:pPr algn="ctr"/>
            <a:r>
              <a:rPr lang="tr-TR" sz="2800" b="1">
                <a:solidFill>
                  <a:schemeClr val="bg1"/>
                </a:solidFill>
                <a:latin typeface="Times New Roman" pitchFamily="18" charset="0"/>
              </a:rPr>
              <a:t>1920-1950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5105400" y="3543300"/>
            <a:ext cx="3505200" cy="1371600"/>
          </a:xfrm>
          <a:prstGeom prst="rect">
            <a:avLst/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800" b="1">
                <a:solidFill>
                  <a:schemeClr val="bg1"/>
                </a:solidFill>
                <a:latin typeface="Times New Roman" pitchFamily="18" charset="0"/>
              </a:rPr>
              <a:t>EKİP ÖNDERİ</a:t>
            </a:r>
          </a:p>
          <a:p>
            <a:pPr algn="ctr"/>
            <a:endParaRPr lang="tr-TR" sz="2800" b="1">
              <a:solidFill>
                <a:schemeClr val="bg1"/>
              </a:solidFill>
              <a:latin typeface="Times New Roman" pitchFamily="18" charset="0"/>
            </a:endParaRPr>
          </a:p>
          <a:p>
            <a:pPr algn="ctr"/>
            <a:r>
              <a:rPr lang="tr-TR" sz="2800" b="1">
                <a:solidFill>
                  <a:schemeClr val="bg1"/>
                </a:solidFill>
                <a:latin typeface="Times New Roman" pitchFamily="18" charset="0"/>
              </a:rPr>
              <a:t>1980 -</a:t>
            </a: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5005388" y="1496616"/>
            <a:ext cx="3505200" cy="1371600"/>
          </a:xfrm>
          <a:prstGeom prst="rect">
            <a:avLst/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800" b="1">
                <a:solidFill>
                  <a:schemeClr val="bg1"/>
                </a:solidFill>
                <a:latin typeface="Times New Roman" pitchFamily="18" charset="0"/>
              </a:rPr>
              <a:t>KOORDİNATÖR</a:t>
            </a:r>
          </a:p>
          <a:p>
            <a:pPr algn="ctr"/>
            <a:endParaRPr lang="tr-TR" sz="2800" b="1">
              <a:solidFill>
                <a:schemeClr val="bg1"/>
              </a:solidFill>
              <a:latin typeface="Times New Roman" pitchFamily="18" charset="0"/>
            </a:endParaRPr>
          </a:p>
          <a:p>
            <a:pPr algn="ctr"/>
            <a:r>
              <a:rPr lang="tr-TR" sz="2800" b="1">
                <a:solidFill>
                  <a:schemeClr val="bg1"/>
                </a:solidFill>
                <a:latin typeface="Times New Roman" pitchFamily="18" charset="0"/>
              </a:rPr>
              <a:t>1950-1970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41275" y="3539729"/>
            <a:ext cx="3505200" cy="1371600"/>
          </a:xfrm>
          <a:prstGeom prst="rect">
            <a:avLst/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800" b="1">
                <a:solidFill>
                  <a:schemeClr val="bg1"/>
                </a:solidFill>
                <a:latin typeface="Times New Roman" pitchFamily="18" charset="0"/>
              </a:rPr>
              <a:t>BAŞKAN</a:t>
            </a:r>
          </a:p>
          <a:p>
            <a:pPr algn="ctr"/>
            <a:endParaRPr lang="tr-TR" sz="2800" b="1">
              <a:solidFill>
                <a:schemeClr val="bg1"/>
              </a:solidFill>
              <a:latin typeface="Times New Roman" pitchFamily="18" charset="0"/>
            </a:endParaRPr>
          </a:p>
          <a:p>
            <a:pPr algn="ctr"/>
            <a:r>
              <a:rPr lang="tr-TR" sz="2800" b="1">
                <a:solidFill>
                  <a:schemeClr val="bg1"/>
                </a:solidFill>
                <a:latin typeface="Times New Roman" pitchFamily="18" charset="0"/>
              </a:rPr>
              <a:t>1790-1980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3962400" y="1257300"/>
            <a:ext cx="4191000" cy="2677656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sz="2800" b="1">
                <a:latin typeface="Times New Roman" pitchFamily="18" charset="0"/>
              </a:rPr>
              <a:t>Hastane yönetim kurulunun emir ve direktifleri doğrultusunda hastanenin rutin faaliyetlerinin yürütülmesi</a:t>
            </a:r>
            <a:r>
              <a:rPr lang="tr-TR">
                <a:latin typeface="Times New Roman" pitchFamily="18" charset="0"/>
              </a:rPr>
              <a:t>.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4267200" y="3486150"/>
            <a:ext cx="4191000" cy="1815882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sz="2800" b="1">
                <a:latin typeface="Times New Roman" pitchFamily="18" charset="0"/>
              </a:rPr>
              <a:t>Hastane yönetim kurulu ve tıp personeli arasındaki ilişkilerin eşgüdümlenmesi.</a:t>
            </a:r>
            <a:r>
              <a:rPr lang="tr-TR">
                <a:latin typeface="Times New Roman" pitchFamily="18" charset="0"/>
              </a:rPr>
              <a:t>.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2362200" y="2286001"/>
            <a:ext cx="4191000" cy="2246769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sz="2800" b="1">
                <a:latin typeface="Times New Roman" pitchFamily="18" charset="0"/>
              </a:rPr>
              <a:t>Hastanenin amaçlarını belirlemek. Planlama yapma, devletle ilişkileri düzenleme, standartları belirleme</a:t>
            </a:r>
            <a:endParaRPr lang="tr-TR">
              <a:latin typeface="Times New Roman" pitchFamily="18" charset="0"/>
            </a:endParaRP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2971800" y="2286000"/>
            <a:ext cx="4191000" cy="1569660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b="1" dirty="0">
                <a:latin typeface="Times New Roman" pitchFamily="18" charset="0"/>
              </a:rPr>
              <a:t>Katılımcı yönetim felsefesiyle tıp ve yönetsel birimlerin ekip anlayışı ile çalışmasını sağlamak.</a:t>
            </a:r>
          </a:p>
        </p:txBody>
      </p:sp>
    </p:spTree>
    <p:extLst>
      <p:ext uri="{BB962C8B-B14F-4D97-AF65-F5344CB8AC3E}">
        <p14:creationId xmlns:p14="http://schemas.microsoft.com/office/powerpoint/2010/main" val="4178087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nimBg="1" autoUpdateAnimBg="0"/>
      <p:bldP spid="7173" grpId="0" animBg="1" autoUpdateAnimBg="0"/>
      <p:bldP spid="7174" grpId="0" animBg="1" autoUpdateAnimBg="0"/>
      <p:bldP spid="7175" grpId="0" animBg="1" autoUpdateAnimBg="0"/>
      <p:bldP spid="7176" grpId="0" animBg="1" autoUpdateAnimBg="0"/>
      <p:bldP spid="7177" grpId="0" animBg="1" autoUpdateAnimBg="0"/>
      <p:bldP spid="7178" grpId="0" animBg="1" autoUpdateAnimBg="0"/>
      <p:bldP spid="7179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/>
              <a:t>T</a:t>
            </a:r>
            <a:r>
              <a:rPr lang="tr-TR" sz="2400" dirty="0" smtClean="0"/>
              <a:t>artışma</a:t>
            </a:r>
            <a:endParaRPr lang="tr-TR" sz="240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3568" y="1707654"/>
            <a:ext cx="8280920" cy="3159125"/>
          </a:xfrm>
        </p:spPr>
        <p:txBody>
          <a:bodyPr/>
          <a:lstStyle/>
          <a:p>
            <a:pPr eaLnBrk="1" hangingPunct="1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Hastane yöneticisi, kimlere karşı sorumludur ?</a:t>
            </a:r>
          </a:p>
        </p:txBody>
      </p:sp>
    </p:spTree>
    <p:extLst>
      <p:ext uri="{BB962C8B-B14F-4D97-AF65-F5344CB8AC3E}">
        <p14:creationId xmlns:p14="http://schemas.microsoft.com/office/powerpoint/2010/main" val="3526752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b="1" dirty="0" smtClean="0"/>
              <a:t>Hastane yöneticisinin sorumlulukları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7" y="1766888"/>
            <a:ext cx="8388424" cy="3159125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İşverene karşı sorumluluk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Topluma karşı sorumluluk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Müşterilere karşı sorumluluk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Kaynak sorumluluğu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Yasal sorumluluk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Sigorta kurumlarına karşı sorumluluk</a:t>
            </a:r>
          </a:p>
        </p:txBody>
      </p:sp>
    </p:spTree>
    <p:extLst>
      <p:ext uri="{BB962C8B-B14F-4D97-AF65-F5344CB8AC3E}">
        <p14:creationId xmlns:p14="http://schemas.microsoft.com/office/powerpoint/2010/main" val="766367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Etik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6" y="2067694"/>
            <a:ext cx="8136904" cy="1403350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Ahlaki sorumluluk, kötü işler yapmaktan kaçınma sorumluluğu diye tanımlanabilir</a:t>
            </a:r>
          </a:p>
        </p:txBody>
      </p:sp>
    </p:spTree>
    <p:extLst>
      <p:ext uri="{BB962C8B-B14F-4D97-AF65-F5344CB8AC3E}">
        <p14:creationId xmlns:p14="http://schemas.microsoft.com/office/powerpoint/2010/main" val="2352178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Etik sorumluluklar</a:t>
            </a:r>
          </a:p>
        </p:txBody>
      </p:sp>
      <p:sp>
        <p:nvSpPr>
          <p:cNvPr id="11267" name="Oval 3"/>
          <p:cNvSpPr>
            <a:spLocks noChangeArrowheads="1"/>
          </p:cNvSpPr>
          <p:nvPr/>
        </p:nvSpPr>
        <p:spPr bwMode="auto">
          <a:xfrm>
            <a:off x="1475656" y="1635646"/>
            <a:ext cx="3556000" cy="2189560"/>
          </a:xfrm>
          <a:prstGeom prst="ellipse">
            <a:avLst/>
          </a:prstGeom>
          <a:solidFill>
            <a:srgbClr val="3366FF">
              <a:alpha val="50980"/>
            </a:srgbClr>
          </a:solidFill>
          <a:ln w="635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tr-TR" altLang="zh-CN" sz="2000" b="1">
              <a:latin typeface="Times New Roman" pitchFamily="18" charset="0"/>
              <a:ea typeface="SimSun" pitchFamily="2" charset="-122"/>
            </a:endParaRPr>
          </a:p>
          <a:p>
            <a:r>
              <a:rPr lang="tr-TR" altLang="zh-CN" sz="2800" b="1">
                <a:latin typeface="Times New Roman" pitchFamily="18" charset="0"/>
                <a:ea typeface="SimSun" pitchFamily="2" charset="-122"/>
              </a:rPr>
              <a:t>Ekonomik</a:t>
            </a:r>
            <a:r>
              <a:rPr lang="tr-TR" altLang="zh-CN" b="1">
                <a:latin typeface="Times New Roman" pitchFamily="18" charset="0"/>
                <a:ea typeface="SimSun" pitchFamily="2" charset="-122"/>
              </a:rPr>
              <a:t> </a:t>
            </a:r>
            <a:endParaRPr lang="tr-TR">
              <a:latin typeface="Verdana" pitchFamily="34" charset="0"/>
            </a:endParaRPr>
          </a:p>
        </p:txBody>
      </p:sp>
      <p:sp>
        <p:nvSpPr>
          <p:cNvPr id="11268" name="Oval 4"/>
          <p:cNvSpPr>
            <a:spLocks noChangeArrowheads="1"/>
          </p:cNvSpPr>
          <p:nvPr/>
        </p:nvSpPr>
        <p:spPr bwMode="auto">
          <a:xfrm>
            <a:off x="2942076" y="2859782"/>
            <a:ext cx="3556000" cy="2189559"/>
          </a:xfrm>
          <a:prstGeom prst="ellipse">
            <a:avLst/>
          </a:prstGeom>
          <a:solidFill>
            <a:srgbClr val="CCFFCC">
              <a:alpha val="50980"/>
            </a:srgbClr>
          </a:solidFill>
          <a:ln w="635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tr-TR" altLang="zh-CN" sz="1200">
              <a:latin typeface="Times New Roman" pitchFamily="18" charset="0"/>
              <a:ea typeface="SimSun" pitchFamily="2" charset="-122"/>
            </a:endParaRPr>
          </a:p>
          <a:p>
            <a:endParaRPr lang="tr-TR" altLang="zh-CN" sz="1200">
              <a:latin typeface="Times New Roman" pitchFamily="18" charset="0"/>
              <a:ea typeface="SimSun" pitchFamily="2" charset="-122"/>
            </a:endParaRPr>
          </a:p>
          <a:p>
            <a:endParaRPr lang="tr-TR" altLang="zh-CN" sz="1200">
              <a:latin typeface="Times New Roman" pitchFamily="18" charset="0"/>
              <a:ea typeface="SimSun" pitchFamily="2" charset="-122"/>
            </a:endParaRPr>
          </a:p>
          <a:p>
            <a:endParaRPr lang="tr-TR" altLang="zh-CN" sz="1200">
              <a:latin typeface="Times New Roman" pitchFamily="18" charset="0"/>
              <a:ea typeface="SimSun" pitchFamily="2" charset="-122"/>
            </a:endParaRPr>
          </a:p>
          <a:p>
            <a:endParaRPr lang="tr-TR" altLang="zh-CN" sz="1200">
              <a:latin typeface="Times New Roman" pitchFamily="18" charset="0"/>
              <a:ea typeface="SimSun" pitchFamily="2" charset="-122"/>
            </a:endParaRPr>
          </a:p>
          <a:p>
            <a:pPr algn="ctr"/>
            <a:r>
              <a:rPr lang="tr-TR" altLang="zh-CN" sz="2800" b="1">
                <a:latin typeface="Times New Roman" pitchFamily="18" charset="0"/>
                <a:ea typeface="SimSun" pitchFamily="2" charset="-122"/>
              </a:rPr>
              <a:t>Etik</a:t>
            </a:r>
            <a:endParaRPr lang="tr-TR">
              <a:latin typeface="Verdana" pitchFamily="34" charset="0"/>
            </a:endParaRPr>
          </a:p>
        </p:txBody>
      </p:sp>
      <p:sp>
        <p:nvSpPr>
          <p:cNvPr id="11269" name="Oval 5"/>
          <p:cNvSpPr>
            <a:spLocks noChangeArrowheads="1"/>
          </p:cNvSpPr>
          <p:nvPr/>
        </p:nvSpPr>
        <p:spPr bwMode="auto">
          <a:xfrm>
            <a:off x="4690595" y="1635646"/>
            <a:ext cx="3556000" cy="2189559"/>
          </a:xfrm>
          <a:prstGeom prst="ellipse">
            <a:avLst/>
          </a:prstGeom>
          <a:solidFill>
            <a:srgbClr val="FFCC99">
              <a:alpha val="50980"/>
            </a:srgbClr>
          </a:solidFill>
          <a:ln w="63500">
            <a:solidFill>
              <a:srgbClr val="333300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tr-TR" altLang="zh-CN" sz="2000" b="1" dirty="0">
              <a:latin typeface="Times New Roman" pitchFamily="18" charset="0"/>
              <a:ea typeface="SimSun" pitchFamily="2" charset="-122"/>
            </a:endParaRPr>
          </a:p>
          <a:p>
            <a:pPr algn="r"/>
            <a:r>
              <a:rPr lang="tr-TR" altLang="zh-CN" sz="2800" b="1" dirty="0">
                <a:latin typeface="Times New Roman" pitchFamily="18" charset="0"/>
                <a:ea typeface="SimSun" pitchFamily="2" charset="-122"/>
              </a:rPr>
              <a:t>Hukuksal</a:t>
            </a:r>
          </a:p>
          <a:p>
            <a:endParaRPr lang="tr-TR" sz="2000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45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arwick template">
  <a:themeElements>
    <a:clrScheme name="Custom 347">
      <a:dk1>
        <a:srgbClr val="114454"/>
      </a:dk1>
      <a:lt1>
        <a:srgbClr val="FFFFFF"/>
      </a:lt1>
      <a:dk2>
        <a:srgbClr val="5F6C70"/>
      </a:dk2>
      <a:lt2>
        <a:srgbClr val="CED5D8"/>
      </a:lt2>
      <a:accent1>
        <a:srgbClr val="114454"/>
      </a:accent1>
      <a:accent2>
        <a:srgbClr val="18637B"/>
      </a:accent2>
      <a:accent3>
        <a:srgbClr val="309AAD"/>
      </a:accent3>
      <a:accent4>
        <a:srgbClr val="165751"/>
      </a:accent4>
      <a:accent5>
        <a:srgbClr val="3B8D61"/>
      </a:accent5>
      <a:accent6>
        <a:srgbClr val="94BF6E"/>
      </a:accent6>
      <a:hlink>
        <a:srgbClr val="114454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411</Words>
  <Application>Microsoft Office PowerPoint</Application>
  <PresentationFormat>Ekran Gösterisi (16:9)</PresentationFormat>
  <Paragraphs>95</Paragraphs>
  <Slides>19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8" baseType="lpstr">
      <vt:lpstr>Arial</vt:lpstr>
      <vt:lpstr>Roboto Slab</vt:lpstr>
      <vt:lpstr>Nixie One</vt:lpstr>
      <vt:lpstr>SimSun</vt:lpstr>
      <vt:lpstr>Wingdings</vt:lpstr>
      <vt:lpstr>Times New Roman</vt:lpstr>
      <vt:lpstr>Verdana</vt:lpstr>
      <vt:lpstr>Tahoma</vt:lpstr>
      <vt:lpstr>Warwick template</vt:lpstr>
      <vt:lpstr>PowerPoint Sunusu</vt:lpstr>
      <vt:lpstr>Tartışma</vt:lpstr>
      <vt:lpstr>Sağlık kurumları işletmeciliği niçin gerekli olmuştur ?</vt:lpstr>
      <vt:lpstr>Hastane yöneticiliğinin evrimi Perrow</vt:lpstr>
      <vt:lpstr>Hastane yöneticiliğinin evrimi Schulz, Johnson</vt:lpstr>
      <vt:lpstr>Tartışma</vt:lpstr>
      <vt:lpstr>Hastane yöneticisinin sorumlulukları</vt:lpstr>
      <vt:lpstr>Etik</vt:lpstr>
      <vt:lpstr>Etik sorumluluklar</vt:lpstr>
      <vt:lpstr>Yönetim etiği bütünleyicidir.</vt:lpstr>
      <vt:lpstr>Etik Organizasyon: oluşturma ve sürdürme: YSE yaklaşımı</vt:lpstr>
      <vt:lpstr>Sistem kalitesi</vt:lpstr>
      <vt:lpstr>Eleman kalitesi</vt:lpstr>
      <vt:lpstr>Amerika Sağlık Kurumları Yöneticileri Derneği. Etik kurallar</vt:lpstr>
      <vt:lpstr>Mesleğe yönelik kurallar </vt:lpstr>
      <vt:lpstr>Müşterilere yönelik</vt:lpstr>
      <vt:lpstr>Kuruma karşı</vt:lpstr>
      <vt:lpstr>Personele karşı</vt:lpstr>
      <vt:lpstr>Topluma yönelik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ve Sağlık Düzeyini Etkileyen Faktörler</dc:title>
  <dc:creator>Kersoy</dc:creator>
  <cp:lastModifiedBy>Zelal Özyıldız</cp:lastModifiedBy>
  <cp:revision>7</cp:revision>
  <dcterms:modified xsi:type="dcterms:W3CDTF">2022-09-19T10:49:31Z</dcterms:modified>
</cp:coreProperties>
</file>