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5"/>
  </p:notesMasterIdLst>
  <p:sldIdLst>
    <p:sldId id="259" r:id="rId2"/>
    <p:sldId id="311"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0" r:id="rId22"/>
    <p:sldId id="331" r:id="rId23"/>
    <p:sldId id="332" r:id="rId24"/>
  </p:sldIdLst>
  <p:sldSz cx="9144000" cy="5143500" type="screen16x9"/>
  <p:notesSz cx="6858000" cy="9144000"/>
  <p:embeddedFontLst>
    <p:embeddedFont>
      <p:font typeface="Roboto Slab" charset="0"/>
      <p:regular r:id="rId26"/>
      <p:bold r:id="rId27"/>
    </p:embeddedFont>
    <p:embeddedFont>
      <p:font typeface="Nixie One" charset="0"/>
      <p:regular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8CEBAF2-A0B9-41F5-855D-340B4F70AB4A}">
  <a:tblStyle styleId="{98CEBAF2-A0B9-41F5-855D-340B4F70AB4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0ED7BB8-C791-43B9-B544-FB8657F4FD4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312" y="-92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60256575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4113600" y="2878750"/>
            <a:ext cx="4505700" cy="11598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4800"/>
              <a:buNone/>
              <a:defRPr sz="4800">
                <a:solidFill>
                  <a:schemeClr val="accent1"/>
                </a:solidFill>
              </a:defRPr>
            </a:lvl1pPr>
            <a:lvl2pPr lvl="1" rtl="0">
              <a:spcBef>
                <a:spcPts val="0"/>
              </a:spcBef>
              <a:spcAft>
                <a:spcPts val="0"/>
              </a:spcAft>
              <a:buClr>
                <a:schemeClr val="accent1"/>
              </a:buClr>
              <a:buSzPts val="4800"/>
              <a:buNone/>
              <a:defRPr sz="4800">
                <a:solidFill>
                  <a:schemeClr val="accent1"/>
                </a:solidFill>
              </a:defRPr>
            </a:lvl2pPr>
            <a:lvl3pPr lvl="2" rtl="0">
              <a:spcBef>
                <a:spcPts val="0"/>
              </a:spcBef>
              <a:spcAft>
                <a:spcPts val="0"/>
              </a:spcAft>
              <a:buClr>
                <a:schemeClr val="accent1"/>
              </a:buClr>
              <a:buSzPts val="4800"/>
              <a:buNone/>
              <a:defRPr sz="4800">
                <a:solidFill>
                  <a:schemeClr val="accent1"/>
                </a:solidFill>
              </a:defRPr>
            </a:lvl3pPr>
            <a:lvl4pPr lvl="3" rtl="0">
              <a:spcBef>
                <a:spcPts val="0"/>
              </a:spcBef>
              <a:spcAft>
                <a:spcPts val="0"/>
              </a:spcAft>
              <a:buClr>
                <a:schemeClr val="accent1"/>
              </a:buClr>
              <a:buSzPts val="4800"/>
              <a:buNone/>
              <a:defRPr sz="4800">
                <a:solidFill>
                  <a:schemeClr val="accent1"/>
                </a:solidFill>
              </a:defRPr>
            </a:lvl4pPr>
            <a:lvl5pPr lvl="4" rtl="0">
              <a:spcBef>
                <a:spcPts val="0"/>
              </a:spcBef>
              <a:spcAft>
                <a:spcPts val="0"/>
              </a:spcAft>
              <a:buClr>
                <a:schemeClr val="accent1"/>
              </a:buClr>
              <a:buSzPts val="4800"/>
              <a:buNone/>
              <a:defRPr sz="4800">
                <a:solidFill>
                  <a:schemeClr val="accent1"/>
                </a:solidFill>
              </a:defRPr>
            </a:lvl5pPr>
            <a:lvl6pPr lvl="5" rtl="0">
              <a:spcBef>
                <a:spcPts val="0"/>
              </a:spcBef>
              <a:spcAft>
                <a:spcPts val="0"/>
              </a:spcAft>
              <a:buClr>
                <a:schemeClr val="accent1"/>
              </a:buClr>
              <a:buSzPts val="4800"/>
              <a:buNone/>
              <a:defRPr sz="4800">
                <a:solidFill>
                  <a:schemeClr val="accent1"/>
                </a:solidFill>
              </a:defRPr>
            </a:lvl6pPr>
            <a:lvl7pPr lvl="6" rtl="0">
              <a:spcBef>
                <a:spcPts val="0"/>
              </a:spcBef>
              <a:spcAft>
                <a:spcPts val="0"/>
              </a:spcAft>
              <a:buClr>
                <a:schemeClr val="accent1"/>
              </a:buClr>
              <a:buSzPts val="4800"/>
              <a:buNone/>
              <a:defRPr sz="4800">
                <a:solidFill>
                  <a:schemeClr val="accent1"/>
                </a:solidFill>
              </a:defRPr>
            </a:lvl7pPr>
            <a:lvl8pPr lvl="7" rtl="0">
              <a:spcBef>
                <a:spcPts val="0"/>
              </a:spcBef>
              <a:spcAft>
                <a:spcPts val="0"/>
              </a:spcAft>
              <a:buClr>
                <a:schemeClr val="accent1"/>
              </a:buClr>
              <a:buSzPts val="4800"/>
              <a:buNone/>
              <a:defRPr sz="4800">
                <a:solidFill>
                  <a:schemeClr val="accent1"/>
                </a:solidFill>
              </a:defRPr>
            </a:lvl8pPr>
            <a:lvl9pPr lvl="8" rtl="0">
              <a:spcBef>
                <a:spcPts val="0"/>
              </a:spcBef>
              <a:spcAft>
                <a:spcPts val="0"/>
              </a:spcAft>
              <a:buClr>
                <a:schemeClr val="accent1"/>
              </a:buClr>
              <a:buSzPts val="4800"/>
              <a:buNone/>
              <a:defRPr sz="4800">
                <a:solidFill>
                  <a:schemeClr val="accent1"/>
                </a:solidFill>
              </a:defRPr>
            </a:lvl9pPr>
          </a:lstStyle>
          <a:p>
            <a:endParaRPr/>
          </a:p>
        </p:txBody>
      </p:sp>
      <p:sp>
        <p:nvSpPr>
          <p:cNvPr id="17" name="Google Shape;17;p3"/>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6"/>
              </a:buClr>
              <a:buSzPts val="1800"/>
              <a:buNone/>
              <a:defRPr sz="1800" b="1">
                <a:solidFill>
                  <a:schemeClr val="accent6"/>
                </a:solidFill>
              </a:defRPr>
            </a:lvl1pPr>
            <a:lvl2pPr lvl="1" rtl="0">
              <a:spcBef>
                <a:spcPts val="0"/>
              </a:spcBef>
              <a:spcAft>
                <a:spcPts val="0"/>
              </a:spcAft>
              <a:buClr>
                <a:schemeClr val="accent6"/>
              </a:buClr>
              <a:buSzPts val="1800"/>
              <a:buNone/>
              <a:defRPr sz="1800" b="1">
                <a:solidFill>
                  <a:schemeClr val="accent6"/>
                </a:solidFill>
              </a:defRPr>
            </a:lvl2pPr>
            <a:lvl3pPr lvl="2" rtl="0">
              <a:spcBef>
                <a:spcPts val="0"/>
              </a:spcBef>
              <a:spcAft>
                <a:spcPts val="0"/>
              </a:spcAft>
              <a:buClr>
                <a:schemeClr val="accent6"/>
              </a:buClr>
              <a:buSzPts val="1800"/>
              <a:buNone/>
              <a:defRPr sz="1800" b="1">
                <a:solidFill>
                  <a:schemeClr val="accent6"/>
                </a:solidFill>
              </a:defRPr>
            </a:lvl3pPr>
            <a:lvl4pPr lvl="3" rtl="0">
              <a:spcBef>
                <a:spcPts val="0"/>
              </a:spcBef>
              <a:spcAft>
                <a:spcPts val="0"/>
              </a:spcAft>
              <a:buClr>
                <a:schemeClr val="accent6"/>
              </a:buClr>
              <a:buSzPts val="1800"/>
              <a:buNone/>
              <a:defRPr b="1">
                <a:solidFill>
                  <a:schemeClr val="accent6"/>
                </a:solidFill>
              </a:defRPr>
            </a:lvl4pPr>
            <a:lvl5pPr lvl="4" rtl="0">
              <a:spcBef>
                <a:spcPts val="0"/>
              </a:spcBef>
              <a:spcAft>
                <a:spcPts val="0"/>
              </a:spcAft>
              <a:buClr>
                <a:schemeClr val="accent6"/>
              </a:buClr>
              <a:buSzPts val="1800"/>
              <a:buNone/>
              <a:defRPr b="1">
                <a:solidFill>
                  <a:schemeClr val="accent6"/>
                </a:solidFill>
              </a:defRPr>
            </a:lvl5pPr>
            <a:lvl6pPr lvl="5" rtl="0">
              <a:spcBef>
                <a:spcPts val="0"/>
              </a:spcBef>
              <a:spcAft>
                <a:spcPts val="0"/>
              </a:spcAft>
              <a:buClr>
                <a:schemeClr val="accent6"/>
              </a:buClr>
              <a:buSzPts val="1800"/>
              <a:buNone/>
              <a:defRPr b="1">
                <a:solidFill>
                  <a:schemeClr val="accent6"/>
                </a:solidFill>
              </a:defRPr>
            </a:lvl6pPr>
            <a:lvl7pPr lvl="6" rtl="0">
              <a:spcBef>
                <a:spcPts val="0"/>
              </a:spcBef>
              <a:spcAft>
                <a:spcPts val="0"/>
              </a:spcAft>
              <a:buClr>
                <a:schemeClr val="accent6"/>
              </a:buClr>
              <a:buSzPts val="1800"/>
              <a:buNone/>
              <a:defRPr b="1">
                <a:solidFill>
                  <a:schemeClr val="accent6"/>
                </a:solidFill>
              </a:defRPr>
            </a:lvl7pPr>
            <a:lvl8pPr lvl="7" rtl="0">
              <a:spcBef>
                <a:spcPts val="0"/>
              </a:spcBef>
              <a:spcAft>
                <a:spcPts val="0"/>
              </a:spcAft>
              <a:buClr>
                <a:schemeClr val="accent6"/>
              </a:buClr>
              <a:buSzPts val="1800"/>
              <a:buNone/>
              <a:defRPr b="1">
                <a:solidFill>
                  <a:schemeClr val="accent6"/>
                </a:solidFill>
              </a:defRPr>
            </a:lvl8pPr>
            <a:lvl9pPr lvl="8" rtl="0">
              <a:spcBef>
                <a:spcPts val="0"/>
              </a:spcBef>
              <a:spcAft>
                <a:spcPts val="0"/>
              </a:spcAft>
              <a:buClr>
                <a:schemeClr val="accent6"/>
              </a:buClr>
              <a:buSzPts val="1800"/>
              <a:buNone/>
              <a:defRPr b="1">
                <a:solidFill>
                  <a:schemeClr val="accent6"/>
                </a:solidFill>
              </a:defRPr>
            </a:lvl9pPr>
          </a:lstStyle>
          <a:p>
            <a:endParaRPr/>
          </a:p>
        </p:txBody>
      </p:sp>
      <p:sp>
        <p:nvSpPr>
          <p:cNvPr id="18" name="Google Shape;18;p3"/>
          <p:cNvSpPr/>
          <p:nvPr/>
        </p:nvSpPr>
        <p:spPr>
          <a:xfrm>
            <a:off x="0" y="4288499"/>
            <a:ext cx="3474300" cy="24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0" y="0"/>
            <a:ext cx="34743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20" name="Google Shape;20;p3"/>
          <p:cNvSpPr/>
          <p:nvPr/>
        </p:nvSpPr>
        <p:spPr>
          <a:xfrm>
            <a:off x="0" y="500626"/>
            <a:ext cx="3474300" cy="3824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0" y="4493604"/>
            <a:ext cx="3474300" cy="118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0" y="4584075"/>
            <a:ext cx="3474300" cy="559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5"/>
        <p:cNvGrpSpPr/>
        <p:nvPr/>
      </p:nvGrpSpPr>
      <p:grpSpPr>
        <a:xfrm>
          <a:off x="0" y="0"/>
          <a:ext cx="0" cy="0"/>
          <a:chOff x="0" y="0"/>
          <a:chExt cx="0" cy="0"/>
        </a:xfrm>
      </p:grpSpPr>
      <p:sp>
        <p:nvSpPr>
          <p:cNvPr id="66" name="Google Shape;66;p8"/>
          <p:cNvSpPr/>
          <p:nvPr/>
        </p:nvSpPr>
        <p:spPr>
          <a:xfrm>
            <a:off x="0" y="0"/>
            <a:ext cx="2472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67" name="Google Shape;67;p8"/>
          <p:cNvSpPr/>
          <p:nvPr/>
        </p:nvSpPr>
        <p:spPr>
          <a:xfrm>
            <a:off x="0" y="500625"/>
            <a:ext cx="4572000" cy="1058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8"/>
          <p:cNvSpPr/>
          <p:nvPr/>
        </p:nvSpPr>
        <p:spPr>
          <a:xfrm>
            <a:off x="0" y="1553406"/>
            <a:ext cx="247200" cy="15327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8"/>
          <p:cNvSpPr/>
          <p:nvPr/>
        </p:nvSpPr>
        <p:spPr>
          <a:xfrm>
            <a:off x="0" y="3086100"/>
            <a:ext cx="247200" cy="605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0" y="3691500"/>
            <a:ext cx="247200" cy="14520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1" name="Google Shape;71;p8"/>
          <p:cNvCxnSpPr/>
          <p:nvPr/>
        </p:nvCxnSpPr>
        <p:spPr>
          <a:xfrm>
            <a:off x="1037450" y="809725"/>
            <a:ext cx="0" cy="470700"/>
          </a:xfrm>
          <a:prstGeom prst="straightConnector1">
            <a:avLst/>
          </a:prstGeom>
          <a:noFill/>
          <a:ln w="9525" cap="flat" cmpd="sng">
            <a:solidFill>
              <a:schemeClr val="accent2"/>
            </a:solidFill>
            <a:prstDash val="solid"/>
            <a:round/>
            <a:headEnd type="none" w="med" len="med"/>
            <a:tailEnd type="none" w="med" len="med"/>
          </a:ln>
        </p:spPr>
      </p:cxnSp>
      <p:sp>
        <p:nvSpPr>
          <p:cNvPr id="72" name="Google Shape;72;p8"/>
          <p:cNvSpPr txBox="1">
            <a:spLocks noGrp="1"/>
          </p:cNvSpPr>
          <p:nvPr>
            <p:ph type="title"/>
          </p:nvPr>
        </p:nvSpPr>
        <p:spPr>
          <a:xfrm>
            <a:off x="1146025" y="530725"/>
            <a:ext cx="3208800" cy="1028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73" name="Google Shape;73;p8"/>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xfrm>
            <a:off x="914400" y="4743450"/>
            <a:ext cx="1905000" cy="342900"/>
          </a:xfrm>
          <a:prstGeom prst="rect">
            <a:avLst/>
          </a:prstGeom>
          <a:ln/>
        </p:spPr>
        <p:txBody>
          <a:bodyPr/>
          <a:lstStyle>
            <a:lvl1pPr>
              <a:defRPr/>
            </a:lvl1pPr>
          </a:lstStyle>
          <a:p>
            <a:pPr>
              <a:defRPr/>
            </a:pPr>
            <a:endParaRPr lang="tr-TR"/>
          </a:p>
        </p:txBody>
      </p:sp>
      <p:sp>
        <p:nvSpPr>
          <p:cNvPr id="5" name="Rectangle 12"/>
          <p:cNvSpPr>
            <a:spLocks noGrp="1" noChangeArrowheads="1"/>
          </p:cNvSpPr>
          <p:nvPr>
            <p:ph type="ftr" sz="quarter" idx="11"/>
          </p:nvPr>
        </p:nvSpPr>
        <p:spPr>
          <a:xfrm>
            <a:off x="3352800" y="4743450"/>
            <a:ext cx="2895600" cy="342900"/>
          </a:xfrm>
          <a:prstGeom prst="rect">
            <a:avLst/>
          </a:prstGeom>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8C9F0EFD-8E6B-4F7A-9885-EE712BB1717E}" type="slidenum">
              <a:rPr lang="tr-TR"/>
              <a:pPr>
                <a:defRPr/>
              </a:pPr>
              <a:t>‹#›</a:t>
            </a:fld>
            <a:endParaRPr lang="tr-TR"/>
          </a:p>
        </p:txBody>
      </p:sp>
    </p:spTree>
    <p:extLst>
      <p:ext uri="{BB962C8B-B14F-4D97-AF65-F5344CB8AC3E}">
        <p14:creationId xmlns:p14="http://schemas.microsoft.com/office/powerpoint/2010/main" val="1256897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1150938" y="463154"/>
            <a:ext cx="7804150" cy="413623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1"/>
          <p:cNvSpPr>
            <a:spLocks noGrp="1" noChangeArrowheads="1"/>
          </p:cNvSpPr>
          <p:nvPr>
            <p:ph type="dt" sz="half" idx="10"/>
          </p:nvPr>
        </p:nvSpPr>
        <p:spPr>
          <a:xfrm>
            <a:off x="914400" y="4743450"/>
            <a:ext cx="1905000" cy="342900"/>
          </a:xfrm>
          <a:prstGeom prst="rect">
            <a:avLst/>
          </a:prstGeom>
          <a:ln/>
        </p:spPr>
        <p:txBody>
          <a:bodyPr/>
          <a:lstStyle>
            <a:lvl1pPr>
              <a:defRPr/>
            </a:lvl1pPr>
          </a:lstStyle>
          <a:p>
            <a:pPr>
              <a:defRPr/>
            </a:pPr>
            <a:endParaRPr lang="tr-TR"/>
          </a:p>
        </p:txBody>
      </p:sp>
      <p:sp>
        <p:nvSpPr>
          <p:cNvPr id="4" name="Rectangle 12"/>
          <p:cNvSpPr>
            <a:spLocks noGrp="1" noChangeArrowheads="1"/>
          </p:cNvSpPr>
          <p:nvPr>
            <p:ph type="ftr" sz="quarter" idx="11"/>
          </p:nvPr>
        </p:nvSpPr>
        <p:spPr>
          <a:xfrm>
            <a:off x="3352800" y="4743450"/>
            <a:ext cx="2895600" cy="342900"/>
          </a:xfrm>
          <a:prstGeom prst="rect">
            <a:avLst/>
          </a:prstGeom>
          <a:ln/>
        </p:spPr>
        <p:txBody>
          <a:bodyPr/>
          <a:lstStyle>
            <a:lvl1pPr>
              <a:defRPr/>
            </a:lvl1pPr>
          </a:lstStyle>
          <a:p>
            <a:pPr>
              <a:defRPr/>
            </a:pPr>
            <a:endParaRPr lang="tr-TR"/>
          </a:p>
        </p:txBody>
      </p:sp>
      <p:sp>
        <p:nvSpPr>
          <p:cNvPr id="5" name="Rectangle 13"/>
          <p:cNvSpPr>
            <a:spLocks noGrp="1" noChangeArrowheads="1"/>
          </p:cNvSpPr>
          <p:nvPr>
            <p:ph type="sldNum" sz="quarter" idx="12"/>
          </p:nvPr>
        </p:nvSpPr>
        <p:spPr>
          <a:ln/>
        </p:spPr>
        <p:txBody>
          <a:bodyPr/>
          <a:lstStyle>
            <a:lvl1pPr>
              <a:defRPr/>
            </a:lvl1pPr>
          </a:lstStyle>
          <a:p>
            <a:pPr>
              <a:defRPr/>
            </a:pPr>
            <a:fld id="{5E8C62B3-2E07-4090-9C39-1DE8F9521691}" type="slidenum">
              <a:rPr lang="tr-TR"/>
              <a:pPr>
                <a:defRPr/>
              </a:pPr>
              <a:t>‹#›</a:t>
            </a:fld>
            <a:endParaRPr lang="tr-TR"/>
          </a:p>
        </p:txBody>
      </p:sp>
    </p:spTree>
    <p:extLst>
      <p:ext uri="{BB962C8B-B14F-4D97-AF65-F5344CB8AC3E}">
        <p14:creationId xmlns:p14="http://schemas.microsoft.com/office/powerpoint/2010/main" val="39626974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146025" y="530725"/>
            <a:ext cx="3208800" cy="1028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1pPr>
            <a:lvl2pPr lvl="1">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2pPr>
            <a:lvl3pPr lvl="2">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3pPr>
            <a:lvl4pPr lvl="3">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4pPr>
            <a:lvl5pPr lvl="4">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5pPr>
            <a:lvl6pPr lvl="5">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6pPr>
            <a:lvl7pPr lvl="6">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7pPr>
            <a:lvl8pPr lvl="7">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8pPr>
            <a:lvl9pPr lvl="8">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1146025" y="1767275"/>
            <a:ext cx="7540800" cy="3158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accent2"/>
              </a:buClr>
              <a:buSzPts val="3000"/>
              <a:buFont typeface="Nixie One"/>
              <a:buChar char="▪"/>
              <a:defRPr sz="3000">
                <a:solidFill>
                  <a:schemeClr val="accent1"/>
                </a:solidFill>
                <a:latin typeface="Nixie One"/>
                <a:ea typeface="Nixie One"/>
                <a:cs typeface="Nixie One"/>
                <a:sym typeface="Nixie One"/>
              </a:defRPr>
            </a:lvl1pPr>
            <a:lvl2pPr marL="914400" lvl="1"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2pPr>
            <a:lvl3pPr marL="1371600" lvl="2"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3pPr>
            <a:lvl4pPr marL="1828800" lvl="3"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4pPr>
            <a:lvl5pPr marL="2286000" lvl="4"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5pPr>
            <a:lvl6pPr marL="2743200" lvl="5"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6pPr>
            <a:lvl7pPr marL="3200400" lvl="6"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7pPr>
            <a:lvl8pPr marL="3657600" lvl="7"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8pPr>
            <a:lvl9pPr marL="4114800" lvl="8"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9pPr>
          </a:lstStyle>
          <a:p>
            <a:endParaRPr/>
          </a:p>
        </p:txBody>
      </p:sp>
      <p:sp>
        <p:nvSpPr>
          <p:cNvPr id="8" name="Google Shape;8;p1"/>
          <p:cNvSpPr txBox="1">
            <a:spLocks noGrp="1"/>
          </p:cNvSpPr>
          <p:nvPr>
            <p:ph type="sldNum" idx="12"/>
          </p:nvPr>
        </p:nvSpPr>
        <p:spPr>
          <a:xfrm>
            <a:off x="-51050" y="4819400"/>
            <a:ext cx="349200" cy="324000"/>
          </a:xfrm>
          <a:prstGeom prst="rect">
            <a:avLst/>
          </a:prstGeom>
          <a:noFill/>
          <a:ln>
            <a:noFill/>
          </a:ln>
        </p:spPr>
        <p:txBody>
          <a:bodyPr spcFirstLastPara="1" wrap="square" lIns="91425" tIns="91425" rIns="91425" bIns="91425" anchor="t" anchorCtr="0">
            <a:noAutofit/>
          </a:bodyPr>
          <a:lstStyle>
            <a:lvl1pPr lvl="0" algn="ctr">
              <a:buNone/>
              <a:defRPr sz="800">
                <a:solidFill>
                  <a:schemeClr val="lt1"/>
                </a:solidFill>
                <a:latin typeface="Roboto Slab"/>
                <a:ea typeface="Roboto Slab"/>
                <a:cs typeface="Roboto Slab"/>
                <a:sym typeface="Roboto Slab"/>
              </a:defRPr>
            </a:lvl1pPr>
            <a:lvl2pPr lvl="1" algn="ctr">
              <a:buNone/>
              <a:defRPr sz="800">
                <a:solidFill>
                  <a:schemeClr val="lt1"/>
                </a:solidFill>
                <a:latin typeface="Roboto Slab"/>
                <a:ea typeface="Roboto Slab"/>
                <a:cs typeface="Roboto Slab"/>
                <a:sym typeface="Roboto Slab"/>
              </a:defRPr>
            </a:lvl2pPr>
            <a:lvl3pPr lvl="2" algn="ctr">
              <a:buNone/>
              <a:defRPr sz="800">
                <a:solidFill>
                  <a:schemeClr val="lt1"/>
                </a:solidFill>
                <a:latin typeface="Roboto Slab"/>
                <a:ea typeface="Roboto Slab"/>
                <a:cs typeface="Roboto Slab"/>
                <a:sym typeface="Roboto Slab"/>
              </a:defRPr>
            </a:lvl3pPr>
            <a:lvl4pPr lvl="3" algn="ctr">
              <a:buNone/>
              <a:defRPr sz="800">
                <a:solidFill>
                  <a:schemeClr val="lt1"/>
                </a:solidFill>
                <a:latin typeface="Roboto Slab"/>
                <a:ea typeface="Roboto Slab"/>
                <a:cs typeface="Roboto Slab"/>
                <a:sym typeface="Roboto Slab"/>
              </a:defRPr>
            </a:lvl4pPr>
            <a:lvl5pPr lvl="4" algn="ctr">
              <a:buNone/>
              <a:defRPr sz="800">
                <a:solidFill>
                  <a:schemeClr val="lt1"/>
                </a:solidFill>
                <a:latin typeface="Roboto Slab"/>
                <a:ea typeface="Roboto Slab"/>
                <a:cs typeface="Roboto Slab"/>
                <a:sym typeface="Roboto Slab"/>
              </a:defRPr>
            </a:lvl5pPr>
            <a:lvl6pPr lvl="5" algn="ctr">
              <a:buNone/>
              <a:defRPr sz="800">
                <a:solidFill>
                  <a:schemeClr val="lt1"/>
                </a:solidFill>
                <a:latin typeface="Roboto Slab"/>
                <a:ea typeface="Roboto Slab"/>
                <a:cs typeface="Roboto Slab"/>
                <a:sym typeface="Roboto Slab"/>
              </a:defRPr>
            </a:lvl6pPr>
            <a:lvl7pPr lvl="6" algn="ctr">
              <a:buNone/>
              <a:defRPr sz="800">
                <a:solidFill>
                  <a:schemeClr val="lt1"/>
                </a:solidFill>
                <a:latin typeface="Roboto Slab"/>
                <a:ea typeface="Roboto Slab"/>
                <a:cs typeface="Roboto Slab"/>
                <a:sym typeface="Roboto Slab"/>
              </a:defRPr>
            </a:lvl7pPr>
            <a:lvl8pPr lvl="7" algn="ctr">
              <a:buNone/>
              <a:defRPr sz="800">
                <a:solidFill>
                  <a:schemeClr val="lt1"/>
                </a:solidFill>
                <a:latin typeface="Roboto Slab"/>
                <a:ea typeface="Roboto Slab"/>
                <a:cs typeface="Roboto Slab"/>
                <a:sym typeface="Roboto Slab"/>
              </a:defRPr>
            </a:lvl8pPr>
            <a:lvl9pPr lvl="8" algn="ctr">
              <a:buNone/>
              <a:defRPr sz="800">
                <a:solidFill>
                  <a:schemeClr val="lt1"/>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4" r:id="rId2"/>
    <p:sldLayoutId id="2147483660" r:id="rId3"/>
    <p:sldLayoutId id="2147483661" r:id="rId4"/>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6"/>
          <p:cNvSpPr txBox="1">
            <a:spLocks noGrp="1"/>
          </p:cNvSpPr>
          <p:nvPr>
            <p:ph type="ctrTitle"/>
          </p:nvPr>
        </p:nvSpPr>
        <p:spPr>
          <a:xfrm>
            <a:off x="4113600" y="2283718"/>
            <a:ext cx="4505700" cy="1754832"/>
          </a:xfrm>
          <a:prstGeom prst="rect">
            <a:avLst/>
          </a:prstGeom>
        </p:spPr>
        <p:txBody>
          <a:bodyPr spcFirstLastPara="1" wrap="square" lIns="91425" tIns="91425" rIns="91425" bIns="91425" anchor="b" anchorCtr="0">
            <a:noAutofit/>
          </a:bodyPr>
          <a:lstStyle/>
          <a:p>
            <a:pPr>
              <a:defRPr/>
            </a:pPr>
            <a:r>
              <a:rPr lang="tr-TR" sz="3200" dirty="0" smtClean="0">
                <a:solidFill>
                  <a:schemeClr val="accent1">
                    <a:lumMod val="50000"/>
                  </a:schemeClr>
                </a:solidFill>
              </a:rPr>
              <a:t>Tıp Hizmetleri Organizasyonu</a:t>
            </a:r>
            <a:endParaRPr lang="tr-TR" sz="3200" dirty="0">
              <a:solidFill>
                <a:schemeClr val="accent1">
                  <a:lumMod val="50000"/>
                </a:schemeClr>
              </a:solidFill>
            </a:endParaRPr>
          </a:p>
        </p:txBody>
      </p:sp>
      <p:sp>
        <p:nvSpPr>
          <p:cNvPr id="143" name="Google Shape;143;p16"/>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dirty="0" smtClean="0"/>
              <a:t>Prof.Dr. ŞAHİN KAVUNCUBAŞI</a:t>
            </a:r>
            <a:endParaRPr dirty="0"/>
          </a:p>
        </p:txBody>
      </p:sp>
      <p:sp>
        <p:nvSpPr>
          <p:cNvPr id="144" name="Google Shape;144;p16"/>
          <p:cNvSpPr txBox="1"/>
          <p:nvPr/>
        </p:nvSpPr>
        <p:spPr>
          <a:xfrm>
            <a:off x="0" y="503350"/>
            <a:ext cx="3471300" cy="3818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r-TR" sz="20000" dirty="0">
                <a:solidFill>
                  <a:schemeClr val="accent2"/>
                </a:solidFill>
                <a:latin typeface="Roboto Slab"/>
                <a:ea typeface="Roboto Slab"/>
                <a:cs typeface="Roboto Slab"/>
                <a:sym typeface="Roboto Slab"/>
              </a:rPr>
              <a:t>8</a:t>
            </a:r>
            <a:endParaRPr sz="20000" dirty="0">
              <a:solidFill>
                <a:schemeClr val="accent2"/>
              </a:solidFill>
              <a:latin typeface="Roboto Slab"/>
              <a:ea typeface="Roboto Slab"/>
              <a:cs typeface="Roboto Slab"/>
              <a:sym typeface="Roboto Slab"/>
            </a:endParaRPr>
          </a:p>
        </p:txBody>
      </p:sp>
      <p:sp>
        <p:nvSpPr>
          <p:cNvPr id="145" name="Google Shape;145;p16"/>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a:t>
            </a:fld>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411510"/>
            <a:ext cx="2251811" cy="2291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sz="2400" dirty="0" smtClean="0"/>
              <a:t>Kullanım inceleme komitesinin bileşimi</a:t>
            </a:r>
          </a:p>
        </p:txBody>
      </p:sp>
      <p:sp>
        <p:nvSpPr>
          <p:cNvPr id="13315" name="Rectangle 3"/>
          <p:cNvSpPr>
            <a:spLocks noGrp="1" noChangeArrowheads="1"/>
          </p:cNvSpPr>
          <p:nvPr>
            <p:ph type="body" idx="4294967295"/>
          </p:nvPr>
        </p:nvSpPr>
        <p:spPr>
          <a:xfrm>
            <a:off x="539553" y="1766888"/>
            <a:ext cx="8604448" cy="3159125"/>
          </a:xfrm>
        </p:spPr>
        <p:txBody>
          <a:bodyPr/>
          <a:lstStyle/>
          <a:p>
            <a:pPr eaLnBrk="1" hangingPunct="1"/>
            <a:r>
              <a:rPr lang="tr-TR" sz="2800" dirty="0" smtClean="0">
                <a:latin typeface="Times New Roman" pitchFamily="18" charset="0"/>
                <a:cs typeface="Times New Roman" pitchFamily="18" charset="0"/>
              </a:rPr>
              <a:t>Kullanım inceleme komitesi, dört veya daha fazla hekimden ve hastane yöneticisinin atadığı bir görevliden oluşmaktadır.  Ayda en az bir kere toplanılmaktadır.  Çıkar çatışmalarını  önlemek amacıyla, kullanım inceleme komitesine, değerlendirmeye konu olan hizmeti doğrudan veren hekimler alınmamaktadır </a:t>
            </a:r>
          </a:p>
        </p:txBody>
      </p:sp>
    </p:spTree>
    <p:extLst>
      <p:ext uri="{BB962C8B-B14F-4D97-AF65-F5344CB8AC3E}">
        <p14:creationId xmlns:p14="http://schemas.microsoft.com/office/powerpoint/2010/main" val="1640564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sz="2400" dirty="0" smtClean="0"/>
              <a:t>Tıbbi kayıt komitesi</a:t>
            </a:r>
          </a:p>
        </p:txBody>
      </p:sp>
      <p:sp>
        <p:nvSpPr>
          <p:cNvPr id="14339" name="Rectangle 3"/>
          <p:cNvSpPr>
            <a:spLocks noGrp="1" noChangeArrowheads="1"/>
          </p:cNvSpPr>
          <p:nvPr>
            <p:ph type="body" idx="4294967295"/>
          </p:nvPr>
        </p:nvSpPr>
        <p:spPr>
          <a:xfrm>
            <a:off x="611560" y="1779662"/>
            <a:ext cx="8208912" cy="3159125"/>
          </a:xfrm>
        </p:spPr>
        <p:txBody>
          <a:bodyPr/>
          <a:lstStyle/>
          <a:p>
            <a:pPr eaLnBrk="1" hangingPunct="1"/>
            <a:r>
              <a:rPr lang="tr-TR" dirty="0" smtClean="0">
                <a:latin typeface="Times New Roman" pitchFamily="18" charset="0"/>
                <a:cs typeface="Times New Roman" pitchFamily="18" charset="0"/>
              </a:rPr>
              <a:t>Tıbbi kayıtların düzenli, eksiksiz doldurulmasını ve korunmasını sağlamakla görevlidir.</a:t>
            </a:r>
          </a:p>
        </p:txBody>
      </p:sp>
    </p:spTree>
    <p:extLst>
      <p:ext uri="{BB962C8B-B14F-4D97-AF65-F5344CB8AC3E}">
        <p14:creationId xmlns:p14="http://schemas.microsoft.com/office/powerpoint/2010/main" val="3603785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tr-TR" sz="2400" dirty="0" smtClean="0"/>
              <a:t>Tıbbi kayıt komitesinin bileşimi</a:t>
            </a:r>
          </a:p>
        </p:txBody>
      </p:sp>
      <p:sp>
        <p:nvSpPr>
          <p:cNvPr id="15363" name="Rectangle 3"/>
          <p:cNvSpPr>
            <a:spLocks noGrp="1" noChangeArrowheads="1"/>
          </p:cNvSpPr>
          <p:nvPr>
            <p:ph type="body" idx="4294967295"/>
          </p:nvPr>
        </p:nvSpPr>
        <p:spPr>
          <a:xfrm>
            <a:off x="611561" y="1766888"/>
            <a:ext cx="8208911" cy="3159125"/>
          </a:xfrm>
        </p:spPr>
        <p:txBody>
          <a:bodyPr/>
          <a:lstStyle/>
          <a:p>
            <a:pPr eaLnBrk="1" hangingPunct="1"/>
            <a:r>
              <a:rPr lang="tr-TR" dirty="0" smtClean="0">
                <a:latin typeface="Times New Roman" pitchFamily="18" charset="0"/>
                <a:cs typeface="Times New Roman" pitchFamily="18" charset="0"/>
              </a:rPr>
              <a:t>Tıbbi kayıt komitesi üyeleri, hekimlerden ve tıbbi kayıt yöneticisinden oluşmaktadır.  Komite üyeleri ayda en az üç kere toplanmakta ve inceleme sonuçlarını yürütme kuruluna rapor halinde sunmaktadır </a:t>
            </a:r>
          </a:p>
        </p:txBody>
      </p:sp>
    </p:spTree>
    <p:extLst>
      <p:ext uri="{BB962C8B-B14F-4D97-AF65-F5344CB8AC3E}">
        <p14:creationId xmlns:p14="http://schemas.microsoft.com/office/powerpoint/2010/main" val="3606390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sz="2400" dirty="0" smtClean="0"/>
              <a:t>Enfeksiyon kontrol komitesi</a:t>
            </a:r>
          </a:p>
        </p:txBody>
      </p:sp>
      <p:sp>
        <p:nvSpPr>
          <p:cNvPr id="16387" name="Rectangle 3"/>
          <p:cNvSpPr>
            <a:spLocks noGrp="1" noChangeArrowheads="1"/>
          </p:cNvSpPr>
          <p:nvPr>
            <p:ph type="body" idx="4294967295"/>
          </p:nvPr>
        </p:nvSpPr>
        <p:spPr>
          <a:xfrm>
            <a:off x="683569" y="1766888"/>
            <a:ext cx="8460432" cy="3159125"/>
          </a:xfrm>
        </p:spPr>
        <p:txBody>
          <a:bodyPr/>
          <a:lstStyle/>
          <a:p>
            <a:pPr eaLnBrk="1" hangingPunct="1"/>
            <a:r>
              <a:rPr lang="tr-TR" dirty="0" smtClean="0">
                <a:latin typeface="Times New Roman" pitchFamily="18" charset="0"/>
                <a:cs typeface="Times New Roman" pitchFamily="18" charset="0"/>
              </a:rPr>
              <a:t>Hastane enfeksiyonlarının belirlenmesi ve önlenmesi için çalışan bir komitedir.</a:t>
            </a:r>
          </a:p>
        </p:txBody>
      </p:sp>
    </p:spTree>
    <p:extLst>
      <p:ext uri="{BB962C8B-B14F-4D97-AF65-F5344CB8AC3E}">
        <p14:creationId xmlns:p14="http://schemas.microsoft.com/office/powerpoint/2010/main" val="3915580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sz="2400" dirty="0" smtClean="0"/>
              <a:t>Enfeksiyon kontrol komitesinin bileşimi</a:t>
            </a:r>
          </a:p>
        </p:txBody>
      </p:sp>
      <p:sp>
        <p:nvSpPr>
          <p:cNvPr id="17411" name="Rectangle 3"/>
          <p:cNvSpPr>
            <a:spLocks noGrp="1" noChangeArrowheads="1"/>
          </p:cNvSpPr>
          <p:nvPr>
            <p:ph type="body" idx="4294967295"/>
          </p:nvPr>
        </p:nvSpPr>
        <p:spPr>
          <a:xfrm>
            <a:off x="395537" y="1766888"/>
            <a:ext cx="8496944" cy="3159125"/>
          </a:xfrm>
        </p:spPr>
        <p:txBody>
          <a:bodyPr/>
          <a:lstStyle/>
          <a:p>
            <a:pPr marL="609600" indent="-609600" eaLnBrk="1" hangingPunct="1">
              <a:lnSpc>
                <a:spcPct val="80000"/>
              </a:lnSpc>
            </a:pPr>
            <a:r>
              <a:rPr lang="tr-TR" sz="2800" dirty="0" smtClean="0">
                <a:latin typeface="Times New Roman" pitchFamily="18" charset="0"/>
                <a:cs typeface="Times New Roman" pitchFamily="18" charset="0"/>
              </a:rPr>
              <a:t>Enfeksiyon kontrol hekimi (hastane </a:t>
            </a:r>
            <a:r>
              <a:rPr lang="tr-TR" sz="2800" dirty="0" err="1" smtClean="0">
                <a:latin typeface="Times New Roman" pitchFamily="18" charset="0"/>
                <a:cs typeface="Times New Roman" pitchFamily="18" charset="0"/>
              </a:rPr>
              <a:t>epidemiyoloğu</a:t>
            </a:r>
            <a:r>
              <a:rPr lang="tr-TR" sz="2800" dirty="0" smtClean="0">
                <a:latin typeface="Times New Roman" pitchFamily="18" charset="0"/>
                <a:cs typeface="Times New Roman" pitchFamily="18" charset="0"/>
              </a:rPr>
              <a:t>), </a:t>
            </a:r>
          </a:p>
          <a:p>
            <a:pPr marL="609600" indent="-609600" eaLnBrk="1" hangingPunct="1">
              <a:lnSpc>
                <a:spcPct val="80000"/>
              </a:lnSpc>
            </a:pPr>
            <a:r>
              <a:rPr lang="tr-TR" sz="2800" dirty="0" smtClean="0">
                <a:latin typeface="Times New Roman" pitchFamily="18" charset="0"/>
                <a:cs typeface="Times New Roman" pitchFamily="18" charset="0"/>
              </a:rPr>
              <a:t>Enfeksiyon kontrol hemşiresi / hemşireleri</a:t>
            </a:r>
          </a:p>
          <a:p>
            <a:pPr marL="609600" indent="-609600" eaLnBrk="1" hangingPunct="1">
              <a:lnSpc>
                <a:spcPct val="80000"/>
              </a:lnSpc>
            </a:pPr>
            <a:r>
              <a:rPr lang="tr-TR" sz="2800" dirty="0" smtClean="0">
                <a:latin typeface="Times New Roman" pitchFamily="18" charset="0"/>
                <a:cs typeface="Times New Roman" pitchFamily="18" charset="0"/>
              </a:rPr>
              <a:t>Klinik mikrobiyolog, Eczacı, </a:t>
            </a:r>
          </a:p>
          <a:p>
            <a:pPr marL="609600" indent="-609600" eaLnBrk="1" hangingPunct="1">
              <a:lnSpc>
                <a:spcPct val="80000"/>
              </a:lnSpc>
            </a:pPr>
            <a:r>
              <a:rPr lang="tr-TR" sz="2800" dirty="0" smtClean="0">
                <a:latin typeface="Times New Roman" pitchFamily="18" charset="0"/>
                <a:cs typeface="Times New Roman" pitchFamily="18" charset="0"/>
              </a:rPr>
              <a:t>Personel sağlık merkezi sorumlusu,</a:t>
            </a:r>
          </a:p>
          <a:p>
            <a:pPr marL="609600" indent="-609600" eaLnBrk="1" hangingPunct="1">
              <a:lnSpc>
                <a:spcPct val="80000"/>
              </a:lnSpc>
            </a:pPr>
            <a:r>
              <a:rPr lang="tr-TR" sz="2800" dirty="0" smtClean="0">
                <a:latin typeface="Times New Roman" pitchFamily="18" charset="0"/>
                <a:cs typeface="Times New Roman" pitchFamily="18" charset="0"/>
              </a:rPr>
              <a:t>Hastane yöneticisi,</a:t>
            </a:r>
          </a:p>
          <a:p>
            <a:pPr marL="609600" indent="-609600" eaLnBrk="1" hangingPunct="1">
              <a:lnSpc>
                <a:spcPct val="80000"/>
              </a:lnSpc>
            </a:pPr>
            <a:r>
              <a:rPr lang="tr-TR" sz="2800" dirty="0" smtClean="0">
                <a:latin typeface="Times New Roman" pitchFamily="18" charset="0"/>
                <a:cs typeface="Times New Roman" pitchFamily="18" charset="0"/>
              </a:rPr>
              <a:t>Hekim grubunun temsilcisi (Özellikle cerrahi ve iç hastalıkları gibi Büyük bölümlerin temsilcileri).</a:t>
            </a:r>
          </a:p>
        </p:txBody>
      </p:sp>
    </p:spTree>
    <p:extLst>
      <p:ext uri="{BB962C8B-B14F-4D97-AF65-F5344CB8AC3E}">
        <p14:creationId xmlns:p14="http://schemas.microsoft.com/office/powerpoint/2010/main" val="1765847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sz="2400" dirty="0" smtClean="0"/>
              <a:t>Doku ve ameliyat komitesi</a:t>
            </a:r>
          </a:p>
        </p:txBody>
      </p:sp>
      <p:sp>
        <p:nvSpPr>
          <p:cNvPr id="18435" name="Rectangle 3"/>
          <p:cNvSpPr>
            <a:spLocks noGrp="1" noChangeArrowheads="1"/>
          </p:cNvSpPr>
          <p:nvPr>
            <p:ph type="body" idx="4294967295"/>
          </p:nvPr>
        </p:nvSpPr>
        <p:spPr>
          <a:xfrm>
            <a:off x="611561" y="1766888"/>
            <a:ext cx="8136903" cy="3159125"/>
          </a:xfrm>
        </p:spPr>
        <p:txBody>
          <a:bodyPr/>
          <a:lstStyle/>
          <a:p>
            <a:pPr marL="609600" indent="-609600" eaLnBrk="1" hangingPunct="1"/>
            <a:r>
              <a:rPr lang="tr-TR" sz="3200" dirty="0" smtClean="0">
                <a:latin typeface="Times New Roman" pitchFamily="18" charset="0"/>
                <a:cs typeface="Times New Roman" pitchFamily="18" charset="0"/>
              </a:rPr>
              <a:t>Yapılan ve yapılacak ameliyatların gerekli olup olmadığını inceleyen komitedir.</a:t>
            </a:r>
          </a:p>
          <a:p>
            <a:pPr marL="990600" lvl="1" indent="-533400" eaLnBrk="1" hangingPunct="1"/>
            <a:r>
              <a:rPr lang="tr-TR" sz="2800" dirty="0" smtClean="0">
                <a:latin typeface="Times New Roman" pitchFamily="18" charset="0"/>
                <a:cs typeface="Times New Roman" pitchFamily="18" charset="0"/>
              </a:rPr>
              <a:t>Ameliyat gerekli miydi ?</a:t>
            </a:r>
          </a:p>
          <a:p>
            <a:pPr marL="990600" lvl="1" indent="-533400" eaLnBrk="1" hangingPunct="1"/>
            <a:r>
              <a:rPr lang="tr-TR" sz="2800" dirty="0" smtClean="0">
                <a:latin typeface="Times New Roman" pitchFamily="18" charset="0"/>
                <a:cs typeface="Times New Roman" pitchFamily="18" charset="0"/>
              </a:rPr>
              <a:t>Ameliyat doğru ve uygun biçimde gerçekleştirildi mi?</a:t>
            </a:r>
          </a:p>
          <a:p>
            <a:pPr marL="990600" lvl="1" indent="-533400" eaLnBrk="1" hangingPunct="1"/>
            <a:r>
              <a:rPr lang="tr-TR" sz="2800" dirty="0" smtClean="0">
                <a:latin typeface="Times New Roman" pitchFamily="18" charset="0"/>
                <a:cs typeface="Times New Roman" pitchFamily="18" charset="0"/>
              </a:rPr>
              <a:t>Ameliyat sonucu tatmin edici midir?.</a:t>
            </a:r>
          </a:p>
        </p:txBody>
      </p:sp>
    </p:spTree>
    <p:extLst>
      <p:ext uri="{BB962C8B-B14F-4D97-AF65-F5344CB8AC3E}">
        <p14:creationId xmlns:p14="http://schemas.microsoft.com/office/powerpoint/2010/main" val="760528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sz="2400" dirty="0" smtClean="0"/>
              <a:t>Doku komitesinin bileşimi</a:t>
            </a:r>
          </a:p>
        </p:txBody>
      </p:sp>
      <p:sp>
        <p:nvSpPr>
          <p:cNvPr id="19459" name="Rectangle 3"/>
          <p:cNvSpPr>
            <a:spLocks noGrp="1" noChangeArrowheads="1"/>
          </p:cNvSpPr>
          <p:nvPr>
            <p:ph type="body" idx="4294967295"/>
          </p:nvPr>
        </p:nvSpPr>
        <p:spPr>
          <a:xfrm>
            <a:off x="539553" y="1766888"/>
            <a:ext cx="8604448" cy="3159125"/>
          </a:xfrm>
        </p:spPr>
        <p:txBody>
          <a:bodyPr/>
          <a:lstStyle/>
          <a:p>
            <a:pPr eaLnBrk="1" hangingPunct="1"/>
            <a:r>
              <a:rPr lang="tr-TR" sz="2800" dirty="0" smtClean="0">
                <a:latin typeface="Times New Roman" pitchFamily="18" charset="0"/>
                <a:cs typeface="Times New Roman" pitchFamily="18" charset="0"/>
              </a:rPr>
              <a:t>Komite üyeleri cerrahlar, </a:t>
            </a:r>
            <a:r>
              <a:rPr lang="tr-TR" sz="2800" dirty="0" err="1" smtClean="0">
                <a:latin typeface="Times New Roman" pitchFamily="18" charset="0"/>
                <a:cs typeface="Times New Roman" pitchFamily="18" charset="0"/>
              </a:rPr>
              <a:t>pediatristler</a:t>
            </a:r>
            <a:r>
              <a:rPr lang="tr-TR" sz="2800" dirty="0" smtClean="0">
                <a:latin typeface="Times New Roman" pitchFamily="18" charset="0"/>
                <a:cs typeface="Times New Roman" pitchFamily="18" charset="0"/>
              </a:rPr>
              <a:t>, jinekologlar ve patologlar arasından seçilmektedir. Komite en az ayda bir kere toplanmakta ve raporunu yürütme komitesine göndermektedir </a:t>
            </a:r>
          </a:p>
        </p:txBody>
      </p:sp>
    </p:spTree>
    <p:extLst>
      <p:ext uri="{BB962C8B-B14F-4D97-AF65-F5344CB8AC3E}">
        <p14:creationId xmlns:p14="http://schemas.microsoft.com/office/powerpoint/2010/main" val="252008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sz="2400" dirty="0" smtClean="0"/>
              <a:t>Kan ve kan ürünleri kullanım komitesi</a:t>
            </a:r>
          </a:p>
        </p:txBody>
      </p:sp>
      <p:sp>
        <p:nvSpPr>
          <p:cNvPr id="20483" name="Rectangle 3"/>
          <p:cNvSpPr>
            <a:spLocks noGrp="1" noChangeArrowheads="1"/>
          </p:cNvSpPr>
          <p:nvPr>
            <p:ph type="body" idx="4294967295"/>
          </p:nvPr>
        </p:nvSpPr>
        <p:spPr>
          <a:xfrm>
            <a:off x="467545" y="1766888"/>
            <a:ext cx="8676456" cy="3159125"/>
          </a:xfrm>
        </p:spPr>
        <p:txBody>
          <a:bodyPr/>
          <a:lstStyle/>
          <a:p>
            <a:pPr eaLnBrk="1" hangingPunct="1"/>
            <a:r>
              <a:rPr lang="tr-TR" dirty="0" smtClean="0">
                <a:latin typeface="Times New Roman" pitchFamily="18" charset="0"/>
                <a:cs typeface="Times New Roman" pitchFamily="18" charset="0"/>
              </a:rPr>
              <a:t>Kan ürünlerinin toplanması, korunması ve kullanılmasıyla ilgili faaliyetleri yürüten komitedir.  Kan bankası bu komiteye bağlı olarak çalışmaktadır.</a:t>
            </a:r>
          </a:p>
          <a:p>
            <a:pPr eaLnBrk="1" hangingPunct="1"/>
            <a:r>
              <a:rPr lang="tr-TR" dirty="0" smtClean="0">
                <a:latin typeface="Times New Roman" pitchFamily="18" charset="0"/>
                <a:cs typeface="Times New Roman" pitchFamily="18" charset="0"/>
              </a:rPr>
              <a:t>Komite, kan bankası, biyokimya alanında görevli hekimlerden oluşmaktadır.</a:t>
            </a:r>
          </a:p>
          <a:p>
            <a:pPr eaLnBrk="1" hangingPunct="1"/>
            <a:endParaRPr lang="tr-TR"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284760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sz="2400" dirty="0" smtClean="0"/>
              <a:t>Soruşturma komitesi</a:t>
            </a:r>
          </a:p>
        </p:txBody>
      </p:sp>
      <p:sp>
        <p:nvSpPr>
          <p:cNvPr id="21507" name="Rectangle 3"/>
          <p:cNvSpPr>
            <a:spLocks noGrp="1" noChangeArrowheads="1"/>
          </p:cNvSpPr>
          <p:nvPr>
            <p:ph type="body" idx="4294967295"/>
          </p:nvPr>
        </p:nvSpPr>
        <p:spPr>
          <a:xfrm>
            <a:off x="395536" y="1923678"/>
            <a:ext cx="8424936" cy="3015109"/>
          </a:xfrm>
        </p:spPr>
        <p:txBody>
          <a:bodyPr/>
          <a:lstStyle/>
          <a:p>
            <a:pPr eaLnBrk="1" hangingPunct="1"/>
            <a:r>
              <a:rPr lang="tr-TR" dirty="0" smtClean="0">
                <a:latin typeface="Times New Roman" pitchFamily="18" charset="0"/>
                <a:cs typeface="Times New Roman" pitchFamily="18" charset="0"/>
              </a:rPr>
              <a:t>Hastanede çalışmak isteyen veya sözleşme süresi dolan hekimlerle ilgili inceleme yapan ve tıp hizmetleri yürütme komitesine görüş bildiren komitedir.</a:t>
            </a:r>
          </a:p>
        </p:txBody>
      </p:sp>
    </p:spTree>
    <p:extLst>
      <p:ext uri="{BB962C8B-B14F-4D97-AF65-F5344CB8AC3E}">
        <p14:creationId xmlns:p14="http://schemas.microsoft.com/office/powerpoint/2010/main" val="4196008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5"/>
          <p:cNvGraphicFramePr>
            <a:graphicFrameLocks noGrp="1" noChangeAspect="1"/>
          </p:cNvGraphicFramePr>
          <p:nvPr>
            <p:ph/>
            <p:extLst>
              <p:ext uri="{D42A27DB-BD31-4B8C-83A1-F6EECF244321}">
                <p14:modId xmlns:p14="http://schemas.microsoft.com/office/powerpoint/2010/main" val="1634166090"/>
              </p:ext>
            </p:extLst>
          </p:nvPr>
        </p:nvGraphicFramePr>
        <p:xfrm>
          <a:off x="1979712" y="195486"/>
          <a:ext cx="5904656" cy="4948014"/>
        </p:xfrm>
        <a:graphic>
          <a:graphicData uri="http://schemas.openxmlformats.org/presentationml/2006/ole">
            <mc:AlternateContent xmlns:mc="http://schemas.openxmlformats.org/markup-compatibility/2006">
              <mc:Choice xmlns:v="urn:schemas-microsoft-com:vml" Requires="v">
                <p:oleObj spid="_x0000_s2051" name="Belge" r:id="rId3" imgW="4552721" imgH="5179756" progId="Word.Document.8">
                  <p:embed/>
                </p:oleObj>
              </mc:Choice>
              <mc:Fallback>
                <p:oleObj name="Belge" r:id="rId3" imgW="4552721" imgH="5179756"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195486"/>
                        <a:ext cx="5904656" cy="4948014"/>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607850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800" b="1" dirty="0" smtClean="0">
                <a:solidFill>
                  <a:schemeClr val="bg1"/>
                </a:solidFill>
              </a:rPr>
              <a:t>Ders amaçları</a:t>
            </a:r>
            <a:endParaRPr lang="tr-TR" sz="2800" b="1" dirty="0">
              <a:solidFill>
                <a:schemeClr val="bg1"/>
              </a:solidFill>
            </a:endParaRPr>
          </a:p>
        </p:txBody>
      </p:sp>
      <p:sp>
        <p:nvSpPr>
          <p:cNvPr id="3" name="2 İçerik Yer Tutucusu"/>
          <p:cNvSpPr>
            <a:spLocks noGrp="1"/>
          </p:cNvSpPr>
          <p:nvPr>
            <p:ph idx="4294967295"/>
          </p:nvPr>
        </p:nvSpPr>
        <p:spPr>
          <a:xfrm>
            <a:off x="539552" y="1851670"/>
            <a:ext cx="8136904" cy="2674938"/>
          </a:xfrm>
        </p:spPr>
        <p:txBody>
          <a:bodyPr/>
          <a:lstStyle/>
          <a:p>
            <a:pPr>
              <a:defRPr/>
            </a:pPr>
            <a:r>
              <a:rPr lang="tr-TR" sz="2800" dirty="0" smtClean="0">
                <a:latin typeface="Times New Roman" pitchFamily="18" charset="0"/>
                <a:cs typeface="Times New Roman" pitchFamily="18" charset="0"/>
              </a:rPr>
              <a:t>Tıp hizmetleri organizasyonunun kapsamı,</a:t>
            </a:r>
          </a:p>
          <a:p>
            <a:pPr>
              <a:defRPr/>
            </a:pPr>
            <a:r>
              <a:rPr lang="tr-TR" sz="2800" dirty="0" smtClean="0">
                <a:latin typeface="Times New Roman" pitchFamily="18" charset="0"/>
                <a:cs typeface="Times New Roman" pitchFamily="18" charset="0"/>
              </a:rPr>
              <a:t>Başhekimlik</a:t>
            </a:r>
          </a:p>
          <a:p>
            <a:pPr>
              <a:defRPr/>
            </a:pPr>
            <a:r>
              <a:rPr lang="tr-TR" sz="2800" dirty="0" smtClean="0">
                <a:latin typeface="Times New Roman" pitchFamily="18" charset="0"/>
                <a:cs typeface="Times New Roman" pitchFamily="18" charset="0"/>
              </a:rPr>
              <a:t>Tıbbi komiteler</a:t>
            </a:r>
          </a:p>
          <a:p>
            <a:pPr>
              <a:defRPr/>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451109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sz="2000" dirty="0" smtClean="0"/>
              <a:t>Hizmet standartlarını gözden geçirme komitesi</a:t>
            </a:r>
          </a:p>
        </p:txBody>
      </p:sp>
      <p:sp>
        <p:nvSpPr>
          <p:cNvPr id="22531" name="Rectangle 3"/>
          <p:cNvSpPr>
            <a:spLocks noGrp="1" noChangeArrowheads="1"/>
          </p:cNvSpPr>
          <p:nvPr>
            <p:ph type="body" idx="4294967295"/>
          </p:nvPr>
        </p:nvSpPr>
        <p:spPr>
          <a:xfrm>
            <a:off x="467544" y="1635646"/>
            <a:ext cx="8496944" cy="3258617"/>
          </a:xfrm>
        </p:spPr>
        <p:txBody>
          <a:bodyPr/>
          <a:lstStyle/>
          <a:p>
            <a:pPr eaLnBrk="1" hangingPunct="1">
              <a:lnSpc>
                <a:spcPct val="90000"/>
              </a:lnSpc>
            </a:pPr>
            <a:r>
              <a:rPr lang="tr-TR" sz="2800" dirty="0" smtClean="0">
                <a:latin typeface="Times New Roman" pitchFamily="18" charset="0"/>
                <a:cs typeface="Times New Roman" pitchFamily="18" charset="0"/>
              </a:rPr>
              <a:t>Hizmet standartlarını gözden geçirme komitesinin  temel işlevi, hekim ve diğer sağlık personeli tarafından hastalara verilen hizmetlerin kalitesinin değerlendirilmesidir.  Komite, hekim ve diğer sağlık personeli tarafından verilen hizmetlerin  kalitesinin ölçümünü ve standartlara uygunluğunu incelemektedir.   Komite, hekim, hemşire ve tıbbi kayıt personelinden oluşmaktadır </a:t>
            </a:r>
          </a:p>
        </p:txBody>
      </p:sp>
    </p:spTree>
    <p:extLst>
      <p:ext uri="{BB962C8B-B14F-4D97-AF65-F5344CB8AC3E}">
        <p14:creationId xmlns:p14="http://schemas.microsoft.com/office/powerpoint/2010/main" val="1529527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sz="2400" dirty="0" smtClean="0"/>
              <a:t>Eczane ve ilaç komitesi</a:t>
            </a:r>
          </a:p>
        </p:txBody>
      </p:sp>
      <p:sp>
        <p:nvSpPr>
          <p:cNvPr id="23555" name="Rectangle 3"/>
          <p:cNvSpPr>
            <a:spLocks noGrp="1" noChangeArrowheads="1"/>
          </p:cNvSpPr>
          <p:nvPr>
            <p:ph type="body" idx="4294967295"/>
          </p:nvPr>
        </p:nvSpPr>
        <p:spPr>
          <a:xfrm>
            <a:off x="539553" y="1766888"/>
            <a:ext cx="8399495" cy="3159125"/>
          </a:xfrm>
        </p:spPr>
        <p:txBody>
          <a:bodyPr/>
          <a:lstStyle/>
          <a:p>
            <a:pPr eaLnBrk="1" hangingPunct="1"/>
            <a:r>
              <a:rPr lang="tr-TR" sz="2800" dirty="0" smtClean="0">
                <a:latin typeface="Times New Roman" pitchFamily="18" charset="0"/>
                <a:cs typeface="Times New Roman" pitchFamily="18" charset="0"/>
              </a:rPr>
              <a:t>Bu komite, hastanede ilaç kullanımı ve dağıtımı ile ilgili politikaları geliştirmektedir.   Komite, eczanede depolanacak ve hekimler tarafından kullanılacak olan ilaçların listesini onaylamaktadır.  Komite ayrıca hastanede ilaç kullanım biçimlerini, ilaçların maliyeti ve yan etkileri bakımından değerlendirmektedir. </a:t>
            </a:r>
          </a:p>
        </p:txBody>
      </p:sp>
    </p:spTree>
    <p:extLst>
      <p:ext uri="{BB962C8B-B14F-4D97-AF65-F5344CB8AC3E}">
        <p14:creationId xmlns:p14="http://schemas.microsoft.com/office/powerpoint/2010/main" val="3010176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sz="2400" dirty="0" smtClean="0"/>
              <a:t>Eczane komitesinin bileşimi</a:t>
            </a:r>
          </a:p>
        </p:txBody>
      </p:sp>
      <p:sp>
        <p:nvSpPr>
          <p:cNvPr id="24579" name="Rectangle 3"/>
          <p:cNvSpPr>
            <a:spLocks noGrp="1" noChangeArrowheads="1"/>
          </p:cNvSpPr>
          <p:nvPr>
            <p:ph type="body" idx="4294967295"/>
          </p:nvPr>
        </p:nvSpPr>
        <p:spPr>
          <a:xfrm>
            <a:off x="467545" y="1766888"/>
            <a:ext cx="8424935" cy="3159125"/>
          </a:xfrm>
        </p:spPr>
        <p:txBody>
          <a:bodyPr/>
          <a:lstStyle/>
          <a:p>
            <a:pPr eaLnBrk="1" hangingPunct="1"/>
            <a:r>
              <a:rPr lang="tr-TR" sz="2800" dirty="0" smtClean="0">
                <a:latin typeface="Times New Roman" pitchFamily="18" charset="0"/>
                <a:cs typeface="Times New Roman" pitchFamily="18" charset="0"/>
              </a:rPr>
              <a:t>Eczane ve ilaç komitesi, en az üç hekim ve </a:t>
            </a:r>
            <a:r>
              <a:rPr lang="tr-TR" sz="2800" dirty="0" err="1" smtClean="0">
                <a:latin typeface="Times New Roman" pitchFamily="18" charset="0"/>
                <a:cs typeface="Times New Roman" pitchFamily="18" charset="0"/>
              </a:rPr>
              <a:t>başeczacı</a:t>
            </a:r>
            <a:r>
              <a:rPr lang="tr-TR" sz="2800" dirty="0" smtClean="0">
                <a:latin typeface="Times New Roman" pitchFamily="18" charset="0"/>
                <a:cs typeface="Times New Roman" pitchFamily="18" charset="0"/>
              </a:rPr>
              <a:t> ile hastane yöneticisinin veya onun görevlendirdiği bir kişiden oluşmaktadır. Komite yılda iki kez toplanmaktadır </a:t>
            </a:r>
          </a:p>
        </p:txBody>
      </p:sp>
    </p:spTree>
    <p:extLst>
      <p:ext uri="{BB962C8B-B14F-4D97-AF65-F5344CB8AC3E}">
        <p14:creationId xmlns:p14="http://schemas.microsoft.com/office/powerpoint/2010/main" val="2931491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sz="2400" dirty="0" smtClean="0"/>
              <a:t>Diğer komiteler</a:t>
            </a:r>
          </a:p>
        </p:txBody>
      </p:sp>
      <p:sp>
        <p:nvSpPr>
          <p:cNvPr id="25603" name="Rectangle 3"/>
          <p:cNvSpPr>
            <a:spLocks noGrp="1" noChangeArrowheads="1"/>
          </p:cNvSpPr>
          <p:nvPr>
            <p:ph type="body" idx="4294967295"/>
          </p:nvPr>
        </p:nvSpPr>
        <p:spPr>
          <a:xfrm>
            <a:off x="1043608" y="1779662"/>
            <a:ext cx="6369050" cy="3086100"/>
          </a:xfrm>
        </p:spPr>
        <p:txBody>
          <a:bodyPr/>
          <a:lstStyle/>
          <a:p>
            <a:pPr eaLnBrk="1" hangingPunct="1"/>
            <a:r>
              <a:rPr lang="tr-TR" sz="2800" dirty="0" smtClean="0">
                <a:latin typeface="Times New Roman" pitchFamily="18" charset="0"/>
                <a:cs typeface="Times New Roman" pitchFamily="18" charset="0"/>
              </a:rPr>
              <a:t>Tıp eğitimi komitesi</a:t>
            </a:r>
          </a:p>
          <a:p>
            <a:pPr eaLnBrk="1" hangingPunct="1"/>
            <a:r>
              <a:rPr lang="tr-TR" sz="2800" dirty="0" smtClean="0">
                <a:latin typeface="Times New Roman" pitchFamily="18" charset="0"/>
                <a:cs typeface="Times New Roman" pitchFamily="18" charset="0"/>
              </a:rPr>
              <a:t>Etik komite</a:t>
            </a:r>
          </a:p>
          <a:p>
            <a:pPr eaLnBrk="1" hangingPunct="1"/>
            <a:r>
              <a:rPr lang="tr-TR" sz="2800" dirty="0" smtClean="0">
                <a:latin typeface="Times New Roman" pitchFamily="18" charset="0"/>
                <a:cs typeface="Times New Roman" pitchFamily="18" charset="0"/>
              </a:rPr>
              <a:t>Tüzük geliştirme komitesi</a:t>
            </a:r>
          </a:p>
          <a:p>
            <a:pPr eaLnBrk="1" hangingPunct="1"/>
            <a:r>
              <a:rPr lang="tr-TR" sz="2800" dirty="0" smtClean="0">
                <a:latin typeface="Times New Roman" pitchFamily="18" charset="0"/>
                <a:cs typeface="Times New Roman" pitchFamily="18" charset="0"/>
              </a:rPr>
              <a:t>Tıp araştırmaları komitesi</a:t>
            </a:r>
          </a:p>
          <a:p>
            <a:pPr eaLnBrk="1" hangingPunct="1">
              <a:buFont typeface="Wingdings" pitchFamily="2" charset="2"/>
              <a:buNone/>
            </a:pPr>
            <a:endParaRPr lang="tr-TR"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83321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sz="2400" b="1" dirty="0" smtClean="0"/>
              <a:t>Tıp hizmetleri organizasyonu</a:t>
            </a:r>
          </a:p>
        </p:txBody>
      </p:sp>
      <p:sp>
        <p:nvSpPr>
          <p:cNvPr id="6147" name="Rectangle 3"/>
          <p:cNvSpPr>
            <a:spLocks noGrp="1" noChangeArrowheads="1"/>
          </p:cNvSpPr>
          <p:nvPr>
            <p:ph type="body" idx="4294967295"/>
          </p:nvPr>
        </p:nvSpPr>
        <p:spPr>
          <a:xfrm>
            <a:off x="539552" y="1707654"/>
            <a:ext cx="8136904" cy="3159125"/>
          </a:xfrm>
        </p:spPr>
        <p:txBody>
          <a:bodyPr/>
          <a:lstStyle/>
          <a:p>
            <a:pPr eaLnBrk="1" hangingPunct="1"/>
            <a:r>
              <a:rPr lang="tr-TR" sz="2800" dirty="0" smtClean="0">
                <a:latin typeface="Times New Roman" pitchFamily="18" charset="0"/>
                <a:cs typeface="Times New Roman" pitchFamily="18" charset="0"/>
              </a:rPr>
              <a:t>Hastanelerde, tıbbi faaliyetlerin yönlendirilmesi ile ilgili yapılanmadır.  Başlıca ögeleri:</a:t>
            </a:r>
          </a:p>
          <a:p>
            <a:pPr lvl="1" eaLnBrk="1" hangingPunct="1"/>
            <a:r>
              <a:rPr lang="tr-TR" sz="2800" dirty="0" smtClean="0">
                <a:latin typeface="Times New Roman" pitchFamily="18" charset="0"/>
                <a:cs typeface="Times New Roman" pitchFamily="18" charset="0"/>
              </a:rPr>
              <a:t>Tıp hizmetleri yürütme komitesi</a:t>
            </a:r>
          </a:p>
          <a:p>
            <a:pPr lvl="1" eaLnBrk="1" hangingPunct="1"/>
            <a:r>
              <a:rPr lang="tr-TR" sz="2800" dirty="0" smtClean="0">
                <a:latin typeface="Times New Roman" pitchFamily="18" charset="0"/>
                <a:cs typeface="Times New Roman" pitchFamily="18" charset="0"/>
              </a:rPr>
              <a:t>Başhekim</a:t>
            </a:r>
          </a:p>
          <a:p>
            <a:pPr lvl="1" eaLnBrk="1" hangingPunct="1"/>
            <a:r>
              <a:rPr lang="tr-TR" sz="2800" dirty="0" smtClean="0">
                <a:latin typeface="Times New Roman" pitchFamily="18" charset="0"/>
                <a:cs typeface="Times New Roman" pitchFamily="18" charset="0"/>
              </a:rPr>
              <a:t>Tıbbi Komiteler</a:t>
            </a:r>
          </a:p>
        </p:txBody>
      </p:sp>
    </p:spTree>
    <p:extLst>
      <p:ext uri="{BB962C8B-B14F-4D97-AF65-F5344CB8AC3E}">
        <p14:creationId xmlns:p14="http://schemas.microsoft.com/office/powerpoint/2010/main" val="333624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sz="2400" dirty="0" smtClean="0"/>
              <a:t>Tıp hizmetleri organizasyonu</a:t>
            </a:r>
          </a:p>
        </p:txBody>
      </p:sp>
      <p:sp>
        <p:nvSpPr>
          <p:cNvPr id="7174" name="Line 7"/>
          <p:cNvSpPr>
            <a:spLocks noChangeShapeType="1"/>
          </p:cNvSpPr>
          <p:nvPr/>
        </p:nvSpPr>
        <p:spPr bwMode="auto">
          <a:xfrm flipH="1">
            <a:off x="2819400" y="2228850"/>
            <a:ext cx="1066800" cy="62865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tr-TR"/>
          </a:p>
        </p:txBody>
      </p:sp>
      <p:sp>
        <p:nvSpPr>
          <p:cNvPr id="7175" name="Line 8"/>
          <p:cNvSpPr>
            <a:spLocks noChangeShapeType="1"/>
          </p:cNvSpPr>
          <p:nvPr/>
        </p:nvSpPr>
        <p:spPr bwMode="auto">
          <a:xfrm>
            <a:off x="4876800" y="2286000"/>
            <a:ext cx="0" cy="177165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tr-TR"/>
          </a:p>
        </p:txBody>
      </p:sp>
      <p:sp>
        <p:nvSpPr>
          <p:cNvPr id="7176" name="Line 9"/>
          <p:cNvSpPr>
            <a:spLocks noChangeShapeType="1"/>
          </p:cNvSpPr>
          <p:nvPr/>
        </p:nvSpPr>
        <p:spPr bwMode="auto">
          <a:xfrm>
            <a:off x="3048000" y="3486150"/>
            <a:ext cx="1371600" cy="51435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722437"/>
            <a:ext cx="3060700"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 y="2857500"/>
            <a:ext cx="2908300" cy="931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6901" y="4057650"/>
            <a:ext cx="30607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3922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tr-TR" sz="2400" dirty="0" smtClean="0">
                <a:solidFill>
                  <a:schemeClr val="bg1"/>
                </a:solidFill>
              </a:rPr>
              <a:t>Başhekim </a:t>
            </a:r>
          </a:p>
        </p:txBody>
      </p:sp>
      <p:sp>
        <p:nvSpPr>
          <p:cNvPr id="8195" name="Rectangle 3"/>
          <p:cNvSpPr>
            <a:spLocks noGrp="1" noChangeArrowheads="1"/>
          </p:cNvSpPr>
          <p:nvPr>
            <p:ph type="body" idx="4294967295"/>
          </p:nvPr>
        </p:nvSpPr>
        <p:spPr>
          <a:xfrm>
            <a:off x="539553" y="1766888"/>
            <a:ext cx="8604448" cy="3159125"/>
          </a:xfrm>
        </p:spPr>
        <p:txBody>
          <a:bodyPr/>
          <a:lstStyle/>
          <a:p>
            <a:pPr eaLnBrk="1" hangingPunct="1">
              <a:lnSpc>
                <a:spcPct val="90000"/>
              </a:lnSpc>
            </a:pPr>
            <a:r>
              <a:rPr lang="tr-TR" sz="2400" dirty="0" smtClean="0">
                <a:latin typeface="Times New Roman" pitchFamily="18" charset="0"/>
                <a:cs typeface="Times New Roman" pitchFamily="18" charset="0"/>
              </a:rPr>
              <a:t>Hastane yönetimi, hemşirelik hizmetleri yönetimi ve tıp personeli arasında eşgüdümü sağlamak</a:t>
            </a:r>
          </a:p>
          <a:p>
            <a:pPr eaLnBrk="1" hangingPunct="1">
              <a:lnSpc>
                <a:spcPct val="90000"/>
              </a:lnSpc>
            </a:pPr>
            <a:r>
              <a:rPr lang="tr-TR" sz="2400" dirty="0" smtClean="0">
                <a:latin typeface="Times New Roman" pitchFamily="18" charset="0"/>
                <a:cs typeface="Times New Roman" pitchFamily="18" charset="0"/>
              </a:rPr>
              <a:t>Tıp personelini temsil etmek</a:t>
            </a:r>
          </a:p>
          <a:p>
            <a:pPr eaLnBrk="1" hangingPunct="1">
              <a:lnSpc>
                <a:spcPct val="90000"/>
              </a:lnSpc>
            </a:pPr>
            <a:r>
              <a:rPr lang="tr-TR" sz="2400" dirty="0" smtClean="0">
                <a:latin typeface="Times New Roman" pitchFamily="18" charset="0"/>
                <a:cs typeface="Times New Roman" pitchFamily="18" charset="0"/>
              </a:rPr>
              <a:t>Tıp personelinin faaliyetlerini yöneltmek</a:t>
            </a:r>
          </a:p>
          <a:p>
            <a:pPr eaLnBrk="1" hangingPunct="1">
              <a:lnSpc>
                <a:spcPct val="90000"/>
              </a:lnSpc>
            </a:pPr>
            <a:r>
              <a:rPr lang="tr-TR" sz="2400" dirty="0" smtClean="0">
                <a:latin typeface="Times New Roman" pitchFamily="18" charset="0"/>
                <a:cs typeface="Times New Roman" pitchFamily="18" charset="0"/>
              </a:rPr>
              <a:t>Tıp personeli ile ilgili tüzük ve kuralların uygulanmasını sağlamak</a:t>
            </a:r>
          </a:p>
          <a:p>
            <a:pPr eaLnBrk="1" hangingPunct="1">
              <a:lnSpc>
                <a:spcPct val="90000"/>
              </a:lnSpc>
            </a:pPr>
            <a:r>
              <a:rPr lang="tr-TR" sz="2400" dirty="0" smtClean="0">
                <a:latin typeface="Times New Roman" pitchFamily="18" charset="0"/>
                <a:cs typeface="Times New Roman" pitchFamily="18" charset="0"/>
              </a:rPr>
              <a:t>Ortak toplantı komitesi toplantılarına katılmak</a:t>
            </a:r>
          </a:p>
          <a:p>
            <a:pPr eaLnBrk="1" hangingPunct="1">
              <a:lnSpc>
                <a:spcPct val="90000"/>
              </a:lnSpc>
            </a:pPr>
            <a:r>
              <a:rPr lang="tr-TR" sz="2400" dirty="0" smtClean="0">
                <a:latin typeface="Times New Roman" pitchFamily="18" charset="0"/>
                <a:cs typeface="Times New Roman" pitchFamily="18" charset="0"/>
              </a:rPr>
              <a:t>Tıbbi toplantılar düzenlemek</a:t>
            </a:r>
          </a:p>
        </p:txBody>
      </p:sp>
    </p:spTree>
    <p:extLst>
      <p:ext uri="{BB962C8B-B14F-4D97-AF65-F5344CB8AC3E}">
        <p14:creationId xmlns:p14="http://schemas.microsoft.com/office/powerpoint/2010/main" val="156500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tr-TR" sz="2400" dirty="0" smtClean="0"/>
              <a:t>Tıp hizmetleri yürütme komitesi</a:t>
            </a:r>
          </a:p>
        </p:txBody>
      </p:sp>
      <p:sp>
        <p:nvSpPr>
          <p:cNvPr id="9219" name="Rectangle 3"/>
          <p:cNvSpPr>
            <a:spLocks noGrp="1" noChangeArrowheads="1"/>
          </p:cNvSpPr>
          <p:nvPr>
            <p:ph type="body" idx="4294967295"/>
          </p:nvPr>
        </p:nvSpPr>
        <p:spPr>
          <a:xfrm>
            <a:off x="467544" y="1707654"/>
            <a:ext cx="8280920" cy="3159125"/>
          </a:xfrm>
        </p:spPr>
        <p:txBody>
          <a:bodyPr/>
          <a:lstStyle/>
          <a:p>
            <a:pPr eaLnBrk="1" hangingPunct="1"/>
            <a:r>
              <a:rPr lang="tr-TR" dirty="0" smtClean="0">
                <a:latin typeface="Times New Roman" pitchFamily="18" charset="0"/>
                <a:cs typeface="Times New Roman" pitchFamily="18" charset="0"/>
              </a:rPr>
              <a:t>Komite, klinik şeflerinden oluşmaktadır. Komitede hemşirelik yöneticisi ve hastane yönetici de bulunmaktadır. Komite, hastane yönetim kurulu ile tıp personeli arasındaki </a:t>
            </a:r>
            <a:r>
              <a:rPr lang="tr-TR" dirty="0" err="1" smtClean="0">
                <a:latin typeface="Times New Roman" pitchFamily="18" charset="0"/>
                <a:cs typeface="Times New Roman" pitchFamily="18" charset="0"/>
              </a:rPr>
              <a:t>formal</a:t>
            </a:r>
            <a:r>
              <a:rPr lang="tr-TR" dirty="0" smtClean="0">
                <a:latin typeface="Times New Roman" pitchFamily="18" charset="0"/>
                <a:cs typeface="Times New Roman" pitchFamily="18" charset="0"/>
              </a:rPr>
              <a:t> bağlantı noktasıdır.</a:t>
            </a:r>
          </a:p>
        </p:txBody>
      </p:sp>
    </p:spTree>
    <p:extLst>
      <p:ext uri="{BB962C8B-B14F-4D97-AF65-F5344CB8AC3E}">
        <p14:creationId xmlns:p14="http://schemas.microsoft.com/office/powerpoint/2010/main" val="581362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46024" y="530725"/>
            <a:ext cx="3425975" cy="1028700"/>
          </a:xfrm>
        </p:spPr>
        <p:txBody>
          <a:bodyPr/>
          <a:lstStyle/>
          <a:p>
            <a:pPr eaLnBrk="1" hangingPunct="1"/>
            <a:r>
              <a:rPr lang="tr-TR" sz="2400" dirty="0" smtClean="0"/>
              <a:t>Yürütme komitesinin görevleri</a:t>
            </a:r>
          </a:p>
        </p:txBody>
      </p:sp>
      <p:sp>
        <p:nvSpPr>
          <p:cNvPr id="10243" name="Rectangle 3"/>
          <p:cNvSpPr>
            <a:spLocks noGrp="1" noChangeArrowheads="1"/>
          </p:cNvSpPr>
          <p:nvPr>
            <p:ph type="body" idx="4294967295"/>
          </p:nvPr>
        </p:nvSpPr>
        <p:spPr>
          <a:xfrm>
            <a:off x="539553" y="1766888"/>
            <a:ext cx="8604448" cy="3159125"/>
          </a:xfrm>
        </p:spPr>
        <p:txBody>
          <a:bodyPr/>
          <a:lstStyle/>
          <a:p>
            <a:pPr eaLnBrk="1" hangingPunct="1">
              <a:lnSpc>
                <a:spcPct val="90000"/>
              </a:lnSpc>
            </a:pPr>
            <a:r>
              <a:rPr lang="tr-TR" sz="2400" dirty="0" smtClean="0">
                <a:latin typeface="Times New Roman" pitchFamily="18" charset="0"/>
                <a:cs typeface="Times New Roman" pitchFamily="18" charset="0"/>
              </a:rPr>
              <a:t>Tıp personeli ile hastane yönetimi arasında iletişimi sağlamak,</a:t>
            </a:r>
          </a:p>
          <a:p>
            <a:pPr eaLnBrk="1" hangingPunct="1">
              <a:lnSpc>
                <a:spcPct val="90000"/>
              </a:lnSpc>
            </a:pPr>
            <a:r>
              <a:rPr lang="tr-TR" sz="2400" dirty="0" smtClean="0">
                <a:latin typeface="Times New Roman" pitchFamily="18" charset="0"/>
                <a:cs typeface="Times New Roman" pitchFamily="18" charset="0"/>
              </a:rPr>
              <a:t>Tıbbi komitelerden gelen raporları incelemek</a:t>
            </a:r>
          </a:p>
          <a:p>
            <a:pPr eaLnBrk="1" hangingPunct="1">
              <a:lnSpc>
                <a:spcPct val="90000"/>
              </a:lnSpc>
            </a:pPr>
            <a:r>
              <a:rPr lang="tr-TR" sz="2400" dirty="0" smtClean="0">
                <a:latin typeface="Times New Roman" pitchFamily="18" charset="0"/>
                <a:cs typeface="Times New Roman" pitchFamily="18" charset="0"/>
              </a:rPr>
              <a:t>Tıp personeli ile ilgili politikalar geliştirmek</a:t>
            </a:r>
          </a:p>
          <a:p>
            <a:pPr eaLnBrk="1" hangingPunct="1">
              <a:lnSpc>
                <a:spcPct val="90000"/>
              </a:lnSpc>
            </a:pPr>
            <a:r>
              <a:rPr lang="tr-TR" sz="2400" dirty="0" smtClean="0">
                <a:latin typeface="Times New Roman" pitchFamily="18" charset="0"/>
                <a:cs typeface="Times New Roman" pitchFamily="18" charset="0"/>
              </a:rPr>
              <a:t>Personel atama, nakil konularında yönetim kuruluna bilgi vermek</a:t>
            </a:r>
          </a:p>
          <a:p>
            <a:pPr eaLnBrk="1" hangingPunct="1">
              <a:lnSpc>
                <a:spcPct val="90000"/>
              </a:lnSpc>
            </a:pPr>
            <a:r>
              <a:rPr lang="tr-TR" sz="2400" dirty="0" smtClean="0">
                <a:latin typeface="Times New Roman" pitchFamily="18" charset="0"/>
                <a:cs typeface="Times New Roman" pitchFamily="18" charset="0"/>
              </a:rPr>
              <a:t>Tıbbi bakımın kalitesi konusunda yönetim kuruluna bilgi vermek</a:t>
            </a:r>
          </a:p>
          <a:p>
            <a:pPr eaLnBrk="1" hangingPunct="1">
              <a:lnSpc>
                <a:spcPct val="90000"/>
              </a:lnSpc>
            </a:pPr>
            <a:r>
              <a:rPr lang="tr-TR" sz="2400" dirty="0" smtClean="0">
                <a:latin typeface="Times New Roman" pitchFamily="18" charset="0"/>
                <a:cs typeface="Times New Roman" pitchFamily="18" charset="0"/>
              </a:rPr>
              <a:t>Tıp personelini bilgilendirmek</a:t>
            </a:r>
          </a:p>
        </p:txBody>
      </p:sp>
    </p:spTree>
    <p:extLst>
      <p:ext uri="{BB962C8B-B14F-4D97-AF65-F5344CB8AC3E}">
        <p14:creationId xmlns:p14="http://schemas.microsoft.com/office/powerpoint/2010/main" val="1023244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sz="2400" dirty="0" smtClean="0"/>
              <a:t>Yürütme komitesinin bileşimi</a:t>
            </a:r>
          </a:p>
        </p:txBody>
      </p:sp>
      <p:sp>
        <p:nvSpPr>
          <p:cNvPr id="11267" name="Rectangle 3"/>
          <p:cNvSpPr>
            <a:spLocks noGrp="1" noChangeArrowheads="1"/>
          </p:cNvSpPr>
          <p:nvPr>
            <p:ph type="body" idx="4294967295"/>
          </p:nvPr>
        </p:nvSpPr>
        <p:spPr>
          <a:xfrm>
            <a:off x="467545" y="1766888"/>
            <a:ext cx="8424935" cy="3159125"/>
          </a:xfrm>
        </p:spPr>
        <p:txBody>
          <a:bodyPr/>
          <a:lstStyle/>
          <a:p>
            <a:pPr eaLnBrk="1" hangingPunct="1">
              <a:lnSpc>
                <a:spcPct val="90000"/>
              </a:lnSpc>
            </a:pPr>
            <a:r>
              <a:rPr lang="tr-TR" sz="2400" dirty="0" smtClean="0">
                <a:latin typeface="Times New Roman" pitchFamily="18" charset="0"/>
                <a:cs typeface="Times New Roman" pitchFamily="18" charset="0"/>
              </a:rPr>
              <a:t>Komite üyeleri tıp personeli arasından seçilmekte, komitenin başkanlığını ise başhekim yapmaktadır. Komitede en az beş, en fazla yirmi üye bulunmaktadır. Üye sayısı hastane büyüklüğüne göre değişmektedir. Komitede başhekim, tıbbi personel, hastane müdürü, servis şefleri bulunmaktadır. Komite başkanı aynı zamanda yönetim kurulunun da üyesidir. Komite üyeleri bazı hastanelerde üç yılda bir, bazı hastanelerde ise her yıl değişmektedir.</a:t>
            </a:r>
          </a:p>
        </p:txBody>
      </p:sp>
    </p:spTree>
    <p:extLst>
      <p:ext uri="{BB962C8B-B14F-4D97-AF65-F5344CB8AC3E}">
        <p14:creationId xmlns:p14="http://schemas.microsoft.com/office/powerpoint/2010/main" val="1149640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sz="2400" dirty="0" smtClean="0"/>
              <a:t>Kullanım inceleme komitesi</a:t>
            </a:r>
          </a:p>
        </p:txBody>
      </p:sp>
      <p:sp>
        <p:nvSpPr>
          <p:cNvPr id="12291" name="Rectangle 3"/>
          <p:cNvSpPr>
            <a:spLocks noGrp="1" noChangeArrowheads="1"/>
          </p:cNvSpPr>
          <p:nvPr>
            <p:ph type="body" idx="4294967295"/>
          </p:nvPr>
        </p:nvSpPr>
        <p:spPr>
          <a:xfrm>
            <a:off x="323529" y="1766888"/>
            <a:ext cx="8820472" cy="3159125"/>
          </a:xfrm>
        </p:spPr>
        <p:txBody>
          <a:bodyPr/>
          <a:lstStyle/>
          <a:p>
            <a:pPr eaLnBrk="1" hangingPunct="1"/>
            <a:r>
              <a:rPr lang="tr-TR" dirty="0" smtClean="0">
                <a:latin typeface="Times New Roman" pitchFamily="18" charset="0"/>
                <a:cs typeface="Times New Roman" pitchFamily="18" charset="0"/>
              </a:rPr>
              <a:t>Hastalara verilen hizmetlerin, hastanın tıbbi gereksinmeleri ile uyumlu olup olmadığını inceleyen komitedir.</a:t>
            </a:r>
          </a:p>
          <a:p>
            <a:pPr eaLnBrk="1" hangingPunct="1"/>
            <a:r>
              <a:rPr lang="tr-TR" dirty="0" smtClean="0">
                <a:latin typeface="Times New Roman" pitchFamily="18" charset="0"/>
                <a:cs typeface="Times New Roman" pitchFamily="18" charset="0"/>
              </a:rPr>
              <a:t>Kullanım incelemesi 3 şekilde yapılır:</a:t>
            </a:r>
          </a:p>
          <a:p>
            <a:pPr lvl="1" eaLnBrk="1" hangingPunct="1"/>
            <a:r>
              <a:rPr lang="tr-TR" dirty="0" smtClean="0">
                <a:latin typeface="Times New Roman" pitchFamily="18" charset="0"/>
                <a:cs typeface="Times New Roman" pitchFamily="18" charset="0"/>
              </a:rPr>
              <a:t>Hizmet sunulmadan önce (</a:t>
            </a:r>
            <a:r>
              <a:rPr lang="tr-TR" dirty="0" err="1" smtClean="0">
                <a:latin typeface="Times New Roman" pitchFamily="18" charset="0"/>
                <a:cs typeface="Times New Roman" pitchFamily="18" charset="0"/>
              </a:rPr>
              <a:t>prospectif</a:t>
            </a:r>
            <a:r>
              <a:rPr lang="tr-TR" dirty="0" smtClean="0">
                <a:latin typeface="Times New Roman" pitchFamily="18" charset="0"/>
                <a:cs typeface="Times New Roman" pitchFamily="18" charset="0"/>
              </a:rPr>
              <a:t>)</a:t>
            </a:r>
          </a:p>
          <a:p>
            <a:pPr lvl="1" eaLnBrk="1" hangingPunct="1"/>
            <a:r>
              <a:rPr lang="tr-TR" dirty="0" smtClean="0">
                <a:latin typeface="Times New Roman" pitchFamily="18" charset="0"/>
                <a:cs typeface="Times New Roman" pitchFamily="18" charset="0"/>
              </a:rPr>
              <a:t>Hizmet sırasında (</a:t>
            </a:r>
            <a:r>
              <a:rPr lang="tr-TR" dirty="0" err="1" smtClean="0">
                <a:latin typeface="Times New Roman" pitchFamily="18" charset="0"/>
                <a:cs typeface="Times New Roman" pitchFamily="18" charset="0"/>
              </a:rPr>
              <a:t>concurrent</a:t>
            </a:r>
            <a:r>
              <a:rPr lang="tr-TR" dirty="0" smtClean="0">
                <a:latin typeface="Times New Roman" pitchFamily="18" charset="0"/>
                <a:cs typeface="Times New Roman" pitchFamily="18" charset="0"/>
              </a:rPr>
              <a:t>)</a:t>
            </a:r>
          </a:p>
          <a:p>
            <a:pPr lvl="1" eaLnBrk="1" hangingPunct="1"/>
            <a:r>
              <a:rPr lang="tr-TR" dirty="0" smtClean="0">
                <a:latin typeface="Times New Roman" pitchFamily="18" charset="0"/>
                <a:cs typeface="Times New Roman" pitchFamily="18" charset="0"/>
              </a:rPr>
              <a:t>Hizmet verildikten sonra (</a:t>
            </a:r>
            <a:r>
              <a:rPr lang="tr-TR" dirty="0" err="1" smtClean="0">
                <a:latin typeface="Times New Roman" pitchFamily="18" charset="0"/>
                <a:cs typeface="Times New Roman" pitchFamily="18" charset="0"/>
              </a:rPr>
              <a:t>retrospective</a:t>
            </a:r>
            <a:r>
              <a:rPr lang="tr-TR"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2801139716"/>
      </p:ext>
    </p:extLst>
  </p:cSld>
  <p:clrMapOvr>
    <a:masterClrMapping/>
  </p:clrMapOvr>
</p:sld>
</file>

<file path=ppt/theme/theme1.xml><?xml version="1.0" encoding="utf-8"?>
<a:theme xmlns:a="http://schemas.openxmlformats.org/drawingml/2006/main" name="Warwick template">
  <a:themeElements>
    <a:clrScheme name="Custom 347">
      <a:dk1>
        <a:srgbClr val="114454"/>
      </a:dk1>
      <a:lt1>
        <a:srgbClr val="FFFFFF"/>
      </a:lt1>
      <a:dk2>
        <a:srgbClr val="5F6C70"/>
      </a:dk2>
      <a:lt2>
        <a:srgbClr val="CED5D8"/>
      </a:lt2>
      <a:accent1>
        <a:srgbClr val="114454"/>
      </a:accent1>
      <a:accent2>
        <a:srgbClr val="18637B"/>
      </a:accent2>
      <a:accent3>
        <a:srgbClr val="309AAD"/>
      </a:accent3>
      <a:accent4>
        <a:srgbClr val="165751"/>
      </a:accent4>
      <a:accent5>
        <a:srgbClr val="3B8D61"/>
      </a:accent5>
      <a:accent6>
        <a:srgbClr val="94BF6E"/>
      </a:accent6>
      <a:hlink>
        <a:srgbClr val="114454"/>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672</Words>
  <Application>Microsoft Office PowerPoint</Application>
  <PresentationFormat>Ekran Gösterisi (16:9)</PresentationFormat>
  <Paragraphs>76</Paragraphs>
  <Slides>23</Slides>
  <Notes>1</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Katıştırılmış OLE Hizmet Programları</vt:lpstr>
      </vt:variant>
      <vt:variant>
        <vt:i4>1</vt:i4>
      </vt:variant>
      <vt:variant>
        <vt:lpstr>Slayt Başlıkları</vt:lpstr>
      </vt:variant>
      <vt:variant>
        <vt:i4>23</vt:i4>
      </vt:variant>
    </vt:vector>
  </HeadingPairs>
  <TitlesOfParts>
    <vt:vector size="30" baseType="lpstr">
      <vt:lpstr>Arial</vt:lpstr>
      <vt:lpstr>Roboto Slab</vt:lpstr>
      <vt:lpstr>Nixie One</vt:lpstr>
      <vt:lpstr>Wingdings</vt:lpstr>
      <vt:lpstr>Times New Roman</vt:lpstr>
      <vt:lpstr>Warwick template</vt:lpstr>
      <vt:lpstr>Microsoft Document</vt:lpstr>
      <vt:lpstr>Tıp Hizmetleri Organizasyonu</vt:lpstr>
      <vt:lpstr>Ders amaçları</vt:lpstr>
      <vt:lpstr>Tıp hizmetleri organizasyonu</vt:lpstr>
      <vt:lpstr>Tıp hizmetleri organizasyonu</vt:lpstr>
      <vt:lpstr>Başhekim </vt:lpstr>
      <vt:lpstr>Tıp hizmetleri yürütme komitesi</vt:lpstr>
      <vt:lpstr>Yürütme komitesinin görevleri</vt:lpstr>
      <vt:lpstr>Yürütme komitesinin bileşimi</vt:lpstr>
      <vt:lpstr>Kullanım inceleme komitesi</vt:lpstr>
      <vt:lpstr>Kullanım inceleme komitesinin bileşimi</vt:lpstr>
      <vt:lpstr>Tıbbi kayıt komitesi</vt:lpstr>
      <vt:lpstr>Tıbbi kayıt komitesinin bileşimi</vt:lpstr>
      <vt:lpstr>Enfeksiyon kontrol komitesi</vt:lpstr>
      <vt:lpstr>Enfeksiyon kontrol komitesinin bileşimi</vt:lpstr>
      <vt:lpstr>Doku ve ameliyat komitesi</vt:lpstr>
      <vt:lpstr>Doku komitesinin bileşimi</vt:lpstr>
      <vt:lpstr>Kan ve kan ürünleri kullanım komitesi</vt:lpstr>
      <vt:lpstr>Soruşturma komitesi</vt:lpstr>
      <vt:lpstr>PowerPoint Sunusu</vt:lpstr>
      <vt:lpstr>Hizmet standartlarını gözden geçirme komitesi</vt:lpstr>
      <vt:lpstr>Eczane ve ilaç komitesi</vt:lpstr>
      <vt:lpstr>Eczane komitesinin bileşimi</vt:lpstr>
      <vt:lpstr>Diğer komiteler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ve Sağlık Düzeyini Etkileyen Faktörler</dc:title>
  <dc:creator>Kersoy</dc:creator>
  <cp:lastModifiedBy>Zelal Özyıldız</cp:lastModifiedBy>
  <cp:revision>6</cp:revision>
  <dcterms:modified xsi:type="dcterms:W3CDTF">2022-09-19T10:39:55Z</dcterms:modified>
</cp:coreProperties>
</file>