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9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</p:sldIdLst>
  <p:sldSz cx="9144000" cy="5143500" type="screen16x9"/>
  <p:notesSz cx="6858000" cy="9144000"/>
  <p:embeddedFontLst>
    <p:embeddedFont>
      <p:font typeface="Roboto Slab" charset="0"/>
      <p:regular r:id="rId16"/>
      <p:bold r:id="rId17"/>
    </p:embeddedFont>
    <p:embeddedFont>
      <p:font typeface="Nixie One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30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4113600" y="2283718"/>
            <a:ext cx="4505700" cy="17548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defRPr/>
            </a:pPr>
            <a:r>
              <a:rPr lang="tr-TR" sz="3200" dirty="0" smtClean="0">
                <a:solidFill>
                  <a:schemeClr val="accent1">
                    <a:lumMod val="50000"/>
                  </a:schemeClr>
                </a:solidFill>
              </a:rPr>
              <a:t>Hastane Yönetim Kurulu</a:t>
            </a:r>
            <a:endParaRPr lang="tr-TR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7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Yönetim kurulu, Tıp Hizmetleri Organizasyonu ilişkileri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11561" y="1766888"/>
            <a:ext cx="8208911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Tıp hizmetleri organizasyonu ve hastane yönetim kurulu arasında bilgi akışı ve iletişimin artması,  tıp personelinin yönetim kurulunda hem danışman olarak görev almasına hem de oy sahibi üye konumuna gelmesine yol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açmıştır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Tıp personelinin yönetim kuruluna üye olarak atanması, yönetim kurulu üyelerinin tıbbi komitelerde görev alması, ortak toplantı komitesi, eşgüdüm komitesi gibi komitelerin oluşturulması yoluyla yönetim kurulu tıp personeli arasında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formal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ilişkiler kurulmakta ve sürdürülmektedir</a:t>
            </a:r>
          </a:p>
        </p:txBody>
      </p:sp>
    </p:spTree>
    <p:extLst>
      <p:ext uri="{BB962C8B-B14F-4D97-AF65-F5344CB8AC3E}">
        <p14:creationId xmlns:p14="http://schemas.microsoft.com/office/powerpoint/2010/main" val="413371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solidFill>
                  <a:schemeClr val="bg1"/>
                </a:solidFill>
              </a:rPr>
              <a:t>Özel Hastanelerde Yönetim Kurulu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1635646"/>
            <a:ext cx="8280920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Türkiye’de özel hastaneler anonim şirket tüzel kişiliğine sahiptirler.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Özel hastane yönetim kurulu üyeleri, hastane hissedarlarından oluşmaktadır.  Pay sahibi olmayan bir kişi yönetim kurulu üyesi seçilseler dahi, pay sahibi olana kadar bu görevi icra edememektedir. 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Yönetim kurulu üyesi seçilebilmenin kanunda öngörülen ilk şartı, hissedar ve gerçek kişi olmaktır. </a:t>
            </a:r>
          </a:p>
        </p:txBody>
      </p:sp>
    </p:spTree>
    <p:extLst>
      <p:ext uri="{BB962C8B-B14F-4D97-AF65-F5344CB8AC3E}">
        <p14:creationId xmlns:p14="http://schemas.microsoft.com/office/powerpoint/2010/main" val="4083598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Yönetim kurulu üyeliklerinde aranan nitelikler 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4294967295"/>
          </p:nvPr>
        </p:nvSpPr>
        <p:spPr>
          <a:xfrm>
            <a:off x="395536" y="1635646"/>
            <a:ext cx="8496944" cy="3384376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Pay sahipleri arasından seçilmiş olması gerekir.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Yetki ve sorumluluk taşıyacak, tam ehliyet sahibi olması gerekir.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Türk vatandaşı olması şart değildir. Yabancı uyruklular da yönetim kurulu üyesi olabilir.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Türkiye’de ikamet etmek zorunluluğu yoktur.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Seçilme engellerinin bulunmaması gerekir.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İflas etmemiş olması gerekir,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Hacir altına alınmamış olması gerekir.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Ağır para cezası ile emniyeti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suistimal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hırsızlık, dolandırıcılık suçlarından dolayı mahkum edilmiş kimseler olmaması gerekir. </a:t>
            </a: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Aynı şirkette denetçi (murakıbı) olmaması gerekir</a:t>
            </a:r>
          </a:p>
        </p:txBody>
      </p:sp>
    </p:spTree>
    <p:extLst>
      <p:ext uri="{BB962C8B-B14F-4D97-AF65-F5344CB8AC3E}">
        <p14:creationId xmlns:p14="http://schemas.microsoft.com/office/powerpoint/2010/main" val="1954203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Üniversite hastanelerinde yönetim kurulu üyeleri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467544" y="1563638"/>
            <a:ext cx="8424936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Üniversitelere göre farklılık göstermekle birlikte, bir üniversite hastane yönetim kurulu,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Rektör veya Rektör Yardımcısı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Hastaneler Genel Direktörü,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Hastaneler Tıbbi Direktörü,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Tıp fakültesi dekanı,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Enstitüsü Müdürleri (Onkoloji vb),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Hastane Başhekimi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Hastane başmüdürü (işletme müdürü)</a:t>
            </a:r>
          </a:p>
          <a:p>
            <a:pPr lvl="1" eaLnBrk="1" hangingPunct="1">
              <a:defRPr/>
            </a:pPr>
            <a:endParaRPr lang="tr-TR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eaLnBrk="1" hangingPunct="1">
              <a:defRPr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44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Hastane Organizasyonu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743200" y="1771650"/>
            <a:ext cx="32004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b="1" dirty="0">
                <a:latin typeface="Times New Roman" pitchFamily="18" charset="0"/>
              </a:rPr>
              <a:t>YÖNETİM KURULU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2971800" y="4114800"/>
            <a:ext cx="3581400" cy="4572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Times New Roman" pitchFamily="18" charset="0"/>
              </a:rPr>
              <a:t>TIP HİZMETLERİ ORG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876800" y="2800350"/>
            <a:ext cx="3200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b="1">
                <a:latin typeface="Times New Roman" pitchFamily="18" charset="0"/>
              </a:rPr>
              <a:t>ORTAK TOPLANTI </a:t>
            </a:r>
          </a:p>
          <a:p>
            <a:pPr algn="ctr">
              <a:defRPr/>
            </a:pPr>
            <a:r>
              <a:rPr lang="tr-TR" b="1">
                <a:latin typeface="Times New Roman" pitchFamily="18" charset="0"/>
              </a:rPr>
              <a:t>KOMİTESİ</a:t>
            </a:r>
          </a:p>
        </p:txBody>
      </p:sp>
      <p:sp>
        <p:nvSpPr>
          <p:cNvPr id="3" name="Line 8"/>
          <p:cNvSpPr>
            <a:spLocks noChangeShapeType="1"/>
          </p:cNvSpPr>
          <p:nvPr/>
        </p:nvSpPr>
        <p:spPr bwMode="auto">
          <a:xfrm flipV="1">
            <a:off x="1447800" y="2057400"/>
            <a:ext cx="1219200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3581400" y="314325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>
            <a:off x="6019800" y="1969294"/>
            <a:ext cx="7620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06" name="Line 12"/>
          <p:cNvSpPr>
            <a:spLocks noChangeShapeType="1"/>
          </p:cNvSpPr>
          <p:nvPr/>
        </p:nvSpPr>
        <p:spPr bwMode="auto">
          <a:xfrm flipV="1">
            <a:off x="4648200" y="3543300"/>
            <a:ext cx="1905000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07" name="Line 13"/>
          <p:cNvSpPr>
            <a:spLocks noChangeShapeType="1"/>
          </p:cNvSpPr>
          <p:nvPr/>
        </p:nvSpPr>
        <p:spPr bwMode="auto">
          <a:xfrm flipV="1">
            <a:off x="4572000" y="2286000"/>
            <a:ext cx="0" cy="1885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6" y="2931790"/>
            <a:ext cx="3494088" cy="42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17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6024" y="530725"/>
            <a:ext cx="3281960" cy="10287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Yönetim kurulu-mütevelli heyeti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995686"/>
            <a:ext cx="8532440" cy="199866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 amacı güden kurumlarda yönetim kurulu adını alan üst yönetim organı, kar amacı gütmeyen hastane ve diğer kurumlarda “mütevelli heyeti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trustee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olarak 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37325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Yönetim kurulunun işlevleri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2211710"/>
            <a:ext cx="7772400" cy="18859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Politika belirleme ve strateji kararlaştırma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Kaynak sağlama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Temsilcilik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Danışmanlık</a:t>
            </a:r>
          </a:p>
          <a:p>
            <a:pPr eaLnBrk="1" hangingPunct="1"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2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Yönetim kurulu üyeleri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771650"/>
            <a:ext cx="7016824" cy="288833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Toplumun ileri gelenleri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Hayırseverler (zenginler)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Sanatcılar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Profesyonel kişiler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 Personeli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 yöneticisi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52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/>
              <a:t>Mütevelli Heyeti Üyelerinin özellikleri</a:t>
            </a:r>
            <a:br>
              <a:rPr lang="tr-TR" b="1" dirty="0" smtClean="0"/>
            </a:br>
            <a:r>
              <a:rPr lang="tr-TR" b="1" dirty="0" smtClean="0"/>
              <a:t>(Washington Eyaleti Hastaneler Birliği)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79662"/>
            <a:ext cx="8659488" cy="315912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Hastaneye hizmet etmeye istekli olmak,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 faaliyetlerine vakit ayırabilmek,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Hastaneye sürekli ilgi göstermek,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Ortak karar verme becerisine sahip olmak,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Nesnel olmak,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Zeki olmak,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Yüksek düzeyde iletişim becerilerine sahip olmak,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Kendine saygılı olmak ve hastaneyle çıkar ilişkisi bulunmamak,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Hastanenin değerleri ile uyumlu, değer ve ideolojileri benimsemek.</a:t>
            </a:r>
          </a:p>
          <a:p>
            <a:pPr eaLnBrk="1" hangingPunct="1">
              <a:spcBef>
                <a:spcPts val="0"/>
              </a:spcBef>
              <a:defRPr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Ortak toplantı komitesi</a:t>
            </a:r>
            <a:r>
              <a:rPr lang="tr-TR" sz="24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1995686"/>
            <a:ext cx="8064896" cy="288032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Ortak toplantı komitesi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joint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conference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committee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), hastanelerde tıp hizmetleri organizasyonu  (hekimler), yönetim kurulu ve hastane yöneticisi arasında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formal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(resmi) ilişkilerin kurulmasını sağlayan bir komitedir.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Ortak toplantı komitesi yönetim kurulu, tıp personeli ve hastane yönetimi arasındaki ilişkileri düzenleyen, bu yönetim üçlüsü arasında eşgüdümü sağlayan bir komitedir.</a:t>
            </a:r>
          </a:p>
        </p:txBody>
      </p:sp>
    </p:spTree>
    <p:extLst>
      <p:ext uri="{BB962C8B-B14F-4D97-AF65-F5344CB8AC3E}">
        <p14:creationId xmlns:p14="http://schemas.microsoft.com/office/powerpoint/2010/main" val="738064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Ortak toplantı komitesinin görevleri</a:t>
            </a:r>
            <a:endParaRPr lang="tr-TR" sz="2000" dirty="0" smtClean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1654175"/>
            <a:ext cx="8352928" cy="3293839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Klinikler ve yönetim arasında ortaya çıkan problemleri çözmek, 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Her iki tarafa politikalarını, fikirlerini ve görüşlerini değiştirmede arabuluculuk hizmeti vermek, 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Yönetim kurulu, tıp personeli ve hastane yöneticinin faaliyetleri arasında eşgüdümü sağlamak,  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Hastane organizasyonunda meydana gelebilecek değişim ve büyüme alanlarını düşünmek. </a:t>
            </a:r>
          </a:p>
          <a:p>
            <a:pPr eaLnBrk="1" hangingPunct="1">
              <a:defRPr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769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Yönetim kurulu, CEO ilişkileri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idx="4294967295"/>
          </p:nvPr>
        </p:nvSpPr>
        <p:spPr>
          <a:xfrm>
            <a:off x="467545" y="1779662"/>
            <a:ext cx="8424935" cy="3159125"/>
          </a:xfrm>
        </p:spPr>
        <p:txBody>
          <a:bodyPr/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Yönetim kurulunun en önemli işlevlerinden birisi de, hastane yöneticisinin araştırılıp bulunması, değerlendirilmesi ve seçilmesidir.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Yönetim kurulu, hastanenin günlük etkinliklerini yönetmesi için yöneticiye yetki devretmektedir.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Yönetim kurulu, yöneticiye işini iyi yapması için yetki verse de, hastanenin işleyişinden ve performansından birinci derecede sorumludur.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Yönetici ve yönetim kurulu arasındaki ilişki temelde işçi-işveren ilişkisi gibi görünse de, yönetici ve yönetim kurulu arasındaki ilişki gerçekte  ortaklığa (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partnership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) benzemektedir 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eaLnBrk="1" hangingPunct="1"/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90777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595</Words>
  <Application>Microsoft Office PowerPoint</Application>
  <PresentationFormat>Ekran Gösterisi (16:9)</PresentationFormat>
  <Paragraphs>72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Roboto Slab</vt:lpstr>
      <vt:lpstr>Nixie One</vt:lpstr>
      <vt:lpstr>Wingdings</vt:lpstr>
      <vt:lpstr>Times New Roman</vt:lpstr>
      <vt:lpstr>Warwick template</vt:lpstr>
      <vt:lpstr>Hastane Yönetim Kurulu</vt:lpstr>
      <vt:lpstr>Hastane Organizasyonu</vt:lpstr>
      <vt:lpstr>Yönetim kurulu-mütevelli heyeti</vt:lpstr>
      <vt:lpstr>Yönetim kurulunun işlevleri</vt:lpstr>
      <vt:lpstr>Yönetim kurulu üyeleri</vt:lpstr>
      <vt:lpstr>Mütevelli Heyeti Üyelerinin özellikleri (Washington Eyaleti Hastaneler Birliği)</vt:lpstr>
      <vt:lpstr>Ortak toplantı komitesi </vt:lpstr>
      <vt:lpstr>Ortak toplantı komitesinin görevleri</vt:lpstr>
      <vt:lpstr>Yönetim kurulu, CEO ilişkileri</vt:lpstr>
      <vt:lpstr>Yönetim kurulu, Tıp Hizmetleri Organizasyonu ilişkileri</vt:lpstr>
      <vt:lpstr>Özel Hastanelerde Yönetim Kurulu</vt:lpstr>
      <vt:lpstr>Yönetim kurulu üyeliklerinde aranan nitelikler </vt:lpstr>
      <vt:lpstr>Üniversite hastanelerinde yönetim kurulu üyeleri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5</cp:revision>
  <dcterms:modified xsi:type="dcterms:W3CDTF">2022-09-19T10:25:03Z</dcterms:modified>
</cp:coreProperties>
</file>