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19"/>
  </p:notesMasterIdLst>
  <p:sldIdLst>
    <p:sldId id="259" r:id="rId2"/>
    <p:sldId id="311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</p:sldIdLst>
  <p:sldSz cx="9144000" cy="5143500" type="screen16x9"/>
  <p:notesSz cx="6858000" cy="9144000"/>
  <p:embeddedFontLst>
    <p:embeddedFont>
      <p:font typeface="Roboto Slab" charset="0"/>
      <p:regular r:id="rId20"/>
      <p:bold r:id="rId21"/>
    </p:embeddedFont>
    <p:embeddedFont>
      <p:font typeface="Nixie One" charset="0"/>
      <p:regular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8CEBAF2-A0B9-41F5-855D-340B4F70AB4A}">
  <a:tblStyle styleId="{98CEBAF2-A0B9-41F5-855D-340B4F70AB4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0ED7BB8-C791-43B9-B544-FB8657F4FD4F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944" y="-8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0256575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4113600" y="2878750"/>
            <a:ext cx="4505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4113600" y="3983050"/>
            <a:ext cx="4505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/>
          <p:nvPr/>
        </p:nvSpPr>
        <p:spPr>
          <a:xfrm>
            <a:off x="0" y="4288499"/>
            <a:ext cx="3474300" cy="24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3"/>
          <p:cNvSpPr/>
          <p:nvPr/>
        </p:nvSpPr>
        <p:spPr>
          <a:xfrm>
            <a:off x="0" y="0"/>
            <a:ext cx="3474300" cy="53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20" name="Google Shape;20;p3"/>
          <p:cNvSpPr/>
          <p:nvPr/>
        </p:nvSpPr>
        <p:spPr>
          <a:xfrm>
            <a:off x="0" y="500626"/>
            <a:ext cx="3474300" cy="3824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3"/>
          <p:cNvSpPr/>
          <p:nvPr/>
        </p:nvSpPr>
        <p:spPr>
          <a:xfrm>
            <a:off x="0" y="4493604"/>
            <a:ext cx="3474300" cy="118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3"/>
          <p:cNvSpPr/>
          <p:nvPr/>
        </p:nvSpPr>
        <p:spPr>
          <a:xfrm>
            <a:off x="0" y="4584075"/>
            <a:ext cx="3474300" cy="5595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8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67" name="Google Shape;67;p8"/>
          <p:cNvSpPr/>
          <p:nvPr/>
        </p:nvSpPr>
        <p:spPr>
          <a:xfrm>
            <a:off x="0" y="500625"/>
            <a:ext cx="4572000" cy="1058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8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8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8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1" name="Google Shape;71;p8"/>
          <p:cNvCxnSpPr/>
          <p:nvPr/>
        </p:nvCxnSpPr>
        <p:spPr>
          <a:xfrm>
            <a:off x="1037450" y="809725"/>
            <a:ext cx="0" cy="4707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2" name="Google Shape;72;p8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8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4743450"/>
            <a:ext cx="19050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4743450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45E6F-0C7B-48F3-B485-F8FDB42F7E5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8948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46025" y="1767275"/>
            <a:ext cx="7540800" cy="31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ixie One"/>
              <a:buChar char="▪"/>
              <a:defRPr sz="30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ixie One"/>
              <a:buChar char="▫"/>
              <a:defRPr sz="24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ixie One"/>
              <a:buChar char="■"/>
              <a:defRPr sz="24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●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○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■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●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○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■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60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6"/>
          <p:cNvSpPr txBox="1">
            <a:spLocks noGrp="1"/>
          </p:cNvSpPr>
          <p:nvPr>
            <p:ph type="ctrTitle"/>
          </p:nvPr>
        </p:nvSpPr>
        <p:spPr>
          <a:xfrm>
            <a:off x="4113600" y="2283718"/>
            <a:ext cx="4505700" cy="175483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>
              <a:defRPr/>
            </a:pPr>
            <a:r>
              <a:rPr lang="tr-TR" sz="4000" dirty="0" smtClean="0"/>
              <a:t>Hastane Organizasyonu</a:t>
            </a:r>
            <a:endParaRPr lang="tr-TR" sz="4000" dirty="0"/>
          </a:p>
        </p:txBody>
      </p:sp>
      <p:sp>
        <p:nvSpPr>
          <p:cNvPr id="143" name="Google Shape;143;p16"/>
          <p:cNvSpPr txBox="1">
            <a:spLocks noGrp="1"/>
          </p:cNvSpPr>
          <p:nvPr>
            <p:ph type="subTitle" idx="1"/>
          </p:nvPr>
        </p:nvSpPr>
        <p:spPr>
          <a:xfrm>
            <a:off x="4113600" y="3983050"/>
            <a:ext cx="4505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 smtClean="0"/>
              <a:t>Prof.Dr. ŞAHİN KAVUNCUBAŞI</a:t>
            </a:r>
            <a:endParaRPr dirty="0"/>
          </a:p>
        </p:txBody>
      </p:sp>
      <p:sp>
        <p:nvSpPr>
          <p:cNvPr id="144" name="Google Shape;144;p16"/>
          <p:cNvSpPr txBox="1"/>
          <p:nvPr/>
        </p:nvSpPr>
        <p:spPr>
          <a:xfrm>
            <a:off x="0" y="503350"/>
            <a:ext cx="3471300" cy="38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0" dirty="0">
                <a:solidFill>
                  <a:schemeClr val="accent2"/>
                </a:solidFill>
                <a:latin typeface="Roboto Slab"/>
                <a:ea typeface="Roboto Slab"/>
                <a:cs typeface="Roboto Slab"/>
                <a:sym typeface="Roboto Slab"/>
              </a:rPr>
              <a:t>6</a:t>
            </a:r>
            <a:endParaRPr sz="20000" dirty="0">
              <a:solidFill>
                <a:schemeClr val="accent2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145" name="Google Shape;145;p16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400" b="1" dirty="0" smtClean="0">
                <a:solidFill>
                  <a:schemeClr val="bg1"/>
                </a:solidFill>
              </a:rPr>
              <a:t>Hastanelerin tarihsel gelişimi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395537" y="1766888"/>
            <a:ext cx="8208911" cy="3159125"/>
          </a:xfrm>
        </p:spPr>
        <p:txBody>
          <a:bodyPr/>
          <a:lstStyle/>
          <a:p>
            <a:pPr eaLnBrk="1" hangingPunct="1">
              <a:defRPr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Antik dönem</a:t>
            </a:r>
          </a:p>
          <a:p>
            <a:pPr lvl="1" eaLnBrk="1" hangingPunct="1">
              <a:defRPr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Tıbbın tarihinin, insanlık tarihi ile eş anlı başladığı söylenebilir</a:t>
            </a:r>
          </a:p>
          <a:p>
            <a:pPr lvl="1" eaLnBrk="1" hangingPunct="1">
              <a:defRPr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Hastalıkları  doğaüstü güçlerin kızgınlık belirtileridir</a:t>
            </a:r>
          </a:p>
          <a:p>
            <a:pPr lvl="1" eaLnBrk="1" hangingPunct="1">
              <a:defRPr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Çaresiz kaldıkları bu afet ve hastalıkları önleyebilmek için tanrı, kötü ruh, cin ve şeytan şeklinde belirledikleri doğaüstü güçlerin kızgınlıklarını gidermeye ve yardımlarını sağlamaya yönelik çeşitli önlemler almışlardır</a:t>
            </a:r>
          </a:p>
          <a:p>
            <a:pPr lvl="1" eaLnBrk="1" hangingPunct="1">
              <a:defRPr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Din adamları hekimlik rolünü oynamaktadırlar.</a:t>
            </a:r>
          </a:p>
          <a:p>
            <a:pPr lvl="1" eaLnBrk="1" hangingPunct="1">
              <a:defRPr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Hastaneler dini kurallara göre çalışmaktadır; tedavi dinsel esaslıdır.</a:t>
            </a:r>
          </a:p>
        </p:txBody>
      </p:sp>
    </p:spTree>
    <p:extLst>
      <p:ext uri="{BB962C8B-B14F-4D97-AF65-F5344CB8AC3E}">
        <p14:creationId xmlns:p14="http://schemas.microsoft.com/office/powerpoint/2010/main" val="4136355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400" b="1" dirty="0" smtClean="0">
                <a:solidFill>
                  <a:schemeClr val="bg1"/>
                </a:solidFill>
              </a:rPr>
              <a:t>Modern hastaneler gelişiyor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539552" y="1851670"/>
            <a:ext cx="8604448" cy="2747318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İnsanlığın bilgi üretimi ve yarattığı bilgi birikiminin, dogmatik dinsel sistemlerin sınırlılıklarını aşmasıyla günümüz hastanelerinin, yani bilimsel tıp bilim ve ilkelerinin uygulandığı kurumların temelinin atılmaya başlamıştır.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602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000" b="1" dirty="0" smtClean="0">
                <a:solidFill>
                  <a:schemeClr val="bg1"/>
                </a:solidFill>
              </a:rPr>
              <a:t>Çağdaş hastanelerin gelişimini sağlayan faktörler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539553" y="1766888"/>
            <a:ext cx="8424935" cy="3159125"/>
          </a:xfrm>
        </p:spPr>
        <p:txBody>
          <a:bodyPr/>
          <a:lstStyle/>
          <a:p>
            <a:pPr marL="514350" indent="-514350" eaLnBrk="1" hangingPunct="1">
              <a:buFont typeface="Wingdings" pitchFamily="2" charset="2"/>
              <a:buAutoNum type="arabicPeriod"/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Tıp bilimindeki gelişmeler</a:t>
            </a:r>
          </a:p>
          <a:p>
            <a:pPr marL="514350" indent="-514350" eaLnBrk="1" hangingPunct="1">
              <a:buFont typeface="Wingdings" pitchFamily="2" charset="2"/>
              <a:buAutoNum type="arabicPeriod"/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Tıp Teknolojisinin gelişimi</a:t>
            </a:r>
          </a:p>
          <a:p>
            <a:pPr marL="514350" indent="-514350" eaLnBrk="1" hangingPunct="1">
              <a:buFont typeface="Wingdings" pitchFamily="2" charset="2"/>
              <a:buAutoNum type="arabicPeriod"/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Hemşirelik hizmetlerinin meslekleşmesi ve gelişmesi</a:t>
            </a:r>
          </a:p>
          <a:p>
            <a:pPr marL="514350" indent="-514350" eaLnBrk="1" hangingPunct="1">
              <a:buFont typeface="Wingdings" pitchFamily="2" charset="2"/>
              <a:buAutoNum type="arabicPeriod"/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Tıp eğitimindeki gelişmeler</a:t>
            </a:r>
          </a:p>
          <a:p>
            <a:pPr marL="514350" indent="-514350" eaLnBrk="1" hangingPunct="1">
              <a:buFont typeface="Wingdings" pitchFamily="2" charset="2"/>
              <a:buAutoNum type="arabicPeriod"/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Sağlık sigortasının gelişimi</a:t>
            </a:r>
          </a:p>
          <a:p>
            <a:pPr marL="514350" indent="-514350" eaLnBrk="1" hangingPunct="1">
              <a:buFont typeface="Wingdings" pitchFamily="2" charset="2"/>
              <a:buAutoNum type="arabicPeriod"/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Hükümetlerin etkisinin artması</a:t>
            </a:r>
          </a:p>
          <a:p>
            <a:pPr eaLnBrk="1" hangingPunct="1">
              <a:defRPr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85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000" b="1" dirty="0" smtClean="0">
                <a:solidFill>
                  <a:schemeClr val="bg1"/>
                </a:solidFill>
              </a:rPr>
              <a:t>Hizmet ve yapım (imalat) işletmelerinin karşılaştırılması</a:t>
            </a: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23678"/>
            <a:ext cx="8359775" cy="3232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1634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000" b="1" dirty="0" smtClean="0">
                <a:solidFill>
                  <a:schemeClr val="bg1"/>
                </a:solidFill>
              </a:rPr>
              <a:t>Sağlık kurumlarının özgün karakteristikleri (1)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323529" y="1766888"/>
            <a:ext cx="8424935" cy="3159125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Çıktının tanımlanması ve ölçümü güçtür,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Sağlık kurumlarında yapılan işler oldukça karmaşık ve değişkendir,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Sağlık kurumlarında gerçekleştirilen etkinliklerin büyük kısmı acil ve ertelenemez niteliktedir,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Yapılan işler, hata ve belirsizliklere karşı oldukça duyarlıdır ve tolerans gösteremez, </a:t>
            </a:r>
          </a:p>
          <a:p>
            <a:pPr eaLnBrk="1" hangingPunct="1">
              <a:spcBef>
                <a:spcPts val="0"/>
              </a:spcBef>
              <a:defRPr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0"/>
              </a:spcBef>
              <a:defRPr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6855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000" b="1" dirty="0" smtClean="0">
                <a:solidFill>
                  <a:schemeClr val="bg1"/>
                </a:solidFill>
              </a:rPr>
              <a:t>Sağlık kurumlarının özgün karakteristikleri (2)</a:t>
            </a:r>
            <a:endParaRPr lang="tr-TR" sz="2000" dirty="0" smtClean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467544" y="1779662"/>
            <a:ext cx="8064896" cy="3159125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Sağlık Kurumlarında uzmanlaşma seviyesi çok yüksektir,</a:t>
            </a:r>
          </a:p>
          <a:p>
            <a:pPr eaLnBrk="1" hangingPunct="1"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Sağlık kurumlarında işlevsel bağımlılık çok yüksektir; bu nedenle farklı meslek gruplarının faaliyetleri arasında yüksek düzeyde eşgüdüm gereklidir,</a:t>
            </a:r>
          </a:p>
        </p:txBody>
      </p:sp>
    </p:spTree>
    <p:extLst>
      <p:ext uri="{BB962C8B-B14F-4D97-AF65-F5344CB8AC3E}">
        <p14:creationId xmlns:p14="http://schemas.microsoft.com/office/powerpoint/2010/main" val="25832247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000" b="1" dirty="0" smtClean="0">
                <a:solidFill>
                  <a:schemeClr val="bg1"/>
                </a:solidFill>
              </a:rPr>
              <a:t>Sağlık kurumlarının özgün karakteristikleri (3)</a:t>
            </a:r>
            <a:endParaRPr lang="tr-TR" sz="2000" dirty="0" smtClean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539553" y="1766888"/>
            <a:ext cx="8352927" cy="3159125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Hastaneler başta olmak üzere tüm sağlık kurumlarında ikili otorite hattı bulunmaktadır; bu durum,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eşgüdümleme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, denetim ve çatışma sorunlarına yol açmaktadır,</a:t>
            </a:r>
          </a:p>
          <a:p>
            <a:pPr eaLnBrk="1" hangingPunct="1"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Sağlık kurumlarında insan kaynakları profesyonel kişilerden oluşur ve bu kişiler kurumsal hedeflerden daha çok mesleki hedeflere önem vermektedir,</a:t>
            </a:r>
          </a:p>
          <a:p>
            <a:pPr eaLnBrk="1" hangingPunct="1">
              <a:defRPr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1734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000" b="1" dirty="0" smtClean="0">
                <a:solidFill>
                  <a:schemeClr val="bg1"/>
                </a:solidFill>
              </a:rPr>
              <a:t>Sağlık kurumlarının özgün karakteristikleri (4)</a:t>
            </a:r>
            <a:endParaRPr lang="tr-TR" sz="2000" dirty="0" smtClean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395536" y="2211710"/>
            <a:ext cx="8424936" cy="2728913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Hizmet miktarını ve sağlık harcamalarının önemli bir bölümünü belirleyen hekimlerin faaliyetleri üzerinde etkililiği yüksek olan yönetsel ve kurumsal denetim mekanizması kurulmamıştır.</a:t>
            </a:r>
          </a:p>
          <a:p>
            <a:pPr eaLnBrk="1" hangingPunct="1">
              <a:defRPr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738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000" b="1" dirty="0" smtClean="0">
                <a:solidFill>
                  <a:schemeClr val="bg1"/>
                </a:solidFill>
              </a:rPr>
              <a:t>Ders amaçları</a:t>
            </a:r>
            <a:br>
              <a:rPr lang="tr-TR" sz="2000" b="1" dirty="0" smtClean="0">
                <a:solidFill>
                  <a:schemeClr val="bg1"/>
                </a:solidFill>
              </a:rPr>
            </a:br>
            <a:r>
              <a:rPr lang="tr-TR" sz="2000" b="1" dirty="0" smtClean="0">
                <a:solidFill>
                  <a:schemeClr val="bg1"/>
                </a:solidFill>
              </a:rPr>
              <a:t>Bu derste, aşağıdaki konuları tartışacağız.</a:t>
            </a:r>
            <a:endParaRPr lang="tr-TR" sz="2000" dirty="0" smtClean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809364" y="1707654"/>
            <a:ext cx="8316416" cy="3002335"/>
          </a:xfrm>
        </p:spPr>
        <p:txBody>
          <a:bodyPr/>
          <a:lstStyle/>
          <a:p>
            <a:pPr marL="38100" indent="0" eaLnBrk="1" hangingPunct="1">
              <a:buNone/>
              <a:defRPr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Hastanelerin işlevleri, </a:t>
            </a:r>
          </a:p>
          <a:p>
            <a:pPr eaLnBrk="1" hangingPunct="1"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hastanelerin sınıflandırılması ,</a:t>
            </a:r>
          </a:p>
          <a:p>
            <a:pPr eaLnBrk="1" hangingPunct="1"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hastane organizasyonlarının tarihsel gelişimi ,</a:t>
            </a:r>
          </a:p>
          <a:p>
            <a:pPr eaLnBrk="1" hangingPunct="1"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Sağlık kurumlarının kendine özgü özellikleri</a:t>
            </a:r>
          </a:p>
          <a:p>
            <a:pPr eaLnBrk="1" hangingPunct="1">
              <a:defRPr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586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 smtClean="0"/>
              <a:t>Tanım 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611561" y="1766888"/>
            <a:ext cx="8352927" cy="3159125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Hasta ve yaralıların, hastalıktan şüphe edenlerin ve sağlık durumlarını kontrol ettirmek isteyenlerin ayaktan veya yatarak izleme (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müşehade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), muayene, tanı (teşhis), tedavi ve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rehabilite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edildikleri aynı zamanda doğum yapılan kurum.</a:t>
            </a:r>
          </a:p>
        </p:txBody>
      </p:sp>
    </p:spTree>
    <p:extLst>
      <p:ext uri="{BB962C8B-B14F-4D97-AF65-F5344CB8AC3E}">
        <p14:creationId xmlns:p14="http://schemas.microsoft.com/office/powerpoint/2010/main" val="4289990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b="1" dirty="0" smtClean="0"/>
              <a:t>Hastanelerin işlevleri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828800"/>
            <a:ext cx="6728792" cy="2399134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Tedavi</a:t>
            </a:r>
          </a:p>
          <a:p>
            <a:pPr eaLnBrk="1" hangingPunct="1"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Koruyucu ve geliştirici sağlık hizmetleri</a:t>
            </a:r>
          </a:p>
          <a:p>
            <a:pPr eaLnBrk="1" hangingPunct="1"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Eğitim</a:t>
            </a:r>
          </a:p>
          <a:p>
            <a:pPr eaLnBrk="1" hangingPunct="1"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Araştırma</a:t>
            </a:r>
          </a:p>
        </p:txBody>
      </p:sp>
    </p:spTree>
    <p:extLst>
      <p:ext uri="{BB962C8B-B14F-4D97-AF65-F5344CB8AC3E}">
        <p14:creationId xmlns:p14="http://schemas.microsoft.com/office/powerpoint/2010/main" val="1657180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400" b="1" dirty="0" smtClean="0">
                <a:solidFill>
                  <a:schemeClr val="bg1"/>
                </a:solidFill>
              </a:rPr>
              <a:t>Tedavi hizmetleri sunumu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755577" y="1766888"/>
            <a:ext cx="7920879" cy="3159125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Hastanelerin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primer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işlevidir.</a:t>
            </a:r>
          </a:p>
          <a:p>
            <a:pPr eaLnBrk="1" hangingPunct="1"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Tedavi, bozulan sağlık durumunun yeniden kazanılması için verilen hizmetlerdir.</a:t>
            </a:r>
          </a:p>
          <a:p>
            <a:pPr eaLnBrk="1" hangingPunct="1"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Tedavi hizmetleri, ağırlıklı olarak uzman tıp personelinin varlığını gerektirir.</a:t>
            </a:r>
          </a:p>
        </p:txBody>
      </p:sp>
    </p:spTree>
    <p:extLst>
      <p:ext uri="{BB962C8B-B14F-4D97-AF65-F5344CB8AC3E}">
        <p14:creationId xmlns:p14="http://schemas.microsoft.com/office/powerpoint/2010/main" val="3155687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400" b="1" dirty="0" smtClean="0">
                <a:solidFill>
                  <a:schemeClr val="bg1"/>
                </a:solidFill>
              </a:rPr>
              <a:t>Koruyucu sağlık hizmetlerinin sunumu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467545" y="1766888"/>
            <a:ext cx="8352927" cy="3159125"/>
          </a:xfrm>
        </p:spPr>
        <p:txBody>
          <a:bodyPr/>
          <a:lstStyle/>
          <a:p>
            <a:pPr eaLnBrk="1" hangingPunct="1">
              <a:defRPr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Hastaneler, hasta ve yaralıların tedavisi yanında, koruyucu sağlık hizmetleri de sağlamaktadırlar.  </a:t>
            </a:r>
          </a:p>
          <a:p>
            <a:pPr eaLnBrk="1" hangingPunct="1">
              <a:defRPr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Hastanelerdeki sağlam çocuk birimleri, sigara bırakma klinikleri,  KETEM, bu hizmetlere örnek verilebilir.   Hastaneler ayrıca alkol, sigara, uyuşturucu gibi sağlığa zararlı alışkanlıklara karşı mücadelede etkin rol oynamaktadırlar. </a:t>
            </a:r>
          </a:p>
        </p:txBody>
      </p:sp>
    </p:spTree>
    <p:extLst>
      <p:ext uri="{BB962C8B-B14F-4D97-AF65-F5344CB8AC3E}">
        <p14:creationId xmlns:p14="http://schemas.microsoft.com/office/powerpoint/2010/main" val="3921741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400" b="1" dirty="0" smtClean="0">
                <a:solidFill>
                  <a:schemeClr val="bg1"/>
                </a:solidFill>
              </a:rPr>
              <a:t>Eğitim işlevi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539552" y="1779662"/>
            <a:ext cx="8280920" cy="3159125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Hastanelerde verilen eğitim hizmetleri</a:t>
            </a:r>
          </a:p>
          <a:p>
            <a:pPr lvl="1" eaLnBrk="1" hangingPunct="1"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Tıp eğitimi (Tıp fakültesi hastaneleri)</a:t>
            </a:r>
          </a:p>
          <a:p>
            <a:pPr lvl="1" eaLnBrk="1" hangingPunct="1"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Tıpta uzmanlık eğitimi (eğitim hastaneleri)</a:t>
            </a:r>
          </a:p>
          <a:p>
            <a:pPr lvl="1" eaLnBrk="1" hangingPunct="1"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Diğer sağlık personelinin klinik stajları</a:t>
            </a:r>
          </a:p>
          <a:p>
            <a:pPr lvl="1" eaLnBrk="1" hangingPunct="1"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Personele yönelik hizmet içi eğitimler</a:t>
            </a:r>
          </a:p>
          <a:p>
            <a:pPr lvl="1" eaLnBrk="1" hangingPunct="1"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Halkın sağlık eğitimi</a:t>
            </a:r>
          </a:p>
        </p:txBody>
      </p:sp>
    </p:spTree>
    <p:extLst>
      <p:ext uri="{BB962C8B-B14F-4D97-AF65-F5344CB8AC3E}">
        <p14:creationId xmlns:p14="http://schemas.microsoft.com/office/powerpoint/2010/main" val="2130030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400" b="1" dirty="0" smtClean="0">
                <a:solidFill>
                  <a:schemeClr val="bg1"/>
                </a:solidFill>
              </a:rPr>
              <a:t>Araştırma işlevi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683569" y="1766888"/>
            <a:ext cx="7992887" cy="3159125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Hastaneler, tıp ve sağlık bilimleri alanında araştırmaların yapıldığı merkezlerdir. </a:t>
            </a:r>
          </a:p>
          <a:p>
            <a:pPr lvl="1" eaLnBrk="1" hangingPunct="1"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Yeni tedaviler</a:t>
            </a:r>
          </a:p>
          <a:p>
            <a:pPr lvl="1" eaLnBrk="1" hangingPunct="1">
              <a:defRPr/>
            </a:pPr>
            <a:r>
              <a:rPr lang="tr-TR" sz="2800" dirty="0" smtClean="0">
                <a:latin typeface="Times New Roman" pitchFamily="18" charset="0"/>
                <a:ea typeface="+mn-ea"/>
                <a:cs typeface="Times New Roman" pitchFamily="18" charset="0"/>
              </a:rPr>
              <a:t>Yeni ilaçlar</a:t>
            </a:r>
          </a:p>
          <a:p>
            <a:pPr lvl="1" eaLnBrk="1" hangingPunct="1"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Klinik araştırmalar</a:t>
            </a:r>
          </a:p>
          <a:p>
            <a:pPr lvl="1" eaLnBrk="1" hangingPunct="1">
              <a:defRPr/>
            </a:pPr>
            <a:r>
              <a:rPr lang="tr-TR" sz="2800" dirty="0" smtClean="0">
                <a:latin typeface="Times New Roman" pitchFamily="18" charset="0"/>
                <a:ea typeface="+mn-ea"/>
                <a:cs typeface="Times New Roman" pitchFamily="18" charset="0"/>
              </a:rPr>
              <a:t>Yönetim araştırmaları</a:t>
            </a:r>
          </a:p>
        </p:txBody>
      </p:sp>
    </p:spTree>
    <p:extLst>
      <p:ext uri="{BB962C8B-B14F-4D97-AF65-F5344CB8AC3E}">
        <p14:creationId xmlns:p14="http://schemas.microsoft.com/office/powerpoint/2010/main" val="2673806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27363" y="555526"/>
            <a:ext cx="3267243" cy="864096"/>
          </a:xfrm>
        </p:spPr>
        <p:txBody>
          <a:bodyPr/>
          <a:lstStyle/>
          <a:p>
            <a:pPr eaLnBrk="1" hangingPunct="1">
              <a:defRPr/>
            </a:pPr>
            <a:r>
              <a:rPr lang="tr-TR" sz="2400" b="1" dirty="0" smtClean="0">
                <a:solidFill>
                  <a:schemeClr val="bg1"/>
                </a:solidFill>
              </a:rPr>
              <a:t>Hastanelerin sınıflandırılması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243607" y="2382438"/>
            <a:ext cx="3050000" cy="360835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tr-TR" sz="1800" b="1" dirty="0">
                <a:solidFill>
                  <a:schemeClr val="bg1"/>
                </a:solidFill>
                <a:latin typeface="Times New Roman" pitchFamily="18" charset="0"/>
              </a:rPr>
              <a:t>EĞİTİM STATÜSÜ</a:t>
            </a:r>
          </a:p>
        </p:txBody>
      </p:sp>
      <p:sp>
        <p:nvSpPr>
          <p:cNvPr id="11268" name="Rectangle 6"/>
          <p:cNvSpPr>
            <a:spLocks noChangeArrowheads="1"/>
          </p:cNvSpPr>
          <p:nvPr/>
        </p:nvSpPr>
        <p:spPr bwMode="auto">
          <a:xfrm>
            <a:off x="243606" y="2859782"/>
            <a:ext cx="3025927" cy="346386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tr-TR" sz="1800" b="1">
                <a:solidFill>
                  <a:schemeClr val="bg1"/>
                </a:solidFill>
                <a:latin typeface="Times New Roman" pitchFamily="18" charset="0"/>
              </a:rPr>
              <a:t>HİZMET TÜRÜ</a:t>
            </a:r>
          </a:p>
        </p:txBody>
      </p:sp>
      <p:sp>
        <p:nvSpPr>
          <p:cNvPr id="11269" name="Rectangle 7"/>
          <p:cNvSpPr>
            <a:spLocks noChangeArrowheads="1"/>
          </p:cNvSpPr>
          <p:nvPr/>
        </p:nvSpPr>
        <p:spPr bwMode="auto">
          <a:xfrm>
            <a:off x="243606" y="3332719"/>
            <a:ext cx="3025927" cy="346386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tr-TR" sz="1800" b="1">
                <a:solidFill>
                  <a:schemeClr val="bg1"/>
                </a:solidFill>
                <a:latin typeface="Times New Roman" pitchFamily="18" charset="0"/>
              </a:rPr>
              <a:t>BÜYÜKLÜK</a:t>
            </a:r>
          </a:p>
        </p:txBody>
      </p:sp>
      <p:sp>
        <p:nvSpPr>
          <p:cNvPr id="11270" name="Rectangle 8"/>
          <p:cNvSpPr>
            <a:spLocks noChangeArrowheads="1"/>
          </p:cNvSpPr>
          <p:nvPr/>
        </p:nvSpPr>
        <p:spPr bwMode="auto">
          <a:xfrm>
            <a:off x="227012" y="3795886"/>
            <a:ext cx="3025927" cy="357102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tr-TR" sz="1800" b="1" dirty="0">
                <a:solidFill>
                  <a:schemeClr val="bg1"/>
                </a:solidFill>
                <a:latin typeface="Times New Roman" pitchFamily="18" charset="0"/>
              </a:rPr>
              <a:t>YATIŞ SÜRESİ</a:t>
            </a:r>
          </a:p>
        </p:txBody>
      </p:sp>
      <p:sp>
        <p:nvSpPr>
          <p:cNvPr id="11271" name="Rectangle 9"/>
          <p:cNvSpPr>
            <a:spLocks noChangeArrowheads="1"/>
          </p:cNvSpPr>
          <p:nvPr/>
        </p:nvSpPr>
        <p:spPr bwMode="auto">
          <a:xfrm>
            <a:off x="228599" y="4299942"/>
            <a:ext cx="3025927" cy="35234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tr-TR" sz="1800" b="1" dirty="0">
                <a:solidFill>
                  <a:schemeClr val="bg1"/>
                </a:solidFill>
                <a:latin typeface="Times New Roman" pitchFamily="18" charset="0"/>
              </a:rPr>
              <a:t>AKREDİTASYON</a:t>
            </a:r>
          </a:p>
        </p:txBody>
      </p:sp>
      <p:sp>
        <p:nvSpPr>
          <p:cNvPr id="11272" name="Rectangle 10"/>
          <p:cNvSpPr>
            <a:spLocks noChangeArrowheads="1"/>
          </p:cNvSpPr>
          <p:nvPr/>
        </p:nvSpPr>
        <p:spPr bwMode="auto">
          <a:xfrm>
            <a:off x="228599" y="4803998"/>
            <a:ext cx="3025927" cy="280179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tr-TR" sz="1800" b="1" dirty="0">
                <a:solidFill>
                  <a:schemeClr val="bg1"/>
                </a:solidFill>
                <a:latin typeface="Times New Roman" pitchFamily="18" charset="0"/>
              </a:rPr>
              <a:t>DİKEY BAĞLANTI</a:t>
            </a:r>
          </a:p>
        </p:txBody>
      </p:sp>
      <p:sp>
        <p:nvSpPr>
          <p:cNvPr id="11273" name="Rectangle 11"/>
          <p:cNvSpPr>
            <a:spLocks noChangeArrowheads="1"/>
          </p:cNvSpPr>
          <p:nvPr/>
        </p:nvSpPr>
        <p:spPr bwMode="auto">
          <a:xfrm>
            <a:off x="227013" y="1798568"/>
            <a:ext cx="3075268" cy="338554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tr-TR" sz="1800" b="1" dirty="0">
                <a:solidFill>
                  <a:schemeClr val="bg1"/>
                </a:solidFill>
                <a:latin typeface="Times New Roman" pitchFamily="18" charset="0"/>
              </a:rPr>
              <a:t>MÜLKİYET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3325010" y="1806390"/>
            <a:ext cx="5442418" cy="369332"/>
          </a:xfrm>
          <a:prstGeom prst="rect">
            <a:avLst/>
          </a:prstGeom>
          <a:solidFill>
            <a:srgbClr val="CCFF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tr-TR" sz="1800" b="1" dirty="0">
                <a:latin typeface="Times New Roman" pitchFamily="18" charset="0"/>
              </a:rPr>
              <a:t>Kamu, özel, azınlık, vakıf, dernek.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3325010" y="2382438"/>
            <a:ext cx="5512902" cy="369332"/>
          </a:xfrm>
          <a:prstGeom prst="rect">
            <a:avLst/>
          </a:prstGeom>
          <a:solidFill>
            <a:srgbClr val="CCFF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tr-TR" sz="1800" b="1">
                <a:latin typeface="Times New Roman" pitchFamily="18" charset="0"/>
              </a:rPr>
              <a:t>Eğitim hastanesi. Genel hastane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302280" y="2859782"/>
            <a:ext cx="5512902" cy="369332"/>
          </a:xfrm>
          <a:prstGeom prst="rect">
            <a:avLst/>
          </a:prstGeom>
          <a:solidFill>
            <a:srgbClr val="CCFF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tr-TR" sz="1800" b="1">
                <a:latin typeface="Times New Roman" pitchFamily="18" charset="0"/>
              </a:rPr>
              <a:t>Kalp Damar, Çocuk, Ruh Sağlığı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3293606" y="3340551"/>
            <a:ext cx="5508738" cy="369332"/>
          </a:xfrm>
          <a:prstGeom prst="rect">
            <a:avLst/>
          </a:prstGeom>
          <a:solidFill>
            <a:srgbClr val="CCFF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tr-TR" sz="1800" b="1">
                <a:latin typeface="Times New Roman" pitchFamily="18" charset="0"/>
              </a:rPr>
              <a:t>Büyük, Orta Küçük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3269533" y="3867894"/>
            <a:ext cx="5554932" cy="369332"/>
          </a:xfrm>
          <a:prstGeom prst="rect">
            <a:avLst/>
          </a:prstGeom>
          <a:solidFill>
            <a:srgbClr val="CCFF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tr-TR" sz="1800" b="1">
                <a:latin typeface="Times New Roman" pitchFamily="18" charset="0"/>
              </a:rPr>
              <a:t>Kısa dönemli, Uzun Dönemli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3254526" y="4350410"/>
            <a:ext cx="5512902" cy="369332"/>
          </a:xfrm>
          <a:prstGeom prst="rect">
            <a:avLst/>
          </a:prstGeom>
          <a:solidFill>
            <a:srgbClr val="CCFF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tr-TR" sz="1800" b="1">
                <a:latin typeface="Times New Roman" pitchFamily="18" charset="0"/>
              </a:rPr>
              <a:t>Akredite olan, akredite olmayan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3269533" y="4756886"/>
            <a:ext cx="5505698" cy="369332"/>
          </a:xfrm>
          <a:prstGeom prst="rect">
            <a:avLst/>
          </a:prstGeom>
          <a:solidFill>
            <a:srgbClr val="CCFF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tr-TR" sz="1800" b="1">
                <a:latin typeface="Times New Roman" pitchFamily="18" charset="0"/>
              </a:rPr>
              <a:t>1, 2, ve 3 basamak</a:t>
            </a:r>
          </a:p>
        </p:txBody>
      </p:sp>
    </p:spTree>
    <p:extLst>
      <p:ext uri="{BB962C8B-B14F-4D97-AF65-F5344CB8AC3E}">
        <p14:creationId xmlns:p14="http://schemas.microsoft.com/office/powerpoint/2010/main" val="282467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4" grpId="0" animBg="1" autoUpdateAnimBg="0"/>
      <p:bldP spid="3085" grpId="0" animBg="1" autoUpdateAnimBg="0"/>
      <p:bldP spid="3086" grpId="0" animBg="1" autoUpdateAnimBg="0"/>
      <p:bldP spid="3087" grpId="0" animBg="1" autoUpdateAnimBg="0"/>
      <p:bldP spid="3088" grpId="0" animBg="1" autoUpdateAnimBg="0"/>
      <p:bldP spid="3089" grpId="0" animBg="1" autoUpdateAnimBg="0"/>
      <p:bldP spid="3090" grpId="0" animBg="1" autoUpdateAnimBg="0"/>
    </p:bldLst>
  </p:timing>
</p:sld>
</file>

<file path=ppt/theme/theme1.xml><?xml version="1.0" encoding="utf-8"?>
<a:theme xmlns:a="http://schemas.openxmlformats.org/drawingml/2006/main" name="Warwick template">
  <a:themeElements>
    <a:clrScheme name="Custom 347">
      <a:dk1>
        <a:srgbClr val="114454"/>
      </a:dk1>
      <a:lt1>
        <a:srgbClr val="FFFFFF"/>
      </a:lt1>
      <a:dk2>
        <a:srgbClr val="5F6C70"/>
      </a:dk2>
      <a:lt2>
        <a:srgbClr val="CED5D8"/>
      </a:lt2>
      <a:accent1>
        <a:srgbClr val="114454"/>
      </a:accent1>
      <a:accent2>
        <a:srgbClr val="18637B"/>
      </a:accent2>
      <a:accent3>
        <a:srgbClr val="309AAD"/>
      </a:accent3>
      <a:accent4>
        <a:srgbClr val="165751"/>
      </a:accent4>
      <a:accent5>
        <a:srgbClr val="3B8D61"/>
      </a:accent5>
      <a:accent6>
        <a:srgbClr val="94BF6E"/>
      </a:accent6>
      <a:hlink>
        <a:srgbClr val="114454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551</Words>
  <Application>Microsoft Office PowerPoint</Application>
  <PresentationFormat>Ekran Gösterisi (16:9)</PresentationFormat>
  <Paragraphs>82</Paragraphs>
  <Slides>17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3" baseType="lpstr">
      <vt:lpstr>Arial</vt:lpstr>
      <vt:lpstr>Wingdings</vt:lpstr>
      <vt:lpstr>Times New Roman</vt:lpstr>
      <vt:lpstr>Roboto Slab</vt:lpstr>
      <vt:lpstr>Nixie One</vt:lpstr>
      <vt:lpstr>Warwick template</vt:lpstr>
      <vt:lpstr>Hastane Organizasyonu</vt:lpstr>
      <vt:lpstr>Ders amaçları Bu derste, aşağıdaki konuları tartışacağız.</vt:lpstr>
      <vt:lpstr>Tanım </vt:lpstr>
      <vt:lpstr>Hastanelerin işlevleri</vt:lpstr>
      <vt:lpstr>Tedavi hizmetleri sunumu</vt:lpstr>
      <vt:lpstr>Koruyucu sağlık hizmetlerinin sunumu</vt:lpstr>
      <vt:lpstr>Eğitim işlevi</vt:lpstr>
      <vt:lpstr>Araştırma işlevi</vt:lpstr>
      <vt:lpstr>Hastanelerin sınıflandırılması</vt:lpstr>
      <vt:lpstr>Hastanelerin tarihsel gelişimi</vt:lpstr>
      <vt:lpstr>Modern hastaneler gelişiyor</vt:lpstr>
      <vt:lpstr>Çağdaş hastanelerin gelişimini sağlayan faktörler</vt:lpstr>
      <vt:lpstr>Hizmet ve yapım (imalat) işletmelerinin karşılaştırılması</vt:lpstr>
      <vt:lpstr>Sağlık kurumlarının özgün karakteristikleri (1)</vt:lpstr>
      <vt:lpstr>Sağlık kurumlarının özgün karakteristikleri (2)</vt:lpstr>
      <vt:lpstr>Sağlık kurumlarının özgün karakteristikleri (3)</vt:lpstr>
      <vt:lpstr>Sağlık kurumlarının özgün karakteristikleri (4)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Sağlık ve Sağlık Düzeyini Etkileyen Faktörler</dc:title>
  <dc:creator>Kersoy</dc:creator>
  <cp:lastModifiedBy>Zelal Özyıldız</cp:lastModifiedBy>
  <cp:revision>8</cp:revision>
  <dcterms:modified xsi:type="dcterms:W3CDTF">2022-09-20T12:51:54Z</dcterms:modified>
</cp:coreProperties>
</file>