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9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</p:sldIdLst>
  <p:sldSz cx="9144000" cy="5143500" type="screen16x9"/>
  <p:notesSz cx="6858000" cy="9144000"/>
  <p:embeddedFontLst>
    <p:embeddedFont>
      <p:font typeface="Roboto Slab" charset="0"/>
      <p:regular r:id="rId20"/>
      <p:bold r:id="rId21"/>
    </p:embeddedFont>
    <p:embeddedFont>
      <p:font typeface="Nixie One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944" y="-8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45E6F-0C7B-48F3-B485-F8FDB42F7E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94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4113600" y="2283718"/>
            <a:ext cx="4505700" cy="17548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defRPr/>
            </a:pPr>
            <a:r>
              <a:rPr lang="tr-TR" sz="4000" dirty="0" smtClean="0"/>
              <a:t>Hastane Organizasyonu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6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Hastanelerin tarihsel gelişimi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95537" y="1766888"/>
            <a:ext cx="8208911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Antik dönem</a:t>
            </a:r>
          </a:p>
          <a:p>
            <a:pPr lvl="1"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Tıbbın tarihinin, insanlık tarihi ile eş anlı başladığı söylenebilir</a:t>
            </a:r>
          </a:p>
          <a:p>
            <a:pPr lvl="1"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Hastalıkları  doğaüstü güçlerin kızgınlık belirtileridir</a:t>
            </a:r>
          </a:p>
          <a:p>
            <a:pPr lvl="1"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Çaresiz kaldıkları bu afet ve hastalıkları önleyebilmek için tanrı, kötü ruh, cin ve şeytan şeklinde belirledikleri doğaüstü güçlerin kızgınlıklarını gidermeye ve yardımlarını sağlamaya yönelik çeşitli önlemler almışlardır</a:t>
            </a:r>
          </a:p>
          <a:p>
            <a:pPr lvl="1"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Din adamları hekimlik rolünü oynamaktadırlar.</a:t>
            </a:r>
          </a:p>
          <a:p>
            <a:pPr lvl="1" eaLnBrk="1" hangingPunct="1"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Hastaneler dini kurallara göre çalışmaktadır; tedavi dinsel esaslıdır.</a:t>
            </a:r>
          </a:p>
        </p:txBody>
      </p:sp>
    </p:spTree>
    <p:extLst>
      <p:ext uri="{BB962C8B-B14F-4D97-AF65-F5344CB8AC3E}">
        <p14:creationId xmlns:p14="http://schemas.microsoft.com/office/powerpoint/2010/main" val="4136355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Modern hastaneler gelişiyor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1851670"/>
            <a:ext cx="8604448" cy="2747318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İnsanlığın bilgi üretimi ve yarattığı bilgi birikiminin, dogmatik dinsel sistemlerin sınırlılıklarını aşmasıyla günümüz hastanelerinin, yani bilimsel tıp bilim ve ilkelerinin uygulandığı kurumların temelinin atılmaya başlamıştır.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60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Çağdaş hastanelerin gelişimini sağlayan faktörler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3" y="1766888"/>
            <a:ext cx="8424935" cy="3159125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 bilimindeki gelişmeler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 Teknolojisinin gelişimi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Hemşirelik hizmetlerinin meslekleşmesi ve gelişmesi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 eğitimindeki gelişmeler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sigortasının gelişimi</a:t>
            </a:r>
          </a:p>
          <a:p>
            <a:pPr marL="514350" indent="-514350" eaLnBrk="1" hangingPunct="1">
              <a:buFont typeface="Wingdings" pitchFamily="2" charset="2"/>
              <a:buAutoNum type="arabicPeriod"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Hükümetlerin etkisinin artması</a:t>
            </a:r>
          </a:p>
          <a:p>
            <a:pPr eaLnBrk="1" hangingPunct="1">
              <a:defRPr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8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Hizmet ve yapım (imalat) işletmelerinin karşılaştırılması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23678"/>
            <a:ext cx="8359775" cy="323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1634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Sağlık kurumlarının özgün karakteristikleri (1)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23529" y="1766888"/>
            <a:ext cx="8424935" cy="315912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Çıktının tanımlanması ve ölçümü güçtür,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kurumlarında yapılan işler oldukça karmaşık ve değişkendir,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kurumlarında gerçekleştirilen etkinliklerin büyük kısmı acil ve ertelenemez niteliktedir,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Yapılan işler, hata ve belirsizliklere karşı oldukça duyarlıdır ve tolerans gösteremez, </a:t>
            </a:r>
          </a:p>
          <a:p>
            <a:pPr eaLnBrk="1" hangingPunct="1">
              <a:spcBef>
                <a:spcPts val="0"/>
              </a:spcBef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685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Sağlık kurumlarının özgün karakteristikleri (2)</a:t>
            </a:r>
            <a:endParaRPr lang="tr-TR" sz="2000" dirty="0" smtClean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467544" y="1779662"/>
            <a:ext cx="8064896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Kurumlarında uzmanlaşma seviyesi çok yüksektir,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kurumlarında işlevsel bağımlılık çok yüksektir; bu nedenle farklı meslek gruplarının faaliyetleri arasında yüksek düzeyde eşgüdüm gereklidir,</a:t>
            </a:r>
          </a:p>
        </p:txBody>
      </p:sp>
    </p:spTree>
    <p:extLst>
      <p:ext uri="{BB962C8B-B14F-4D97-AF65-F5344CB8AC3E}">
        <p14:creationId xmlns:p14="http://schemas.microsoft.com/office/powerpoint/2010/main" val="2583224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Sağlık kurumlarının özgün karakteristikleri (3)</a:t>
            </a:r>
            <a:endParaRPr lang="tr-TR" sz="2000" dirty="0" smtClean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3" y="1766888"/>
            <a:ext cx="8352927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 başta olmak üzere tüm sağlık kurumlarında ikili otorite hattı bulunmaktadır; bu durum,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eşgüdümleme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denetim ve çatışma sorunlarına yol açmaktadır,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kurumlarında insan kaynakları profesyonel kişilerden oluşur ve bu kişiler kurumsal hedeflerden daha çok mesleki hedeflere önem vermektedir,</a:t>
            </a:r>
          </a:p>
          <a:p>
            <a:pPr eaLnBrk="1" hangingPunct="1"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73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Sağlık kurumlarının özgün karakteristikleri (4)</a:t>
            </a:r>
            <a:endParaRPr lang="tr-TR" sz="2000" dirty="0" smtClean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95536" y="2211710"/>
            <a:ext cx="8424936" cy="272891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miktarını ve sağlık harcamalarının önemli bir bölümünü belirleyen hekimlerin faaliyetleri üzerinde etkililiği yüksek olan yönetsel ve kurumsal denetim mekanizması kurulmamıştır.</a:t>
            </a:r>
          </a:p>
          <a:p>
            <a:pPr eaLnBrk="1" hangingPunct="1"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73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Ders amaçları</a:t>
            </a:r>
            <a:br>
              <a:rPr lang="tr-TR" sz="2000" b="1" dirty="0" smtClean="0">
                <a:solidFill>
                  <a:schemeClr val="bg1"/>
                </a:solidFill>
              </a:rPr>
            </a:br>
            <a:r>
              <a:rPr lang="tr-TR" sz="2000" b="1" dirty="0" smtClean="0">
                <a:solidFill>
                  <a:schemeClr val="bg1"/>
                </a:solidFill>
              </a:rPr>
              <a:t>Bu derste, aşağıdaki konuları tartışacağız.</a:t>
            </a:r>
            <a:endParaRPr lang="tr-TR" sz="2000" dirty="0" smtClean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809364" y="1707654"/>
            <a:ext cx="8316416" cy="3002335"/>
          </a:xfrm>
        </p:spPr>
        <p:txBody>
          <a:bodyPr/>
          <a:lstStyle/>
          <a:p>
            <a:pPr marL="38100" indent="0" eaLnBrk="1" hangingPunct="1">
              <a:buNone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Hastanelerin işlevleri, 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hastanelerin sınıflandırılması 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 organizasyonlarının tarihsel gelişimi ,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kurumlarının kendine özgü özellikleri</a:t>
            </a:r>
          </a:p>
          <a:p>
            <a:pPr eaLnBrk="1" hangingPunct="1"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86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Tanım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11561" y="1766888"/>
            <a:ext cx="8352927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 ve yaralıların, hastalıktan şüphe edenlerin ve sağlık durumlarını kontrol ettirmek isteyenlerin ayaktan veya yatarak izleme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müşehade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), muayene, tanı (teşhis), tedavi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rehabilite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edildikleri aynı zamanda doğum yapılan kurum.</a:t>
            </a:r>
          </a:p>
        </p:txBody>
      </p:sp>
    </p:spTree>
    <p:extLst>
      <p:ext uri="{BB962C8B-B14F-4D97-AF65-F5344CB8AC3E}">
        <p14:creationId xmlns:p14="http://schemas.microsoft.com/office/powerpoint/2010/main" val="428999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Hastanelerin işlevleri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828800"/>
            <a:ext cx="6728792" cy="2399134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Tedavi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Koruyucu ve geliştirici sağlık hizmetleri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Eğitim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Araştırma</a:t>
            </a:r>
          </a:p>
        </p:txBody>
      </p:sp>
    </p:spTree>
    <p:extLst>
      <p:ext uri="{BB962C8B-B14F-4D97-AF65-F5344CB8AC3E}">
        <p14:creationId xmlns:p14="http://schemas.microsoft.com/office/powerpoint/2010/main" val="1657180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Tedavi hizmetleri sunumu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755577" y="1766888"/>
            <a:ext cx="7920879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primer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işlevidir.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Tedavi, bozulan sağlık durumunun yeniden kazanılması için verilen hizmetlerdir.</a:t>
            </a:r>
          </a:p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Tedavi hizmetleri, ağırlıklı olarak uzman tıp personelinin varlığını gerektirir.</a:t>
            </a:r>
          </a:p>
        </p:txBody>
      </p:sp>
    </p:spTree>
    <p:extLst>
      <p:ext uri="{BB962C8B-B14F-4D97-AF65-F5344CB8AC3E}">
        <p14:creationId xmlns:p14="http://schemas.microsoft.com/office/powerpoint/2010/main" val="3155687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Koruyucu sağlık hizmetlerinin sunumu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467545" y="1766888"/>
            <a:ext cx="8352927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Hastaneler, hasta ve yaralıların tedavisi yanında, koruyucu sağlık hizmetleri de sağlamaktadırlar.  </a:t>
            </a:r>
          </a:p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Hastanelerdeki sağlam çocuk birimleri, sigara bırakma klinikleri,  KETEM, bu hizmetlere örnek verilebilir.   Hastaneler ayrıca alkol, sigara, uyuşturucu gibi sağlığa zararlı alışkanlıklara karşı mücadelede etkin rol oynamaktadırlar. </a:t>
            </a:r>
          </a:p>
        </p:txBody>
      </p:sp>
    </p:spTree>
    <p:extLst>
      <p:ext uri="{BB962C8B-B14F-4D97-AF65-F5344CB8AC3E}">
        <p14:creationId xmlns:p14="http://schemas.microsoft.com/office/powerpoint/2010/main" val="3921741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Eğitim işlevi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1779662"/>
            <a:ext cx="8280920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Hastanelerde verilen eğitim hizmetleri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 eğitimi (Tıp fakültesi hastaneleri)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Tıpta uzmanlık eğitimi (eğitim hastaneleri)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Diğer sağlık personelinin klinik stajları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Personele yönelik hizmet içi eğitimler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Halkın sağlık eğitimi</a:t>
            </a:r>
          </a:p>
        </p:txBody>
      </p:sp>
    </p:spTree>
    <p:extLst>
      <p:ext uri="{BB962C8B-B14F-4D97-AF65-F5344CB8AC3E}">
        <p14:creationId xmlns:p14="http://schemas.microsoft.com/office/powerpoint/2010/main" val="2130030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Araştırma işlevi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83569" y="1766888"/>
            <a:ext cx="7992887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Hastaneler, tıp ve sağlık bilimleri alanında araştırmaların yapıldığı merkezlerdir. 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Yeni tedaviler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Yeni ilaçlar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Klinik araştırmalar</a:t>
            </a:r>
          </a:p>
          <a:p>
            <a:pPr lvl="1" eaLnBrk="1" hangingPunct="1">
              <a:defRPr/>
            </a:pPr>
            <a:r>
              <a:rPr lang="tr-TR" sz="2800" dirty="0" smtClean="0">
                <a:latin typeface="Times New Roman" pitchFamily="18" charset="0"/>
                <a:ea typeface="+mn-ea"/>
                <a:cs typeface="Times New Roman" pitchFamily="18" charset="0"/>
              </a:rPr>
              <a:t>Yönetim araştırmaları</a:t>
            </a:r>
          </a:p>
        </p:txBody>
      </p:sp>
    </p:spTree>
    <p:extLst>
      <p:ext uri="{BB962C8B-B14F-4D97-AF65-F5344CB8AC3E}">
        <p14:creationId xmlns:p14="http://schemas.microsoft.com/office/powerpoint/2010/main" val="2673806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363" y="555526"/>
            <a:ext cx="3267243" cy="864096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Hastanelerin sınıflandırılması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43607" y="2382438"/>
            <a:ext cx="3050000" cy="360835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tr-TR" sz="1800" b="1" dirty="0">
                <a:solidFill>
                  <a:schemeClr val="bg1"/>
                </a:solidFill>
                <a:latin typeface="Times New Roman" pitchFamily="18" charset="0"/>
              </a:rPr>
              <a:t>EĞİTİM STATÜSÜ</a:t>
            </a: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243606" y="2859782"/>
            <a:ext cx="3025927" cy="346386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>
                <a:solidFill>
                  <a:schemeClr val="bg1"/>
                </a:solidFill>
                <a:latin typeface="Times New Roman" pitchFamily="18" charset="0"/>
              </a:rPr>
              <a:t>HİZMET TÜRÜ</a:t>
            </a: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243606" y="3332719"/>
            <a:ext cx="3025927" cy="346386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>
                <a:solidFill>
                  <a:schemeClr val="bg1"/>
                </a:solidFill>
                <a:latin typeface="Times New Roman" pitchFamily="18" charset="0"/>
              </a:rPr>
              <a:t>BÜYÜKLÜK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227012" y="3795886"/>
            <a:ext cx="3025927" cy="357102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 dirty="0">
                <a:solidFill>
                  <a:schemeClr val="bg1"/>
                </a:solidFill>
                <a:latin typeface="Times New Roman" pitchFamily="18" charset="0"/>
              </a:rPr>
              <a:t>YATIŞ SÜRESİ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228599" y="4299942"/>
            <a:ext cx="3025927" cy="352340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 dirty="0">
                <a:solidFill>
                  <a:schemeClr val="bg1"/>
                </a:solidFill>
                <a:latin typeface="Times New Roman" pitchFamily="18" charset="0"/>
              </a:rPr>
              <a:t>AKREDİTASYON</a:t>
            </a: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28599" y="4803998"/>
            <a:ext cx="3025927" cy="280179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 dirty="0">
                <a:solidFill>
                  <a:schemeClr val="bg1"/>
                </a:solidFill>
                <a:latin typeface="Times New Roman" pitchFamily="18" charset="0"/>
              </a:rPr>
              <a:t>DİKEY BAĞLANTI</a:t>
            </a:r>
          </a:p>
        </p:txBody>
      </p:sp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227013" y="1798568"/>
            <a:ext cx="3075268" cy="338554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800" b="1" dirty="0">
                <a:solidFill>
                  <a:schemeClr val="bg1"/>
                </a:solidFill>
                <a:latin typeface="Times New Roman" pitchFamily="18" charset="0"/>
              </a:rPr>
              <a:t>MÜLKİYET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325010" y="1806390"/>
            <a:ext cx="5442418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 dirty="0">
                <a:latin typeface="Times New Roman" pitchFamily="18" charset="0"/>
              </a:rPr>
              <a:t>Kamu, özel, azınlık, vakıf, dernek.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3325010" y="2382438"/>
            <a:ext cx="5512902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Eğitim hastanesi. Genel hastane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302280" y="2859782"/>
            <a:ext cx="5512902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Kalp Damar, Çocuk, Ruh Sağlığı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293606" y="3340551"/>
            <a:ext cx="5508738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Büyük, Orta Küçük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269533" y="3867894"/>
            <a:ext cx="5554932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Kısa dönemli, Uzun Dönemli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3254526" y="4350410"/>
            <a:ext cx="5512902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Akredite olan, akredite olmayan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269533" y="4756886"/>
            <a:ext cx="5505698" cy="369332"/>
          </a:xfrm>
          <a:prstGeom prst="rect">
            <a:avLst/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r-TR" sz="1800" b="1">
                <a:latin typeface="Times New Roman" pitchFamily="18" charset="0"/>
              </a:rPr>
              <a:t>1, 2, ve 3 basamak</a:t>
            </a:r>
          </a:p>
        </p:txBody>
      </p:sp>
    </p:spTree>
    <p:extLst>
      <p:ext uri="{BB962C8B-B14F-4D97-AF65-F5344CB8AC3E}">
        <p14:creationId xmlns:p14="http://schemas.microsoft.com/office/powerpoint/2010/main" val="28246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 autoUpdateAnimBg="0"/>
      <p:bldP spid="3085" grpId="0" animBg="1" autoUpdateAnimBg="0"/>
      <p:bldP spid="3086" grpId="0" animBg="1" autoUpdateAnimBg="0"/>
      <p:bldP spid="3087" grpId="0" animBg="1" autoUpdateAnimBg="0"/>
      <p:bldP spid="3088" grpId="0" animBg="1" autoUpdateAnimBg="0"/>
      <p:bldP spid="3089" grpId="0" animBg="1" autoUpdateAnimBg="0"/>
      <p:bldP spid="3090" grpId="0" animBg="1" autoUpdateAnimBg="0"/>
    </p:bld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551</Words>
  <Application>Microsoft Office PowerPoint</Application>
  <PresentationFormat>Ekran Gösterisi (16:9)</PresentationFormat>
  <Paragraphs>82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Wingdings</vt:lpstr>
      <vt:lpstr>Times New Roman</vt:lpstr>
      <vt:lpstr>Roboto Slab</vt:lpstr>
      <vt:lpstr>Nixie One</vt:lpstr>
      <vt:lpstr>Warwick template</vt:lpstr>
      <vt:lpstr>Hastane Organizasyonu</vt:lpstr>
      <vt:lpstr>Ders amaçları Bu derste, aşağıdaki konuları tartışacağız.</vt:lpstr>
      <vt:lpstr>Tanım </vt:lpstr>
      <vt:lpstr>Hastanelerin işlevleri</vt:lpstr>
      <vt:lpstr>Tedavi hizmetleri sunumu</vt:lpstr>
      <vt:lpstr>Koruyucu sağlık hizmetlerinin sunumu</vt:lpstr>
      <vt:lpstr>Eğitim işlevi</vt:lpstr>
      <vt:lpstr>Araştırma işlevi</vt:lpstr>
      <vt:lpstr>Hastanelerin sınıflandırılması</vt:lpstr>
      <vt:lpstr>Hastanelerin tarihsel gelişimi</vt:lpstr>
      <vt:lpstr>Modern hastaneler gelişiyor</vt:lpstr>
      <vt:lpstr>Çağdaş hastanelerin gelişimini sağlayan faktörler</vt:lpstr>
      <vt:lpstr>Hizmet ve yapım (imalat) işletmelerinin karşılaştırılması</vt:lpstr>
      <vt:lpstr>Sağlık kurumlarının özgün karakteristikleri (1)</vt:lpstr>
      <vt:lpstr>Sağlık kurumlarının özgün karakteristikleri (2)</vt:lpstr>
      <vt:lpstr>Sağlık kurumlarının özgün karakteristikleri (3)</vt:lpstr>
      <vt:lpstr>Sağlık kurumlarının özgün karakteristikleri (4)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8</cp:revision>
  <dcterms:modified xsi:type="dcterms:W3CDTF">2022-09-20T12:51:54Z</dcterms:modified>
</cp:coreProperties>
</file>