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24"/>
  </p:notesMasterIdLst>
  <p:sldIdLst>
    <p:sldId id="259" r:id="rId2"/>
    <p:sldId id="311" r:id="rId3"/>
    <p:sldId id="312" r:id="rId4"/>
    <p:sldId id="313" r:id="rId5"/>
    <p:sldId id="314" r:id="rId6"/>
    <p:sldId id="315" r:id="rId7"/>
    <p:sldId id="316" r:id="rId8"/>
    <p:sldId id="317" r:id="rId9"/>
    <p:sldId id="318" r:id="rId10"/>
    <p:sldId id="319" r:id="rId11"/>
    <p:sldId id="320" r:id="rId12"/>
    <p:sldId id="321" r:id="rId13"/>
    <p:sldId id="322" r:id="rId14"/>
    <p:sldId id="323" r:id="rId15"/>
    <p:sldId id="324" r:id="rId16"/>
    <p:sldId id="325" r:id="rId17"/>
    <p:sldId id="326" r:id="rId18"/>
    <p:sldId id="327" r:id="rId19"/>
    <p:sldId id="328" r:id="rId20"/>
    <p:sldId id="329" r:id="rId21"/>
    <p:sldId id="330" r:id="rId22"/>
    <p:sldId id="331" r:id="rId23"/>
  </p:sldIdLst>
  <p:sldSz cx="9144000" cy="5143500" type="screen16x9"/>
  <p:notesSz cx="6858000" cy="9144000"/>
  <p:embeddedFontLst>
    <p:embeddedFont>
      <p:font typeface="Century Schoolbook" pitchFamily="18" charset="0"/>
      <p:regular r:id="rId25"/>
      <p:bold r:id="rId26"/>
      <p:italic r:id="rId27"/>
      <p:boldItalic r:id="rId28"/>
    </p:embeddedFont>
    <p:embeddedFont>
      <p:font typeface="Roboto Slab" charset="0"/>
      <p:regular r:id="rId29"/>
      <p:bold r:id="rId30"/>
    </p:embeddedFont>
    <p:embeddedFont>
      <p:font typeface="Verdana" pitchFamily="34" charset="0"/>
      <p:regular r:id="rId31"/>
      <p:bold r:id="rId32"/>
      <p:italic r:id="rId33"/>
      <p:boldItalic r:id="rId34"/>
    </p:embeddedFont>
    <p:embeddedFont>
      <p:font typeface="Nixie One" charset="0"/>
      <p:regular r:id="rId35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8CEBAF2-A0B9-41F5-855D-340B4F70AB4A}">
  <a:tblStyle styleId="{98CEBAF2-A0B9-41F5-855D-340B4F70AB4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00ED7BB8-C791-43B9-B544-FB8657F4FD4F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1" d="100"/>
          <a:sy n="71" d="100"/>
        </p:scale>
        <p:origin x="-144" y="-75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2.fntdata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10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1.fntdata"/><Relationship Id="rId33" Type="http://schemas.openxmlformats.org/officeDocument/2006/relationships/font" Target="fonts/font9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font" Target="fonts/font5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32" Type="http://schemas.openxmlformats.org/officeDocument/2006/relationships/font" Target="fonts/font8.fntdata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font" Target="fonts/font4.fntdata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font" Target="fonts/font3.fntdata"/><Relationship Id="rId30" Type="http://schemas.openxmlformats.org/officeDocument/2006/relationships/font" Target="fonts/font6.fntdata"/><Relationship Id="rId35" Type="http://schemas.openxmlformats.org/officeDocument/2006/relationships/font" Target="fonts/font1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0256575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0" name="Google Shape;140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1 Slayt Görüntüsü Yer Tutucusu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26627" name="2 Not Yer Tutucusu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tr-TR" smtClean="0"/>
          </a:p>
        </p:txBody>
      </p:sp>
      <p:sp>
        <p:nvSpPr>
          <p:cNvPr id="26628" name="3 Slayt Numarası Yer Tutucusu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1EE19EF0-AD3F-4A6E-A575-0391C97D6CC7}" type="slidenum">
              <a:rPr lang="en-US">
                <a:latin typeface="Times New Roman" pitchFamily="18" charset="0"/>
              </a:rPr>
              <a:pPr/>
              <a:t>2</a:t>
            </a:fld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E1BA81D7-B328-46F4-941D-1AD90783AAF2}" type="slidenum">
              <a:rPr lang="en-US">
                <a:latin typeface="Times New Roman" pitchFamily="18" charset="0"/>
              </a:rPr>
              <a:pPr/>
              <a:t>6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7651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</p:spPr>
      </p:sp>
      <p:sp>
        <p:nvSpPr>
          <p:cNvPr id="27652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423" tIns="45711" rIns="91423" bIns="45711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E72D6FAD-E12B-4384-9720-E75915A17C0C}" type="slidenum">
              <a:rPr lang="en-US">
                <a:latin typeface="Times New Roman" pitchFamily="18" charset="0"/>
              </a:rPr>
              <a:pPr/>
              <a:t>12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8675" name="Rectangle 1026"/>
          <p:cNvSpPr>
            <a:spLocks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</p:spPr>
      </p:sp>
      <p:sp>
        <p:nvSpPr>
          <p:cNvPr id="28676" name="Rectangle 1027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423" tIns="45711" rIns="91423" bIns="45711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D3DE956-FB08-4E98-9027-AB9F1139EE40}" type="slidenum">
              <a:rPr lang="en-US">
                <a:latin typeface="Times New Roman" pitchFamily="18" charset="0"/>
              </a:rPr>
              <a:pPr/>
              <a:t>13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29699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</p:spPr>
      </p:sp>
      <p:sp>
        <p:nvSpPr>
          <p:cNvPr id="29700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423" tIns="45711" rIns="91423" bIns="45711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/>
          <p:cNvSpPr>
            <a:spLocks noGrp="1" noChangeArrowhead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defTabSz="9334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defTabSz="9334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5DD76268-71CF-4165-B7F8-566F1A991B08}" type="slidenum">
              <a:rPr lang="en-US">
                <a:latin typeface="Times New Roman" pitchFamily="18" charset="0"/>
              </a:rPr>
              <a:pPr/>
              <a:t>14</a:t>
            </a:fld>
            <a:endParaRPr lang="en-US">
              <a:latin typeface="Times New Roman" pitchFamily="18" charset="0"/>
            </a:endParaRPr>
          </a:p>
        </p:txBody>
      </p:sp>
      <p:sp>
        <p:nvSpPr>
          <p:cNvPr id="30723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solidFill>
            <a:srgbClr val="FFFFFF"/>
          </a:solidFill>
          <a:ln/>
        </p:spPr>
      </p:sp>
      <p:sp>
        <p:nvSpPr>
          <p:cNvPr id="30724" name="Rectangle 3"/>
          <p:cNvSpPr>
            <a:spLocks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 lIns="91423" tIns="45711" rIns="91423" bIns="45711"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4113600" y="2878750"/>
            <a:ext cx="4505700" cy="11598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800"/>
              <a:buNone/>
              <a:defRPr sz="4800">
                <a:solidFill>
                  <a:schemeClr val="accent1"/>
                </a:solidFill>
              </a:defRPr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sz="1800" b="1">
                <a:solidFill>
                  <a:schemeClr val="accent6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accent6"/>
              </a:buClr>
              <a:buSzPts val="1800"/>
              <a:buNone/>
              <a:defRPr b="1">
                <a:solidFill>
                  <a:schemeClr val="accent6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/>
          <p:nvPr/>
        </p:nvSpPr>
        <p:spPr>
          <a:xfrm>
            <a:off x="0" y="4288499"/>
            <a:ext cx="3474300" cy="24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9" name="Google Shape;19;p3"/>
          <p:cNvSpPr/>
          <p:nvPr/>
        </p:nvSpPr>
        <p:spPr>
          <a:xfrm>
            <a:off x="0" y="0"/>
            <a:ext cx="34743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0" y="500626"/>
            <a:ext cx="3474300" cy="3824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0" y="4493604"/>
            <a:ext cx="3474300" cy="1182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0" y="4584075"/>
            <a:ext cx="3474300" cy="5595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" name="Google Shape;23;p3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8"/>
          <p:cNvSpPr/>
          <p:nvPr/>
        </p:nvSpPr>
        <p:spPr>
          <a:xfrm>
            <a:off x="0" y="0"/>
            <a:ext cx="247200" cy="5307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>
              <a:solidFill>
                <a:srgbClr val="114454"/>
              </a:solidFill>
            </a:endParaRPr>
          </a:p>
        </p:txBody>
      </p:sp>
      <p:sp>
        <p:nvSpPr>
          <p:cNvPr id="67" name="Google Shape;67;p8"/>
          <p:cNvSpPr/>
          <p:nvPr/>
        </p:nvSpPr>
        <p:spPr>
          <a:xfrm>
            <a:off x="0" y="500625"/>
            <a:ext cx="4572000" cy="10587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68;p8"/>
          <p:cNvSpPr/>
          <p:nvPr/>
        </p:nvSpPr>
        <p:spPr>
          <a:xfrm>
            <a:off x="0" y="1553406"/>
            <a:ext cx="247200" cy="153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8"/>
          <p:cNvSpPr/>
          <p:nvPr/>
        </p:nvSpPr>
        <p:spPr>
          <a:xfrm>
            <a:off x="0" y="3086100"/>
            <a:ext cx="247200" cy="605400"/>
          </a:xfrm>
          <a:prstGeom prst="rect">
            <a:avLst/>
          </a:pr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8"/>
          <p:cNvSpPr/>
          <p:nvPr/>
        </p:nvSpPr>
        <p:spPr>
          <a:xfrm>
            <a:off x="0" y="3691500"/>
            <a:ext cx="247200" cy="1452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71" name="Google Shape;71;p8"/>
          <p:cNvCxnSpPr/>
          <p:nvPr/>
        </p:nvCxnSpPr>
        <p:spPr>
          <a:xfrm>
            <a:off x="1037450" y="809725"/>
            <a:ext cx="0" cy="4707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" name="Google Shape;72;p8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8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 rtl="0">
              <a:buNone/>
              <a:defRPr sz="800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xfrm>
            <a:off x="914400" y="4743450"/>
            <a:ext cx="19050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2800" y="474345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9F0EFD-8E6B-4F7A-9885-EE712BB1717E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6897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1370013" y="1370410"/>
            <a:ext cx="3579812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370410"/>
            <a:ext cx="35814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7A5C8E-C3C4-4BD7-A2EB-F2E2A9E9AF58}" type="datetime1">
              <a:rPr lang="tr-TR"/>
              <a:pPr>
                <a:defRPr/>
              </a:pPr>
              <a:t>19.09.2022</a:t>
            </a:fld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8501D1-3670-4E15-A280-76AC6AD5120B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939338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370013" y="226219"/>
            <a:ext cx="7313612" cy="85725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sz="half" idx="1"/>
          </p:nvPr>
        </p:nvSpPr>
        <p:spPr>
          <a:xfrm>
            <a:off x="1370013" y="1370410"/>
            <a:ext cx="3579812" cy="30861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5102225" y="1370410"/>
            <a:ext cx="3581400" cy="30861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4686300"/>
            <a:ext cx="2133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554F3F-33C0-4B89-AC3E-42F2FA07CCF1}" type="datetime1">
              <a:rPr lang="tr-TR"/>
              <a:pPr>
                <a:defRPr/>
              </a:pPr>
              <a:t>19.09.2022</a:t>
            </a:fld>
            <a:endParaRPr lang="tr-TR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26FB7A-EB2A-47D9-A0C4-6B81C07C1F68}" type="slidenum">
              <a:rPr lang="tr-TR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4780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1146025" y="530725"/>
            <a:ext cx="3208800" cy="102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Roboto Slab"/>
              <a:buNone/>
              <a:defRPr sz="1800" b="1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1146025" y="1767275"/>
            <a:ext cx="7540800" cy="315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419100">
              <a:spcBef>
                <a:spcPts val="600"/>
              </a:spcBef>
              <a:spcAft>
                <a:spcPts val="0"/>
              </a:spcAft>
              <a:buClr>
                <a:schemeClr val="accent2"/>
              </a:buClr>
              <a:buSzPts val="3000"/>
              <a:buFont typeface="Nixie One"/>
              <a:buChar char="▪"/>
              <a:defRPr sz="30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▫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ixie One"/>
              <a:buChar char="■"/>
              <a:defRPr sz="24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L="1828800" lvl="3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L="2286000" lvl="4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L="2743200" lvl="5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L="3200400" lvl="6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●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L="3657600" lvl="7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○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L="4114800" lvl="8" indent="-34290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Nixie One"/>
              <a:buChar char="■"/>
              <a:defRPr sz="1800">
                <a:solidFill>
                  <a:schemeClr val="accent1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 algn="ctr">
              <a:buNone/>
              <a:defRPr sz="800">
                <a:solidFill>
                  <a:schemeClr val="lt1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4" r:id="rId2"/>
    <p:sldLayoutId id="2147483660" r:id="rId3"/>
    <p:sldLayoutId id="2147483661" r:id="rId4"/>
    <p:sldLayoutId id="2147483662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16"/>
          <p:cNvSpPr txBox="1">
            <a:spLocks noGrp="1"/>
          </p:cNvSpPr>
          <p:nvPr>
            <p:ph type="ctrTitle"/>
          </p:nvPr>
        </p:nvSpPr>
        <p:spPr>
          <a:xfrm>
            <a:off x="4113600" y="2283718"/>
            <a:ext cx="4505700" cy="1754832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>
              <a:defRPr/>
            </a:pPr>
            <a:r>
              <a:rPr lang="tr-TR" sz="3200" dirty="0" smtClean="0">
                <a:solidFill>
                  <a:schemeClr val="accent1">
                    <a:lumMod val="50000"/>
                  </a:schemeClr>
                </a:solidFill>
              </a:rPr>
              <a:t>Yönetimin Temelleri</a:t>
            </a:r>
            <a:endParaRPr lang="tr-TR" sz="32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43" name="Google Shape;143;p16"/>
          <p:cNvSpPr txBox="1">
            <a:spLocks noGrp="1"/>
          </p:cNvSpPr>
          <p:nvPr>
            <p:ph type="subTitle" idx="1"/>
          </p:nvPr>
        </p:nvSpPr>
        <p:spPr>
          <a:xfrm>
            <a:off x="4113600" y="3983050"/>
            <a:ext cx="4505700" cy="78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dirty="0" smtClean="0"/>
              <a:t>Prof.Dr. ŞAHİN KAVUNCUBAŞI</a:t>
            </a:r>
            <a:endParaRPr dirty="0"/>
          </a:p>
        </p:txBody>
      </p:sp>
      <p:sp>
        <p:nvSpPr>
          <p:cNvPr id="144" name="Google Shape;144;p16"/>
          <p:cNvSpPr txBox="1"/>
          <p:nvPr/>
        </p:nvSpPr>
        <p:spPr>
          <a:xfrm>
            <a:off x="0" y="503350"/>
            <a:ext cx="3471300" cy="3818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0" dirty="0">
                <a:solidFill>
                  <a:schemeClr val="accent2"/>
                </a:solidFill>
                <a:latin typeface="Roboto Slab"/>
                <a:ea typeface="Roboto Slab"/>
                <a:cs typeface="Roboto Slab"/>
                <a:sym typeface="Roboto Slab"/>
              </a:rPr>
              <a:t>5</a:t>
            </a:r>
            <a:endParaRPr sz="20000" dirty="0">
              <a:solidFill>
                <a:schemeClr val="accent2"/>
              </a:solidFill>
              <a:latin typeface="Roboto Slab"/>
              <a:ea typeface="Roboto Slab"/>
              <a:cs typeface="Roboto Slab"/>
              <a:sym typeface="Roboto Slab"/>
            </a:endParaRPr>
          </a:p>
        </p:txBody>
      </p:sp>
      <p:sp>
        <p:nvSpPr>
          <p:cNvPr id="145" name="Google Shape;145;p16"/>
          <p:cNvSpPr txBox="1">
            <a:spLocks noGrp="1"/>
          </p:cNvSpPr>
          <p:nvPr>
            <p:ph type="sldNum" idx="12"/>
          </p:nvPr>
        </p:nvSpPr>
        <p:spPr>
          <a:xfrm>
            <a:off x="-51050" y="4819400"/>
            <a:ext cx="349200" cy="324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</a:t>
            </a:fld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000" dirty="0" smtClean="0"/>
              <a:t>Yönetim becerilerinin önemi, yönetsel düzeylere göre değişir.</a:t>
            </a:r>
            <a:endParaRPr lang="en-US" sz="2000" dirty="0" smtClean="0"/>
          </a:p>
        </p:txBody>
      </p:sp>
      <p:sp>
        <p:nvSpPr>
          <p:cNvPr id="12291" name="5 Slayt Numarası Yer Tutucusu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753B911-D444-4A7F-AE1E-49AB73AF2BEF}" type="slidenum">
              <a:rPr lang="tr-TR"/>
              <a:pPr eaLnBrk="1" hangingPunct="1"/>
              <a:t>10</a:t>
            </a:fld>
            <a:endParaRPr lang="tr-TR"/>
          </a:p>
        </p:txBody>
      </p:sp>
      <p:sp>
        <p:nvSpPr>
          <p:cNvPr id="12290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107504" y="4916543"/>
            <a:ext cx="1800200" cy="252475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8B1F9A79-CADE-466A-9EEA-1F5C862865A0}" type="datetime1">
              <a:rPr lang="tr-TR"/>
              <a:pPr eaLnBrk="1" hangingPunct="1"/>
              <a:t>19.09.2022</a:t>
            </a:fld>
            <a:endParaRPr lang="tr-TR" dirty="0"/>
          </a:p>
        </p:txBody>
      </p:sp>
      <p:sp>
        <p:nvSpPr>
          <p:cNvPr id="145410" name="Text Box 2"/>
          <p:cNvSpPr txBox="1">
            <a:spLocks noChangeArrowheads="1"/>
          </p:cNvSpPr>
          <p:nvPr/>
        </p:nvSpPr>
        <p:spPr bwMode="auto">
          <a:xfrm>
            <a:off x="539552" y="1635646"/>
            <a:ext cx="2481263" cy="3280898"/>
          </a:xfrm>
          <a:prstGeom prst="rect">
            <a:avLst/>
          </a:prstGeom>
          <a:solidFill>
            <a:srgbClr val="4D4D4D"/>
          </a:solidFill>
          <a:ln w="9525">
            <a:noFill/>
            <a:miter lim="800000"/>
            <a:headEnd/>
            <a:tailEnd/>
          </a:ln>
          <a:effectLst>
            <a:outerShdw dist="107763" dir="2700000" algn="ctr" rotWithShape="0">
              <a:srgbClr val="A4A4A4"/>
            </a:outerShdw>
          </a:effectLst>
        </p:spPr>
        <p:txBody>
          <a:bodyPr>
            <a:spAutoFit/>
          </a:bodyPr>
          <a:lstStyle/>
          <a:p>
            <a:pPr algn="r" eaLnBrk="0" hangingPunct="0">
              <a:lnSpc>
                <a:spcPct val="120000"/>
              </a:lnSpc>
              <a:spcBef>
                <a:spcPct val="50000"/>
              </a:spcBef>
              <a:defRPr/>
            </a:pPr>
            <a:endParaRPr lang="tr-TR" sz="1400" b="1" dirty="0">
              <a:solidFill>
                <a:srgbClr val="FFFFE1"/>
              </a:solidFill>
              <a:latin typeface="Futura Md BT" pitchFamily="34" charset="0"/>
            </a:endParaRPr>
          </a:p>
          <a:p>
            <a:pPr algn="r" eaLnBrk="0" hangingPunct="0">
              <a:lnSpc>
                <a:spcPct val="120000"/>
              </a:lnSpc>
              <a:spcBef>
                <a:spcPct val="50000"/>
              </a:spcBef>
              <a:defRPr/>
            </a:pPr>
            <a:r>
              <a:rPr lang="tr-TR" sz="1400" b="1" dirty="0">
                <a:solidFill>
                  <a:srgbClr val="FFFFE1"/>
                </a:solidFill>
                <a:latin typeface="Futura Md BT" pitchFamily="34" charset="0"/>
              </a:rPr>
              <a:t>Üst Düzey Yöneticiler</a:t>
            </a:r>
          </a:p>
          <a:p>
            <a:pPr algn="r" eaLnBrk="0" hangingPunct="0">
              <a:lnSpc>
                <a:spcPct val="120000"/>
              </a:lnSpc>
              <a:spcBef>
                <a:spcPct val="50000"/>
              </a:spcBef>
              <a:defRPr/>
            </a:pPr>
            <a:endParaRPr lang="en-US" sz="1400" b="1" dirty="0">
              <a:solidFill>
                <a:srgbClr val="FFFFE1"/>
              </a:solidFill>
              <a:latin typeface="Futura Md BT" pitchFamily="34" charset="0"/>
            </a:endParaRPr>
          </a:p>
          <a:p>
            <a:pPr algn="r" eaLnBrk="0" hangingPunct="0">
              <a:lnSpc>
                <a:spcPct val="120000"/>
              </a:lnSpc>
              <a:spcBef>
                <a:spcPct val="50000"/>
              </a:spcBef>
              <a:defRPr/>
            </a:pPr>
            <a:r>
              <a:rPr lang="tr-TR" sz="1400" b="1" dirty="0">
                <a:solidFill>
                  <a:srgbClr val="FFFFE1"/>
                </a:solidFill>
                <a:latin typeface="Futura Md BT" pitchFamily="34" charset="0"/>
              </a:rPr>
              <a:t>Orta Düzey  Yöneticiler</a:t>
            </a:r>
            <a:endParaRPr lang="en-US" sz="1400" b="1" dirty="0">
              <a:solidFill>
                <a:srgbClr val="FFFFE1"/>
              </a:solidFill>
              <a:latin typeface="Futura Md BT" pitchFamily="34" charset="0"/>
            </a:endParaRPr>
          </a:p>
          <a:p>
            <a:pPr algn="r" eaLnBrk="0" hangingPunct="0">
              <a:lnSpc>
                <a:spcPct val="120000"/>
              </a:lnSpc>
              <a:spcBef>
                <a:spcPct val="50000"/>
              </a:spcBef>
              <a:defRPr/>
            </a:pPr>
            <a:endParaRPr lang="tr-TR" sz="1400" b="1" dirty="0">
              <a:solidFill>
                <a:srgbClr val="FFFFE1"/>
              </a:solidFill>
              <a:latin typeface="Futura Md BT" pitchFamily="34" charset="0"/>
            </a:endParaRPr>
          </a:p>
          <a:p>
            <a:pPr algn="r" eaLnBrk="0" hangingPunct="0">
              <a:lnSpc>
                <a:spcPct val="120000"/>
              </a:lnSpc>
              <a:spcBef>
                <a:spcPct val="50000"/>
              </a:spcBef>
              <a:defRPr/>
            </a:pPr>
            <a:r>
              <a:rPr lang="tr-TR" sz="1400" b="1" dirty="0">
                <a:solidFill>
                  <a:srgbClr val="FFFFE1"/>
                </a:solidFill>
                <a:latin typeface="Futura Md BT" pitchFamily="34" charset="0"/>
              </a:rPr>
              <a:t>Alt Düzey Yöneticiler </a:t>
            </a:r>
            <a:endParaRPr lang="en-US" sz="1400" b="1" dirty="0">
              <a:solidFill>
                <a:srgbClr val="FFFFE1"/>
              </a:solidFill>
              <a:latin typeface="Futura Md BT" pitchFamily="34" charset="0"/>
            </a:endParaRPr>
          </a:p>
          <a:p>
            <a:pPr algn="r" eaLnBrk="0" hangingPunct="0">
              <a:lnSpc>
                <a:spcPct val="120000"/>
              </a:lnSpc>
              <a:spcBef>
                <a:spcPct val="50000"/>
              </a:spcBef>
              <a:defRPr/>
            </a:pPr>
            <a:endParaRPr lang="tr-TR" sz="1400" b="1" dirty="0">
              <a:solidFill>
                <a:srgbClr val="FFFFE1"/>
              </a:solidFill>
              <a:latin typeface="Futura Md BT" pitchFamily="34" charset="0"/>
            </a:endParaRPr>
          </a:p>
          <a:p>
            <a:pPr algn="r" eaLnBrk="0" hangingPunct="0">
              <a:lnSpc>
                <a:spcPct val="120000"/>
              </a:lnSpc>
              <a:spcBef>
                <a:spcPct val="50000"/>
              </a:spcBef>
              <a:defRPr/>
            </a:pPr>
            <a:r>
              <a:rPr lang="tr-TR" sz="1400" b="1" dirty="0">
                <a:solidFill>
                  <a:srgbClr val="FFFFE1"/>
                </a:solidFill>
                <a:latin typeface="Futura Md BT" pitchFamily="34" charset="0"/>
              </a:rPr>
              <a:t>Personel</a:t>
            </a:r>
          </a:p>
          <a:p>
            <a:pPr algn="r" eaLnBrk="0" hangingPunct="0">
              <a:lnSpc>
                <a:spcPct val="120000"/>
              </a:lnSpc>
              <a:spcBef>
                <a:spcPct val="50000"/>
              </a:spcBef>
              <a:defRPr/>
            </a:pPr>
            <a:endParaRPr lang="en-US" sz="1400" b="1" dirty="0">
              <a:solidFill>
                <a:srgbClr val="FFFFE1"/>
              </a:solidFill>
              <a:latin typeface="Futura Md BT" pitchFamily="34" charset="0"/>
            </a:endParaRPr>
          </a:p>
        </p:txBody>
      </p:sp>
      <p:pic>
        <p:nvPicPr>
          <p:cNvPr id="14541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09464" y="1635646"/>
            <a:ext cx="5867400" cy="328089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>
            <a:outerShdw dist="107763" dir="2700000" algn="ctr" rotWithShape="0">
              <a:srgbClr val="A4A4A4">
                <a:alpha val="50000"/>
              </a:srgbClr>
            </a:outerShdw>
          </a:effectLst>
        </p:spPr>
      </p:pic>
      <p:sp>
        <p:nvSpPr>
          <p:cNvPr id="145413" name="Text Box 5"/>
          <p:cNvSpPr txBox="1">
            <a:spLocks noChangeArrowheads="1"/>
          </p:cNvSpPr>
          <p:nvPr/>
        </p:nvSpPr>
        <p:spPr bwMode="auto">
          <a:xfrm>
            <a:off x="3200400" y="3543300"/>
            <a:ext cx="59436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defRPr/>
            </a:pPr>
            <a:r>
              <a:rPr lang="tr-TR" sz="1400" b="1" dirty="0">
                <a:solidFill>
                  <a:srgbClr val="FFFFE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 Md BT" pitchFamily="34" charset="0"/>
              </a:rPr>
              <a:t>Kavramsal Beceri</a:t>
            </a:r>
            <a:r>
              <a:rPr lang="tr-TR" sz="14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d BT" pitchFamily="34" charset="0"/>
              </a:rPr>
              <a:t>           İnsan İlişkileri Becerisi         </a:t>
            </a:r>
            <a:r>
              <a:rPr lang="tr-TR" sz="1400" b="1" dirty="0">
                <a:solidFill>
                  <a:srgbClr val="FFFFE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Futura Md BT" pitchFamily="34" charset="0"/>
              </a:rPr>
              <a:t>Teknik Beceri</a:t>
            </a:r>
            <a:endParaRPr lang="en-US" sz="1400" b="1" dirty="0">
              <a:solidFill>
                <a:srgbClr val="FFFFE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Futura Md BT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82310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Genel yönetim modeli</a:t>
            </a:r>
            <a:endParaRPr lang="en-US" sz="2400" dirty="0" smtClean="0"/>
          </a:p>
        </p:txBody>
      </p:sp>
      <p:grpSp>
        <p:nvGrpSpPr>
          <p:cNvPr id="13315" name="Group 59"/>
          <p:cNvGrpSpPr>
            <a:grpSpLocks/>
          </p:cNvGrpSpPr>
          <p:nvPr/>
        </p:nvGrpSpPr>
        <p:grpSpPr bwMode="auto">
          <a:xfrm>
            <a:off x="533401" y="1771650"/>
            <a:ext cx="1774825" cy="2233986"/>
            <a:chOff x="397" y="1726"/>
            <a:chExt cx="1022" cy="1448"/>
          </a:xfrm>
        </p:grpSpPr>
        <p:sp>
          <p:nvSpPr>
            <p:cNvPr id="55303" name="Oval 7"/>
            <p:cNvSpPr>
              <a:spLocks noChangeArrowheads="1"/>
            </p:cNvSpPr>
            <p:nvPr/>
          </p:nvSpPr>
          <p:spPr bwMode="auto">
            <a:xfrm>
              <a:off x="397" y="1726"/>
              <a:ext cx="828" cy="1261"/>
            </a:xfrm>
            <a:prstGeom prst="ellipse">
              <a:avLst/>
            </a:prstGeom>
            <a:solidFill>
              <a:srgbClr val="CC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>
              <a:outerShdw dist="35921" dir="2700000" algn="ctr" rotWithShape="0">
                <a:schemeClr val="tx2"/>
              </a:outerShdw>
            </a:effectLst>
          </p:spPr>
          <p:txBody>
            <a:bodyPr wrap="none" anchor="ctr"/>
            <a:lstStyle/>
            <a:p>
              <a:pPr>
                <a:defRPr/>
              </a:pPr>
              <a:endParaRPr lang="tr-TR"/>
            </a:p>
          </p:txBody>
        </p:sp>
        <p:sp>
          <p:nvSpPr>
            <p:cNvPr id="13346" name="Line 21"/>
            <p:cNvSpPr>
              <a:spLocks noChangeShapeType="1"/>
            </p:cNvSpPr>
            <p:nvPr/>
          </p:nvSpPr>
          <p:spPr bwMode="auto">
            <a:xfrm>
              <a:off x="1212" y="2356"/>
              <a:ext cx="207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5321" name="Text Box 25"/>
            <p:cNvSpPr txBox="1">
              <a:spLocks noChangeArrowheads="1"/>
            </p:cNvSpPr>
            <p:nvPr/>
          </p:nvSpPr>
          <p:spPr bwMode="auto">
            <a:xfrm>
              <a:off x="505" y="1871"/>
              <a:ext cx="621" cy="1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tr-TR" sz="1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Futura Md BT" pitchFamily="34" charset="0"/>
                </a:rPr>
                <a:t>Kaynaklar</a:t>
              </a:r>
              <a:endParaRPr lang="en-US" sz="1200" b="1">
                <a:effectLst>
                  <a:outerShdw blurRad="38100" dist="38100" dir="2700000" algn="tl">
                    <a:srgbClr val="C0C0C0"/>
                  </a:outerShdw>
                </a:effectLst>
                <a:latin typeface="Futura Md BT" pitchFamily="34" charset="0"/>
              </a:endParaRPr>
            </a:p>
          </p:txBody>
        </p:sp>
        <p:sp>
          <p:nvSpPr>
            <p:cNvPr id="55325" name="Text Box 29"/>
            <p:cNvSpPr txBox="1">
              <a:spLocks noChangeArrowheads="1"/>
            </p:cNvSpPr>
            <p:nvPr/>
          </p:nvSpPr>
          <p:spPr bwMode="auto">
            <a:xfrm>
              <a:off x="482" y="2017"/>
              <a:ext cx="803" cy="11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FontTx/>
                <a:buChar char="•"/>
                <a:defRPr/>
              </a:pPr>
              <a:r>
                <a:rPr lang="tr-TR" sz="11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Futura Md BT" pitchFamily="34" charset="0"/>
                </a:rPr>
                <a:t>İnsan (hemşire)</a:t>
              </a:r>
            </a:p>
            <a:p>
              <a:pPr eaLnBrk="0" hangingPunct="0">
                <a:spcBef>
                  <a:spcPct val="50000"/>
                </a:spcBef>
                <a:buFontTx/>
                <a:buChar char="•"/>
                <a:defRPr/>
              </a:pPr>
              <a:r>
                <a:rPr lang="tr-TR" sz="11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Futura Md BT" pitchFamily="34" charset="0"/>
                </a:rPr>
                <a:t>Finans</a:t>
              </a:r>
            </a:p>
            <a:p>
              <a:pPr eaLnBrk="0" hangingPunct="0">
                <a:spcBef>
                  <a:spcPct val="50000"/>
                </a:spcBef>
                <a:buFontTx/>
                <a:buChar char="•"/>
                <a:defRPr/>
              </a:pPr>
              <a:r>
                <a:rPr lang="tr-TR" sz="11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Futura Md BT" pitchFamily="34" charset="0"/>
                </a:rPr>
                <a:t>Hammadde</a:t>
              </a:r>
            </a:p>
            <a:p>
              <a:pPr eaLnBrk="0" hangingPunct="0">
                <a:spcBef>
                  <a:spcPct val="50000"/>
                </a:spcBef>
                <a:buFontTx/>
                <a:buChar char="•"/>
                <a:defRPr/>
              </a:pPr>
              <a:r>
                <a:rPr lang="tr-TR" sz="11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Futura Md BT" pitchFamily="34" charset="0"/>
                </a:rPr>
                <a:t>Enerji</a:t>
              </a:r>
            </a:p>
            <a:p>
              <a:pPr eaLnBrk="0" hangingPunct="0">
                <a:spcBef>
                  <a:spcPct val="50000"/>
                </a:spcBef>
                <a:buFontTx/>
                <a:buChar char="•"/>
                <a:defRPr/>
              </a:pPr>
              <a:r>
                <a:rPr lang="tr-TR" sz="11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Futura Md BT" pitchFamily="34" charset="0"/>
                </a:rPr>
                <a:t>Teknoloji</a:t>
              </a:r>
            </a:p>
            <a:p>
              <a:pPr eaLnBrk="0" hangingPunct="0">
                <a:spcBef>
                  <a:spcPct val="50000"/>
                </a:spcBef>
                <a:buFontTx/>
                <a:buChar char="•"/>
                <a:defRPr/>
              </a:pPr>
              <a:r>
                <a:rPr lang="tr-TR" sz="11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Futura Md BT" pitchFamily="34" charset="0"/>
                </a:rPr>
                <a:t>Bilgi</a:t>
              </a:r>
            </a:p>
            <a:p>
              <a:pPr eaLnBrk="0" hangingPunct="0">
                <a:spcBef>
                  <a:spcPct val="50000"/>
                </a:spcBef>
                <a:buFontTx/>
                <a:buChar char="•"/>
                <a:defRPr/>
              </a:pPr>
              <a:r>
                <a:rPr lang="tr-TR" sz="11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Futura Md BT" pitchFamily="34" charset="0"/>
                </a:rPr>
                <a:t>Diğer</a:t>
              </a:r>
              <a:endParaRPr lang="en-US" sz="1100" dirty="0">
                <a:effectLst>
                  <a:outerShdw blurRad="38100" dist="38100" dir="2700000" algn="tl">
                    <a:srgbClr val="C0C0C0"/>
                  </a:outerShdw>
                </a:effectLst>
                <a:latin typeface="Futura Md BT" pitchFamily="34" charset="0"/>
              </a:endParaRPr>
            </a:p>
          </p:txBody>
        </p:sp>
      </p:grpSp>
      <p:grpSp>
        <p:nvGrpSpPr>
          <p:cNvPr id="13316" name="Group 60"/>
          <p:cNvGrpSpPr>
            <a:grpSpLocks/>
          </p:cNvGrpSpPr>
          <p:nvPr/>
        </p:nvGrpSpPr>
        <p:grpSpPr bwMode="auto">
          <a:xfrm>
            <a:off x="7058026" y="1314450"/>
            <a:ext cx="1724025" cy="2936664"/>
            <a:chOff x="4440" y="1663"/>
            <a:chExt cx="1086" cy="1479"/>
          </a:xfrm>
        </p:grpSpPr>
        <p:sp>
          <p:nvSpPr>
            <p:cNvPr id="55304" name="Oval 8"/>
            <p:cNvSpPr>
              <a:spLocks noChangeArrowheads="1"/>
            </p:cNvSpPr>
            <p:nvPr/>
          </p:nvSpPr>
          <p:spPr bwMode="auto">
            <a:xfrm>
              <a:off x="4634" y="1663"/>
              <a:ext cx="892" cy="1324"/>
            </a:xfrm>
            <a:prstGeom prst="ellipse">
              <a:avLst/>
            </a:prstGeom>
            <a:solidFill>
              <a:srgbClr val="99CC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kumimoji="1" lang="tr-TR" sz="2400">
                <a:effectLst>
                  <a:outerShdw blurRad="38100" dist="38100" dir="2700000" algn="tl">
                    <a:srgbClr val="FFFFFF"/>
                  </a:outerShdw>
                </a:effectLst>
                <a:latin typeface="Times New Roman" pitchFamily="18" charset="0"/>
              </a:endParaRPr>
            </a:p>
          </p:txBody>
        </p:sp>
        <p:sp>
          <p:nvSpPr>
            <p:cNvPr id="13342" name="Line 22"/>
            <p:cNvSpPr>
              <a:spLocks noChangeShapeType="1"/>
            </p:cNvSpPr>
            <p:nvPr/>
          </p:nvSpPr>
          <p:spPr bwMode="auto">
            <a:xfrm>
              <a:off x="4440" y="2364"/>
              <a:ext cx="207" cy="0"/>
            </a:xfrm>
            <a:prstGeom prst="line">
              <a:avLst/>
            </a:prstGeom>
            <a:noFill/>
            <a:ln w="28575">
              <a:solidFill>
                <a:schemeClr val="bg2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tr-TR"/>
            </a:p>
          </p:txBody>
        </p:sp>
        <p:sp>
          <p:nvSpPr>
            <p:cNvPr id="55324" name="Text Box 28"/>
            <p:cNvSpPr txBox="1">
              <a:spLocks noChangeArrowheads="1"/>
            </p:cNvSpPr>
            <p:nvPr/>
          </p:nvSpPr>
          <p:spPr bwMode="auto">
            <a:xfrm>
              <a:off x="4702" y="1865"/>
              <a:ext cx="786" cy="1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eaLnBrk="0" hangingPunct="0">
                <a:spcBef>
                  <a:spcPct val="50000"/>
                </a:spcBef>
                <a:defRPr/>
              </a:pPr>
              <a:r>
                <a:rPr lang="en-US" sz="1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Futura Md BT" pitchFamily="34" charset="0"/>
                </a:rPr>
                <a:t>Performan</a:t>
              </a:r>
              <a:r>
                <a:rPr lang="tr-TR" sz="1200" b="1">
                  <a:effectLst>
                    <a:outerShdw blurRad="38100" dist="38100" dir="2700000" algn="tl">
                      <a:srgbClr val="C0C0C0"/>
                    </a:outerShdw>
                  </a:effectLst>
                  <a:latin typeface="Futura Md BT" pitchFamily="34" charset="0"/>
                </a:rPr>
                <a:t>s</a:t>
              </a:r>
              <a:endParaRPr lang="en-US" sz="1200" b="1">
                <a:effectLst>
                  <a:outerShdw blurRad="38100" dist="38100" dir="2700000" algn="tl">
                    <a:srgbClr val="C0C0C0"/>
                  </a:outerShdw>
                </a:effectLst>
                <a:latin typeface="Futura Md BT" pitchFamily="34" charset="0"/>
              </a:endParaRPr>
            </a:p>
          </p:txBody>
        </p:sp>
        <p:sp>
          <p:nvSpPr>
            <p:cNvPr id="55326" name="Text Box 30"/>
            <p:cNvSpPr txBox="1">
              <a:spLocks noChangeArrowheads="1"/>
            </p:cNvSpPr>
            <p:nvPr/>
          </p:nvSpPr>
          <p:spPr bwMode="auto">
            <a:xfrm>
              <a:off x="4725" y="2030"/>
              <a:ext cx="776" cy="1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spcBef>
                  <a:spcPct val="50000"/>
                </a:spcBef>
                <a:buFontTx/>
                <a:buChar char="•"/>
                <a:defRPr/>
              </a:pPr>
              <a:r>
                <a:rPr lang="tr-TR" sz="1100">
                  <a:effectLst>
                    <a:outerShdw blurRad="38100" dist="38100" dir="2700000" algn="tl">
                      <a:srgbClr val="C0C0C0"/>
                    </a:outerShdw>
                  </a:effectLst>
                  <a:latin typeface="Futura Md BT" pitchFamily="34" charset="0"/>
                </a:rPr>
                <a:t>Hizmet miktarı</a:t>
              </a:r>
            </a:p>
            <a:p>
              <a:pPr eaLnBrk="0" hangingPunct="0">
                <a:spcBef>
                  <a:spcPct val="50000"/>
                </a:spcBef>
                <a:buFontTx/>
                <a:buChar char="•"/>
                <a:defRPr/>
              </a:pPr>
              <a:r>
                <a:rPr lang="tr-TR" sz="1100">
                  <a:effectLst>
                    <a:outerShdw blurRad="38100" dist="38100" dir="2700000" algn="tl">
                      <a:srgbClr val="C0C0C0"/>
                    </a:outerShdw>
                  </a:effectLst>
                  <a:latin typeface="Futura Md BT" pitchFamily="34" charset="0"/>
                </a:rPr>
                <a:t>Hasta tatmini</a:t>
              </a:r>
            </a:p>
            <a:p>
              <a:pPr eaLnBrk="0" hangingPunct="0">
                <a:spcBef>
                  <a:spcPct val="50000"/>
                </a:spcBef>
                <a:buFontTx/>
                <a:buChar char="•"/>
                <a:defRPr/>
              </a:pPr>
              <a:r>
                <a:rPr lang="tr-TR" sz="1100">
                  <a:effectLst>
                    <a:outerShdw blurRad="38100" dist="38100" dir="2700000" algn="tl">
                      <a:srgbClr val="C0C0C0"/>
                    </a:outerShdw>
                  </a:effectLst>
                  <a:latin typeface="Futura Md BT" pitchFamily="34" charset="0"/>
                </a:rPr>
                <a:t>Personel motivasyonu</a:t>
              </a:r>
            </a:p>
            <a:p>
              <a:pPr eaLnBrk="0" hangingPunct="0">
                <a:spcBef>
                  <a:spcPct val="50000"/>
                </a:spcBef>
                <a:buFontTx/>
                <a:buChar char="•"/>
                <a:defRPr/>
              </a:pPr>
              <a:r>
                <a:rPr lang="tr-TR" sz="1100">
                  <a:effectLst>
                    <a:outerShdw blurRad="38100" dist="38100" dir="2700000" algn="tl">
                      <a:srgbClr val="C0C0C0"/>
                    </a:outerShdw>
                  </a:effectLst>
                  <a:latin typeface="Futura Md BT" pitchFamily="34" charset="0"/>
                </a:rPr>
                <a:t>Personel eğitimi</a:t>
              </a:r>
            </a:p>
            <a:p>
              <a:pPr eaLnBrk="0" hangingPunct="0">
                <a:spcBef>
                  <a:spcPct val="50000"/>
                </a:spcBef>
                <a:buFontTx/>
                <a:buChar char="•"/>
                <a:defRPr/>
              </a:pPr>
              <a:r>
                <a:rPr lang="tr-TR" sz="1100">
                  <a:effectLst>
                    <a:outerShdw blurRad="38100" dist="38100" dir="2700000" algn="tl">
                      <a:srgbClr val="C0C0C0"/>
                    </a:outerShdw>
                  </a:effectLst>
                  <a:latin typeface="Futura Md BT" pitchFamily="34" charset="0"/>
                </a:rPr>
                <a:t>Personel devri</a:t>
              </a:r>
            </a:p>
            <a:p>
              <a:pPr eaLnBrk="0" hangingPunct="0">
                <a:spcBef>
                  <a:spcPct val="50000"/>
                </a:spcBef>
                <a:buFontTx/>
                <a:buChar char="•"/>
                <a:defRPr/>
              </a:pPr>
              <a:r>
                <a:rPr lang="tr-TR" sz="1100">
                  <a:effectLst>
                    <a:outerShdw blurRad="38100" dist="38100" dir="2700000" algn="tl">
                      <a:srgbClr val="C0C0C0"/>
                    </a:outerShdw>
                  </a:effectLst>
                  <a:latin typeface="Futura Md BT" pitchFamily="34" charset="0"/>
                </a:rPr>
                <a:t>Devamsızlık</a:t>
              </a:r>
              <a:endParaRPr lang="en-US" sz="1100">
                <a:effectLst>
                  <a:outerShdw blurRad="38100" dist="38100" dir="2700000" algn="tl">
                    <a:srgbClr val="C0C0C0"/>
                  </a:outerShdw>
                </a:effectLst>
                <a:latin typeface="Futura Md BT" pitchFamily="34" charset="0"/>
              </a:endParaRPr>
            </a:p>
            <a:p>
              <a:pPr eaLnBrk="0" hangingPunct="0">
                <a:spcBef>
                  <a:spcPct val="50000"/>
                </a:spcBef>
                <a:buFontTx/>
                <a:buChar char="•"/>
                <a:defRPr/>
              </a:pPr>
              <a:r>
                <a:rPr lang="tr-TR" sz="1100">
                  <a:effectLst>
                    <a:outerShdw blurRad="38100" dist="38100" dir="2700000" algn="tl">
                      <a:srgbClr val="C0C0C0"/>
                    </a:outerShdw>
                  </a:effectLst>
                  <a:latin typeface="Futura Md BT" pitchFamily="34" charset="0"/>
                </a:rPr>
                <a:t>Verimlilik</a:t>
              </a:r>
              <a:endParaRPr lang="en-US" sz="1100">
                <a:effectLst>
                  <a:outerShdw blurRad="38100" dist="38100" dir="2700000" algn="tl">
                    <a:srgbClr val="C0C0C0"/>
                  </a:outerShdw>
                </a:effectLst>
                <a:latin typeface="Futura Md BT" pitchFamily="34" charset="0"/>
              </a:endParaRPr>
            </a:p>
            <a:p>
              <a:pPr eaLnBrk="0" hangingPunct="0">
                <a:spcBef>
                  <a:spcPct val="50000"/>
                </a:spcBef>
                <a:buFontTx/>
                <a:buChar char="•"/>
                <a:defRPr/>
              </a:pPr>
              <a:r>
                <a:rPr lang="tr-TR" sz="1100">
                  <a:effectLst>
                    <a:outerShdw blurRad="38100" dist="38100" dir="2700000" algn="tl">
                      <a:srgbClr val="C0C0C0"/>
                    </a:outerShdw>
                  </a:effectLst>
                  <a:latin typeface="Futura Md BT" pitchFamily="34" charset="0"/>
                </a:rPr>
                <a:t>Kalite</a:t>
              </a:r>
              <a:endParaRPr lang="en-US" sz="1100">
                <a:effectLst>
                  <a:outerShdw blurRad="38100" dist="38100" dir="2700000" algn="tl">
                    <a:srgbClr val="C0C0C0"/>
                  </a:outerShdw>
                </a:effectLst>
                <a:latin typeface="Futura Md BT" pitchFamily="34" charset="0"/>
              </a:endParaRPr>
            </a:p>
          </p:txBody>
        </p:sp>
      </p:grpSp>
      <p:sp>
        <p:nvSpPr>
          <p:cNvPr id="13317" name="Line 6"/>
          <p:cNvSpPr>
            <a:spLocks noChangeShapeType="1"/>
          </p:cNvSpPr>
          <p:nvPr/>
        </p:nvSpPr>
        <p:spPr bwMode="auto">
          <a:xfrm flipV="1">
            <a:off x="6259513" y="3100388"/>
            <a:ext cx="0" cy="525066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5305" name="Oval 9"/>
          <p:cNvSpPr>
            <a:spLocks noChangeArrowheads="1"/>
          </p:cNvSpPr>
          <p:nvPr/>
        </p:nvSpPr>
        <p:spPr bwMode="auto">
          <a:xfrm>
            <a:off x="2286001" y="2330054"/>
            <a:ext cx="1725613" cy="826294"/>
          </a:xfrm>
          <a:prstGeom prst="ellipse">
            <a:avLst/>
          </a:prstGeom>
          <a:solidFill>
            <a:srgbClr val="FFFFE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tr-TR"/>
          </a:p>
        </p:txBody>
      </p:sp>
      <p:sp>
        <p:nvSpPr>
          <p:cNvPr id="55306" name="Oval 10"/>
          <p:cNvSpPr>
            <a:spLocks noChangeArrowheads="1"/>
          </p:cNvSpPr>
          <p:nvPr/>
        </p:nvSpPr>
        <p:spPr bwMode="auto">
          <a:xfrm>
            <a:off x="3814764" y="1428750"/>
            <a:ext cx="1724025" cy="826294"/>
          </a:xfrm>
          <a:prstGeom prst="ellipse">
            <a:avLst/>
          </a:prstGeom>
          <a:solidFill>
            <a:srgbClr val="FFFFE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tr-TR"/>
          </a:p>
        </p:txBody>
      </p:sp>
      <p:sp>
        <p:nvSpPr>
          <p:cNvPr id="55307" name="Oval 11"/>
          <p:cNvSpPr>
            <a:spLocks noChangeArrowheads="1"/>
          </p:cNvSpPr>
          <p:nvPr/>
        </p:nvSpPr>
        <p:spPr bwMode="auto">
          <a:xfrm>
            <a:off x="5356226" y="2330054"/>
            <a:ext cx="1725613" cy="826294"/>
          </a:xfrm>
          <a:prstGeom prst="ellipse">
            <a:avLst/>
          </a:prstGeom>
          <a:solidFill>
            <a:srgbClr val="FFFFE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tr-TR"/>
          </a:p>
        </p:txBody>
      </p:sp>
      <p:sp>
        <p:nvSpPr>
          <p:cNvPr id="55308" name="Oval 12"/>
          <p:cNvSpPr>
            <a:spLocks noChangeArrowheads="1"/>
          </p:cNvSpPr>
          <p:nvPr/>
        </p:nvSpPr>
        <p:spPr bwMode="auto">
          <a:xfrm>
            <a:off x="3814764" y="3231357"/>
            <a:ext cx="1724025" cy="826294"/>
          </a:xfrm>
          <a:prstGeom prst="ellipse">
            <a:avLst/>
          </a:prstGeom>
          <a:solidFill>
            <a:srgbClr val="FFFFE1"/>
          </a:solidFill>
          <a:ln w="9525">
            <a:solidFill>
              <a:schemeClr val="tx1"/>
            </a:solidFill>
            <a:round/>
            <a:headEnd/>
            <a:tailEnd/>
          </a:ln>
          <a:effectLst>
            <a:outerShdw dist="35921" dir="2700000" algn="ctr" rotWithShape="0">
              <a:schemeClr val="tx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tr-TR"/>
          </a:p>
        </p:txBody>
      </p:sp>
      <p:sp>
        <p:nvSpPr>
          <p:cNvPr id="13322" name="Line 13"/>
          <p:cNvSpPr>
            <a:spLocks noChangeShapeType="1"/>
          </p:cNvSpPr>
          <p:nvPr/>
        </p:nvSpPr>
        <p:spPr bwMode="auto">
          <a:xfrm flipV="1">
            <a:off x="3051175" y="3156348"/>
            <a:ext cx="0" cy="450056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3323" name="Line 14"/>
          <p:cNvSpPr>
            <a:spLocks noChangeShapeType="1"/>
          </p:cNvSpPr>
          <p:nvPr/>
        </p:nvSpPr>
        <p:spPr bwMode="auto">
          <a:xfrm>
            <a:off x="3041651" y="3606404"/>
            <a:ext cx="803275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3324" name="Line 15"/>
          <p:cNvSpPr>
            <a:spLocks noChangeShapeType="1"/>
          </p:cNvSpPr>
          <p:nvPr/>
        </p:nvSpPr>
        <p:spPr bwMode="auto">
          <a:xfrm>
            <a:off x="5538789" y="1888331"/>
            <a:ext cx="720725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3325" name="Line 16"/>
          <p:cNvSpPr>
            <a:spLocks noChangeShapeType="1"/>
          </p:cNvSpPr>
          <p:nvPr/>
        </p:nvSpPr>
        <p:spPr bwMode="auto">
          <a:xfrm>
            <a:off x="5526089" y="3606404"/>
            <a:ext cx="733425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 type="triangle" w="med" len="med"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3326" name="Line 17"/>
          <p:cNvSpPr>
            <a:spLocks noChangeShapeType="1"/>
          </p:cNvSpPr>
          <p:nvPr/>
        </p:nvSpPr>
        <p:spPr bwMode="auto">
          <a:xfrm>
            <a:off x="3106738" y="1896666"/>
            <a:ext cx="723900" cy="0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3327" name="Line 18"/>
          <p:cNvSpPr>
            <a:spLocks noChangeShapeType="1"/>
          </p:cNvSpPr>
          <p:nvPr/>
        </p:nvSpPr>
        <p:spPr bwMode="auto">
          <a:xfrm>
            <a:off x="3106738" y="1888332"/>
            <a:ext cx="0" cy="451247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3328" name="Line 19"/>
          <p:cNvSpPr>
            <a:spLocks noChangeShapeType="1"/>
          </p:cNvSpPr>
          <p:nvPr/>
        </p:nvSpPr>
        <p:spPr bwMode="auto">
          <a:xfrm>
            <a:off x="4016375" y="2714625"/>
            <a:ext cx="132715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3329" name="Line 20"/>
          <p:cNvSpPr>
            <a:spLocks noChangeShapeType="1"/>
          </p:cNvSpPr>
          <p:nvPr/>
        </p:nvSpPr>
        <p:spPr bwMode="auto">
          <a:xfrm>
            <a:off x="4652963" y="2255044"/>
            <a:ext cx="0" cy="976313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55319" name="Text Box 23"/>
          <p:cNvSpPr txBox="1">
            <a:spLocks noChangeArrowheads="1"/>
          </p:cNvSpPr>
          <p:nvPr/>
        </p:nvSpPr>
        <p:spPr bwMode="auto">
          <a:xfrm>
            <a:off x="4244975" y="1518048"/>
            <a:ext cx="903288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en-US" sz="1200" b="1">
                <a:effectLst>
                  <a:outerShdw blurRad="38100" dist="38100" dir="2700000" algn="tl">
                    <a:srgbClr val="C0C0C0"/>
                  </a:outerShdw>
                </a:effectLst>
                <a:latin typeface="Futura Md BT" pitchFamily="34" charset="0"/>
              </a:rPr>
              <a:t>Plan</a:t>
            </a:r>
            <a:r>
              <a:rPr lang="tr-TR" sz="1200" b="1">
                <a:effectLst>
                  <a:outerShdw blurRad="38100" dist="38100" dir="2700000" algn="tl">
                    <a:srgbClr val="C0C0C0"/>
                  </a:outerShdw>
                </a:effectLst>
                <a:latin typeface="Futura Md BT" pitchFamily="34" charset="0"/>
              </a:rPr>
              <a:t>lama</a:t>
            </a:r>
            <a:endParaRPr lang="en-US" sz="1200" b="1">
              <a:effectLst>
                <a:outerShdw blurRad="38100" dist="38100" dir="2700000" algn="tl">
                  <a:srgbClr val="C0C0C0"/>
                </a:outerShdw>
              </a:effectLst>
              <a:latin typeface="Futura Md BT" pitchFamily="34" charset="0"/>
            </a:endParaRPr>
          </a:p>
        </p:txBody>
      </p:sp>
      <p:sp>
        <p:nvSpPr>
          <p:cNvPr id="55320" name="Text Box 24"/>
          <p:cNvSpPr txBox="1">
            <a:spLocks noChangeArrowheads="1"/>
          </p:cNvSpPr>
          <p:nvPr/>
        </p:nvSpPr>
        <p:spPr bwMode="auto">
          <a:xfrm>
            <a:off x="4114800" y="3294460"/>
            <a:ext cx="12192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tr-TR" sz="1200" b="1">
                <a:effectLst>
                  <a:outerShdw blurRad="38100" dist="38100" dir="2700000" algn="tl">
                    <a:srgbClr val="C0C0C0"/>
                  </a:outerShdw>
                </a:effectLst>
                <a:latin typeface="Futura Md BT" pitchFamily="34" charset="0"/>
              </a:rPr>
              <a:t>Yönlendirme</a:t>
            </a:r>
            <a:endParaRPr lang="en-US" sz="1200" b="1">
              <a:effectLst>
                <a:outerShdw blurRad="38100" dist="38100" dir="2700000" algn="tl">
                  <a:srgbClr val="C0C0C0"/>
                </a:outerShdw>
              </a:effectLst>
              <a:latin typeface="Futura Md BT" pitchFamily="34" charset="0"/>
            </a:endParaRPr>
          </a:p>
        </p:txBody>
      </p:sp>
      <p:sp>
        <p:nvSpPr>
          <p:cNvPr id="55322" name="Text Box 26"/>
          <p:cNvSpPr txBox="1">
            <a:spLocks noChangeArrowheads="1"/>
          </p:cNvSpPr>
          <p:nvPr/>
        </p:nvSpPr>
        <p:spPr bwMode="auto">
          <a:xfrm>
            <a:off x="2571751" y="2447925"/>
            <a:ext cx="1103313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tr-TR" sz="1200" b="1">
                <a:effectLst>
                  <a:outerShdw blurRad="38100" dist="38100" dir="2700000" algn="tl">
                    <a:srgbClr val="C0C0C0"/>
                  </a:outerShdw>
                </a:effectLst>
                <a:latin typeface="Futura Md BT" pitchFamily="34" charset="0"/>
              </a:rPr>
              <a:t>Denetim</a:t>
            </a:r>
            <a:endParaRPr lang="en-US" sz="1200" b="1">
              <a:effectLst>
                <a:outerShdw blurRad="38100" dist="38100" dir="2700000" algn="tl">
                  <a:srgbClr val="C0C0C0"/>
                </a:outerShdw>
              </a:effectLst>
              <a:latin typeface="Futura Md BT" pitchFamily="34" charset="0"/>
            </a:endParaRPr>
          </a:p>
        </p:txBody>
      </p:sp>
      <p:sp>
        <p:nvSpPr>
          <p:cNvPr id="55323" name="Text Box 27"/>
          <p:cNvSpPr txBox="1">
            <a:spLocks noChangeArrowheads="1"/>
          </p:cNvSpPr>
          <p:nvPr/>
        </p:nvSpPr>
        <p:spPr bwMode="auto">
          <a:xfrm>
            <a:off x="5624513" y="2422923"/>
            <a:ext cx="127317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tr-TR" sz="1200" b="1">
                <a:effectLst>
                  <a:outerShdw blurRad="38100" dist="38100" dir="2700000" algn="tl">
                    <a:srgbClr val="C0C0C0"/>
                  </a:outerShdw>
                </a:effectLst>
                <a:latin typeface="Futura Md BT" pitchFamily="34" charset="0"/>
              </a:rPr>
              <a:t>Örgülteme</a:t>
            </a:r>
            <a:endParaRPr lang="en-US" sz="1200" b="1">
              <a:effectLst>
                <a:outerShdw blurRad="38100" dist="38100" dir="2700000" algn="tl">
                  <a:srgbClr val="C0C0C0"/>
                </a:outerShdw>
              </a:effectLst>
              <a:latin typeface="Futura Md BT" pitchFamily="34" charset="0"/>
            </a:endParaRPr>
          </a:p>
        </p:txBody>
      </p:sp>
      <p:sp>
        <p:nvSpPr>
          <p:cNvPr id="55327" name="Text Box 31"/>
          <p:cNvSpPr txBox="1">
            <a:spLocks noChangeArrowheads="1"/>
          </p:cNvSpPr>
          <p:nvPr/>
        </p:nvSpPr>
        <p:spPr bwMode="auto">
          <a:xfrm>
            <a:off x="3805238" y="3494485"/>
            <a:ext cx="17526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tr-TR" sz="1200">
                <a:effectLst>
                  <a:outerShdw blurRad="38100" dist="38100" dir="2700000" algn="tl">
                    <a:srgbClr val="C0C0C0"/>
                  </a:outerShdw>
                </a:effectLst>
                <a:latin typeface="Futura Md BT" pitchFamily="34" charset="0"/>
              </a:rPr>
              <a:t>İletişim, güdüleme, liderlik, değişim</a:t>
            </a:r>
            <a:endParaRPr lang="en-US" sz="1200">
              <a:effectLst>
                <a:outerShdw blurRad="38100" dist="38100" dir="2700000" algn="tl">
                  <a:srgbClr val="C0C0C0"/>
                </a:outerShdw>
              </a:effectLst>
              <a:latin typeface="Futura Md BT" pitchFamily="34" charset="0"/>
            </a:endParaRPr>
          </a:p>
        </p:txBody>
      </p:sp>
      <p:sp>
        <p:nvSpPr>
          <p:cNvPr id="55328" name="Text Box 32"/>
          <p:cNvSpPr txBox="1">
            <a:spLocks noChangeArrowheads="1"/>
          </p:cNvSpPr>
          <p:nvPr/>
        </p:nvSpPr>
        <p:spPr bwMode="auto">
          <a:xfrm>
            <a:off x="3998913" y="1728788"/>
            <a:ext cx="1397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tr-TR" sz="1200">
                <a:effectLst>
                  <a:outerShdw blurRad="38100" dist="38100" dir="2700000" algn="tl">
                    <a:srgbClr val="C0C0C0"/>
                  </a:outerShdw>
                </a:effectLst>
                <a:latin typeface="Futura Md BT" pitchFamily="34" charset="0"/>
              </a:rPr>
              <a:t>Hedefler. Araçlar standartlar</a:t>
            </a:r>
            <a:endParaRPr lang="en-US" sz="1200">
              <a:effectLst>
                <a:outerShdw blurRad="38100" dist="38100" dir="2700000" algn="tl">
                  <a:srgbClr val="C0C0C0"/>
                </a:outerShdw>
              </a:effectLst>
              <a:latin typeface="Futura Md BT" pitchFamily="34" charset="0"/>
            </a:endParaRPr>
          </a:p>
        </p:txBody>
      </p:sp>
      <p:sp>
        <p:nvSpPr>
          <p:cNvPr id="55329" name="Text Box 33"/>
          <p:cNvSpPr txBox="1">
            <a:spLocks noChangeArrowheads="1"/>
          </p:cNvSpPr>
          <p:nvPr/>
        </p:nvSpPr>
        <p:spPr bwMode="auto">
          <a:xfrm>
            <a:off x="5402263" y="2574132"/>
            <a:ext cx="171291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tr-TR" sz="1200">
                <a:effectLst>
                  <a:outerShdw blurRad="38100" dist="38100" dir="2700000" algn="tl">
                    <a:srgbClr val="C0C0C0"/>
                  </a:outerShdw>
                </a:effectLst>
                <a:latin typeface="Futura Md BT" pitchFamily="34" charset="0"/>
              </a:rPr>
              <a:t>Görev, yetki ve sorumluluklar hiyerarşisi</a:t>
            </a:r>
            <a:endParaRPr lang="en-US" sz="1200">
              <a:effectLst>
                <a:outerShdw blurRad="38100" dist="38100" dir="2700000" algn="tl">
                  <a:srgbClr val="C0C0C0"/>
                </a:outerShdw>
              </a:effectLst>
              <a:latin typeface="Futura Md BT" pitchFamily="34" charset="0"/>
            </a:endParaRPr>
          </a:p>
        </p:txBody>
      </p:sp>
      <p:sp>
        <p:nvSpPr>
          <p:cNvPr id="55330" name="Text Box 34"/>
          <p:cNvSpPr txBox="1">
            <a:spLocks noChangeArrowheads="1"/>
          </p:cNvSpPr>
          <p:nvPr/>
        </p:nvSpPr>
        <p:spPr bwMode="auto">
          <a:xfrm>
            <a:off x="2339975" y="2602707"/>
            <a:ext cx="16271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  <a:defRPr/>
            </a:pPr>
            <a:r>
              <a:rPr lang="tr-TR" sz="1200">
                <a:effectLst>
                  <a:outerShdw blurRad="38100" dist="38100" dir="2700000" algn="tl">
                    <a:srgbClr val="C0C0C0"/>
                  </a:outerShdw>
                </a:effectLst>
                <a:latin typeface="Futura Md BT" pitchFamily="34" charset="0"/>
              </a:rPr>
              <a:t>Sonuçları değerlendirme ve düzeltme</a:t>
            </a:r>
            <a:endParaRPr lang="en-US" sz="1200">
              <a:effectLst>
                <a:outerShdw blurRad="38100" dist="38100" dir="2700000" algn="tl">
                  <a:srgbClr val="C0C0C0"/>
                </a:outerShdw>
              </a:effectLst>
              <a:latin typeface="Futura Md BT" pitchFamily="34" charset="0"/>
            </a:endParaRPr>
          </a:p>
        </p:txBody>
      </p:sp>
      <p:sp>
        <p:nvSpPr>
          <p:cNvPr id="13338" name="Line 35"/>
          <p:cNvSpPr>
            <a:spLocks noChangeShapeType="1"/>
          </p:cNvSpPr>
          <p:nvPr/>
        </p:nvSpPr>
        <p:spPr bwMode="auto">
          <a:xfrm>
            <a:off x="6259513" y="1883569"/>
            <a:ext cx="0" cy="451247"/>
          </a:xfrm>
          <a:prstGeom prst="line">
            <a:avLst/>
          </a:prstGeom>
          <a:noFill/>
          <a:ln w="38100">
            <a:solidFill>
              <a:schemeClr val="bg2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13339" name="Oval 61"/>
          <p:cNvSpPr>
            <a:spLocks noChangeArrowheads="1"/>
          </p:cNvSpPr>
          <p:nvPr/>
        </p:nvSpPr>
        <p:spPr bwMode="auto">
          <a:xfrm>
            <a:off x="4343400" y="2457450"/>
            <a:ext cx="685800" cy="571500"/>
          </a:xfrm>
          <a:prstGeom prst="ellipse">
            <a:avLst/>
          </a:prstGeom>
          <a:solidFill>
            <a:schemeClr val="accent1"/>
          </a:solidFill>
          <a:ln w="12700" cap="sq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pPr algn="ctr"/>
            <a:r>
              <a:rPr lang="tr-TR" sz="1200" b="1"/>
              <a:t>Karar </a:t>
            </a:r>
          </a:p>
          <a:p>
            <a:pPr algn="ctr"/>
            <a:r>
              <a:rPr lang="tr-TR" sz="1200" b="1"/>
              <a:t>verme</a:t>
            </a:r>
          </a:p>
        </p:txBody>
      </p:sp>
      <p:sp>
        <p:nvSpPr>
          <p:cNvPr id="13340" name="Text Box 62"/>
          <p:cNvSpPr txBox="1">
            <a:spLocks noChangeArrowheads="1"/>
          </p:cNvSpPr>
          <p:nvPr/>
        </p:nvSpPr>
        <p:spPr bwMode="auto">
          <a:xfrm>
            <a:off x="3124200" y="4229100"/>
            <a:ext cx="3505200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/>
              <a:t>Yönetim İşlevleri</a:t>
            </a:r>
          </a:p>
        </p:txBody>
      </p:sp>
    </p:spTree>
    <p:extLst>
      <p:ext uri="{BB962C8B-B14F-4D97-AF65-F5344CB8AC3E}">
        <p14:creationId xmlns:p14="http://schemas.microsoft.com/office/powerpoint/2010/main" val="3269049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Yönetim İşlevleri (1) : Planlama</a:t>
            </a:r>
            <a:endParaRPr lang="en-US" sz="2400" dirty="0" smtClean="0"/>
          </a:p>
        </p:txBody>
      </p:sp>
      <p:sp>
        <p:nvSpPr>
          <p:cNvPr id="14339" name="5 Slayt Numarası Yer Tutucusu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10E08159-9CF3-442E-B904-C0C2D450508F}" type="slidenum">
              <a:rPr lang="tr-TR"/>
              <a:pPr eaLnBrk="1" hangingPunct="1"/>
              <a:t>12</a:t>
            </a:fld>
            <a:endParaRPr lang="tr-TR"/>
          </a:p>
        </p:txBody>
      </p:sp>
      <p:sp>
        <p:nvSpPr>
          <p:cNvPr id="14338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251520" y="4800600"/>
            <a:ext cx="19050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86C9DB5-9971-4628-8967-2D429B411695}" type="datetime1">
              <a:rPr lang="tr-TR"/>
              <a:pPr eaLnBrk="1" hangingPunct="1"/>
              <a:t>19.09.2022</a:t>
            </a:fld>
            <a:endParaRPr lang="tr-TR" dirty="0"/>
          </a:p>
        </p:txBody>
      </p:sp>
      <p:sp>
        <p:nvSpPr>
          <p:cNvPr id="1434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714500"/>
            <a:ext cx="8676456" cy="2971800"/>
          </a:xfrm>
          <a:noFill/>
        </p:spPr>
        <p:txBody>
          <a:bodyPr/>
          <a:lstStyle/>
          <a:p>
            <a:pPr marL="344488" indent="-344488" eaLnBrk="1" hangingPunct="1">
              <a:lnSpc>
                <a:spcPct val="80000"/>
              </a:lnSpc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Plan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lama</a:t>
            </a:r>
            <a:endParaRPr lang="en-US" sz="28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746125" lvl="1" eaLnBrk="1" hangingPunct="1">
              <a:lnSpc>
                <a:spcPct val="8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Kurumsal amaçları ve bu amaçları başarmak için gerekli araçların önceden kararlaştırılması süreci.</a:t>
            </a:r>
          </a:p>
          <a:p>
            <a:pPr marL="746125"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tr-TR" sz="28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746125" lvl="1" eaLnBrk="1" hangingPunct="1">
              <a:lnSpc>
                <a:spcPct val="8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Neyin, nerede, nasıl, niçin, ne zaman ve kim tarafından (5n1k) yapılacağının önceden kararlaştırılmasıdır.</a:t>
            </a:r>
          </a:p>
          <a:p>
            <a:pPr marL="746125" lvl="1" eaLnBrk="1" hangingPunct="1">
              <a:lnSpc>
                <a:spcPct val="80000"/>
              </a:lnSpc>
            </a:pPr>
            <a:endParaRPr lang="tr-TR" sz="2800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  <a:p>
            <a:pPr marL="746125" lvl="1" eaLnBrk="1" hangingPunct="1">
              <a:lnSpc>
                <a:spcPct val="80000"/>
              </a:lnSpc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Planlama önceliği olan yönetim işlevidir.</a:t>
            </a:r>
          </a:p>
          <a:p>
            <a:pPr marL="746125" lvl="1" eaLnBrk="1" hangingPunct="1">
              <a:lnSpc>
                <a:spcPct val="80000"/>
              </a:lnSpc>
            </a:pPr>
            <a:endParaRPr lang="en-US" dirty="0" smtClean="0">
              <a:latin typeface="Times New Roman" pitchFamily="18" charset="0"/>
              <a:cs typeface="Times New Roman" pitchFamily="18" charset="0"/>
              <a:sym typeface="Wingdings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53733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Planlama sürecinin aşamaları</a:t>
            </a:r>
            <a:endParaRPr lang="en-US" sz="2400" dirty="0" smtClean="0"/>
          </a:p>
        </p:txBody>
      </p:sp>
      <p:sp>
        <p:nvSpPr>
          <p:cNvPr id="15363" name="5 Slayt Numarası Yer Tutucusu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7D83E628-0F43-429F-A081-3CB877250391}" type="slidenum">
              <a:rPr lang="tr-TR"/>
              <a:pPr eaLnBrk="1" hangingPunct="1"/>
              <a:t>13</a:t>
            </a:fld>
            <a:endParaRPr lang="tr-TR"/>
          </a:p>
        </p:txBody>
      </p:sp>
      <p:sp>
        <p:nvSpPr>
          <p:cNvPr id="15362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179512" y="4876006"/>
            <a:ext cx="1224136" cy="26749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E14CBFE-0C29-4D9D-B0A0-EC4B642062D4}" type="datetime1">
              <a:rPr lang="tr-TR"/>
              <a:pPr eaLnBrk="1" hangingPunct="1"/>
              <a:t>19.09.2022</a:t>
            </a:fld>
            <a:endParaRPr lang="tr-TR" dirty="0"/>
          </a:p>
        </p:txBody>
      </p:sp>
      <p:sp>
        <p:nvSpPr>
          <p:cNvPr id="1536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491630"/>
            <a:ext cx="7488832" cy="3137520"/>
          </a:xfrm>
        </p:spPr>
        <p:txBody>
          <a:bodyPr/>
          <a:lstStyle/>
          <a:p>
            <a:pPr lvl="1" eaLnBrk="1" hangingPunct="1"/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Dış çevrenin analiz edilmesi,</a:t>
            </a:r>
          </a:p>
          <a:p>
            <a:pPr lvl="2" eaLnBrk="1" hangingPunct="1"/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Öngörü </a:t>
            </a:r>
          </a:p>
          <a:p>
            <a:pPr lvl="2" eaLnBrk="1" hangingPunct="1"/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Yazılı kaynaklar - raporlar</a:t>
            </a:r>
          </a:p>
          <a:p>
            <a:pPr lvl="1" eaLnBrk="1" hangingPunct="1"/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İç çevrenin analiz edilmesi,</a:t>
            </a:r>
          </a:p>
          <a:p>
            <a:pPr lvl="1" eaLnBrk="1" hangingPunct="1"/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Kurumsal vizyon ve misyonun tanımlanması,</a:t>
            </a:r>
          </a:p>
          <a:p>
            <a:pPr lvl="1" eaLnBrk="1" hangingPunct="1"/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Kurumsal amaçların belirlenmesi (kararlaştırılması),</a:t>
            </a:r>
          </a:p>
          <a:p>
            <a:pPr lvl="1" eaLnBrk="1" hangingPunct="1"/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Amaçların başarılması için gerekli kaynakların belirlenmesi,</a:t>
            </a:r>
          </a:p>
          <a:p>
            <a:pPr lvl="2" eaLnBrk="1" hangingPunct="1"/>
            <a:r>
              <a:rPr lang="tr-TR" sz="1800" dirty="0" err="1" smtClean="0">
                <a:latin typeface="Times New Roman" pitchFamily="18" charset="0"/>
                <a:cs typeface="Times New Roman" pitchFamily="18" charset="0"/>
              </a:rPr>
              <a:t>İnsangücü</a:t>
            </a:r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 planlaması </a:t>
            </a:r>
          </a:p>
          <a:p>
            <a:pPr lvl="2" eaLnBrk="1" hangingPunct="1"/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Üretim planlaması</a:t>
            </a:r>
          </a:p>
          <a:p>
            <a:pPr lvl="2" eaLnBrk="1" hangingPunct="1"/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Malzeme planlaması</a:t>
            </a:r>
          </a:p>
          <a:p>
            <a:pPr lvl="2" eaLnBrk="1" hangingPunct="1"/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Diğer</a:t>
            </a:r>
          </a:p>
          <a:p>
            <a:pPr lvl="1" eaLnBrk="1" hangingPunct="1"/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Başarı standartlarının saptanması,</a:t>
            </a:r>
          </a:p>
          <a:p>
            <a:pPr lvl="1" eaLnBrk="1" hangingPunct="1"/>
            <a:r>
              <a:rPr lang="tr-TR" sz="1800" dirty="0" smtClean="0">
                <a:latin typeface="Times New Roman" pitchFamily="18" charset="0"/>
                <a:cs typeface="Times New Roman" pitchFamily="18" charset="0"/>
              </a:rPr>
              <a:t>Uygulama planlarının hazırlanması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5011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Yönetim işlevleri (2): Örgütleme</a:t>
            </a:r>
            <a:endParaRPr lang="en-US" sz="2400" dirty="0" smtClean="0"/>
          </a:p>
        </p:txBody>
      </p:sp>
      <p:sp>
        <p:nvSpPr>
          <p:cNvPr id="16387" name="5 Slayt Numarası Yer Tutucusu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72381F4-167E-4D65-8CB2-9EEB85F5FD11}" type="slidenum">
              <a:rPr lang="tr-TR"/>
              <a:pPr eaLnBrk="1" hangingPunct="1"/>
              <a:t>14</a:t>
            </a:fld>
            <a:endParaRPr lang="tr-TR"/>
          </a:p>
        </p:txBody>
      </p:sp>
      <p:sp>
        <p:nvSpPr>
          <p:cNvPr id="16386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743450"/>
            <a:ext cx="19050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3E045C6-8FC7-429A-9D0B-FAF46C9FC512}" type="datetime1">
              <a:rPr lang="tr-TR"/>
              <a:pPr eaLnBrk="1" hangingPunct="1"/>
              <a:t>19.09.2022</a:t>
            </a:fld>
            <a:endParaRPr lang="tr-TR"/>
          </a:p>
        </p:txBody>
      </p:sp>
      <p:sp>
        <p:nvSpPr>
          <p:cNvPr id="16389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323528" y="1563638"/>
            <a:ext cx="8496944" cy="3122662"/>
          </a:xfrm>
          <a:noFill/>
        </p:spPr>
        <p:txBody>
          <a:bodyPr/>
          <a:lstStyle/>
          <a:p>
            <a:pPr marL="344488" indent="-344488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Örgütleme;</a:t>
            </a:r>
          </a:p>
          <a:p>
            <a:pPr marL="746125" lvl="1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Amaçların (planların) başarılması için gerekli maddi ve beşeri kaynakların bir araya getirilmesi sürecidir. </a:t>
            </a:r>
          </a:p>
          <a:p>
            <a:pPr marL="746125" lvl="1"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  <a:sym typeface="Wingdings" pitchFamily="2" charset="2"/>
              </a:rPr>
              <a:t>Örgütleme, amaca yönelik görevlerin, pozisyonların, yetki, sorumluluk ve otorite ilişkilerinin ve iletişim kanallarının oluşturulmasıdır.</a:t>
            </a:r>
          </a:p>
        </p:txBody>
      </p:sp>
    </p:spTree>
    <p:extLst>
      <p:ext uri="{BB962C8B-B14F-4D97-AF65-F5344CB8AC3E}">
        <p14:creationId xmlns:p14="http://schemas.microsoft.com/office/powerpoint/2010/main" val="1795359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000" b="1" dirty="0" smtClean="0"/>
              <a:t>Kurumlar amaçlarına görevlerin başarılmasıyla ulaşırlar.</a:t>
            </a:r>
          </a:p>
        </p:txBody>
      </p:sp>
      <p:sp>
        <p:nvSpPr>
          <p:cNvPr id="17411" name="4 Slayt Numarası Yer Tutucusu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13219E11-5D12-41C9-A820-1EA25394EE19}" type="slidenum">
              <a:rPr lang="tr-TR"/>
              <a:pPr eaLnBrk="1" hangingPunct="1"/>
              <a:t>15</a:t>
            </a:fld>
            <a:endParaRPr lang="tr-TR"/>
          </a:p>
        </p:txBody>
      </p:sp>
      <p:sp>
        <p:nvSpPr>
          <p:cNvPr id="17410" name="2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686300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357931F-15ED-401D-BE11-815E63D53BE1}" type="datetime1">
              <a:rPr lang="tr-TR"/>
              <a:pPr eaLnBrk="1" hangingPunct="1"/>
              <a:t>19.09.2022</a:t>
            </a:fld>
            <a:endParaRPr lang="tr-TR"/>
          </a:p>
        </p:txBody>
      </p:sp>
      <p:sp>
        <p:nvSpPr>
          <p:cNvPr id="17415" name="Rectangle 5"/>
          <p:cNvSpPr>
            <a:spLocks noChangeArrowheads="1"/>
          </p:cNvSpPr>
          <p:nvPr/>
        </p:nvSpPr>
        <p:spPr bwMode="auto">
          <a:xfrm>
            <a:off x="4489450" y="3590926"/>
            <a:ext cx="1873250" cy="270272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b="1">
                <a:latin typeface="Arial" charset="0"/>
              </a:rPr>
              <a:t>görev</a:t>
            </a:r>
          </a:p>
        </p:txBody>
      </p:sp>
      <p:sp>
        <p:nvSpPr>
          <p:cNvPr id="17416" name="Rectangle 6"/>
          <p:cNvSpPr>
            <a:spLocks noChangeArrowheads="1"/>
          </p:cNvSpPr>
          <p:nvPr/>
        </p:nvSpPr>
        <p:spPr bwMode="auto">
          <a:xfrm>
            <a:off x="1447800" y="3486151"/>
            <a:ext cx="1873250" cy="270272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b="1">
                <a:latin typeface="Arial" charset="0"/>
              </a:rPr>
              <a:t>görev</a:t>
            </a:r>
          </a:p>
        </p:txBody>
      </p:sp>
      <p:sp>
        <p:nvSpPr>
          <p:cNvPr id="17417" name="Rectangle 7"/>
          <p:cNvSpPr>
            <a:spLocks noChangeArrowheads="1"/>
          </p:cNvSpPr>
          <p:nvPr/>
        </p:nvSpPr>
        <p:spPr bwMode="auto">
          <a:xfrm>
            <a:off x="4129088" y="2187178"/>
            <a:ext cx="1873250" cy="270272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b="1">
                <a:latin typeface="Arial" charset="0"/>
              </a:rPr>
              <a:t>görev</a:t>
            </a:r>
          </a:p>
        </p:txBody>
      </p:sp>
      <p:sp>
        <p:nvSpPr>
          <p:cNvPr id="17419" name="Rectangle 9"/>
          <p:cNvSpPr>
            <a:spLocks noChangeArrowheads="1"/>
          </p:cNvSpPr>
          <p:nvPr/>
        </p:nvSpPr>
        <p:spPr bwMode="auto">
          <a:xfrm>
            <a:off x="1524000" y="2400301"/>
            <a:ext cx="1873250" cy="270272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b="1">
                <a:latin typeface="Arial" charset="0"/>
              </a:rPr>
              <a:t>görev</a:t>
            </a:r>
          </a:p>
        </p:txBody>
      </p:sp>
      <p:sp>
        <p:nvSpPr>
          <p:cNvPr id="17422" name="Rectangle 12"/>
          <p:cNvSpPr>
            <a:spLocks noChangeArrowheads="1"/>
          </p:cNvSpPr>
          <p:nvPr/>
        </p:nvSpPr>
        <p:spPr bwMode="auto">
          <a:xfrm>
            <a:off x="6505575" y="2834878"/>
            <a:ext cx="1873250" cy="270272"/>
          </a:xfrm>
          <a:prstGeom prst="rect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b="1">
                <a:latin typeface="Arial" charset="0"/>
              </a:rPr>
              <a:t>görev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1431" y="1616471"/>
            <a:ext cx="18843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640" y="1828601"/>
            <a:ext cx="18843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880916"/>
            <a:ext cx="18843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7975" y="2920137"/>
            <a:ext cx="18843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247" y="3726062"/>
            <a:ext cx="1884363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693193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1600" dirty="0" smtClean="0"/>
              <a:t>Örgütleme, hiyerarşik ilişkileri </a:t>
            </a:r>
            <a:br>
              <a:rPr lang="tr-TR" sz="1600" dirty="0" smtClean="0"/>
            </a:br>
            <a:r>
              <a:rPr lang="tr-TR" sz="1600" dirty="0" smtClean="0"/>
              <a:t>düzenler; kurumda  koordinasyon </a:t>
            </a:r>
            <a:br>
              <a:rPr lang="tr-TR" sz="1600" dirty="0" smtClean="0"/>
            </a:br>
            <a:r>
              <a:rPr lang="tr-TR" sz="1600" dirty="0" smtClean="0"/>
              <a:t>ve denetimi kolaylaştırır.</a:t>
            </a:r>
          </a:p>
        </p:txBody>
      </p:sp>
      <p:sp>
        <p:nvSpPr>
          <p:cNvPr id="18435" name="4 Slayt Numarası Yer Tutucusu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FCE7C44-DB35-4202-91DF-69B98A2F3A4B}" type="slidenum">
              <a:rPr lang="tr-TR"/>
              <a:pPr eaLnBrk="1" hangingPunct="1"/>
              <a:t>16</a:t>
            </a:fld>
            <a:endParaRPr lang="tr-TR"/>
          </a:p>
        </p:txBody>
      </p:sp>
      <p:sp>
        <p:nvSpPr>
          <p:cNvPr id="18434" name="2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686300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A24C42C7-06EF-4799-B3C2-AE9B3802A30D}" type="datetime1">
              <a:rPr lang="tr-TR"/>
              <a:pPr eaLnBrk="1" hangingPunct="1"/>
              <a:t>19.09.2022</a:t>
            </a:fld>
            <a:endParaRPr lang="tr-TR"/>
          </a:p>
        </p:txBody>
      </p:sp>
      <p:grpSp>
        <p:nvGrpSpPr>
          <p:cNvPr id="18438" name="Group 10"/>
          <p:cNvGrpSpPr>
            <a:grpSpLocks/>
          </p:cNvGrpSpPr>
          <p:nvPr/>
        </p:nvGrpSpPr>
        <p:grpSpPr bwMode="auto">
          <a:xfrm>
            <a:off x="5508625" y="2734866"/>
            <a:ext cx="2738438" cy="1926431"/>
            <a:chOff x="3470" y="2297"/>
            <a:chExt cx="1725" cy="1618"/>
          </a:xfrm>
        </p:grpSpPr>
        <p:sp>
          <p:nvSpPr>
            <p:cNvPr id="18456" name="Rectangle 11"/>
            <p:cNvSpPr>
              <a:spLocks noChangeArrowheads="1"/>
            </p:cNvSpPr>
            <p:nvPr/>
          </p:nvSpPr>
          <p:spPr bwMode="auto">
            <a:xfrm>
              <a:off x="4015" y="3688"/>
              <a:ext cx="1180" cy="227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b="1" dirty="0">
                  <a:latin typeface="Arial" charset="0"/>
                </a:rPr>
                <a:t>görev</a:t>
              </a:r>
            </a:p>
          </p:txBody>
        </p:sp>
        <p:sp>
          <p:nvSpPr>
            <p:cNvPr id="18457" name="Rectangle 12"/>
            <p:cNvSpPr>
              <a:spLocks noChangeArrowheads="1"/>
            </p:cNvSpPr>
            <p:nvPr/>
          </p:nvSpPr>
          <p:spPr bwMode="auto">
            <a:xfrm>
              <a:off x="4014" y="3427"/>
              <a:ext cx="1180" cy="227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b="1">
                  <a:latin typeface="Arial" charset="0"/>
                </a:rPr>
                <a:t>görev</a:t>
              </a:r>
            </a:p>
          </p:txBody>
        </p:sp>
        <p:sp>
          <p:nvSpPr>
            <p:cNvPr id="18458" name="Rectangle 13"/>
            <p:cNvSpPr>
              <a:spLocks noChangeArrowheads="1"/>
            </p:cNvSpPr>
            <p:nvPr/>
          </p:nvSpPr>
          <p:spPr bwMode="auto">
            <a:xfrm>
              <a:off x="4015" y="2937"/>
              <a:ext cx="1180" cy="227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b="1">
                  <a:latin typeface="Arial" charset="0"/>
                </a:rPr>
                <a:t>görev</a:t>
              </a:r>
            </a:p>
          </p:txBody>
        </p:sp>
        <p:sp>
          <p:nvSpPr>
            <p:cNvPr id="18459" name="Rectangle 14"/>
            <p:cNvSpPr>
              <a:spLocks noChangeArrowheads="1"/>
            </p:cNvSpPr>
            <p:nvPr/>
          </p:nvSpPr>
          <p:spPr bwMode="auto">
            <a:xfrm>
              <a:off x="4015" y="2675"/>
              <a:ext cx="1180" cy="227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b="1">
                  <a:latin typeface="Arial" charset="0"/>
                </a:rPr>
                <a:t>görev</a:t>
              </a:r>
            </a:p>
          </p:txBody>
        </p:sp>
        <p:sp>
          <p:nvSpPr>
            <p:cNvPr id="18460" name="Rectangle 15"/>
            <p:cNvSpPr>
              <a:spLocks noChangeArrowheads="1"/>
            </p:cNvSpPr>
            <p:nvPr/>
          </p:nvSpPr>
          <p:spPr bwMode="auto">
            <a:xfrm>
              <a:off x="4015" y="3174"/>
              <a:ext cx="1180" cy="227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b="1">
                  <a:latin typeface="Arial" charset="0"/>
                </a:rPr>
                <a:t>görev</a:t>
              </a:r>
            </a:p>
          </p:txBody>
        </p:sp>
        <p:sp>
          <p:nvSpPr>
            <p:cNvPr id="18461" name="Rectangle 16"/>
            <p:cNvSpPr>
              <a:spLocks noChangeArrowheads="1"/>
            </p:cNvSpPr>
            <p:nvPr/>
          </p:nvSpPr>
          <p:spPr bwMode="auto">
            <a:xfrm>
              <a:off x="3470" y="2297"/>
              <a:ext cx="1588" cy="318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tr-TR" b="1">
                  <a:latin typeface="Arial" charset="0"/>
                </a:rPr>
                <a:t>pozisyon</a:t>
              </a:r>
            </a:p>
          </p:txBody>
        </p:sp>
      </p:grpSp>
      <p:sp>
        <p:nvSpPr>
          <p:cNvPr id="18439" name="Rectangle 17"/>
          <p:cNvSpPr>
            <a:spLocks noChangeArrowheads="1"/>
          </p:cNvSpPr>
          <p:nvPr/>
        </p:nvSpPr>
        <p:spPr bwMode="auto">
          <a:xfrm>
            <a:off x="3348038" y="1600201"/>
            <a:ext cx="2303462" cy="592931"/>
          </a:xfrm>
          <a:prstGeom prst="rect">
            <a:avLst/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b="1">
                <a:solidFill>
                  <a:schemeClr val="bg1"/>
                </a:solidFill>
                <a:latin typeface="Arial" charset="0"/>
              </a:rPr>
              <a:t>Pozisyon</a:t>
            </a:r>
          </a:p>
          <a:p>
            <a:pPr algn="ctr"/>
            <a:r>
              <a:rPr lang="tr-TR" b="1">
                <a:solidFill>
                  <a:schemeClr val="bg1"/>
                </a:solidFill>
                <a:latin typeface="Arial" charset="0"/>
              </a:rPr>
              <a:t>(Yönetici)</a:t>
            </a:r>
          </a:p>
        </p:txBody>
      </p:sp>
      <p:sp>
        <p:nvSpPr>
          <p:cNvPr id="18440" name="Line 18"/>
          <p:cNvSpPr>
            <a:spLocks noChangeShapeType="1"/>
          </p:cNvSpPr>
          <p:nvPr/>
        </p:nvSpPr>
        <p:spPr bwMode="auto">
          <a:xfrm>
            <a:off x="2195514" y="2518172"/>
            <a:ext cx="46815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41" name="Line 19"/>
          <p:cNvSpPr>
            <a:spLocks noChangeShapeType="1"/>
          </p:cNvSpPr>
          <p:nvPr/>
        </p:nvSpPr>
        <p:spPr bwMode="auto">
          <a:xfrm>
            <a:off x="2195513" y="2518173"/>
            <a:ext cx="0" cy="107156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42" name="Line 20"/>
          <p:cNvSpPr>
            <a:spLocks noChangeShapeType="1"/>
          </p:cNvSpPr>
          <p:nvPr/>
        </p:nvSpPr>
        <p:spPr bwMode="auto">
          <a:xfrm>
            <a:off x="6877050" y="2518172"/>
            <a:ext cx="0" cy="161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43" name="Line 21"/>
          <p:cNvSpPr>
            <a:spLocks noChangeShapeType="1"/>
          </p:cNvSpPr>
          <p:nvPr/>
        </p:nvSpPr>
        <p:spPr bwMode="auto">
          <a:xfrm>
            <a:off x="4500563" y="2247900"/>
            <a:ext cx="0" cy="215504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8445" name="Line 44"/>
          <p:cNvSpPr>
            <a:spLocks noChangeShapeType="1"/>
          </p:cNvSpPr>
          <p:nvPr/>
        </p:nvSpPr>
        <p:spPr bwMode="auto">
          <a:xfrm flipH="1">
            <a:off x="6248400" y="1200150"/>
            <a:ext cx="1143000" cy="800100"/>
          </a:xfrm>
          <a:prstGeom prst="line">
            <a:avLst/>
          </a:prstGeom>
          <a:noFill/>
          <a:ln w="12700" cap="sq">
            <a:solidFill>
              <a:schemeClr val="tx1"/>
            </a:solidFill>
            <a:round/>
            <a:headEnd type="none" w="sm" len="sm"/>
            <a:tailEnd type="triangle" w="sm" len="sm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tr-TR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8256" y="20659"/>
            <a:ext cx="3226288" cy="1547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411" y="2696042"/>
            <a:ext cx="2131589" cy="20908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42888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Yönetim işlevleri (3): Yönlendirme</a:t>
            </a:r>
          </a:p>
        </p:txBody>
      </p:sp>
      <p:sp>
        <p:nvSpPr>
          <p:cNvPr id="19459" name="5 Slayt Numarası Yer Tutucusu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8B8E13A-05D1-4A36-882B-5EA07C0A19F1}" type="slidenum">
              <a:rPr lang="tr-TR"/>
              <a:pPr eaLnBrk="1" hangingPunct="1"/>
              <a:t>17</a:t>
            </a:fld>
            <a:endParaRPr lang="tr-TR"/>
          </a:p>
        </p:txBody>
      </p:sp>
      <p:sp>
        <p:nvSpPr>
          <p:cNvPr id="19458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107504" y="4812672"/>
            <a:ext cx="1728192" cy="330828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6CE7544-F688-40F1-8CE8-3BCDE9D936D1}" type="datetime1">
              <a:rPr lang="tr-TR"/>
              <a:pPr eaLnBrk="1" hangingPunct="1"/>
              <a:t>19.09.2022</a:t>
            </a:fld>
            <a:endParaRPr lang="tr-TR" dirty="0"/>
          </a:p>
        </p:txBody>
      </p:sp>
      <p:sp>
        <p:nvSpPr>
          <p:cNvPr id="19461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5" y="1766888"/>
            <a:ext cx="8136903" cy="3159125"/>
          </a:xfrm>
        </p:spPr>
        <p:txBody>
          <a:bodyPr/>
          <a:lstStyle/>
          <a:p>
            <a:pPr eaLnBrk="1" hangingPunct="1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Yönlendirme</a:t>
            </a:r>
          </a:p>
          <a:p>
            <a:pPr lvl="1"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Maddi ve insan kaynaklarının planlanan amaçlar doğrultusunda harekete geçirilmesidir.  </a:t>
            </a:r>
          </a:p>
          <a:p>
            <a:pPr eaLnBrk="1" hangingPunct="1"/>
            <a:r>
              <a:rPr lang="tr-TR" sz="2400" dirty="0" smtClean="0">
                <a:latin typeface="Times New Roman" pitchFamily="18" charset="0"/>
                <a:cs typeface="Times New Roman" pitchFamily="18" charset="0"/>
              </a:rPr>
              <a:t>Yönlendirme; </a:t>
            </a:r>
          </a:p>
          <a:p>
            <a:pPr lvl="1"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Önderlik,</a:t>
            </a:r>
          </a:p>
          <a:p>
            <a:pPr lvl="1"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Güdüleme,</a:t>
            </a:r>
          </a:p>
          <a:p>
            <a:pPr lvl="1" eaLnBrk="1" hangingPunct="1"/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İletişim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süreçlerini kapsar. </a:t>
            </a:r>
          </a:p>
        </p:txBody>
      </p:sp>
    </p:spTree>
    <p:extLst>
      <p:ext uri="{BB962C8B-B14F-4D97-AF65-F5344CB8AC3E}">
        <p14:creationId xmlns:p14="http://schemas.microsoft.com/office/powerpoint/2010/main" val="7602209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Yönetim işlevleri (4): Denetim</a:t>
            </a:r>
          </a:p>
        </p:txBody>
      </p:sp>
      <p:sp>
        <p:nvSpPr>
          <p:cNvPr id="20483" name="5 Slayt Numarası Yer Tutucusu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8187ED4-798F-4194-A74F-083831FFA968}" type="slidenum">
              <a:rPr lang="tr-TR"/>
              <a:pPr eaLnBrk="1" hangingPunct="1"/>
              <a:t>18</a:t>
            </a:fld>
            <a:endParaRPr lang="tr-TR"/>
          </a:p>
        </p:txBody>
      </p:sp>
      <p:sp>
        <p:nvSpPr>
          <p:cNvPr id="20482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743450"/>
            <a:ext cx="19050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9E7DB2A9-DC88-4291-9D63-14D25EC004A5}" type="datetime1">
              <a:rPr lang="tr-TR"/>
              <a:pPr eaLnBrk="1" hangingPunct="1"/>
              <a:t>19.09.2022</a:t>
            </a:fld>
            <a:endParaRPr lang="tr-TR"/>
          </a:p>
        </p:txBody>
      </p:sp>
      <p:sp>
        <p:nvSpPr>
          <p:cNvPr id="2048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2067695"/>
            <a:ext cx="8748464" cy="2376264"/>
          </a:xfrm>
        </p:spPr>
        <p:txBody>
          <a:bodyPr/>
          <a:lstStyle/>
          <a:p>
            <a:pPr eaLnBrk="1" hangingPunct="1"/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Planlanan amaçlara (performans) ne ölçüde ulaşıldığını belirleme ve sapma varsa düzeltici eyleme geçme sürecidir.</a:t>
            </a:r>
          </a:p>
        </p:txBody>
      </p:sp>
    </p:spTree>
    <p:extLst>
      <p:ext uri="{BB962C8B-B14F-4D97-AF65-F5344CB8AC3E}">
        <p14:creationId xmlns:p14="http://schemas.microsoft.com/office/powerpoint/2010/main" val="20580038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9" name="Rectangle 3"/>
          <p:cNvSpPr>
            <a:spLocks noGrp="1" noChangeArrowheads="1"/>
          </p:cNvSpPr>
          <p:nvPr>
            <p:ph type="title"/>
          </p:nvPr>
        </p:nvSpPr>
        <p:spPr>
          <a:xfrm>
            <a:off x="1146025" y="530725"/>
            <a:ext cx="3435500" cy="783725"/>
          </a:xfrm>
        </p:spPr>
        <p:txBody>
          <a:bodyPr/>
          <a:lstStyle/>
          <a:p>
            <a:pPr eaLnBrk="1" hangingPunct="1"/>
            <a:r>
              <a:rPr lang="tr-TR" sz="2400" dirty="0" smtClean="0"/>
              <a:t>Genel denetim modeli</a:t>
            </a:r>
            <a:endParaRPr lang="en-US" sz="2400" dirty="0" smtClean="0"/>
          </a:p>
        </p:txBody>
      </p:sp>
      <p:sp>
        <p:nvSpPr>
          <p:cNvPr id="21507" name="4 Slayt Numarası Yer Tutucusu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21B21B37-E1A2-45C7-AB60-977C1F7297DE}" type="slidenum">
              <a:rPr lang="tr-TR"/>
              <a:pPr eaLnBrk="1" hangingPunct="1"/>
              <a:t>19</a:t>
            </a:fld>
            <a:endParaRPr lang="tr-TR"/>
          </a:p>
        </p:txBody>
      </p:sp>
      <p:sp>
        <p:nvSpPr>
          <p:cNvPr id="21506" name="2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686300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97B02D1-8CEB-4915-86A3-B4AB50FC4AE3}" type="datetime1">
              <a:rPr lang="tr-TR"/>
              <a:pPr eaLnBrk="1" hangingPunct="1"/>
              <a:t>19.09.2022</a:t>
            </a:fld>
            <a:endParaRPr lang="tr-TR"/>
          </a:p>
        </p:txBody>
      </p:sp>
      <p:sp>
        <p:nvSpPr>
          <p:cNvPr id="21508" name="Rectangle 2"/>
          <p:cNvSpPr>
            <a:spLocks noChangeArrowheads="1"/>
          </p:cNvSpPr>
          <p:nvPr/>
        </p:nvSpPr>
        <p:spPr bwMode="auto">
          <a:xfrm>
            <a:off x="161925" y="1314450"/>
            <a:ext cx="8839200" cy="314325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510" name="Line 4"/>
          <p:cNvSpPr>
            <a:spLocks noChangeShapeType="1"/>
          </p:cNvSpPr>
          <p:nvPr/>
        </p:nvSpPr>
        <p:spPr bwMode="auto">
          <a:xfrm>
            <a:off x="5767388" y="3028950"/>
            <a:ext cx="0" cy="214313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511" name="Rectangle 5"/>
          <p:cNvSpPr>
            <a:spLocks noChangeArrowheads="1"/>
          </p:cNvSpPr>
          <p:nvPr/>
        </p:nvSpPr>
        <p:spPr bwMode="auto">
          <a:xfrm>
            <a:off x="225425" y="2114550"/>
            <a:ext cx="1371600" cy="628650"/>
          </a:xfrm>
          <a:prstGeom prst="rect">
            <a:avLst/>
          </a:prstGeom>
          <a:solidFill>
            <a:srgbClr val="000066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1512" name="Rectangle 6"/>
          <p:cNvSpPr>
            <a:spLocks noChangeArrowheads="1"/>
          </p:cNvSpPr>
          <p:nvPr/>
        </p:nvSpPr>
        <p:spPr bwMode="auto">
          <a:xfrm>
            <a:off x="1863725" y="2114550"/>
            <a:ext cx="1371600" cy="628650"/>
          </a:xfrm>
          <a:prstGeom prst="rect">
            <a:avLst/>
          </a:prstGeom>
          <a:solidFill>
            <a:srgbClr val="996633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1513" name="Rectangle 7"/>
          <p:cNvSpPr>
            <a:spLocks noChangeArrowheads="1"/>
          </p:cNvSpPr>
          <p:nvPr/>
        </p:nvSpPr>
        <p:spPr bwMode="auto">
          <a:xfrm>
            <a:off x="3502025" y="2114550"/>
            <a:ext cx="1371600" cy="628650"/>
          </a:xfrm>
          <a:prstGeom prst="rect">
            <a:avLst/>
          </a:prstGeom>
          <a:solidFill>
            <a:srgbClr val="008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1514" name="Rectangle 8"/>
          <p:cNvSpPr>
            <a:spLocks noChangeArrowheads="1"/>
          </p:cNvSpPr>
          <p:nvPr/>
        </p:nvSpPr>
        <p:spPr bwMode="auto">
          <a:xfrm>
            <a:off x="5105400" y="2114550"/>
            <a:ext cx="1404938" cy="628650"/>
          </a:xfrm>
          <a:prstGeom prst="rect">
            <a:avLst/>
          </a:prstGeom>
          <a:solidFill>
            <a:srgbClr val="6666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1515" name="Rectangle 9"/>
          <p:cNvSpPr>
            <a:spLocks noChangeArrowheads="1"/>
          </p:cNvSpPr>
          <p:nvPr/>
        </p:nvSpPr>
        <p:spPr bwMode="auto">
          <a:xfrm>
            <a:off x="7543800" y="2114550"/>
            <a:ext cx="1371600" cy="62865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1516" name="Line 10"/>
          <p:cNvSpPr>
            <a:spLocks noChangeShapeType="1"/>
          </p:cNvSpPr>
          <p:nvPr/>
        </p:nvSpPr>
        <p:spPr bwMode="auto">
          <a:xfrm>
            <a:off x="6567488" y="2457450"/>
            <a:ext cx="8382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517" name="Text Box 11"/>
          <p:cNvSpPr txBox="1">
            <a:spLocks noChangeArrowheads="1"/>
          </p:cNvSpPr>
          <p:nvPr/>
        </p:nvSpPr>
        <p:spPr bwMode="auto">
          <a:xfrm>
            <a:off x="6453188" y="2118896"/>
            <a:ext cx="12192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tr-TR" sz="1600" b="1">
                <a:latin typeface="Times New Roman" pitchFamily="18" charset="0"/>
              </a:rPr>
              <a:t>Yetersiz</a:t>
            </a:r>
            <a:endParaRPr lang="en-US" sz="1600" b="1">
              <a:latin typeface="Times New Roman" pitchFamily="18" charset="0"/>
            </a:endParaRPr>
          </a:p>
        </p:txBody>
      </p:sp>
      <p:sp>
        <p:nvSpPr>
          <p:cNvPr id="21518" name="AutoShape 12"/>
          <p:cNvSpPr>
            <a:spLocks noChangeArrowheads="1"/>
          </p:cNvSpPr>
          <p:nvPr/>
        </p:nvSpPr>
        <p:spPr bwMode="auto">
          <a:xfrm rot="5420909">
            <a:off x="3270250" y="2314575"/>
            <a:ext cx="171450" cy="228600"/>
          </a:xfrm>
          <a:prstGeom prst="triangle">
            <a:avLst>
              <a:gd name="adj" fmla="val 51569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1519" name="AutoShape 13"/>
          <p:cNvSpPr>
            <a:spLocks noChangeArrowheads="1"/>
          </p:cNvSpPr>
          <p:nvPr/>
        </p:nvSpPr>
        <p:spPr bwMode="auto">
          <a:xfrm rot="5372887">
            <a:off x="4905375" y="2321719"/>
            <a:ext cx="171450" cy="228600"/>
          </a:xfrm>
          <a:prstGeom prst="triangle">
            <a:avLst>
              <a:gd name="adj" fmla="val 46731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1520" name="Line 14"/>
          <p:cNvSpPr>
            <a:spLocks noChangeShapeType="1"/>
          </p:cNvSpPr>
          <p:nvPr/>
        </p:nvSpPr>
        <p:spPr bwMode="auto">
          <a:xfrm>
            <a:off x="2414588" y="1828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521" name="Line 15"/>
          <p:cNvSpPr>
            <a:spLocks noChangeShapeType="1"/>
          </p:cNvSpPr>
          <p:nvPr/>
        </p:nvSpPr>
        <p:spPr bwMode="auto">
          <a:xfrm>
            <a:off x="4090988" y="1828800"/>
            <a:ext cx="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522" name="Rectangle 16"/>
          <p:cNvSpPr>
            <a:spLocks noChangeArrowheads="1"/>
          </p:cNvSpPr>
          <p:nvPr/>
        </p:nvSpPr>
        <p:spPr bwMode="auto">
          <a:xfrm>
            <a:off x="5157788" y="3257550"/>
            <a:ext cx="1371600" cy="628650"/>
          </a:xfrm>
          <a:prstGeom prst="rect">
            <a:avLst/>
          </a:prstGeom>
          <a:solidFill>
            <a:srgbClr val="8000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21523" name="Line 17"/>
          <p:cNvSpPr>
            <a:spLocks noChangeShapeType="1"/>
          </p:cNvSpPr>
          <p:nvPr/>
        </p:nvSpPr>
        <p:spPr bwMode="auto">
          <a:xfrm flipV="1">
            <a:off x="814388" y="2800350"/>
            <a:ext cx="0" cy="8001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524" name="Line 18"/>
          <p:cNvSpPr>
            <a:spLocks noChangeShapeType="1"/>
          </p:cNvSpPr>
          <p:nvPr/>
        </p:nvSpPr>
        <p:spPr bwMode="auto">
          <a:xfrm>
            <a:off x="814388" y="3600450"/>
            <a:ext cx="4343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525" name="Text Box 19"/>
          <p:cNvSpPr txBox="1">
            <a:spLocks noChangeArrowheads="1"/>
          </p:cNvSpPr>
          <p:nvPr/>
        </p:nvSpPr>
        <p:spPr bwMode="auto">
          <a:xfrm>
            <a:off x="5729288" y="2857500"/>
            <a:ext cx="16002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600" b="1">
                <a:latin typeface="Times New Roman" pitchFamily="18" charset="0"/>
              </a:rPr>
              <a:t>Yeterli</a:t>
            </a:r>
            <a:endParaRPr lang="en-US" sz="1600" b="1">
              <a:latin typeface="Times New Roman" pitchFamily="18" charset="0"/>
            </a:endParaRPr>
          </a:p>
        </p:txBody>
      </p:sp>
      <p:sp>
        <p:nvSpPr>
          <p:cNvPr id="21526" name="Line 20"/>
          <p:cNvSpPr>
            <a:spLocks noChangeShapeType="1"/>
          </p:cNvSpPr>
          <p:nvPr/>
        </p:nvSpPr>
        <p:spPr bwMode="auto">
          <a:xfrm>
            <a:off x="5767388" y="2743200"/>
            <a:ext cx="0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527" name="Text Box 21"/>
          <p:cNvSpPr txBox="1">
            <a:spLocks noChangeArrowheads="1"/>
          </p:cNvSpPr>
          <p:nvPr/>
        </p:nvSpPr>
        <p:spPr bwMode="auto">
          <a:xfrm>
            <a:off x="958850" y="1610916"/>
            <a:ext cx="28194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600" b="1">
                <a:latin typeface="Times New Roman" pitchFamily="18" charset="0"/>
              </a:rPr>
              <a:t>Standartları gözden geçir</a:t>
            </a:r>
            <a:endParaRPr lang="en-US" sz="1600" b="1">
              <a:latin typeface="Times New Roman" pitchFamily="18" charset="0"/>
            </a:endParaRPr>
          </a:p>
        </p:txBody>
      </p:sp>
      <p:sp>
        <p:nvSpPr>
          <p:cNvPr id="21528" name="Text Box 22"/>
          <p:cNvSpPr txBox="1">
            <a:spLocks noChangeArrowheads="1"/>
          </p:cNvSpPr>
          <p:nvPr/>
        </p:nvSpPr>
        <p:spPr bwMode="auto">
          <a:xfrm>
            <a:off x="3525838" y="1628775"/>
            <a:ext cx="24384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600" b="1">
                <a:latin typeface="Times New Roman" pitchFamily="18" charset="0"/>
              </a:rPr>
              <a:t>Performansı gözden geçir</a:t>
            </a:r>
            <a:endParaRPr lang="en-US" sz="1600" b="1">
              <a:latin typeface="Times New Roman" pitchFamily="18" charset="0"/>
            </a:endParaRPr>
          </a:p>
        </p:txBody>
      </p:sp>
      <p:sp>
        <p:nvSpPr>
          <p:cNvPr id="21529" name="Line 23"/>
          <p:cNvSpPr>
            <a:spLocks noChangeShapeType="1"/>
          </p:cNvSpPr>
          <p:nvPr/>
        </p:nvSpPr>
        <p:spPr bwMode="auto">
          <a:xfrm flipV="1">
            <a:off x="2414588" y="1485900"/>
            <a:ext cx="0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530" name="Line 24"/>
          <p:cNvSpPr>
            <a:spLocks noChangeShapeType="1"/>
          </p:cNvSpPr>
          <p:nvPr/>
        </p:nvSpPr>
        <p:spPr bwMode="auto">
          <a:xfrm flipV="1">
            <a:off x="4090988" y="1485900"/>
            <a:ext cx="0" cy="1714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531" name="Line 25"/>
          <p:cNvSpPr>
            <a:spLocks noChangeShapeType="1"/>
          </p:cNvSpPr>
          <p:nvPr/>
        </p:nvSpPr>
        <p:spPr bwMode="auto">
          <a:xfrm>
            <a:off x="2414588" y="1485900"/>
            <a:ext cx="594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532" name="Line 26"/>
          <p:cNvSpPr>
            <a:spLocks noChangeShapeType="1"/>
          </p:cNvSpPr>
          <p:nvPr/>
        </p:nvSpPr>
        <p:spPr bwMode="auto">
          <a:xfrm>
            <a:off x="8358188" y="1485900"/>
            <a:ext cx="0" cy="628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tr-TR"/>
          </a:p>
        </p:txBody>
      </p:sp>
      <p:sp>
        <p:nvSpPr>
          <p:cNvPr id="21533" name="Text Box 27"/>
          <p:cNvSpPr txBox="1">
            <a:spLocks noChangeArrowheads="1"/>
          </p:cNvSpPr>
          <p:nvPr/>
        </p:nvSpPr>
        <p:spPr bwMode="auto">
          <a:xfrm>
            <a:off x="2224088" y="3283747"/>
            <a:ext cx="198120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600" b="1" dirty="0">
                <a:latin typeface="Times New Roman" pitchFamily="18" charset="0"/>
              </a:rPr>
              <a:t>Geri Bildirim</a:t>
            </a:r>
            <a:endParaRPr lang="en-US" sz="1600" b="1" dirty="0">
              <a:latin typeface="Times New Roman" pitchFamily="18" charset="0"/>
            </a:endParaRPr>
          </a:p>
        </p:txBody>
      </p:sp>
      <p:sp>
        <p:nvSpPr>
          <p:cNvPr id="21534" name="Text Box 28"/>
          <p:cNvSpPr txBox="1">
            <a:spLocks noChangeArrowheads="1"/>
          </p:cNvSpPr>
          <p:nvPr/>
        </p:nvSpPr>
        <p:spPr bwMode="auto">
          <a:xfrm>
            <a:off x="263525" y="2114550"/>
            <a:ext cx="14478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sz="1200" b="1" dirty="0">
                <a:solidFill>
                  <a:schemeClr val="bg1"/>
                </a:solidFill>
                <a:latin typeface="Times New Roman" pitchFamily="18" charset="0"/>
              </a:rPr>
              <a:t>Stratejik Hedeflerin Belirlenmesi</a:t>
            </a:r>
            <a:endParaRPr lang="en-US" sz="1200" b="1" dirty="0">
              <a:latin typeface="Times New Roman" pitchFamily="18" charset="0"/>
            </a:endParaRPr>
          </a:p>
        </p:txBody>
      </p:sp>
      <p:sp>
        <p:nvSpPr>
          <p:cNvPr id="21535" name="Text Box 29"/>
          <p:cNvSpPr txBox="1">
            <a:spLocks noChangeArrowheads="1"/>
          </p:cNvSpPr>
          <p:nvPr/>
        </p:nvSpPr>
        <p:spPr bwMode="auto">
          <a:xfrm>
            <a:off x="1766889" y="2114550"/>
            <a:ext cx="157797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chemeClr val="bg1"/>
                </a:solidFill>
                <a:latin typeface="Times New Roman" pitchFamily="18" charset="0"/>
              </a:rPr>
              <a:t>1. </a:t>
            </a:r>
            <a:r>
              <a:rPr lang="tr-TR" sz="1200" b="1" dirty="0">
                <a:solidFill>
                  <a:schemeClr val="bg1"/>
                </a:solidFill>
                <a:latin typeface="Times New Roman" pitchFamily="18" charset="0"/>
              </a:rPr>
              <a:t>Performans standartlarının belirlenmesi</a:t>
            </a:r>
            <a:r>
              <a:rPr lang="en-US" sz="1200" b="1" dirty="0">
                <a:solidFill>
                  <a:schemeClr val="bg1"/>
                </a:solidFill>
                <a:latin typeface="Times New Roman" pitchFamily="18" charset="0"/>
              </a:rPr>
              <a:t>.</a:t>
            </a:r>
            <a:endParaRPr lang="en-US" sz="1200" b="1" dirty="0">
              <a:latin typeface="Times New Roman" pitchFamily="18" charset="0"/>
            </a:endParaRPr>
          </a:p>
        </p:txBody>
      </p:sp>
      <p:sp>
        <p:nvSpPr>
          <p:cNvPr id="21536" name="Text Box 30"/>
          <p:cNvSpPr txBox="1">
            <a:spLocks noChangeArrowheads="1"/>
          </p:cNvSpPr>
          <p:nvPr/>
        </p:nvSpPr>
        <p:spPr bwMode="auto">
          <a:xfrm>
            <a:off x="3559175" y="2114550"/>
            <a:ext cx="137160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chemeClr val="bg1"/>
                </a:solidFill>
                <a:latin typeface="Times New Roman" pitchFamily="18" charset="0"/>
              </a:rPr>
              <a:t>2. </a:t>
            </a:r>
            <a:r>
              <a:rPr lang="tr-TR" sz="1200" b="1" dirty="0">
                <a:solidFill>
                  <a:schemeClr val="bg1"/>
                </a:solidFill>
                <a:latin typeface="Times New Roman" pitchFamily="18" charset="0"/>
              </a:rPr>
              <a:t>Fiili performansın ölçülmesi</a:t>
            </a:r>
            <a:r>
              <a:rPr lang="en-US" sz="1200" b="1" dirty="0">
                <a:solidFill>
                  <a:schemeClr val="bg1"/>
                </a:solidFill>
                <a:latin typeface="Times New Roman" pitchFamily="18" charset="0"/>
              </a:rPr>
              <a:t>.</a:t>
            </a:r>
            <a:endParaRPr lang="en-US" sz="1200" b="1" dirty="0">
              <a:latin typeface="Times New Roman" pitchFamily="18" charset="0"/>
            </a:endParaRPr>
          </a:p>
        </p:txBody>
      </p:sp>
      <p:sp>
        <p:nvSpPr>
          <p:cNvPr id="21537" name="Text Box 31"/>
          <p:cNvSpPr txBox="1">
            <a:spLocks noChangeArrowheads="1"/>
          </p:cNvSpPr>
          <p:nvPr/>
        </p:nvSpPr>
        <p:spPr bwMode="auto">
          <a:xfrm>
            <a:off x="5029200" y="2114551"/>
            <a:ext cx="1676400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chemeClr val="bg1"/>
                </a:solidFill>
                <a:latin typeface="Times New Roman" pitchFamily="18" charset="0"/>
              </a:rPr>
              <a:t>3.</a:t>
            </a:r>
            <a:r>
              <a:rPr lang="tr-TR" sz="1200" b="1" dirty="0">
                <a:solidFill>
                  <a:schemeClr val="bg1"/>
                </a:solidFill>
                <a:latin typeface="Times New Roman" pitchFamily="18" charset="0"/>
              </a:rPr>
              <a:t>Karşılaştırma</a:t>
            </a:r>
          </a:p>
          <a:p>
            <a:pPr>
              <a:spcBef>
                <a:spcPct val="50000"/>
              </a:spcBef>
            </a:pPr>
            <a:r>
              <a:rPr lang="tr-TR" sz="1200" b="1" dirty="0">
                <a:solidFill>
                  <a:schemeClr val="bg1"/>
                </a:solidFill>
                <a:latin typeface="Times New Roman" pitchFamily="18" charset="0"/>
              </a:rPr>
              <a:t>Fiili x  Standart</a:t>
            </a:r>
            <a:endParaRPr lang="en-US" sz="1200" b="1" dirty="0">
              <a:latin typeface="Times New Roman" pitchFamily="18" charset="0"/>
            </a:endParaRPr>
          </a:p>
        </p:txBody>
      </p:sp>
      <p:sp>
        <p:nvSpPr>
          <p:cNvPr id="21538" name="Text Box 32"/>
          <p:cNvSpPr txBox="1">
            <a:spLocks noChangeArrowheads="1"/>
          </p:cNvSpPr>
          <p:nvPr/>
        </p:nvSpPr>
        <p:spPr bwMode="auto">
          <a:xfrm>
            <a:off x="7600950" y="2114550"/>
            <a:ext cx="12954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sz="1200" b="1" dirty="0">
                <a:solidFill>
                  <a:schemeClr val="bg1"/>
                </a:solidFill>
                <a:latin typeface="Times New Roman" pitchFamily="18" charset="0"/>
              </a:rPr>
              <a:t>4. </a:t>
            </a:r>
            <a:r>
              <a:rPr lang="tr-TR" sz="1200" b="1" dirty="0">
                <a:solidFill>
                  <a:schemeClr val="bg1"/>
                </a:solidFill>
                <a:latin typeface="Times New Roman" pitchFamily="18" charset="0"/>
              </a:rPr>
              <a:t>Düzeltici eylem</a:t>
            </a:r>
            <a:r>
              <a:rPr lang="en-US" sz="1200" b="1" dirty="0">
                <a:solidFill>
                  <a:schemeClr val="bg1"/>
                </a:solidFill>
                <a:latin typeface="Times New Roman" pitchFamily="18" charset="0"/>
              </a:rPr>
              <a:t>.</a:t>
            </a:r>
            <a:endParaRPr lang="en-US" sz="1200" b="1" dirty="0">
              <a:latin typeface="Times New Roman" pitchFamily="18" charset="0"/>
            </a:endParaRPr>
          </a:p>
        </p:txBody>
      </p:sp>
      <p:sp>
        <p:nvSpPr>
          <p:cNvPr id="21539" name="Text Box 33"/>
          <p:cNvSpPr txBox="1">
            <a:spLocks noChangeArrowheads="1"/>
          </p:cNvSpPr>
          <p:nvPr/>
        </p:nvSpPr>
        <p:spPr bwMode="auto">
          <a:xfrm>
            <a:off x="5138738" y="3257550"/>
            <a:ext cx="154305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bg1"/>
                </a:solidFill>
                <a:latin typeface="Times New Roman" pitchFamily="18" charset="0"/>
              </a:rPr>
              <a:t>4. </a:t>
            </a:r>
            <a:r>
              <a:rPr lang="tr-TR" b="1" dirty="0">
                <a:solidFill>
                  <a:schemeClr val="bg1"/>
                </a:solidFill>
                <a:latin typeface="Times New Roman" pitchFamily="18" charset="0"/>
              </a:rPr>
              <a:t>Sistemi güçlendir</a:t>
            </a:r>
            <a:r>
              <a:rPr lang="en-US" b="1" dirty="0">
                <a:solidFill>
                  <a:schemeClr val="bg1"/>
                </a:solidFill>
                <a:latin typeface="Times New Roman" pitchFamily="18" charset="0"/>
              </a:rPr>
              <a:t>.</a:t>
            </a:r>
            <a:endParaRPr lang="en-US" b="1" dirty="0">
              <a:latin typeface="Times New Roman" pitchFamily="18" charset="0"/>
            </a:endParaRPr>
          </a:p>
        </p:txBody>
      </p:sp>
      <p:sp>
        <p:nvSpPr>
          <p:cNvPr id="21540" name="AutoShape 34"/>
          <p:cNvSpPr>
            <a:spLocks noChangeArrowheads="1"/>
          </p:cNvSpPr>
          <p:nvPr/>
        </p:nvSpPr>
        <p:spPr bwMode="auto">
          <a:xfrm rot="5420909">
            <a:off x="1630363" y="2314575"/>
            <a:ext cx="171450" cy="228600"/>
          </a:xfrm>
          <a:prstGeom prst="triangle">
            <a:avLst>
              <a:gd name="adj" fmla="val 51569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2639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0" name="Rectangle 102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tr-TR" sz="2400" dirty="0" smtClean="0"/>
              <a:t>Ders Amaçları</a:t>
            </a:r>
            <a:endParaRPr lang="en-US" sz="2400" dirty="0" smtClean="0"/>
          </a:p>
        </p:txBody>
      </p:sp>
      <p:sp>
        <p:nvSpPr>
          <p:cNvPr id="4099" name="5 Slayt Numarası Yer Tutucusu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26C51C0E-08AC-4313-B028-477A65386B13}" type="slidenum">
              <a:rPr lang="tr-TR"/>
              <a:pPr eaLnBrk="1" hangingPunct="1"/>
              <a:t>2</a:t>
            </a:fld>
            <a:endParaRPr lang="tr-TR"/>
          </a:p>
        </p:txBody>
      </p:sp>
      <p:sp>
        <p:nvSpPr>
          <p:cNvPr id="4098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323528" y="4800600"/>
            <a:ext cx="19050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72334A88-AC20-49C4-88EF-DEC7CF168E47}" type="datetime1">
              <a:rPr lang="tr-TR"/>
              <a:pPr eaLnBrk="1" hangingPunct="1"/>
              <a:t>19.09.2022</a:t>
            </a:fld>
            <a:endParaRPr lang="tr-TR" dirty="0"/>
          </a:p>
        </p:txBody>
      </p:sp>
      <p:sp>
        <p:nvSpPr>
          <p:cNvPr id="4101" name="Rectangle 1027"/>
          <p:cNvSpPr>
            <a:spLocks noGrp="1" noChangeArrowheads="1"/>
          </p:cNvSpPr>
          <p:nvPr>
            <p:ph type="body" idx="4294967295"/>
          </p:nvPr>
        </p:nvSpPr>
        <p:spPr>
          <a:xfrm>
            <a:off x="971600" y="1851670"/>
            <a:ext cx="7812360" cy="2945482"/>
          </a:xfrm>
          <a:noFill/>
        </p:spPr>
        <p:txBody>
          <a:bodyPr lIns="92075" tIns="46038" rIns="92075" bIns="46038"/>
          <a:lstStyle/>
          <a:p>
            <a:pPr eaLnBrk="1" hangingPunct="1">
              <a:buSzPct val="75000"/>
              <a:buFont typeface="Arial" pitchFamily="34" charset="0"/>
              <a:buChar char="•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Yönetim kavramının tanımlanması,</a:t>
            </a:r>
          </a:p>
          <a:p>
            <a:pPr eaLnBrk="1" hangingPunct="1">
              <a:buSzPct val="75000"/>
              <a:buFont typeface="Arial" pitchFamily="34" charset="0"/>
              <a:buChar char="•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Bilim ve sanat olarak yönetim,</a:t>
            </a:r>
          </a:p>
          <a:p>
            <a:pPr eaLnBrk="1" hangingPunct="1">
              <a:buSzPct val="75000"/>
              <a:buFont typeface="Arial" pitchFamily="34" charset="0"/>
              <a:buChar char="•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Yönetsel düzeyler</a:t>
            </a:r>
          </a:p>
          <a:p>
            <a:pPr eaLnBrk="1" hangingPunct="1">
              <a:buSzPct val="75000"/>
              <a:buFont typeface="Arial" pitchFamily="34" charset="0"/>
              <a:buChar char="•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Yönetsel beceriler,</a:t>
            </a:r>
          </a:p>
          <a:p>
            <a:pPr eaLnBrk="1" hangingPunct="1">
              <a:buSzPct val="75000"/>
              <a:buFont typeface="Arial" pitchFamily="34" charset="0"/>
              <a:buChar char="•"/>
            </a:pP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Yönetim süreci (işlevleri)</a:t>
            </a:r>
          </a:p>
        </p:txBody>
      </p:sp>
    </p:spTree>
    <p:extLst>
      <p:ext uri="{BB962C8B-B14F-4D97-AF65-F5344CB8AC3E}">
        <p14:creationId xmlns:p14="http://schemas.microsoft.com/office/powerpoint/2010/main" val="28597688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mtClean="0"/>
              <a:t>Sağlık yönetiminin yeni rolleri</a:t>
            </a:r>
          </a:p>
        </p:txBody>
      </p:sp>
      <p:sp>
        <p:nvSpPr>
          <p:cNvPr id="22531" name="5 Slayt Numarası Yer Tutucusu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99871B7-8623-45CF-BBAF-6929BB62D8F7}" type="slidenum">
              <a:rPr lang="tr-TR"/>
              <a:pPr eaLnBrk="1" hangingPunct="1"/>
              <a:t>20</a:t>
            </a:fld>
            <a:endParaRPr lang="tr-TR"/>
          </a:p>
        </p:txBody>
      </p:sp>
      <p:sp>
        <p:nvSpPr>
          <p:cNvPr id="22530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743450"/>
            <a:ext cx="19050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71AEE5E4-A356-4DD8-9E90-F2D65654057F}" type="datetime1">
              <a:rPr lang="tr-TR"/>
              <a:pPr eaLnBrk="1" hangingPunct="1"/>
              <a:t>19.09.2022</a:t>
            </a:fld>
            <a:endParaRPr lang="tr-TR"/>
          </a:p>
        </p:txBody>
      </p:sp>
      <p:sp>
        <p:nvSpPr>
          <p:cNvPr id="161795" name="AutoShape 3"/>
          <p:cNvSpPr>
            <a:spLocks noChangeArrowheads="1"/>
          </p:cNvSpPr>
          <p:nvPr/>
        </p:nvSpPr>
        <p:spPr bwMode="auto">
          <a:xfrm>
            <a:off x="2411413" y="2193131"/>
            <a:ext cx="2735262" cy="1944291"/>
          </a:xfrm>
          <a:prstGeom prst="triangle">
            <a:avLst>
              <a:gd name="adj" fmla="val 50000"/>
            </a:avLst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b="1">
                <a:latin typeface="Arial" charset="0"/>
              </a:rPr>
              <a:t>stratejist</a:t>
            </a:r>
          </a:p>
        </p:txBody>
      </p:sp>
      <p:sp>
        <p:nvSpPr>
          <p:cNvPr id="161796" name="AutoShape 4"/>
          <p:cNvSpPr>
            <a:spLocks noChangeArrowheads="1"/>
          </p:cNvSpPr>
          <p:nvPr/>
        </p:nvSpPr>
        <p:spPr bwMode="auto">
          <a:xfrm>
            <a:off x="5076825" y="2193131"/>
            <a:ext cx="2808288" cy="1944291"/>
          </a:xfrm>
          <a:prstGeom prst="triangle">
            <a:avLst>
              <a:gd name="adj" fmla="val 50000"/>
            </a:avLst>
          </a:prstGeom>
          <a:solidFill>
            <a:srgbClr val="99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b="1">
                <a:latin typeface="Arial" charset="0"/>
              </a:rPr>
              <a:t>tasarımcı</a:t>
            </a:r>
          </a:p>
        </p:txBody>
      </p:sp>
      <p:sp>
        <p:nvSpPr>
          <p:cNvPr id="161797" name="AutoShape 5"/>
          <p:cNvSpPr>
            <a:spLocks noChangeArrowheads="1"/>
          </p:cNvSpPr>
          <p:nvPr/>
        </p:nvSpPr>
        <p:spPr bwMode="auto">
          <a:xfrm flipV="1">
            <a:off x="3779838" y="2193131"/>
            <a:ext cx="2663825" cy="1944291"/>
          </a:xfrm>
          <a:prstGeom prst="triangle">
            <a:avLst>
              <a:gd name="adj" fmla="val 50000"/>
            </a:avLst>
          </a:prstGeom>
          <a:solidFill>
            <a:srgbClr val="0033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rot="10800000" wrap="none" anchor="ctr"/>
          <a:lstStyle/>
          <a:p>
            <a:pPr algn="ctr"/>
            <a:r>
              <a:rPr lang="tr-TR" sz="2000" b="1">
                <a:solidFill>
                  <a:schemeClr val="bg1"/>
                </a:solidFill>
                <a:latin typeface="Arial" charset="0"/>
              </a:rPr>
              <a:t>lider</a:t>
            </a:r>
          </a:p>
        </p:txBody>
      </p:sp>
      <p:sp>
        <p:nvSpPr>
          <p:cNvPr id="161798" name="Rectangle 6"/>
          <p:cNvSpPr>
            <a:spLocks noChangeArrowheads="1"/>
          </p:cNvSpPr>
          <p:nvPr/>
        </p:nvSpPr>
        <p:spPr bwMode="auto">
          <a:xfrm>
            <a:off x="539750" y="4246960"/>
            <a:ext cx="3887788" cy="701278"/>
          </a:xfrm>
          <a:prstGeom prst="rect">
            <a:avLst/>
          </a:prstGeom>
          <a:gradFill rotWithShape="1">
            <a:gsLst>
              <a:gs pos="0">
                <a:srgbClr val="76765E"/>
              </a:gs>
              <a:gs pos="100000">
                <a:srgbClr val="FFFFCC"/>
              </a:gs>
            </a:gsLst>
            <a:lin ang="0" scaled="1"/>
          </a:gradFill>
          <a:ln w="9525">
            <a:solidFill>
              <a:srgbClr val="E3E5B9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tr-TR" b="1">
                <a:latin typeface="Arial" charset="0"/>
              </a:rPr>
              <a:t>Geleceğe bağlanmak, yarını </a:t>
            </a:r>
          </a:p>
          <a:p>
            <a:r>
              <a:rPr lang="tr-TR" b="1">
                <a:latin typeface="Arial" charset="0"/>
              </a:rPr>
              <a:t>kurgulamak,</a:t>
            </a:r>
            <a:r>
              <a:rPr lang="tr-TR">
                <a:latin typeface="Arial" charset="0"/>
              </a:rPr>
              <a:t> </a:t>
            </a:r>
          </a:p>
        </p:txBody>
      </p:sp>
      <p:sp>
        <p:nvSpPr>
          <p:cNvPr id="161799" name="Rectangle 7"/>
          <p:cNvSpPr>
            <a:spLocks noChangeArrowheads="1"/>
          </p:cNvSpPr>
          <p:nvPr/>
        </p:nvSpPr>
        <p:spPr bwMode="auto">
          <a:xfrm>
            <a:off x="5219700" y="4262438"/>
            <a:ext cx="3529013" cy="685800"/>
          </a:xfrm>
          <a:prstGeom prst="rect">
            <a:avLst/>
          </a:prstGeom>
          <a:gradFill rotWithShape="1">
            <a:gsLst>
              <a:gs pos="0">
                <a:srgbClr val="CCE8EA"/>
              </a:gs>
              <a:gs pos="100000">
                <a:srgbClr val="5E6B6C"/>
              </a:gs>
            </a:gsLst>
            <a:lin ang="0" scaled="1"/>
          </a:gradFill>
          <a:ln w="9525">
            <a:solidFill>
              <a:srgbClr val="99CCFF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tr-TR" b="1">
                <a:latin typeface="Arial" charset="0"/>
              </a:rPr>
              <a:t>Değişime uyum gösteren, </a:t>
            </a:r>
          </a:p>
          <a:p>
            <a:pPr algn="ctr"/>
            <a:r>
              <a:rPr lang="tr-TR" b="1">
                <a:latin typeface="Arial" charset="0"/>
              </a:rPr>
              <a:t>Gelişmeye açık dinamik yapılar</a:t>
            </a:r>
          </a:p>
        </p:txBody>
      </p:sp>
      <p:sp>
        <p:nvSpPr>
          <p:cNvPr id="161800" name="Rectangle 8"/>
          <p:cNvSpPr>
            <a:spLocks noChangeArrowheads="1"/>
          </p:cNvSpPr>
          <p:nvPr/>
        </p:nvSpPr>
        <p:spPr bwMode="auto">
          <a:xfrm>
            <a:off x="3353734" y="1531215"/>
            <a:ext cx="3529013" cy="685800"/>
          </a:xfrm>
          <a:prstGeom prst="rect">
            <a:avLst/>
          </a:prstGeom>
          <a:gradFill rotWithShape="1">
            <a:gsLst>
              <a:gs pos="0">
                <a:srgbClr val="0033CC">
                  <a:alpha val="73000"/>
                </a:srgbClr>
              </a:gs>
              <a:gs pos="100000">
                <a:srgbClr val="00185E">
                  <a:alpha val="79999"/>
                </a:srgbClr>
              </a:gs>
            </a:gsLst>
            <a:lin ang="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algn="ctr"/>
            <a:r>
              <a:rPr lang="tr-TR" b="1">
                <a:solidFill>
                  <a:schemeClr val="bg1"/>
                </a:solidFill>
                <a:latin typeface="Arial" charset="0"/>
              </a:rPr>
              <a:t>Katılımcı, insan merkezli</a:t>
            </a:r>
          </a:p>
        </p:txBody>
      </p:sp>
    </p:spTree>
    <p:extLst>
      <p:ext uri="{BB962C8B-B14F-4D97-AF65-F5344CB8AC3E}">
        <p14:creationId xmlns:p14="http://schemas.microsoft.com/office/powerpoint/2010/main" val="35785667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617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1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17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61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1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8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1618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1795" grpId="0" animBg="1"/>
      <p:bldP spid="161796" grpId="0" animBg="1"/>
      <p:bldP spid="161797" grpId="0" animBg="1"/>
      <p:bldP spid="161798" grpId="0" animBg="1"/>
      <p:bldP spid="161799" grpId="0" animBg="1"/>
      <p:bldP spid="16180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Yönetsel başarı koşulları</a:t>
            </a:r>
          </a:p>
        </p:txBody>
      </p:sp>
      <p:sp>
        <p:nvSpPr>
          <p:cNvPr id="23555" name="4 Slayt Numarası Yer Tutucusu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677C70E8-303F-45EC-A2CC-5B67DA56C5BC}" type="slidenum">
              <a:rPr lang="tr-TR"/>
              <a:pPr eaLnBrk="1" hangingPunct="1"/>
              <a:t>21</a:t>
            </a:fld>
            <a:endParaRPr lang="tr-TR"/>
          </a:p>
        </p:txBody>
      </p:sp>
      <p:sp>
        <p:nvSpPr>
          <p:cNvPr id="23554" name="2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686300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B1075F8F-61D4-488F-8B48-FA40FD884E34}" type="datetime1">
              <a:rPr lang="tr-TR"/>
              <a:pPr eaLnBrk="1" hangingPunct="1"/>
              <a:t>19.09.2022</a:t>
            </a:fld>
            <a:endParaRPr lang="tr-TR"/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572000" y="3375023"/>
            <a:ext cx="2520950" cy="1188244"/>
            <a:chOff x="3923" y="2992"/>
            <a:chExt cx="1588" cy="953"/>
          </a:xfrm>
        </p:grpSpPr>
        <p:pic>
          <p:nvPicPr>
            <p:cNvPr id="23567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923" y="2992"/>
              <a:ext cx="952" cy="9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8" name="Text Box 5"/>
            <p:cNvSpPr txBox="1">
              <a:spLocks noChangeArrowheads="1"/>
            </p:cNvSpPr>
            <p:nvPr/>
          </p:nvSpPr>
          <p:spPr bwMode="auto">
            <a:xfrm>
              <a:off x="4422" y="3566"/>
              <a:ext cx="1089" cy="24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tr-TR" b="1" dirty="0">
                  <a:latin typeface="Arial" charset="0"/>
                </a:rPr>
                <a:t>Liyakat</a:t>
              </a:r>
            </a:p>
          </p:txBody>
        </p:sp>
      </p:grpSp>
      <p:grpSp>
        <p:nvGrpSpPr>
          <p:cNvPr id="3" name="Group 6"/>
          <p:cNvGrpSpPr>
            <a:grpSpLocks/>
          </p:cNvGrpSpPr>
          <p:nvPr/>
        </p:nvGrpSpPr>
        <p:grpSpPr bwMode="auto">
          <a:xfrm>
            <a:off x="2667026" y="3401813"/>
            <a:ext cx="1919287" cy="1134665"/>
            <a:chOff x="1610" y="2931"/>
            <a:chExt cx="1209" cy="953"/>
          </a:xfrm>
        </p:grpSpPr>
        <p:pic>
          <p:nvPicPr>
            <p:cNvPr id="23565" name="Picture 7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882" y="2931"/>
              <a:ext cx="937" cy="95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6" name="Text Box 8"/>
            <p:cNvSpPr txBox="1">
              <a:spLocks noChangeArrowheads="1"/>
            </p:cNvSpPr>
            <p:nvPr/>
          </p:nvSpPr>
          <p:spPr bwMode="auto">
            <a:xfrm>
              <a:off x="1610" y="3521"/>
              <a:ext cx="726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tr-TR" b="1">
                  <a:latin typeface="Arial" charset="0"/>
                </a:rPr>
                <a:t>Standart</a:t>
              </a:r>
            </a:p>
          </p:txBody>
        </p:sp>
      </p:grpSp>
      <p:grpSp>
        <p:nvGrpSpPr>
          <p:cNvPr id="4" name="Group 9"/>
          <p:cNvGrpSpPr>
            <a:grpSpLocks/>
          </p:cNvGrpSpPr>
          <p:nvPr/>
        </p:nvGrpSpPr>
        <p:grpSpPr bwMode="auto">
          <a:xfrm>
            <a:off x="4525170" y="2193328"/>
            <a:ext cx="2282825" cy="1188244"/>
            <a:chOff x="2835" y="1344"/>
            <a:chExt cx="1438" cy="998"/>
          </a:xfrm>
        </p:grpSpPr>
        <p:pic>
          <p:nvPicPr>
            <p:cNvPr id="23563" name="Picture 10"/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35" y="1344"/>
              <a:ext cx="953" cy="9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4" name="Text Box 11"/>
            <p:cNvSpPr txBox="1">
              <a:spLocks noChangeArrowheads="1"/>
            </p:cNvSpPr>
            <p:nvPr/>
          </p:nvSpPr>
          <p:spPr bwMode="auto">
            <a:xfrm>
              <a:off x="3411" y="1979"/>
              <a:ext cx="862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tr-TR" b="1">
                  <a:latin typeface="Arial" charset="0"/>
                </a:rPr>
                <a:t>Disiplin</a:t>
              </a:r>
            </a:p>
          </p:txBody>
        </p:sp>
      </p:grpSp>
      <p:grpSp>
        <p:nvGrpSpPr>
          <p:cNvPr id="5" name="Group 12"/>
          <p:cNvGrpSpPr>
            <a:grpSpLocks/>
          </p:cNvGrpSpPr>
          <p:nvPr/>
        </p:nvGrpSpPr>
        <p:grpSpPr bwMode="auto">
          <a:xfrm>
            <a:off x="2741356" y="2193328"/>
            <a:ext cx="1825625" cy="1208485"/>
            <a:chOff x="1383" y="1298"/>
            <a:chExt cx="1150" cy="1015"/>
          </a:xfrm>
        </p:grpSpPr>
        <p:pic>
          <p:nvPicPr>
            <p:cNvPr id="23561" name="Picture 13"/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610" y="1298"/>
              <a:ext cx="923" cy="101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23562" name="Text Box 14"/>
            <p:cNvSpPr txBox="1">
              <a:spLocks noChangeArrowheads="1"/>
            </p:cNvSpPr>
            <p:nvPr/>
          </p:nvSpPr>
          <p:spPr bwMode="auto">
            <a:xfrm>
              <a:off x="1383" y="1933"/>
              <a:ext cx="545" cy="25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tr-TR" b="1">
                  <a:latin typeface="Arial" charset="0"/>
                </a:rPr>
                <a:t>Saygı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1625963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 smtClean="0"/>
              <a:t>Hastane yöneticileri, bilim ve uygulamayı birleştirerek, kendi yolunda ilerleyecektir.</a:t>
            </a:r>
            <a:endParaRPr lang="en-US" dirty="0" smtClean="0"/>
          </a:p>
        </p:txBody>
      </p:sp>
      <p:sp>
        <p:nvSpPr>
          <p:cNvPr id="24579" name="6 Slayt Numarası Yer Tutucusu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EE58C583-7C6D-443B-ADF1-E502C1F55C14}" type="slidenum">
              <a:rPr lang="tr-TR"/>
              <a:pPr eaLnBrk="1" hangingPunct="1"/>
              <a:t>22</a:t>
            </a:fld>
            <a:endParaRPr lang="tr-TR"/>
          </a:p>
        </p:txBody>
      </p:sp>
      <p:sp>
        <p:nvSpPr>
          <p:cNvPr id="24578" name="4 Veri Yer Tutucusu"/>
          <p:cNvSpPr>
            <a:spLocks noGrp="1"/>
          </p:cNvSpPr>
          <p:nvPr>
            <p:ph type="dt" sz="quarter" idx="4294967295"/>
          </p:nvPr>
        </p:nvSpPr>
        <p:spPr>
          <a:xfrm>
            <a:off x="251520" y="4800600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71C5CF92-FED9-4918-A956-D397C2FF1230}" type="datetime1">
              <a:rPr lang="tr-TR"/>
              <a:pPr eaLnBrk="1" hangingPunct="1"/>
              <a:t>19.09.2022</a:t>
            </a:fld>
            <a:endParaRPr lang="tr-TR" dirty="0"/>
          </a:p>
        </p:txBody>
      </p:sp>
      <p:pic>
        <p:nvPicPr>
          <p:cNvPr id="24581" name="Picture 5" descr="comicstrip204"/>
          <p:cNvPicPr>
            <a:picLocks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7584" y="2139702"/>
            <a:ext cx="7844612" cy="2160240"/>
          </a:xfrm>
          <a:noFill/>
        </p:spPr>
      </p:pic>
    </p:spTree>
    <p:extLst>
      <p:ext uri="{BB962C8B-B14F-4D97-AF65-F5344CB8AC3E}">
        <p14:creationId xmlns:p14="http://schemas.microsoft.com/office/powerpoint/2010/main" val="21521782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Yönetim harikaları</a:t>
            </a:r>
          </a:p>
        </p:txBody>
      </p:sp>
      <p:sp>
        <p:nvSpPr>
          <p:cNvPr id="5123" name="6 Slayt Numarası Yer Tutucusu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8698831B-8909-4698-8653-9D3C3DC90F0D}" type="slidenum">
              <a:rPr lang="tr-TR"/>
              <a:pPr eaLnBrk="1" hangingPunct="1"/>
              <a:t>3</a:t>
            </a:fld>
            <a:endParaRPr lang="tr-TR"/>
          </a:p>
        </p:txBody>
      </p:sp>
      <p:sp>
        <p:nvSpPr>
          <p:cNvPr id="5122" name="4 Veri Yer Tutucusu"/>
          <p:cNvSpPr>
            <a:spLocks noGrp="1"/>
          </p:cNvSpPr>
          <p:nvPr>
            <p:ph type="dt" sz="quarter" idx="4294967295"/>
          </p:nvPr>
        </p:nvSpPr>
        <p:spPr>
          <a:xfrm>
            <a:off x="257298" y="4802666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68736C76-51FB-484E-88E6-5FD18DE4F431}" type="datetime1">
              <a:rPr lang="tr-TR"/>
              <a:pPr eaLnBrk="1" hangingPunct="1"/>
              <a:t>19.09.2022</a:t>
            </a:fld>
            <a:endParaRPr lang="tr-TR"/>
          </a:p>
        </p:txBody>
      </p:sp>
      <p:pic>
        <p:nvPicPr>
          <p:cNvPr id="5125" name="Picture 4" descr="7 harika4"/>
          <p:cNvPicPr>
            <a:picLocks noChangeAspect="1" noChangeArrowheads="1"/>
          </p:cNvPicPr>
          <p:nvPr>
            <p:ph sz="half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619672" y="3723878"/>
            <a:ext cx="1158875" cy="889000"/>
          </a:xfrm>
          <a:noFill/>
        </p:spPr>
      </p:pic>
      <p:pic>
        <p:nvPicPr>
          <p:cNvPr id="5130" name="Picture 11" descr="piramit"/>
          <p:cNvPicPr>
            <a:picLocks noChangeAspect="1" noChangeArrowheads="1"/>
          </p:cNvPicPr>
          <p:nvPr>
            <p:ph sz="half"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779912" y="1727002"/>
            <a:ext cx="2640012" cy="2076450"/>
          </a:xfrm>
          <a:noFill/>
        </p:spPr>
      </p:pic>
      <p:pic>
        <p:nvPicPr>
          <p:cNvPr id="5126" name="Picture 7" descr="7 harika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7982" y="4165996"/>
            <a:ext cx="1303338" cy="977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7" name="Picture 8" descr="7 harika1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8469" y="1631752"/>
            <a:ext cx="1303338" cy="977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9" descr="7 harika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3867023"/>
            <a:ext cx="1303338" cy="977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9" name="Picture 10" descr="7 harika3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3224" y="1622955"/>
            <a:ext cx="1303338" cy="9775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501886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Yönetim kavramı</a:t>
            </a:r>
            <a:endParaRPr lang="en-US" sz="2400" dirty="0" smtClean="0"/>
          </a:p>
        </p:txBody>
      </p:sp>
      <p:sp>
        <p:nvSpPr>
          <p:cNvPr id="6147" name="5 Slayt Numarası Yer Tutucusu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5AE69D0C-93DD-4152-AE61-351387A76E2C}" type="slidenum">
              <a:rPr lang="tr-TR"/>
              <a:pPr eaLnBrk="1" hangingPunct="1"/>
              <a:t>4</a:t>
            </a:fld>
            <a:endParaRPr lang="tr-TR"/>
          </a:p>
        </p:txBody>
      </p:sp>
      <p:sp>
        <p:nvSpPr>
          <p:cNvPr id="6146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251520" y="4800600"/>
            <a:ext cx="19050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1A0A8681-CAE9-49FE-AF9A-EA8D14B2BFEB}" type="datetime1">
              <a:rPr lang="tr-TR"/>
              <a:pPr eaLnBrk="1" hangingPunct="1"/>
              <a:t>19.09.2022</a:t>
            </a:fld>
            <a:endParaRPr lang="tr-TR" dirty="0"/>
          </a:p>
        </p:txBody>
      </p:sp>
      <p:sp>
        <p:nvSpPr>
          <p:cNvPr id="614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11560" y="1824038"/>
            <a:ext cx="7992888" cy="2632075"/>
          </a:xfrm>
        </p:spPr>
        <p:txBody>
          <a:bodyPr/>
          <a:lstStyle/>
          <a:p>
            <a:pPr marL="227013" indent="-227013" eaLnBrk="1" hangingPunct="1">
              <a:buFont typeface="Wingdings" pitchFamily="2" charset="2"/>
              <a:buNone/>
            </a:pPr>
            <a:r>
              <a:rPr lang="en-GB" b="1" dirty="0" smtClean="0">
                <a:latin typeface="Century Schoolbook" pitchFamily="18" charset="0"/>
                <a:cs typeface="Arial" charset="0"/>
              </a:rPr>
              <a:t>“</a:t>
            </a:r>
            <a:r>
              <a:rPr lang="tr-TR" b="1" dirty="0" smtClean="0">
                <a:latin typeface="Arial" charset="0"/>
                <a:cs typeface="Arial" charset="0"/>
              </a:rPr>
              <a:t>Diğer insanlar aracılığı ile amaçların başarılması süreci</a:t>
            </a:r>
            <a:r>
              <a:rPr lang="en-GB" b="1" dirty="0" smtClean="0">
                <a:latin typeface="Century Schoolbook" pitchFamily="18" charset="0"/>
                <a:cs typeface="Arial" charset="0"/>
              </a:rPr>
              <a:t>”</a:t>
            </a:r>
            <a:r>
              <a:rPr lang="en-GB" b="1" dirty="0" smtClean="0">
                <a:cs typeface="Arial" charset="0"/>
              </a:rPr>
              <a:t> </a:t>
            </a:r>
            <a:endParaRPr lang="tr-TR" b="1" dirty="0" smtClean="0">
              <a:cs typeface="Arial" charset="0"/>
            </a:endParaRPr>
          </a:p>
          <a:p>
            <a:pPr marL="227013" indent="-227013" eaLnBrk="1" hangingPunct="1">
              <a:buFont typeface="Wingdings" pitchFamily="2" charset="2"/>
              <a:buNone/>
            </a:pPr>
            <a:r>
              <a:rPr lang="en-GB" dirty="0" smtClean="0">
                <a:cs typeface="Arial" charset="0"/>
              </a:rPr>
              <a:t>[</a:t>
            </a:r>
            <a:r>
              <a:rPr lang="en-GB" dirty="0" smtClean="0">
                <a:cs typeface="Arial" charset="0"/>
              </a:rPr>
              <a:t>M. P. Follett]</a:t>
            </a:r>
            <a:endParaRPr lang="en-GB" dirty="0" smtClean="0">
              <a:cs typeface="Times New Roman" pitchFamily="18" charset="0"/>
            </a:endParaRPr>
          </a:p>
          <a:p>
            <a:pPr marL="227013" indent="-227013" eaLnBrk="1" hangingPunct="1">
              <a:buFont typeface="Wingdings" pitchFamily="2" charset="2"/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81986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Yönetim kavramı</a:t>
            </a:r>
            <a:endParaRPr lang="en-US" sz="2400" dirty="0" smtClean="0"/>
          </a:p>
        </p:txBody>
      </p:sp>
      <p:sp>
        <p:nvSpPr>
          <p:cNvPr id="7170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743450"/>
            <a:ext cx="19050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2C3AC98D-D513-473F-9F35-EC8FED857DF7}" type="datetime1">
              <a:rPr lang="tr-TR"/>
              <a:pPr eaLnBrk="1" hangingPunct="1"/>
              <a:t>19.09.2022</a:t>
            </a:fld>
            <a:endParaRPr lang="tr-TR"/>
          </a:p>
        </p:txBody>
      </p:sp>
      <p:sp>
        <p:nvSpPr>
          <p:cNvPr id="5120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824038"/>
            <a:ext cx="8676456" cy="2632075"/>
          </a:xfrm>
        </p:spPr>
        <p:txBody>
          <a:bodyPr/>
          <a:lstStyle/>
          <a:p>
            <a:pPr eaLnBrk="1" hangingPunct="1">
              <a:defRPr/>
            </a:pPr>
            <a:r>
              <a:rPr lang="tr-TR" sz="2800" b="1" dirty="0" smtClean="0"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tr-TR" sz="2800" dirty="0">
                <a:latin typeface="Times New Roman" pitchFamily="18" charset="0"/>
                <a:cs typeface="Times New Roman" pitchFamily="18" charset="0"/>
              </a:rPr>
              <a:t>İ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nsan 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ve diğer kaynaklar aracılığı ile önceden belirlenmiş amaçların başarılması için belirli bir </a:t>
            </a:r>
            <a:r>
              <a:rPr lang="tr-TR" sz="2800" dirty="0" err="1" smtClean="0">
                <a:latin typeface="Times New Roman" pitchFamily="18" charset="0"/>
                <a:cs typeface="Times New Roman" pitchFamily="18" charset="0"/>
              </a:rPr>
              <a:t>formal</a:t>
            </a:r>
            <a:r>
              <a:rPr lang="tr-TR" sz="2800" dirty="0" smtClean="0">
                <a:latin typeface="Times New Roman" pitchFamily="18" charset="0"/>
                <a:cs typeface="Times New Roman" pitchFamily="18" charset="0"/>
              </a:rPr>
              <a:t> örgütlenme içinde ortaya çıkan, birbirleriyle ilişkili sosyal ve teknik işlevleri ve faaliyetleri içeren bir süreçtir.”</a:t>
            </a:r>
          </a:p>
          <a:p>
            <a:pPr marL="227013" indent="-227013" eaLnBrk="1" hangingPunct="1">
              <a:buFont typeface="Wingdings" pitchFamily="2" charset="2"/>
              <a:buNone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7556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1026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Yönetim: Bilim mi, sanat mı</a:t>
            </a:r>
            <a:r>
              <a:rPr lang="en-US" sz="2400" dirty="0" smtClean="0"/>
              <a:t>?</a:t>
            </a:r>
          </a:p>
        </p:txBody>
      </p:sp>
      <p:sp>
        <p:nvSpPr>
          <p:cNvPr id="8195" name="5 Slayt Numarası Yer Tutucusu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F2F95AE4-14FA-442A-921E-79D89B5ACF4A}" type="slidenum">
              <a:rPr lang="tr-TR"/>
              <a:pPr eaLnBrk="1" hangingPunct="1"/>
              <a:t>6</a:t>
            </a:fld>
            <a:endParaRPr lang="tr-TR"/>
          </a:p>
        </p:txBody>
      </p:sp>
      <p:sp>
        <p:nvSpPr>
          <p:cNvPr id="8194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323528" y="4812672"/>
            <a:ext cx="19050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C967C8EE-B190-485D-BC5F-F78227A96906}" type="datetime1">
              <a:rPr lang="tr-TR"/>
              <a:pPr eaLnBrk="1" hangingPunct="1"/>
              <a:t>19.09.2022</a:t>
            </a:fld>
            <a:endParaRPr lang="tr-TR" dirty="0"/>
          </a:p>
        </p:txBody>
      </p:sp>
      <p:sp>
        <p:nvSpPr>
          <p:cNvPr id="8197" name="Rectangle 1028"/>
          <p:cNvSpPr>
            <a:spLocks noGrp="1" noChangeArrowheads="1"/>
          </p:cNvSpPr>
          <p:nvPr>
            <p:ph type="body" idx="4294967295"/>
          </p:nvPr>
        </p:nvSpPr>
        <p:spPr>
          <a:xfrm>
            <a:off x="395536" y="1707654"/>
            <a:ext cx="8748464" cy="2864346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Yönetim bir bilimdir;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Sorunların rasyonel, mantıksal, nesnel ve sistematik yöntemlerle ele alınabileceğini var sayar.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Sorunları belirlemek ve çözmek için bilimsel yöntemleri (gözlem, deney </a:t>
            </a:r>
            <a:r>
              <a:rPr lang="tr-TR" sz="2000" dirty="0" err="1" smtClean="0">
                <a:latin typeface="Times New Roman" pitchFamily="18" charset="0"/>
                <a:cs typeface="Times New Roman" pitchFamily="18" charset="0"/>
              </a:rPr>
              <a:t>vb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)  kullanır</a:t>
            </a: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ts val="0"/>
              </a:spcBef>
            </a:pPr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Yönetim bir sanattır;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  <a:p>
            <a:pPr lvl="1"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Kararlar güçlü bir sezgi, deneyim, içgüdüler ve kişisel iç görülerle alınır. </a:t>
            </a:r>
          </a:p>
          <a:p>
            <a:pPr lvl="1" eaLnBrk="1" hangingPunct="1"/>
            <a:r>
              <a:rPr lang="tr-TR" sz="2000" dirty="0" smtClean="0">
                <a:latin typeface="Times New Roman" pitchFamily="18" charset="0"/>
                <a:cs typeface="Times New Roman" pitchFamily="18" charset="0"/>
              </a:rPr>
              <a:t>Yönetsel görevlerin başarılmasında kişiler arası ilişkiler (iletişim, güdüleme, önderlik) önem taşır. </a:t>
            </a:r>
            <a:endParaRPr lang="en-US" sz="20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3401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Yönetsel düzeyler</a:t>
            </a:r>
          </a:p>
        </p:txBody>
      </p:sp>
      <p:sp>
        <p:nvSpPr>
          <p:cNvPr id="9219" name="4 Slayt Numarası Yer Tutucusu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A6BD632-A937-4A2F-8CD7-B580D3B2387C}" type="slidenum">
              <a:rPr lang="tr-TR"/>
              <a:pPr eaLnBrk="1" hangingPunct="1"/>
              <a:t>7</a:t>
            </a:fld>
            <a:endParaRPr lang="tr-TR"/>
          </a:p>
        </p:txBody>
      </p:sp>
      <p:sp>
        <p:nvSpPr>
          <p:cNvPr id="9218" name="2 Veri Yer Tutucusu"/>
          <p:cNvSpPr>
            <a:spLocks noGrp="1"/>
          </p:cNvSpPr>
          <p:nvPr>
            <p:ph type="dt" sz="quarter" idx="4294967295"/>
          </p:nvPr>
        </p:nvSpPr>
        <p:spPr>
          <a:xfrm>
            <a:off x="251520" y="4912322"/>
            <a:ext cx="1584176" cy="17145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094DD44C-6C41-4AD2-BCBD-758BD438E692}" type="datetime1">
              <a:rPr lang="tr-TR"/>
              <a:pPr eaLnBrk="1" hangingPunct="1"/>
              <a:t>19.09.2022</a:t>
            </a:fld>
            <a:endParaRPr lang="tr-TR" dirty="0"/>
          </a:p>
        </p:txBody>
      </p:sp>
      <p:grpSp>
        <p:nvGrpSpPr>
          <p:cNvPr id="9221" name="Group 3"/>
          <p:cNvGrpSpPr>
            <a:grpSpLocks/>
          </p:cNvGrpSpPr>
          <p:nvPr/>
        </p:nvGrpSpPr>
        <p:grpSpPr bwMode="auto">
          <a:xfrm>
            <a:off x="902245" y="1635646"/>
            <a:ext cx="7775526" cy="3380499"/>
            <a:chOff x="521" y="981"/>
            <a:chExt cx="4989" cy="3152"/>
          </a:xfrm>
        </p:grpSpPr>
        <p:pic>
          <p:nvPicPr>
            <p:cNvPr id="9222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1" y="981"/>
              <a:ext cx="4989" cy="315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9223" name="Text Box 5"/>
            <p:cNvSpPr txBox="1">
              <a:spLocks noChangeArrowheads="1"/>
            </p:cNvSpPr>
            <p:nvPr/>
          </p:nvSpPr>
          <p:spPr bwMode="auto">
            <a:xfrm>
              <a:off x="2472" y="1661"/>
              <a:ext cx="118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tr-TR" sz="2000" b="1" dirty="0">
                  <a:solidFill>
                    <a:srgbClr val="FFFFCC"/>
                  </a:solidFill>
                  <a:latin typeface="Arial" charset="0"/>
                </a:rPr>
                <a:t>Üst Düzey</a:t>
              </a:r>
            </a:p>
          </p:txBody>
        </p:sp>
        <p:sp>
          <p:nvSpPr>
            <p:cNvPr id="9224" name="Text Box 6"/>
            <p:cNvSpPr txBox="1">
              <a:spLocks noChangeArrowheads="1"/>
            </p:cNvSpPr>
            <p:nvPr/>
          </p:nvSpPr>
          <p:spPr bwMode="auto">
            <a:xfrm>
              <a:off x="2381" y="2296"/>
              <a:ext cx="118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tr-TR" sz="2000" b="1">
                  <a:solidFill>
                    <a:srgbClr val="FFFFCC"/>
                  </a:solidFill>
                  <a:latin typeface="Arial" charset="0"/>
                </a:rPr>
                <a:t>Orta Düzey</a:t>
              </a:r>
            </a:p>
          </p:txBody>
        </p:sp>
        <p:sp>
          <p:nvSpPr>
            <p:cNvPr id="9225" name="Text Box 7"/>
            <p:cNvSpPr txBox="1">
              <a:spLocks noChangeArrowheads="1"/>
            </p:cNvSpPr>
            <p:nvPr/>
          </p:nvSpPr>
          <p:spPr bwMode="auto">
            <a:xfrm>
              <a:off x="2426" y="2886"/>
              <a:ext cx="118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eaLnBrk="1" hangingPunct="1">
                <a:spcBef>
                  <a:spcPct val="50000"/>
                </a:spcBef>
              </a:pPr>
              <a:r>
                <a:rPr lang="tr-TR" sz="2000" b="1">
                  <a:solidFill>
                    <a:srgbClr val="FFFFCC"/>
                  </a:solidFill>
                  <a:latin typeface="Arial" charset="0"/>
                </a:rPr>
                <a:t>Alt Düzey</a:t>
              </a:r>
            </a:p>
          </p:txBody>
        </p:sp>
        <p:sp>
          <p:nvSpPr>
            <p:cNvPr id="9226" name="Text Box 8"/>
            <p:cNvSpPr txBox="1">
              <a:spLocks noChangeArrowheads="1"/>
            </p:cNvSpPr>
            <p:nvPr/>
          </p:nvSpPr>
          <p:spPr bwMode="auto">
            <a:xfrm>
              <a:off x="2290" y="3521"/>
              <a:ext cx="1180" cy="3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Verdana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Verdana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tr-TR" sz="2000" b="1">
                  <a:solidFill>
                    <a:srgbClr val="FFFFCC"/>
                  </a:solidFill>
                  <a:latin typeface="Arial" charset="0"/>
                </a:rPr>
                <a:t>Astlar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219370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Yönetsel düzeyler</a:t>
            </a:r>
          </a:p>
        </p:txBody>
      </p:sp>
      <p:sp>
        <p:nvSpPr>
          <p:cNvPr id="10244" name="3 Slayt Numarası Yer Tutucusu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6443C49E-CDDC-4AEC-BA76-E7FE079D369E}" type="slidenum">
              <a:rPr lang="tr-TR"/>
              <a:pPr eaLnBrk="1" hangingPunct="1"/>
              <a:t>8</a:t>
            </a:fld>
            <a:endParaRPr lang="tr-TR"/>
          </a:p>
        </p:txBody>
      </p:sp>
      <p:sp>
        <p:nvSpPr>
          <p:cNvPr id="10243" name="2 Veri Yer Tutucusu"/>
          <p:cNvSpPr>
            <a:spLocks noGrp="1"/>
          </p:cNvSpPr>
          <p:nvPr>
            <p:ph type="dt" sz="quarter" idx="4294967295"/>
          </p:nvPr>
        </p:nvSpPr>
        <p:spPr>
          <a:xfrm>
            <a:off x="184731" y="4803998"/>
            <a:ext cx="21336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D8EDDD3E-3A63-4335-AA35-C38381140308}" type="datetime1">
              <a:rPr lang="tr-TR"/>
              <a:pPr eaLnBrk="1" hangingPunct="1"/>
              <a:t>19.09.2022</a:t>
            </a:fld>
            <a:endParaRPr lang="tr-TR" dirty="0"/>
          </a:p>
        </p:txBody>
      </p:sp>
      <p:sp>
        <p:nvSpPr>
          <p:cNvPr id="10245" name="Rectangle 2"/>
          <p:cNvSpPr>
            <a:spLocks noChangeArrowheads="1"/>
          </p:cNvSpPr>
          <p:nvPr/>
        </p:nvSpPr>
        <p:spPr bwMode="auto">
          <a:xfrm>
            <a:off x="0" y="17561"/>
            <a:ext cx="184731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tr-TR"/>
          </a:p>
        </p:txBody>
      </p:sp>
      <p:pic>
        <p:nvPicPr>
          <p:cNvPr id="10246" name="Picture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604222"/>
            <a:ext cx="7507560" cy="31997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1450888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2400" dirty="0" smtClean="0"/>
              <a:t>Temel yönetim becerileri</a:t>
            </a:r>
            <a:endParaRPr lang="en-US" sz="2400" dirty="0" smtClean="0"/>
          </a:p>
        </p:txBody>
      </p:sp>
      <p:sp>
        <p:nvSpPr>
          <p:cNvPr id="11267" name="5 Slayt Numarası Yer Tutucusu"/>
          <p:cNvSpPr>
            <a:spLocks noGrp="1"/>
          </p:cNvSpPr>
          <p:nvPr>
            <p:ph type="sldNum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2D26784F-71E2-45BC-A2F5-9A5E955B6547}" type="slidenum">
              <a:rPr lang="tr-TR"/>
              <a:pPr eaLnBrk="1" hangingPunct="1"/>
              <a:t>9</a:t>
            </a:fld>
            <a:endParaRPr lang="tr-TR"/>
          </a:p>
        </p:txBody>
      </p:sp>
      <p:sp>
        <p:nvSpPr>
          <p:cNvPr id="11266" name="3 Veri Yer Tutucusu"/>
          <p:cNvSpPr>
            <a:spLocks noGrp="1"/>
          </p:cNvSpPr>
          <p:nvPr>
            <p:ph type="dt" sz="quarter" idx="4294967295"/>
          </p:nvPr>
        </p:nvSpPr>
        <p:spPr>
          <a:xfrm>
            <a:off x="0" y="4743450"/>
            <a:ext cx="1905000" cy="342900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/>
            <a:fld id="{4FFC73F9-20B8-4927-96A4-6C6950E2A07E}" type="datetime1">
              <a:rPr lang="tr-TR"/>
              <a:pPr eaLnBrk="1" hangingPunct="1"/>
              <a:t>19.09.2022</a:t>
            </a:fld>
            <a:endParaRPr lang="tr-TR"/>
          </a:p>
        </p:txBody>
      </p:sp>
      <p:sp>
        <p:nvSpPr>
          <p:cNvPr id="1126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7544" y="1554632"/>
            <a:ext cx="8568952" cy="3600450"/>
          </a:xfrm>
        </p:spPr>
        <p:txBody>
          <a:bodyPr/>
          <a:lstStyle/>
          <a:p>
            <a:pPr marL="469900" indent="-469900" eaLnBrk="1" hangingPunct="1">
              <a:lnSpc>
                <a:spcPct val="90000"/>
              </a:lnSpc>
            </a:pP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Te</a:t>
            </a:r>
            <a:r>
              <a:rPr lang="tr-TR" sz="2400" b="1" dirty="0" err="1" smtClean="0">
                <a:latin typeface="Times New Roman" pitchFamily="18" charset="0"/>
                <a:cs typeface="Times New Roman" pitchFamily="18" charset="0"/>
              </a:rPr>
              <a:t>knik</a:t>
            </a: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 beceri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908050" lvl="1" indent="-436563" eaLnBrk="1" hangingPunct="1">
              <a:lnSpc>
                <a:spcPct val="9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İşlerin yapılmasıyla doğrudan ilişkili becerilerdir.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469900" indent="-469900" eaLnBrk="1" hangingPunct="1">
              <a:lnSpc>
                <a:spcPct val="90000"/>
              </a:lnSpc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İnsan ilişkileri becerisi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908050" lvl="1" indent="-436563" eaLnBrk="1" hangingPunct="1">
              <a:lnSpc>
                <a:spcPct val="9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İnsanlarla iletişim kurma, anlama, birlikte çalışabilme, güdüleme ve liderlik yetenekleridir.</a:t>
            </a:r>
          </a:p>
          <a:p>
            <a:pPr marL="469900" indent="-469900" eaLnBrk="1" hangingPunct="1">
              <a:lnSpc>
                <a:spcPct val="90000"/>
              </a:lnSpc>
            </a:pPr>
            <a:r>
              <a:rPr lang="tr-TR" sz="2400" b="1" dirty="0" smtClean="0">
                <a:latin typeface="Times New Roman" pitchFamily="18" charset="0"/>
                <a:cs typeface="Times New Roman" pitchFamily="18" charset="0"/>
              </a:rPr>
              <a:t>Kavramsal beceri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908050" lvl="1" indent="-436563" eaLnBrk="1" hangingPunct="1">
              <a:lnSpc>
                <a:spcPct val="90000"/>
              </a:lnSpc>
            </a:pPr>
            <a:r>
              <a:rPr lang="tr-TR" dirty="0" smtClean="0">
                <a:latin typeface="Times New Roman" pitchFamily="18" charset="0"/>
                <a:cs typeface="Times New Roman" pitchFamily="18" charset="0"/>
              </a:rPr>
              <a:t>Soyut düşünebilme, kurumu bir bütün olarak görebilme, kurum çevre ilişkilerini ve kurum içi ilişkileri analiz edebilme becerisi. </a:t>
            </a:r>
            <a:endParaRPr lang="en-US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5788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114454"/>
      </a:dk1>
      <a:lt1>
        <a:srgbClr val="FFFFFF"/>
      </a:lt1>
      <a:dk2>
        <a:srgbClr val="5F6C70"/>
      </a:dk2>
      <a:lt2>
        <a:srgbClr val="CED5D8"/>
      </a:lt2>
      <a:accent1>
        <a:srgbClr val="114454"/>
      </a:accent1>
      <a:accent2>
        <a:srgbClr val="18637B"/>
      </a:accent2>
      <a:accent3>
        <a:srgbClr val="309AAD"/>
      </a:accent3>
      <a:accent4>
        <a:srgbClr val="165751"/>
      </a:accent4>
      <a:accent5>
        <a:srgbClr val="3B8D61"/>
      </a:accent5>
      <a:accent6>
        <a:srgbClr val="94BF6E"/>
      </a:accent6>
      <a:hlink>
        <a:srgbClr val="114454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654</Words>
  <Application>Microsoft Office PowerPoint</Application>
  <PresentationFormat>Ekran Gösterisi (16:9)</PresentationFormat>
  <Paragraphs>197</Paragraphs>
  <Slides>22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8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22</vt:i4>
      </vt:variant>
    </vt:vector>
  </HeadingPairs>
  <TitlesOfParts>
    <vt:vector size="31" baseType="lpstr">
      <vt:lpstr>Arial</vt:lpstr>
      <vt:lpstr>Century Schoolbook</vt:lpstr>
      <vt:lpstr>Roboto Slab</vt:lpstr>
      <vt:lpstr>Wingdings</vt:lpstr>
      <vt:lpstr>Times New Roman</vt:lpstr>
      <vt:lpstr>Verdana</vt:lpstr>
      <vt:lpstr>Nixie One</vt:lpstr>
      <vt:lpstr>Futura Md BT</vt:lpstr>
      <vt:lpstr>Warwick template</vt:lpstr>
      <vt:lpstr>Yönetimin Temelleri</vt:lpstr>
      <vt:lpstr>Ders Amaçları</vt:lpstr>
      <vt:lpstr>Yönetim harikaları</vt:lpstr>
      <vt:lpstr>Yönetim kavramı</vt:lpstr>
      <vt:lpstr>Yönetim kavramı</vt:lpstr>
      <vt:lpstr>Yönetim: Bilim mi, sanat mı?</vt:lpstr>
      <vt:lpstr>Yönetsel düzeyler</vt:lpstr>
      <vt:lpstr>Yönetsel düzeyler</vt:lpstr>
      <vt:lpstr>Temel yönetim becerileri</vt:lpstr>
      <vt:lpstr>Yönetim becerilerinin önemi, yönetsel düzeylere göre değişir.</vt:lpstr>
      <vt:lpstr>Genel yönetim modeli</vt:lpstr>
      <vt:lpstr>Yönetim İşlevleri (1) : Planlama</vt:lpstr>
      <vt:lpstr>Planlama sürecinin aşamaları</vt:lpstr>
      <vt:lpstr>Yönetim işlevleri (2): Örgütleme</vt:lpstr>
      <vt:lpstr>Kurumlar amaçlarına görevlerin başarılmasıyla ulaşırlar.</vt:lpstr>
      <vt:lpstr>Örgütleme, hiyerarşik ilişkileri  düzenler; kurumda  koordinasyon  ve denetimi kolaylaştırır.</vt:lpstr>
      <vt:lpstr>Yönetim işlevleri (3): Yönlendirme</vt:lpstr>
      <vt:lpstr>Yönetim işlevleri (4): Denetim</vt:lpstr>
      <vt:lpstr>Genel denetim modeli</vt:lpstr>
      <vt:lpstr>Sağlık yönetiminin yeni rolleri</vt:lpstr>
      <vt:lpstr>Yönetsel başarı koşulları</vt:lpstr>
      <vt:lpstr>Hastane yöneticileri, bilim ve uygulamayı birleştirerek, kendi yolunda ilerleyecektir.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ve Sağlık Düzeyini Etkileyen Faktörler</dc:title>
  <dc:creator>Kersoy</dc:creator>
  <cp:lastModifiedBy>Zelal Özyıldız</cp:lastModifiedBy>
  <cp:revision>6</cp:revision>
  <dcterms:modified xsi:type="dcterms:W3CDTF">2022-09-19T09:43:44Z</dcterms:modified>
</cp:coreProperties>
</file>