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9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</p:sldIdLst>
  <p:sldSz cx="9144000" cy="5143500" type="screen16x9"/>
  <p:notesSz cx="6858000" cy="9144000"/>
  <p:embeddedFontLst>
    <p:embeddedFont>
      <p:font typeface="Century Schoolbook" pitchFamily="18" charset="0"/>
      <p:regular r:id="rId25"/>
      <p:bold r:id="rId26"/>
      <p:italic r:id="rId27"/>
      <p:boldItalic r:id="rId28"/>
    </p:embeddedFont>
    <p:embeddedFont>
      <p:font typeface="Roboto Slab" charset="0"/>
      <p:regular r:id="rId29"/>
      <p:bold r:id="rId30"/>
    </p:embeddedFont>
    <p:embeddedFont>
      <p:font typeface="Verdana" pitchFamily="34" charset="0"/>
      <p:regular r:id="rId31"/>
      <p:bold r:id="rId32"/>
      <p:italic r:id="rId33"/>
      <p:boldItalic r:id="rId34"/>
    </p:embeddedFont>
    <p:embeddedFont>
      <p:font typeface="Nixie One" charset="0"/>
      <p:regular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44" y="-7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2 Not Yer Tutucusu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EE19EF0-AD3F-4A6E-A575-0391C97D6CC7}" type="slidenum">
              <a:rPr lang="en-US">
                <a:latin typeface="Times New Roman" pitchFamily="18" charset="0"/>
              </a:rPr>
              <a:pPr/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1BA81D7-B328-46F4-941D-1AD90783AAF2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3" tIns="45711" rIns="91423" bIns="45711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72D6FAD-E12B-4384-9720-E75915A17C0C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8675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8676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3" tIns="45711" rIns="91423" bIns="45711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D3DE956-FB08-4E98-9027-AB9F1139EE40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3" tIns="45711" rIns="91423" bIns="45711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DD76268-71CF-4165-B7F8-566F1A991B08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3" tIns="45711" rIns="91423" bIns="45711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0EFD-8E6B-4F7A-9885-EE712BB17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A5C8E-C3C4-4BD7-A2EB-F2E2A9E9AF58}" type="datetime1">
              <a:rPr lang="tr-TR"/>
              <a:pPr>
                <a:defRPr/>
              </a:pPr>
              <a:t>19.09.2022</a:t>
            </a:fld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501D1-3670-4E15-A280-76AC6AD512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93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226219"/>
            <a:ext cx="7313612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54F3F-33C0-4B89-AC3E-42F2FA07CCF1}" type="datetime1">
              <a:rPr lang="tr-TR"/>
              <a:pPr>
                <a:defRPr/>
              </a:pPr>
              <a:t>19.09.2022</a:t>
            </a:fld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FB7A-EB2A-47D9-A0C4-6B81C07C1F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78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61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6"/>
          <p:cNvSpPr txBox="1">
            <a:spLocks noGrp="1"/>
          </p:cNvSpPr>
          <p:nvPr>
            <p:ph type="ctrTitle"/>
          </p:nvPr>
        </p:nvSpPr>
        <p:spPr>
          <a:xfrm>
            <a:off x="4113600" y="2283718"/>
            <a:ext cx="4505700" cy="175483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defRPr/>
            </a:pP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</a:rPr>
              <a:t>Yönetimin Temelleri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4" name="Google Shape;144;p16"/>
          <p:cNvSpPr txBox="1"/>
          <p:nvPr/>
        </p:nvSpPr>
        <p:spPr>
          <a:xfrm>
            <a:off x="0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5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dirty="0" smtClean="0"/>
              <a:t>Yönetim becerilerinin önemi, yönetsel düzeylere göre değişir.</a:t>
            </a:r>
            <a:endParaRPr lang="en-US" sz="2000" dirty="0" smtClean="0"/>
          </a:p>
        </p:txBody>
      </p:sp>
      <p:sp>
        <p:nvSpPr>
          <p:cNvPr id="12291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753B911-D444-4A7F-AE1E-49AB73AF2BEF}" type="slidenum">
              <a:rPr lang="tr-TR"/>
              <a:pPr eaLnBrk="1" hangingPunct="1"/>
              <a:t>10</a:t>
            </a:fld>
            <a:endParaRPr lang="tr-TR"/>
          </a:p>
        </p:txBody>
      </p:sp>
      <p:sp>
        <p:nvSpPr>
          <p:cNvPr id="12290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107504" y="4916543"/>
            <a:ext cx="1800200" cy="252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B1F9A79-CADE-466A-9EEA-1F5C862865A0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539552" y="1635646"/>
            <a:ext cx="2481263" cy="3280898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A4A4A4"/>
            </a:outerShdw>
          </a:effectLst>
        </p:spPr>
        <p:txBody>
          <a:bodyPr>
            <a:spAutoFit/>
          </a:bodyPr>
          <a:lstStyle/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endParaRPr lang="tr-TR" sz="1400" b="1" dirty="0">
              <a:solidFill>
                <a:srgbClr val="FFFFE1"/>
              </a:solidFill>
              <a:latin typeface="Futura Md BT" pitchFamily="34" charset="0"/>
            </a:endParaRP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tr-TR" sz="1400" b="1" dirty="0">
                <a:solidFill>
                  <a:srgbClr val="FFFFE1"/>
                </a:solidFill>
                <a:latin typeface="Futura Md BT" pitchFamily="34" charset="0"/>
              </a:rPr>
              <a:t>Üst Düzey Yöneticiler</a:t>
            </a: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endParaRPr lang="en-US" sz="1400" b="1" dirty="0">
              <a:solidFill>
                <a:srgbClr val="FFFFE1"/>
              </a:solidFill>
              <a:latin typeface="Futura Md BT" pitchFamily="34" charset="0"/>
            </a:endParaRP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tr-TR" sz="1400" b="1" dirty="0">
                <a:solidFill>
                  <a:srgbClr val="FFFFE1"/>
                </a:solidFill>
                <a:latin typeface="Futura Md BT" pitchFamily="34" charset="0"/>
              </a:rPr>
              <a:t>Orta Düzey  Yöneticiler</a:t>
            </a:r>
            <a:endParaRPr lang="en-US" sz="1400" b="1" dirty="0">
              <a:solidFill>
                <a:srgbClr val="FFFFE1"/>
              </a:solidFill>
              <a:latin typeface="Futura Md BT" pitchFamily="34" charset="0"/>
            </a:endParaRP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endParaRPr lang="tr-TR" sz="1400" b="1" dirty="0">
              <a:solidFill>
                <a:srgbClr val="FFFFE1"/>
              </a:solidFill>
              <a:latin typeface="Futura Md BT" pitchFamily="34" charset="0"/>
            </a:endParaRP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tr-TR" sz="1400" b="1" dirty="0">
                <a:solidFill>
                  <a:srgbClr val="FFFFE1"/>
                </a:solidFill>
                <a:latin typeface="Futura Md BT" pitchFamily="34" charset="0"/>
              </a:rPr>
              <a:t>Alt Düzey Yöneticiler </a:t>
            </a:r>
            <a:endParaRPr lang="en-US" sz="1400" b="1" dirty="0">
              <a:solidFill>
                <a:srgbClr val="FFFFE1"/>
              </a:solidFill>
              <a:latin typeface="Futura Md BT" pitchFamily="34" charset="0"/>
            </a:endParaRP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endParaRPr lang="tr-TR" sz="1400" b="1" dirty="0">
              <a:solidFill>
                <a:srgbClr val="FFFFE1"/>
              </a:solidFill>
              <a:latin typeface="Futura Md BT" pitchFamily="34" charset="0"/>
            </a:endParaRP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r>
              <a:rPr lang="tr-TR" sz="1400" b="1" dirty="0">
                <a:solidFill>
                  <a:srgbClr val="FFFFE1"/>
                </a:solidFill>
                <a:latin typeface="Futura Md BT" pitchFamily="34" charset="0"/>
              </a:rPr>
              <a:t>Personel</a:t>
            </a:r>
          </a:p>
          <a:p>
            <a:pPr algn="r" eaLnBrk="0" hangingPunct="0">
              <a:lnSpc>
                <a:spcPct val="120000"/>
              </a:lnSpc>
              <a:spcBef>
                <a:spcPct val="50000"/>
              </a:spcBef>
              <a:defRPr/>
            </a:pPr>
            <a:endParaRPr lang="en-US" sz="1400" b="1" dirty="0">
              <a:solidFill>
                <a:srgbClr val="FFFFE1"/>
              </a:solidFill>
              <a:latin typeface="Futura Md BT" pitchFamily="34" charset="0"/>
            </a:endParaRPr>
          </a:p>
        </p:txBody>
      </p:sp>
      <p:pic>
        <p:nvPicPr>
          <p:cNvPr id="145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9464" y="1635646"/>
            <a:ext cx="5867400" cy="328089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rgbClr val="A4A4A4">
                <a:alpha val="50000"/>
              </a:srgbClr>
            </a:outerShdw>
          </a:effectLst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3200400" y="3543300"/>
            <a:ext cx="5943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tr-TR" sz="1400" b="1" dirty="0">
                <a:solidFill>
                  <a:srgbClr val="FFFFE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Kavramsal Beceri</a:t>
            </a:r>
            <a:r>
              <a:rPr lang="tr-TR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           İnsan İlişkileri Becerisi         </a:t>
            </a:r>
            <a:r>
              <a:rPr lang="tr-TR" sz="1400" b="1" dirty="0">
                <a:solidFill>
                  <a:srgbClr val="FFFFE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Teknik Beceri</a:t>
            </a:r>
            <a:endParaRPr lang="en-US" sz="1400" b="1" dirty="0">
              <a:solidFill>
                <a:srgbClr val="FFFFE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3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Genel yönetim modeli</a:t>
            </a:r>
            <a:endParaRPr lang="en-US" sz="2400" dirty="0" smtClean="0"/>
          </a:p>
        </p:txBody>
      </p:sp>
      <p:grpSp>
        <p:nvGrpSpPr>
          <p:cNvPr id="13315" name="Group 59"/>
          <p:cNvGrpSpPr>
            <a:grpSpLocks/>
          </p:cNvGrpSpPr>
          <p:nvPr/>
        </p:nvGrpSpPr>
        <p:grpSpPr bwMode="auto">
          <a:xfrm>
            <a:off x="533401" y="1771650"/>
            <a:ext cx="1774825" cy="2233986"/>
            <a:chOff x="397" y="1726"/>
            <a:chExt cx="1022" cy="1448"/>
          </a:xfrm>
        </p:grpSpPr>
        <p:sp>
          <p:nvSpPr>
            <p:cNvPr id="55303" name="Oval 7"/>
            <p:cNvSpPr>
              <a:spLocks noChangeArrowheads="1"/>
            </p:cNvSpPr>
            <p:nvPr/>
          </p:nvSpPr>
          <p:spPr bwMode="auto">
            <a:xfrm>
              <a:off x="397" y="1726"/>
              <a:ext cx="828" cy="1261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3346" name="Line 21"/>
            <p:cNvSpPr>
              <a:spLocks noChangeShapeType="1"/>
            </p:cNvSpPr>
            <p:nvPr/>
          </p:nvSpPr>
          <p:spPr bwMode="auto">
            <a:xfrm>
              <a:off x="1212" y="2356"/>
              <a:ext cx="20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21" name="Text Box 25"/>
            <p:cNvSpPr txBox="1">
              <a:spLocks noChangeArrowheads="1"/>
            </p:cNvSpPr>
            <p:nvPr/>
          </p:nvSpPr>
          <p:spPr bwMode="auto">
            <a:xfrm>
              <a:off x="505" y="1871"/>
              <a:ext cx="621" cy="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tr-TR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Kaynaklar</a:t>
              </a:r>
              <a:endParaRPr 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endParaRPr>
            </a:p>
          </p:txBody>
        </p:sp>
        <p:sp>
          <p:nvSpPr>
            <p:cNvPr id="55325" name="Text Box 29"/>
            <p:cNvSpPr txBox="1">
              <a:spLocks noChangeArrowheads="1"/>
            </p:cNvSpPr>
            <p:nvPr/>
          </p:nvSpPr>
          <p:spPr bwMode="auto">
            <a:xfrm>
              <a:off x="482" y="2017"/>
              <a:ext cx="803" cy="1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İnsan (hemşire)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Finans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Hammadde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Enerji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Teknoloji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Bilgi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Diğer</a:t>
              </a:r>
              <a:endParaRPr lang="en-US" sz="1100" dirty="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endParaRPr>
            </a:p>
          </p:txBody>
        </p:sp>
      </p:grpSp>
      <p:grpSp>
        <p:nvGrpSpPr>
          <p:cNvPr id="13316" name="Group 60"/>
          <p:cNvGrpSpPr>
            <a:grpSpLocks/>
          </p:cNvGrpSpPr>
          <p:nvPr/>
        </p:nvGrpSpPr>
        <p:grpSpPr bwMode="auto">
          <a:xfrm>
            <a:off x="7058026" y="1314450"/>
            <a:ext cx="1724025" cy="2936664"/>
            <a:chOff x="4440" y="1663"/>
            <a:chExt cx="1086" cy="1479"/>
          </a:xfrm>
        </p:grpSpPr>
        <p:sp>
          <p:nvSpPr>
            <p:cNvPr id="55304" name="Oval 8"/>
            <p:cNvSpPr>
              <a:spLocks noChangeArrowheads="1"/>
            </p:cNvSpPr>
            <p:nvPr/>
          </p:nvSpPr>
          <p:spPr bwMode="auto">
            <a:xfrm>
              <a:off x="4634" y="1663"/>
              <a:ext cx="892" cy="1324"/>
            </a:xfrm>
            <a:prstGeom prst="ellipse">
              <a:avLst/>
            </a:pr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kumimoji="1" lang="tr-TR" sz="24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13342" name="Line 22"/>
            <p:cNvSpPr>
              <a:spLocks noChangeShapeType="1"/>
            </p:cNvSpPr>
            <p:nvPr/>
          </p:nvSpPr>
          <p:spPr bwMode="auto">
            <a:xfrm>
              <a:off x="4440" y="2364"/>
              <a:ext cx="20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4702" y="1865"/>
              <a:ext cx="786" cy="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Performan</a:t>
              </a:r>
              <a:r>
                <a:rPr lang="tr-TR" sz="1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s</a:t>
              </a:r>
              <a:endParaRPr 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endParaRPr>
            </a:p>
          </p:txBody>
        </p:sp>
        <p:sp>
          <p:nvSpPr>
            <p:cNvPr id="55326" name="Text Box 30"/>
            <p:cNvSpPr txBox="1">
              <a:spLocks noChangeArrowheads="1"/>
            </p:cNvSpPr>
            <p:nvPr/>
          </p:nvSpPr>
          <p:spPr bwMode="auto">
            <a:xfrm>
              <a:off x="4725" y="2030"/>
              <a:ext cx="776" cy="1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Hizmet miktarı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Hasta tatmini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Personel motivasyonu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Personel eğitimi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Personel devri</a:t>
              </a: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Devamsızlık</a:t>
              </a:r>
              <a:endParaRPr lang="en-US" sz="11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endParaRP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Verimlilik</a:t>
              </a:r>
              <a:endParaRPr lang="en-US" sz="11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endParaRPr>
            </a:p>
            <a:p>
              <a:pPr eaLnBrk="0" hangingPunct="0">
                <a:spcBef>
                  <a:spcPct val="50000"/>
                </a:spcBef>
                <a:buFontTx/>
                <a:buChar char="•"/>
                <a:defRPr/>
              </a:pPr>
              <a:r>
                <a:rPr lang="tr-TR" sz="1100">
                  <a:effectLst>
                    <a:outerShdw blurRad="38100" dist="38100" dir="2700000" algn="tl">
                      <a:srgbClr val="C0C0C0"/>
                    </a:outerShdw>
                  </a:effectLst>
                  <a:latin typeface="Futura Md BT" pitchFamily="34" charset="0"/>
                </a:rPr>
                <a:t>Kalite</a:t>
              </a:r>
              <a:endParaRPr lang="en-US" sz="11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endParaRPr>
            </a:p>
          </p:txBody>
        </p:sp>
      </p:grpSp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6259513" y="3100388"/>
            <a:ext cx="0" cy="525066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2286001" y="2330054"/>
            <a:ext cx="1725613" cy="826294"/>
          </a:xfrm>
          <a:prstGeom prst="ellipse">
            <a:avLst/>
          </a:prstGeom>
          <a:solidFill>
            <a:srgbClr val="FFFF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3814764" y="1428750"/>
            <a:ext cx="1724025" cy="826294"/>
          </a:xfrm>
          <a:prstGeom prst="ellipse">
            <a:avLst/>
          </a:prstGeom>
          <a:solidFill>
            <a:srgbClr val="FFFF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5356226" y="2330054"/>
            <a:ext cx="1725613" cy="826294"/>
          </a:xfrm>
          <a:prstGeom prst="ellipse">
            <a:avLst/>
          </a:prstGeom>
          <a:solidFill>
            <a:srgbClr val="FFFF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55308" name="Oval 12"/>
          <p:cNvSpPr>
            <a:spLocks noChangeArrowheads="1"/>
          </p:cNvSpPr>
          <p:nvPr/>
        </p:nvSpPr>
        <p:spPr bwMode="auto">
          <a:xfrm>
            <a:off x="3814764" y="3231357"/>
            <a:ext cx="1724025" cy="826294"/>
          </a:xfrm>
          <a:prstGeom prst="ellipse">
            <a:avLst/>
          </a:prstGeom>
          <a:solidFill>
            <a:srgbClr val="FFFF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 flipV="1">
            <a:off x="3051175" y="3156348"/>
            <a:ext cx="0" cy="450056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3041651" y="3606404"/>
            <a:ext cx="8032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4" name="Line 15"/>
          <p:cNvSpPr>
            <a:spLocks noChangeShapeType="1"/>
          </p:cNvSpPr>
          <p:nvPr/>
        </p:nvSpPr>
        <p:spPr bwMode="auto">
          <a:xfrm>
            <a:off x="5538789" y="1888331"/>
            <a:ext cx="7207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5" name="Line 16"/>
          <p:cNvSpPr>
            <a:spLocks noChangeShapeType="1"/>
          </p:cNvSpPr>
          <p:nvPr/>
        </p:nvSpPr>
        <p:spPr bwMode="auto">
          <a:xfrm>
            <a:off x="5526089" y="3606404"/>
            <a:ext cx="73342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6" name="Line 17"/>
          <p:cNvSpPr>
            <a:spLocks noChangeShapeType="1"/>
          </p:cNvSpPr>
          <p:nvPr/>
        </p:nvSpPr>
        <p:spPr bwMode="auto">
          <a:xfrm>
            <a:off x="3106738" y="1896666"/>
            <a:ext cx="7239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7" name="Line 18"/>
          <p:cNvSpPr>
            <a:spLocks noChangeShapeType="1"/>
          </p:cNvSpPr>
          <p:nvPr/>
        </p:nvSpPr>
        <p:spPr bwMode="auto">
          <a:xfrm>
            <a:off x="3106738" y="1888332"/>
            <a:ext cx="0" cy="45124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8" name="Line 19"/>
          <p:cNvSpPr>
            <a:spLocks noChangeShapeType="1"/>
          </p:cNvSpPr>
          <p:nvPr/>
        </p:nvSpPr>
        <p:spPr bwMode="auto">
          <a:xfrm>
            <a:off x="4016375" y="2714625"/>
            <a:ext cx="132715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29" name="Line 20"/>
          <p:cNvSpPr>
            <a:spLocks noChangeShapeType="1"/>
          </p:cNvSpPr>
          <p:nvPr/>
        </p:nvSpPr>
        <p:spPr bwMode="auto">
          <a:xfrm>
            <a:off x="4652963" y="2255044"/>
            <a:ext cx="0" cy="976313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4244975" y="1518048"/>
            <a:ext cx="9032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Plan</a:t>
            </a:r>
            <a:r>
              <a:rPr lang="tr-T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lama</a:t>
            </a:r>
            <a:endParaRPr lang="en-US" sz="1200" b="1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114800" y="329446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Yönlendirme</a:t>
            </a:r>
            <a:endParaRPr lang="en-US" sz="1200" b="1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2571751" y="2447925"/>
            <a:ext cx="1103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Denetim</a:t>
            </a:r>
            <a:endParaRPr lang="en-US" sz="1200" b="1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624513" y="2422923"/>
            <a:ext cx="1273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 b="1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Örgülteme</a:t>
            </a:r>
            <a:endParaRPr lang="en-US" sz="1200" b="1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27" name="Text Box 31"/>
          <p:cNvSpPr txBox="1">
            <a:spLocks noChangeArrowheads="1"/>
          </p:cNvSpPr>
          <p:nvPr/>
        </p:nvSpPr>
        <p:spPr bwMode="auto">
          <a:xfrm>
            <a:off x="3805238" y="3494485"/>
            <a:ext cx="1752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İletişim, güdüleme, liderlik, değişim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998913" y="1728788"/>
            <a:ext cx="139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Hedefler. Araçlar standartlar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5402263" y="2574132"/>
            <a:ext cx="17129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Görev, yetki ve sorumluluklar hiyerarşisi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2339975" y="2602707"/>
            <a:ext cx="16271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tr-TR" sz="1200">
                <a:effectLst>
                  <a:outerShdw blurRad="38100" dist="38100" dir="2700000" algn="tl">
                    <a:srgbClr val="C0C0C0"/>
                  </a:outerShdw>
                </a:effectLst>
                <a:latin typeface="Futura Md BT" pitchFamily="34" charset="0"/>
              </a:rPr>
              <a:t>Sonuçları değerlendirme ve düzeltme</a:t>
            </a:r>
            <a:endParaRPr lang="en-US" sz="120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  <p:sp>
        <p:nvSpPr>
          <p:cNvPr id="13338" name="Line 35"/>
          <p:cNvSpPr>
            <a:spLocks noChangeShapeType="1"/>
          </p:cNvSpPr>
          <p:nvPr/>
        </p:nvSpPr>
        <p:spPr bwMode="auto">
          <a:xfrm>
            <a:off x="6259513" y="1883569"/>
            <a:ext cx="0" cy="451247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3339" name="Oval 61"/>
          <p:cNvSpPr>
            <a:spLocks noChangeArrowheads="1"/>
          </p:cNvSpPr>
          <p:nvPr/>
        </p:nvSpPr>
        <p:spPr bwMode="auto">
          <a:xfrm>
            <a:off x="4343400" y="2457450"/>
            <a:ext cx="685800" cy="571500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tr-TR" sz="1200" b="1"/>
              <a:t>Karar </a:t>
            </a:r>
          </a:p>
          <a:p>
            <a:pPr algn="ctr"/>
            <a:r>
              <a:rPr lang="tr-TR" sz="1200" b="1"/>
              <a:t>verme</a:t>
            </a:r>
          </a:p>
        </p:txBody>
      </p:sp>
      <p:sp>
        <p:nvSpPr>
          <p:cNvPr id="13340" name="Text Box 62"/>
          <p:cNvSpPr txBox="1">
            <a:spLocks noChangeArrowheads="1"/>
          </p:cNvSpPr>
          <p:nvPr/>
        </p:nvSpPr>
        <p:spPr bwMode="auto">
          <a:xfrm>
            <a:off x="3124200" y="4229100"/>
            <a:ext cx="3505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/>
              <a:t>Yönetim İşlevleri</a:t>
            </a:r>
          </a:p>
        </p:txBody>
      </p:sp>
    </p:spTree>
    <p:extLst>
      <p:ext uri="{BB962C8B-B14F-4D97-AF65-F5344CB8AC3E}">
        <p14:creationId xmlns:p14="http://schemas.microsoft.com/office/powerpoint/2010/main" val="32690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İşlevleri (1) : Planlama</a:t>
            </a:r>
            <a:endParaRPr lang="en-US" sz="2400" dirty="0" smtClean="0"/>
          </a:p>
        </p:txBody>
      </p:sp>
      <p:sp>
        <p:nvSpPr>
          <p:cNvPr id="14339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0E08159-9CF3-442E-B904-C0C2D450508F}" type="slidenum">
              <a:rPr lang="tr-TR"/>
              <a:pPr eaLnBrk="1" hangingPunct="1"/>
              <a:t>12</a:t>
            </a:fld>
            <a:endParaRPr lang="tr-TR"/>
          </a:p>
        </p:txBody>
      </p:sp>
      <p:sp>
        <p:nvSpPr>
          <p:cNvPr id="14338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251520" y="480060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86C9DB5-9971-4628-8967-2D429B411695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714500"/>
            <a:ext cx="8676456" cy="2971800"/>
          </a:xfrm>
          <a:noFill/>
        </p:spPr>
        <p:txBody>
          <a:bodyPr/>
          <a:lstStyle/>
          <a:p>
            <a:pPr marL="344488" indent="-344488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Plan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lama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6125" lvl="1" eaLnBrk="1" hangingPunct="1">
              <a:lnSpc>
                <a:spcPct val="8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Kurumsal amaçları ve bu amaçları başarmak için gerekli araçların önceden kararlaştırılması süreci.</a:t>
            </a:r>
          </a:p>
          <a:p>
            <a:pPr marL="746125"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6125" lvl="1" eaLnBrk="1" hangingPunct="1">
              <a:lnSpc>
                <a:spcPct val="8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Neyin, nerede, nasıl, niçin, ne zaman ve kim tarafından (5n1k) yapılacağının önceden kararlaştırılmasıdır.</a:t>
            </a:r>
          </a:p>
          <a:p>
            <a:pPr marL="746125" lvl="1" eaLnBrk="1" hangingPunct="1">
              <a:lnSpc>
                <a:spcPct val="8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746125" lvl="1" eaLnBrk="1" hangingPunct="1">
              <a:lnSpc>
                <a:spcPct val="8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Planlama önceliği olan yönetim işlevidir.</a:t>
            </a:r>
          </a:p>
          <a:p>
            <a:pPr marL="746125" lvl="1" eaLnBrk="1" hangingPunct="1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733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Planlama sürecinin aşamaları</a:t>
            </a:r>
            <a:endParaRPr lang="en-US" sz="2400" dirty="0" smtClean="0"/>
          </a:p>
        </p:txBody>
      </p:sp>
      <p:sp>
        <p:nvSpPr>
          <p:cNvPr id="15363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D83E628-0F43-429F-A081-3CB877250391}" type="slidenum">
              <a:rPr lang="tr-TR"/>
              <a:pPr eaLnBrk="1" hangingPunct="1"/>
              <a:t>13</a:t>
            </a:fld>
            <a:endParaRPr lang="tr-TR"/>
          </a:p>
        </p:txBody>
      </p:sp>
      <p:sp>
        <p:nvSpPr>
          <p:cNvPr id="15362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179512" y="4876006"/>
            <a:ext cx="1224136" cy="26749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E14CBFE-0C29-4D9D-B0A0-EC4B642062D4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491630"/>
            <a:ext cx="7488832" cy="3137520"/>
          </a:xfrm>
        </p:spPr>
        <p:txBody>
          <a:bodyPr/>
          <a:lstStyle/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Dış çevrenin analiz edilmesi,</a:t>
            </a:r>
          </a:p>
          <a:p>
            <a:pPr lvl="2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Öngörü </a:t>
            </a:r>
          </a:p>
          <a:p>
            <a:pPr lvl="2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Yazılı kaynaklar - raporlar</a:t>
            </a:r>
          </a:p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İç çevrenin analiz edilmesi,</a:t>
            </a:r>
          </a:p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Kurumsal vizyon ve misyonun tanımlanması,</a:t>
            </a:r>
          </a:p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Kurumsal amaçların belirlenmesi (kararlaştırılması),</a:t>
            </a:r>
          </a:p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Amaçların başarılması için gerekli kaynakların belirlenmesi,</a:t>
            </a:r>
          </a:p>
          <a:p>
            <a:pPr lvl="2" eaLnBrk="1" hangingPunct="1"/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İnsangücü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planlaması </a:t>
            </a:r>
          </a:p>
          <a:p>
            <a:pPr lvl="2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Üretim planlaması</a:t>
            </a:r>
          </a:p>
          <a:p>
            <a:pPr lvl="2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Malzeme planlaması</a:t>
            </a:r>
          </a:p>
          <a:p>
            <a:pPr lvl="2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Diğer</a:t>
            </a:r>
          </a:p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Başarı standartlarının saptanması,</a:t>
            </a:r>
          </a:p>
          <a:p>
            <a:pPr lvl="1" eaLnBrk="1" hangingPunct="1"/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Uygulama planlarının hazırlanması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0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işlevleri (2): Örgütleme</a:t>
            </a:r>
            <a:endParaRPr lang="en-US" sz="2400" dirty="0" smtClean="0"/>
          </a:p>
        </p:txBody>
      </p:sp>
      <p:sp>
        <p:nvSpPr>
          <p:cNvPr id="16387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72381F4-167E-4D65-8CB2-9EEB85F5FD11}" type="slidenum">
              <a:rPr lang="tr-TR"/>
              <a:pPr eaLnBrk="1" hangingPunct="1"/>
              <a:t>14</a:t>
            </a:fld>
            <a:endParaRPr lang="tr-TR"/>
          </a:p>
        </p:txBody>
      </p:sp>
      <p:sp>
        <p:nvSpPr>
          <p:cNvPr id="16386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74345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3E045C6-8FC7-429A-9D0B-FAF46C9FC512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16389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63638"/>
            <a:ext cx="8496944" cy="3122662"/>
          </a:xfrm>
          <a:noFill/>
        </p:spPr>
        <p:txBody>
          <a:bodyPr/>
          <a:lstStyle/>
          <a:p>
            <a:pPr marL="344488" indent="-344488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Örgütleme;</a:t>
            </a:r>
          </a:p>
          <a:p>
            <a:pPr marL="746125"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Amaçların (planların) başarılması için gerekli maddi ve beşeri kaynakların bir araya getirilmesi sürecidir. </a:t>
            </a:r>
          </a:p>
          <a:p>
            <a:pPr marL="746125" lvl="1"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Örgütleme, amaca yönelik görevlerin, pozisyonların, yetki, sorumluluk ve otorite ilişkilerinin ve iletişim kanallarının oluşturulmasıdır.</a:t>
            </a:r>
          </a:p>
        </p:txBody>
      </p:sp>
    </p:spTree>
    <p:extLst>
      <p:ext uri="{BB962C8B-B14F-4D97-AF65-F5344CB8AC3E}">
        <p14:creationId xmlns:p14="http://schemas.microsoft.com/office/powerpoint/2010/main" val="17953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b="1" dirty="0" smtClean="0"/>
              <a:t>Kurumlar amaçlarına görevlerin başarılmasıyla ulaşırlar.</a:t>
            </a:r>
          </a:p>
        </p:txBody>
      </p:sp>
      <p:sp>
        <p:nvSpPr>
          <p:cNvPr id="17411" name="4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3219E11-5D12-41C9-A820-1EA25394EE19}" type="slidenum">
              <a:rPr lang="tr-TR"/>
              <a:pPr eaLnBrk="1" hangingPunct="1"/>
              <a:t>15</a:t>
            </a:fld>
            <a:endParaRPr lang="tr-TR"/>
          </a:p>
        </p:txBody>
      </p:sp>
      <p:sp>
        <p:nvSpPr>
          <p:cNvPr id="17410" name="2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357931F-15ED-401D-BE11-815E63D53BE1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17415" name="Rectangle 5"/>
          <p:cNvSpPr>
            <a:spLocks noChangeArrowheads="1"/>
          </p:cNvSpPr>
          <p:nvPr/>
        </p:nvSpPr>
        <p:spPr bwMode="auto">
          <a:xfrm>
            <a:off x="4489450" y="3590926"/>
            <a:ext cx="1873250" cy="27027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görev</a:t>
            </a:r>
          </a:p>
        </p:txBody>
      </p:sp>
      <p:sp>
        <p:nvSpPr>
          <p:cNvPr id="17416" name="Rectangle 6"/>
          <p:cNvSpPr>
            <a:spLocks noChangeArrowheads="1"/>
          </p:cNvSpPr>
          <p:nvPr/>
        </p:nvSpPr>
        <p:spPr bwMode="auto">
          <a:xfrm>
            <a:off x="1447800" y="3486151"/>
            <a:ext cx="1873250" cy="27027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görev</a:t>
            </a:r>
          </a:p>
        </p:txBody>
      </p:sp>
      <p:sp>
        <p:nvSpPr>
          <p:cNvPr id="17417" name="Rectangle 7"/>
          <p:cNvSpPr>
            <a:spLocks noChangeArrowheads="1"/>
          </p:cNvSpPr>
          <p:nvPr/>
        </p:nvSpPr>
        <p:spPr bwMode="auto">
          <a:xfrm>
            <a:off x="4129088" y="2187178"/>
            <a:ext cx="1873250" cy="27027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görev</a:t>
            </a:r>
          </a:p>
        </p:txBody>
      </p:sp>
      <p:sp>
        <p:nvSpPr>
          <p:cNvPr id="17419" name="Rectangle 9"/>
          <p:cNvSpPr>
            <a:spLocks noChangeArrowheads="1"/>
          </p:cNvSpPr>
          <p:nvPr/>
        </p:nvSpPr>
        <p:spPr bwMode="auto">
          <a:xfrm>
            <a:off x="1524000" y="2400301"/>
            <a:ext cx="1873250" cy="27027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görev</a:t>
            </a: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6505575" y="2834878"/>
            <a:ext cx="1873250" cy="27027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görev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431" y="1616471"/>
            <a:ext cx="18843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28601"/>
            <a:ext cx="18843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880916"/>
            <a:ext cx="18843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975" y="2920137"/>
            <a:ext cx="18843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726062"/>
            <a:ext cx="18843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3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1600" dirty="0" smtClean="0"/>
              <a:t>Örgütleme, hiyerarşik ilişkileri </a:t>
            </a:r>
            <a:br>
              <a:rPr lang="tr-TR" sz="1600" dirty="0" smtClean="0"/>
            </a:br>
            <a:r>
              <a:rPr lang="tr-TR" sz="1600" dirty="0" smtClean="0"/>
              <a:t>düzenler; kurumda  koordinasyon </a:t>
            </a:r>
            <a:br>
              <a:rPr lang="tr-TR" sz="1600" dirty="0" smtClean="0"/>
            </a:br>
            <a:r>
              <a:rPr lang="tr-TR" sz="1600" dirty="0" smtClean="0"/>
              <a:t>ve denetimi kolaylaştırır.</a:t>
            </a:r>
          </a:p>
        </p:txBody>
      </p:sp>
      <p:sp>
        <p:nvSpPr>
          <p:cNvPr id="18435" name="4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FCE7C44-DB35-4202-91DF-69B98A2F3A4B}" type="slidenum">
              <a:rPr lang="tr-TR"/>
              <a:pPr eaLnBrk="1" hangingPunct="1"/>
              <a:t>16</a:t>
            </a:fld>
            <a:endParaRPr lang="tr-TR"/>
          </a:p>
        </p:txBody>
      </p:sp>
      <p:sp>
        <p:nvSpPr>
          <p:cNvPr id="18434" name="2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24C42C7-06EF-4799-B3C2-AE9B3802A30D}" type="datetime1">
              <a:rPr lang="tr-TR"/>
              <a:pPr eaLnBrk="1" hangingPunct="1"/>
              <a:t>19.09.2022</a:t>
            </a:fld>
            <a:endParaRPr lang="tr-TR"/>
          </a:p>
        </p:txBody>
      </p:sp>
      <p:grpSp>
        <p:nvGrpSpPr>
          <p:cNvPr id="18438" name="Group 10"/>
          <p:cNvGrpSpPr>
            <a:grpSpLocks/>
          </p:cNvGrpSpPr>
          <p:nvPr/>
        </p:nvGrpSpPr>
        <p:grpSpPr bwMode="auto">
          <a:xfrm>
            <a:off x="5508625" y="2734866"/>
            <a:ext cx="2738438" cy="1926431"/>
            <a:chOff x="3470" y="2297"/>
            <a:chExt cx="1725" cy="1618"/>
          </a:xfrm>
        </p:grpSpPr>
        <p:sp>
          <p:nvSpPr>
            <p:cNvPr id="18456" name="Rectangle 11"/>
            <p:cNvSpPr>
              <a:spLocks noChangeArrowheads="1"/>
            </p:cNvSpPr>
            <p:nvPr/>
          </p:nvSpPr>
          <p:spPr bwMode="auto">
            <a:xfrm>
              <a:off x="4015" y="3688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b="1" dirty="0">
                  <a:latin typeface="Arial" charset="0"/>
                </a:rPr>
                <a:t>görev</a:t>
              </a:r>
            </a:p>
          </p:txBody>
        </p:sp>
        <p:sp>
          <p:nvSpPr>
            <p:cNvPr id="18457" name="Rectangle 12"/>
            <p:cNvSpPr>
              <a:spLocks noChangeArrowheads="1"/>
            </p:cNvSpPr>
            <p:nvPr/>
          </p:nvSpPr>
          <p:spPr bwMode="auto">
            <a:xfrm>
              <a:off x="4014" y="3427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b="1">
                  <a:latin typeface="Arial" charset="0"/>
                </a:rPr>
                <a:t>görev</a:t>
              </a:r>
            </a:p>
          </p:txBody>
        </p:sp>
        <p:sp>
          <p:nvSpPr>
            <p:cNvPr id="18458" name="Rectangle 13"/>
            <p:cNvSpPr>
              <a:spLocks noChangeArrowheads="1"/>
            </p:cNvSpPr>
            <p:nvPr/>
          </p:nvSpPr>
          <p:spPr bwMode="auto">
            <a:xfrm>
              <a:off x="4015" y="2937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b="1">
                  <a:latin typeface="Arial" charset="0"/>
                </a:rPr>
                <a:t>görev</a:t>
              </a:r>
            </a:p>
          </p:txBody>
        </p:sp>
        <p:sp>
          <p:nvSpPr>
            <p:cNvPr id="18459" name="Rectangle 14"/>
            <p:cNvSpPr>
              <a:spLocks noChangeArrowheads="1"/>
            </p:cNvSpPr>
            <p:nvPr/>
          </p:nvSpPr>
          <p:spPr bwMode="auto">
            <a:xfrm>
              <a:off x="4015" y="2675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b="1">
                  <a:latin typeface="Arial" charset="0"/>
                </a:rPr>
                <a:t>görev</a:t>
              </a:r>
            </a:p>
          </p:txBody>
        </p:sp>
        <p:sp>
          <p:nvSpPr>
            <p:cNvPr id="18460" name="Rectangle 15"/>
            <p:cNvSpPr>
              <a:spLocks noChangeArrowheads="1"/>
            </p:cNvSpPr>
            <p:nvPr/>
          </p:nvSpPr>
          <p:spPr bwMode="auto">
            <a:xfrm>
              <a:off x="4015" y="3174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b="1">
                  <a:latin typeface="Arial" charset="0"/>
                </a:rPr>
                <a:t>görev</a:t>
              </a:r>
            </a:p>
          </p:txBody>
        </p:sp>
        <p:sp>
          <p:nvSpPr>
            <p:cNvPr id="18461" name="Rectangle 16"/>
            <p:cNvSpPr>
              <a:spLocks noChangeArrowheads="1"/>
            </p:cNvSpPr>
            <p:nvPr/>
          </p:nvSpPr>
          <p:spPr bwMode="auto">
            <a:xfrm>
              <a:off x="3470" y="2297"/>
              <a:ext cx="1588" cy="3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b="1">
                  <a:latin typeface="Arial" charset="0"/>
                </a:rPr>
                <a:t>pozisyon</a:t>
              </a:r>
            </a:p>
          </p:txBody>
        </p:sp>
      </p:grpSp>
      <p:sp>
        <p:nvSpPr>
          <p:cNvPr id="18439" name="Rectangle 17"/>
          <p:cNvSpPr>
            <a:spLocks noChangeArrowheads="1"/>
          </p:cNvSpPr>
          <p:nvPr/>
        </p:nvSpPr>
        <p:spPr bwMode="auto">
          <a:xfrm>
            <a:off x="3348038" y="1600201"/>
            <a:ext cx="2303462" cy="59293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  <a:latin typeface="Arial" charset="0"/>
              </a:rPr>
              <a:t>Pozisyon</a:t>
            </a:r>
          </a:p>
          <a:p>
            <a:pPr algn="ctr"/>
            <a:r>
              <a:rPr lang="tr-TR" b="1">
                <a:solidFill>
                  <a:schemeClr val="bg1"/>
                </a:solidFill>
                <a:latin typeface="Arial" charset="0"/>
              </a:rPr>
              <a:t>(Yönetici)</a:t>
            </a:r>
          </a:p>
        </p:txBody>
      </p:sp>
      <p:sp>
        <p:nvSpPr>
          <p:cNvPr id="18440" name="Line 18"/>
          <p:cNvSpPr>
            <a:spLocks noChangeShapeType="1"/>
          </p:cNvSpPr>
          <p:nvPr/>
        </p:nvSpPr>
        <p:spPr bwMode="auto">
          <a:xfrm>
            <a:off x="2195514" y="2518172"/>
            <a:ext cx="4681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1" name="Line 19"/>
          <p:cNvSpPr>
            <a:spLocks noChangeShapeType="1"/>
          </p:cNvSpPr>
          <p:nvPr/>
        </p:nvSpPr>
        <p:spPr bwMode="auto">
          <a:xfrm>
            <a:off x="2195513" y="2518173"/>
            <a:ext cx="0" cy="1071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2" name="Line 20"/>
          <p:cNvSpPr>
            <a:spLocks noChangeShapeType="1"/>
          </p:cNvSpPr>
          <p:nvPr/>
        </p:nvSpPr>
        <p:spPr bwMode="auto">
          <a:xfrm>
            <a:off x="6877050" y="2518172"/>
            <a:ext cx="0" cy="161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3" name="Line 21"/>
          <p:cNvSpPr>
            <a:spLocks noChangeShapeType="1"/>
          </p:cNvSpPr>
          <p:nvPr/>
        </p:nvSpPr>
        <p:spPr bwMode="auto">
          <a:xfrm>
            <a:off x="4500563" y="2247900"/>
            <a:ext cx="0" cy="215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8445" name="Line 44"/>
          <p:cNvSpPr>
            <a:spLocks noChangeShapeType="1"/>
          </p:cNvSpPr>
          <p:nvPr/>
        </p:nvSpPr>
        <p:spPr bwMode="auto">
          <a:xfrm flipH="1">
            <a:off x="6248400" y="1200150"/>
            <a:ext cx="1143000" cy="8001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256" y="20659"/>
            <a:ext cx="3226288" cy="154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11" y="2696042"/>
            <a:ext cx="2131589" cy="2090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8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işlevleri (3): Yönlendirme</a:t>
            </a:r>
          </a:p>
        </p:txBody>
      </p:sp>
      <p:sp>
        <p:nvSpPr>
          <p:cNvPr id="19459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8B8E13A-05D1-4A36-882B-5EA07C0A19F1}" type="slidenum">
              <a:rPr lang="tr-TR"/>
              <a:pPr eaLnBrk="1" hangingPunct="1"/>
              <a:t>17</a:t>
            </a:fld>
            <a:endParaRPr lang="tr-TR"/>
          </a:p>
        </p:txBody>
      </p:sp>
      <p:sp>
        <p:nvSpPr>
          <p:cNvPr id="19458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107504" y="4812672"/>
            <a:ext cx="1728192" cy="3308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6CE7544-F688-40F1-8CE8-3BCDE9D936D1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66888"/>
            <a:ext cx="8136903" cy="3159125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Yönlendirme</a:t>
            </a:r>
          </a:p>
          <a:p>
            <a:pPr lvl="1"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Maddi ve insan kaynaklarının planlanan amaçlar doğrultusunda harekete geçirilmesidir.  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Yönlendirme; </a:t>
            </a:r>
          </a:p>
          <a:p>
            <a:pPr lvl="1"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Önderlik,</a:t>
            </a:r>
          </a:p>
          <a:p>
            <a:pPr lvl="1"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Güdüleme,</a:t>
            </a:r>
          </a:p>
          <a:p>
            <a:pPr lvl="1" eaLnBrk="1" hangingPunct="1"/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İletişim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süreçlerini kapsar. </a:t>
            </a:r>
          </a:p>
        </p:txBody>
      </p:sp>
    </p:spTree>
    <p:extLst>
      <p:ext uri="{BB962C8B-B14F-4D97-AF65-F5344CB8AC3E}">
        <p14:creationId xmlns:p14="http://schemas.microsoft.com/office/powerpoint/2010/main" val="76022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işlevleri (4): Denetim</a:t>
            </a:r>
          </a:p>
        </p:txBody>
      </p:sp>
      <p:sp>
        <p:nvSpPr>
          <p:cNvPr id="20483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8187ED4-798F-4194-A74F-083831FFA968}" type="slidenum">
              <a:rPr lang="tr-TR"/>
              <a:pPr eaLnBrk="1" hangingPunct="1"/>
              <a:t>18</a:t>
            </a:fld>
            <a:endParaRPr lang="tr-TR"/>
          </a:p>
        </p:txBody>
      </p:sp>
      <p:sp>
        <p:nvSpPr>
          <p:cNvPr id="20482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74345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E7DB2A9-DC88-4291-9D63-14D25EC004A5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2067695"/>
            <a:ext cx="8748464" cy="2376264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Planlanan amaçlara (performans) ne ölçüde ulaşıldığını belirleme ve sapma varsa düzeltici eyleme geçme sürecidir.</a:t>
            </a:r>
          </a:p>
        </p:txBody>
      </p:sp>
    </p:spTree>
    <p:extLst>
      <p:ext uri="{BB962C8B-B14F-4D97-AF65-F5344CB8AC3E}">
        <p14:creationId xmlns:p14="http://schemas.microsoft.com/office/powerpoint/2010/main" val="205800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3"/>
          <p:cNvSpPr>
            <a:spLocks noGrp="1" noChangeArrowheads="1"/>
          </p:cNvSpPr>
          <p:nvPr>
            <p:ph type="title"/>
          </p:nvPr>
        </p:nvSpPr>
        <p:spPr>
          <a:xfrm>
            <a:off x="1146025" y="530725"/>
            <a:ext cx="3435500" cy="783725"/>
          </a:xfrm>
        </p:spPr>
        <p:txBody>
          <a:bodyPr/>
          <a:lstStyle/>
          <a:p>
            <a:pPr eaLnBrk="1" hangingPunct="1"/>
            <a:r>
              <a:rPr lang="tr-TR" sz="2400" dirty="0" smtClean="0"/>
              <a:t>Genel denetim modeli</a:t>
            </a:r>
            <a:endParaRPr lang="en-US" sz="2400" dirty="0" smtClean="0"/>
          </a:p>
        </p:txBody>
      </p:sp>
      <p:sp>
        <p:nvSpPr>
          <p:cNvPr id="21507" name="4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1B21B37-E1A2-45C7-AB60-977C1F7297DE}" type="slidenum">
              <a:rPr lang="tr-TR"/>
              <a:pPr eaLnBrk="1" hangingPunct="1"/>
              <a:t>19</a:t>
            </a:fld>
            <a:endParaRPr lang="tr-TR"/>
          </a:p>
        </p:txBody>
      </p:sp>
      <p:sp>
        <p:nvSpPr>
          <p:cNvPr id="21506" name="2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97B02D1-8CEB-4915-86A3-B4AB50FC4AE3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161925" y="1314450"/>
            <a:ext cx="8839200" cy="3143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10" name="Line 4"/>
          <p:cNvSpPr>
            <a:spLocks noChangeShapeType="1"/>
          </p:cNvSpPr>
          <p:nvPr/>
        </p:nvSpPr>
        <p:spPr bwMode="auto">
          <a:xfrm>
            <a:off x="5767388" y="3028950"/>
            <a:ext cx="0" cy="214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11" name="Rectangle 5"/>
          <p:cNvSpPr>
            <a:spLocks noChangeArrowheads="1"/>
          </p:cNvSpPr>
          <p:nvPr/>
        </p:nvSpPr>
        <p:spPr bwMode="auto">
          <a:xfrm>
            <a:off x="225425" y="2114550"/>
            <a:ext cx="1371600" cy="62865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2" name="Rectangle 6"/>
          <p:cNvSpPr>
            <a:spLocks noChangeArrowheads="1"/>
          </p:cNvSpPr>
          <p:nvPr/>
        </p:nvSpPr>
        <p:spPr bwMode="auto">
          <a:xfrm>
            <a:off x="1863725" y="2114550"/>
            <a:ext cx="1371600" cy="628650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3502025" y="2114550"/>
            <a:ext cx="1371600" cy="6286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5105400" y="2114550"/>
            <a:ext cx="1404938" cy="628650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5" name="Rectangle 9"/>
          <p:cNvSpPr>
            <a:spLocks noChangeArrowheads="1"/>
          </p:cNvSpPr>
          <p:nvPr/>
        </p:nvSpPr>
        <p:spPr bwMode="auto">
          <a:xfrm>
            <a:off x="7543800" y="2114550"/>
            <a:ext cx="1371600" cy="6286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6" name="Line 10"/>
          <p:cNvSpPr>
            <a:spLocks noChangeShapeType="1"/>
          </p:cNvSpPr>
          <p:nvPr/>
        </p:nvSpPr>
        <p:spPr bwMode="auto">
          <a:xfrm>
            <a:off x="6567488" y="245745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17" name="Text Box 11"/>
          <p:cNvSpPr txBox="1">
            <a:spLocks noChangeArrowheads="1"/>
          </p:cNvSpPr>
          <p:nvPr/>
        </p:nvSpPr>
        <p:spPr bwMode="auto">
          <a:xfrm>
            <a:off x="6453188" y="2118896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tr-TR" sz="1600" b="1">
                <a:latin typeface="Times New Roman" pitchFamily="18" charset="0"/>
              </a:rPr>
              <a:t>Yetersiz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1518" name="AutoShape 12"/>
          <p:cNvSpPr>
            <a:spLocks noChangeArrowheads="1"/>
          </p:cNvSpPr>
          <p:nvPr/>
        </p:nvSpPr>
        <p:spPr bwMode="auto">
          <a:xfrm rot="5420909">
            <a:off x="3270250" y="2314575"/>
            <a:ext cx="171450" cy="228600"/>
          </a:xfrm>
          <a:prstGeom prst="triangle">
            <a:avLst>
              <a:gd name="adj" fmla="val 51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19" name="AutoShape 13"/>
          <p:cNvSpPr>
            <a:spLocks noChangeArrowheads="1"/>
          </p:cNvSpPr>
          <p:nvPr/>
        </p:nvSpPr>
        <p:spPr bwMode="auto">
          <a:xfrm rot="5372887">
            <a:off x="4905375" y="2321719"/>
            <a:ext cx="171450" cy="228600"/>
          </a:xfrm>
          <a:prstGeom prst="triangle">
            <a:avLst>
              <a:gd name="adj" fmla="val 4673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0" name="Line 14"/>
          <p:cNvSpPr>
            <a:spLocks noChangeShapeType="1"/>
          </p:cNvSpPr>
          <p:nvPr/>
        </p:nvSpPr>
        <p:spPr bwMode="auto">
          <a:xfrm>
            <a:off x="2414588" y="1828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21" name="Line 15"/>
          <p:cNvSpPr>
            <a:spLocks noChangeShapeType="1"/>
          </p:cNvSpPr>
          <p:nvPr/>
        </p:nvSpPr>
        <p:spPr bwMode="auto">
          <a:xfrm>
            <a:off x="4090988" y="18288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22" name="Rectangle 16"/>
          <p:cNvSpPr>
            <a:spLocks noChangeArrowheads="1"/>
          </p:cNvSpPr>
          <p:nvPr/>
        </p:nvSpPr>
        <p:spPr bwMode="auto">
          <a:xfrm>
            <a:off x="5157788" y="3257550"/>
            <a:ext cx="1371600" cy="628650"/>
          </a:xfrm>
          <a:prstGeom prst="rect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21523" name="Line 17"/>
          <p:cNvSpPr>
            <a:spLocks noChangeShapeType="1"/>
          </p:cNvSpPr>
          <p:nvPr/>
        </p:nvSpPr>
        <p:spPr bwMode="auto">
          <a:xfrm flipV="1">
            <a:off x="814388" y="2800350"/>
            <a:ext cx="0" cy="800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24" name="Line 18"/>
          <p:cNvSpPr>
            <a:spLocks noChangeShapeType="1"/>
          </p:cNvSpPr>
          <p:nvPr/>
        </p:nvSpPr>
        <p:spPr bwMode="auto">
          <a:xfrm>
            <a:off x="814388" y="360045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25" name="Text Box 19"/>
          <p:cNvSpPr txBox="1">
            <a:spLocks noChangeArrowheads="1"/>
          </p:cNvSpPr>
          <p:nvPr/>
        </p:nvSpPr>
        <p:spPr bwMode="auto">
          <a:xfrm>
            <a:off x="5729288" y="2857500"/>
            <a:ext cx="1600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600" b="1">
                <a:latin typeface="Times New Roman" pitchFamily="18" charset="0"/>
              </a:rPr>
              <a:t>Yeterli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1526" name="Line 20"/>
          <p:cNvSpPr>
            <a:spLocks noChangeShapeType="1"/>
          </p:cNvSpPr>
          <p:nvPr/>
        </p:nvSpPr>
        <p:spPr bwMode="auto">
          <a:xfrm>
            <a:off x="5767388" y="274320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27" name="Text Box 21"/>
          <p:cNvSpPr txBox="1">
            <a:spLocks noChangeArrowheads="1"/>
          </p:cNvSpPr>
          <p:nvPr/>
        </p:nvSpPr>
        <p:spPr bwMode="auto">
          <a:xfrm>
            <a:off x="958850" y="1610916"/>
            <a:ext cx="2819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600" b="1">
                <a:latin typeface="Times New Roman" pitchFamily="18" charset="0"/>
              </a:rPr>
              <a:t>Standartları gözden geçir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1528" name="Text Box 22"/>
          <p:cNvSpPr txBox="1">
            <a:spLocks noChangeArrowheads="1"/>
          </p:cNvSpPr>
          <p:nvPr/>
        </p:nvSpPr>
        <p:spPr bwMode="auto">
          <a:xfrm>
            <a:off x="3525838" y="1628775"/>
            <a:ext cx="2438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600" b="1">
                <a:latin typeface="Times New Roman" pitchFamily="18" charset="0"/>
              </a:rPr>
              <a:t>Performansı gözden geçir</a:t>
            </a:r>
            <a:endParaRPr lang="en-US" sz="1600" b="1">
              <a:latin typeface="Times New Roman" pitchFamily="18" charset="0"/>
            </a:endParaRPr>
          </a:p>
        </p:txBody>
      </p:sp>
      <p:sp>
        <p:nvSpPr>
          <p:cNvPr id="21529" name="Line 23"/>
          <p:cNvSpPr>
            <a:spLocks noChangeShapeType="1"/>
          </p:cNvSpPr>
          <p:nvPr/>
        </p:nvSpPr>
        <p:spPr bwMode="auto">
          <a:xfrm flipV="1">
            <a:off x="2414588" y="148590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30" name="Line 24"/>
          <p:cNvSpPr>
            <a:spLocks noChangeShapeType="1"/>
          </p:cNvSpPr>
          <p:nvPr/>
        </p:nvSpPr>
        <p:spPr bwMode="auto">
          <a:xfrm flipV="1">
            <a:off x="4090988" y="1485900"/>
            <a:ext cx="0" cy="17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31" name="Line 25"/>
          <p:cNvSpPr>
            <a:spLocks noChangeShapeType="1"/>
          </p:cNvSpPr>
          <p:nvPr/>
        </p:nvSpPr>
        <p:spPr bwMode="auto">
          <a:xfrm>
            <a:off x="2414588" y="14859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32" name="Line 26"/>
          <p:cNvSpPr>
            <a:spLocks noChangeShapeType="1"/>
          </p:cNvSpPr>
          <p:nvPr/>
        </p:nvSpPr>
        <p:spPr bwMode="auto">
          <a:xfrm>
            <a:off x="8358188" y="1485900"/>
            <a:ext cx="0" cy="62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533" name="Text Box 27"/>
          <p:cNvSpPr txBox="1">
            <a:spLocks noChangeArrowheads="1"/>
          </p:cNvSpPr>
          <p:nvPr/>
        </p:nvSpPr>
        <p:spPr bwMode="auto">
          <a:xfrm>
            <a:off x="2224088" y="3283747"/>
            <a:ext cx="1981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600" b="1" dirty="0">
                <a:latin typeface="Times New Roman" pitchFamily="18" charset="0"/>
              </a:rPr>
              <a:t>Geri Bildirim</a:t>
            </a:r>
            <a:endParaRPr lang="en-US" sz="1600" b="1" dirty="0">
              <a:latin typeface="Times New Roman" pitchFamily="18" charset="0"/>
            </a:endParaRPr>
          </a:p>
        </p:txBody>
      </p:sp>
      <p:sp>
        <p:nvSpPr>
          <p:cNvPr id="21534" name="Text Box 28"/>
          <p:cNvSpPr txBox="1">
            <a:spLocks noChangeArrowheads="1"/>
          </p:cNvSpPr>
          <p:nvPr/>
        </p:nvSpPr>
        <p:spPr bwMode="auto">
          <a:xfrm>
            <a:off x="263525" y="2114550"/>
            <a:ext cx="1447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sz="1200" b="1" dirty="0">
                <a:solidFill>
                  <a:schemeClr val="bg1"/>
                </a:solidFill>
                <a:latin typeface="Times New Roman" pitchFamily="18" charset="0"/>
              </a:rPr>
              <a:t>Stratejik Hedeflerin Belirlenmesi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21535" name="Text Box 29"/>
          <p:cNvSpPr txBox="1">
            <a:spLocks noChangeArrowheads="1"/>
          </p:cNvSpPr>
          <p:nvPr/>
        </p:nvSpPr>
        <p:spPr bwMode="auto">
          <a:xfrm>
            <a:off x="1766889" y="2114550"/>
            <a:ext cx="15779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1. </a:t>
            </a:r>
            <a:r>
              <a:rPr lang="tr-TR" sz="1200" b="1" dirty="0">
                <a:solidFill>
                  <a:schemeClr val="bg1"/>
                </a:solidFill>
                <a:latin typeface="Times New Roman" pitchFamily="18" charset="0"/>
              </a:rPr>
              <a:t>Performans standartlarının belirlenmesi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21536" name="Text Box 30"/>
          <p:cNvSpPr txBox="1">
            <a:spLocks noChangeArrowheads="1"/>
          </p:cNvSpPr>
          <p:nvPr/>
        </p:nvSpPr>
        <p:spPr bwMode="auto">
          <a:xfrm>
            <a:off x="3559175" y="2114550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2. </a:t>
            </a:r>
            <a:r>
              <a:rPr lang="tr-TR" sz="1200" b="1" dirty="0">
                <a:solidFill>
                  <a:schemeClr val="bg1"/>
                </a:solidFill>
                <a:latin typeface="Times New Roman" pitchFamily="18" charset="0"/>
              </a:rPr>
              <a:t>Fiili performansın ölçülmesi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21537" name="Text Box 31"/>
          <p:cNvSpPr txBox="1">
            <a:spLocks noChangeArrowheads="1"/>
          </p:cNvSpPr>
          <p:nvPr/>
        </p:nvSpPr>
        <p:spPr bwMode="auto">
          <a:xfrm>
            <a:off x="5029200" y="2114551"/>
            <a:ext cx="1676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3.</a:t>
            </a:r>
            <a:r>
              <a:rPr lang="tr-TR" sz="1200" b="1" dirty="0">
                <a:solidFill>
                  <a:schemeClr val="bg1"/>
                </a:solidFill>
                <a:latin typeface="Times New Roman" pitchFamily="18" charset="0"/>
              </a:rPr>
              <a:t>Karşılaştırma</a:t>
            </a:r>
          </a:p>
          <a:p>
            <a:pPr>
              <a:spcBef>
                <a:spcPct val="50000"/>
              </a:spcBef>
            </a:pPr>
            <a:r>
              <a:rPr lang="tr-TR" sz="1200" b="1" dirty="0">
                <a:solidFill>
                  <a:schemeClr val="bg1"/>
                </a:solidFill>
                <a:latin typeface="Times New Roman" pitchFamily="18" charset="0"/>
              </a:rPr>
              <a:t>Fiili x  Standart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21538" name="Text Box 32"/>
          <p:cNvSpPr txBox="1">
            <a:spLocks noChangeArrowheads="1"/>
          </p:cNvSpPr>
          <p:nvPr/>
        </p:nvSpPr>
        <p:spPr bwMode="auto">
          <a:xfrm>
            <a:off x="7600950" y="2114550"/>
            <a:ext cx="129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4. </a:t>
            </a:r>
            <a:r>
              <a:rPr lang="tr-TR" sz="1200" b="1" dirty="0">
                <a:solidFill>
                  <a:schemeClr val="bg1"/>
                </a:solidFill>
                <a:latin typeface="Times New Roman" pitchFamily="18" charset="0"/>
              </a:rPr>
              <a:t>Düzeltici eylem</a:t>
            </a:r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sz="1200" b="1" dirty="0">
              <a:latin typeface="Times New Roman" pitchFamily="18" charset="0"/>
            </a:endParaRPr>
          </a:p>
        </p:txBody>
      </p:sp>
      <p:sp>
        <p:nvSpPr>
          <p:cNvPr id="21539" name="Text Box 33"/>
          <p:cNvSpPr txBox="1">
            <a:spLocks noChangeArrowheads="1"/>
          </p:cNvSpPr>
          <p:nvPr/>
        </p:nvSpPr>
        <p:spPr bwMode="auto">
          <a:xfrm>
            <a:off x="5138738" y="3257550"/>
            <a:ext cx="1543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4. </a:t>
            </a:r>
            <a:r>
              <a:rPr lang="tr-TR" b="1" dirty="0">
                <a:solidFill>
                  <a:schemeClr val="bg1"/>
                </a:solidFill>
                <a:latin typeface="Times New Roman" pitchFamily="18" charset="0"/>
              </a:rPr>
              <a:t>Sistemi güçlendir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.</a:t>
            </a:r>
            <a:endParaRPr lang="en-US" b="1" dirty="0">
              <a:latin typeface="Times New Roman" pitchFamily="18" charset="0"/>
            </a:endParaRPr>
          </a:p>
        </p:txBody>
      </p:sp>
      <p:sp>
        <p:nvSpPr>
          <p:cNvPr id="21540" name="AutoShape 34"/>
          <p:cNvSpPr>
            <a:spLocks noChangeArrowheads="1"/>
          </p:cNvSpPr>
          <p:nvPr/>
        </p:nvSpPr>
        <p:spPr bwMode="auto">
          <a:xfrm rot="5420909">
            <a:off x="1630363" y="2314575"/>
            <a:ext cx="171450" cy="228600"/>
          </a:xfrm>
          <a:prstGeom prst="triangle">
            <a:avLst>
              <a:gd name="adj" fmla="val 5156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6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sz="2400" dirty="0" smtClean="0"/>
              <a:t>Ders Amaçları</a:t>
            </a:r>
            <a:endParaRPr lang="en-US" sz="2400" dirty="0" smtClean="0"/>
          </a:p>
        </p:txBody>
      </p:sp>
      <p:sp>
        <p:nvSpPr>
          <p:cNvPr id="4099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6C51C0E-08AC-4313-B028-477A65386B13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4098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323528" y="480060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2334A88-AC20-49C4-88EF-DEC7CF168E47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4101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1851670"/>
            <a:ext cx="7812360" cy="2945482"/>
          </a:xfrm>
          <a:noFill/>
        </p:spPr>
        <p:txBody>
          <a:bodyPr lIns="92075" tIns="46038" rIns="92075" bIns="46038"/>
          <a:lstStyle/>
          <a:p>
            <a:pPr eaLnBrk="1" hangingPunct="1">
              <a:buSzPct val="75000"/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Yönetim kavramının tanımlanması,</a:t>
            </a:r>
          </a:p>
          <a:p>
            <a:pPr eaLnBrk="1" hangingPunct="1">
              <a:buSzPct val="75000"/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Bilim ve sanat olarak yönetim,</a:t>
            </a:r>
          </a:p>
          <a:p>
            <a:pPr eaLnBrk="1" hangingPunct="1">
              <a:buSzPct val="75000"/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Yönetsel düzeyler</a:t>
            </a:r>
          </a:p>
          <a:p>
            <a:pPr eaLnBrk="1" hangingPunct="1">
              <a:buSzPct val="75000"/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Yönetsel beceriler,</a:t>
            </a:r>
          </a:p>
          <a:p>
            <a:pPr eaLnBrk="1" hangingPunct="1">
              <a:buSzPct val="75000"/>
              <a:buFont typeface="Arial" pitchFamily="34" charset="0"/>
              <a:buChar char="•"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Yönetim süreci (işlevleri)</a:t>
            </a:r>
          </a:p>
        </p:txBody>
      </p:sp>
    </p:spTree>
    <p:extLst>
      <p:ext uri="{BB962C8B-B14F-4D97-AF65-F5344CB8AC3E}">
        <p14:creationId xmlns:p14="http://schemas.microsoft.com/office/powerpoint/2010/main" val="2859768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Sağlık yönetiminin yeni rolleri</a:t>
            </a:r>
          </a:p>
        </p:txBody>
      </p:sp>
      <p:sp>
        <p:nvSpPr>
          <p:cNvPr id="22531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99871B7-8623-45CF-BBAF-6929BB62D8F7}" type="slidenum">
              <a:rPr lang="tr-TR"/>
              <a:pPr eaLnBrk="1" hangingPunct="1"/>
              <a:t>20</a:t>
            </a:fld>
            <a:endParaRPr lang="tr-TR"/>
          </a:p>
        </p:txBody>
      </p:sp>
      <p:sp>
        <p:nvSpPr>
          <p:cNvPr id="22530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74345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1AEE5E4-A356-4DD8-9E90-F2D65654057F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161795" name="AutoShape 3"/>
          <p:cNvSpPr>
            <a:spLocks noChangeArrowheads="1"/>
          </p:cNvSpPr>
          <p:nvPr/>
        </p:nvSpPr>
        <p:spPr bwMode="auto">
          <a:xfrm>
            <a:off x="2411413" y="2193131"/>
            <a:ext cx="2735262" cy="1944291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stratejist</a:t>
            </a:r>
          </a:p>
        </p:txBody>
      </p:sp>
      <p:sp>
        <p:nvSpPr>
          <p:cNvPr id="161796" name="AutoShape 4"/>
          <p:cNvSpPr>
            <a:spLocks noChangeArrowheads="1"/>
          </p:cNvSpPr>
          <p:nvPr/>
        </p:nvSpPr>
        <p:spPr bwMode="auto">
          <a:xfrm>
            <a:off x="5076825" y="2193131"/>
            <a:ext cx="2808288" cy="1944291"/>
          </a:xfrm>
          <a:prstGeom prst="triangle">
            <a:avLst>
              <a:gd name="adj" fmla="val 50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tasarımcı</a:t>
            </a:r>
          </a:p>
        </p:txBody>
      </p:sp>
      <p:sp>
        <p:nvSpPr>
          <p:cNvPr id="161797" name="AutoShape 5"/>
          <p:cNvSpPr>
            <a:spLocks noChangeArrowheads="1"/>
          </p:cNvSpPr>
          <p:nvPr/>
        </p:nvSpPr>
        <p:spPr bwMode="auto">
          <a:xfrm flipV="1">
            <a:off x="3779838" y="2193131"/>
            <a:ext cx="2663825" cy="1944291"/>
          </a:xfrm>
          <a:prstGeom prst="triangle">
            <a:avLst>
              <a:gd name="adj" fmla="val 50000"/>
            </a:avLst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tr-TR" sz="2000" b="1">
                <a:solidFill>
                  <a:schemeClr val="bg1"/>
                </a:solidFill>
                <a:latin typeface="Arial" charset="0"/>
              </a:rPr>
              <a:t>lider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39750" y="4246960"/>
            <a:ext cx="3887788" cy="701278"/>
          </a:xfrm>
          <a:prstGeom prst="rect">
            <a:avLst/>
          </a:prstGeom>
          <a:gradFill rotWithShape="1">
            <a:gsLst>
              <a:gs pos="0">
                <a:srgbClr val="76765E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E3E5B9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tr-TR" b="1">
                <a:latin typeface="Arial" charset="0"/>
              </a:rPr>
              <a:t>Geleceğe bağlanmak, yarını </a:t>
            </a:r>
          </a:p>
          <a:p>
            <a:r>
              <a:rPr lang="tr-TR" b="1">
                <a:latin typeface="Arial" charset="0"/>
              </a:rPr>
              <a:t>kurgulamak,</a:t>
            </a:r>
            <a:r>
              <a:rPr lang="tr-TR">
                <a:latin typeface="Arial" charset="0"/>
              </a:rPr>
              <a:t> 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5219700" y="4262438"/>
            <a:ext cx="3529013" cy="685800"/>
          </a:xfrm>
          <a:prstGeom prst="rect">
            <a:avLst/>
          </a:prstGeom>
          <a:gradFill rotWithShape="1">
            <a:gsLst>
              <a:gs pos="0">
                <a:srgbClr val="CCE8EA"/>
              </a:gs>
              <a:gs pos="100000">
                <a:srgbClr val="5E6B6C"/>
              </a:gs>
            </a:gsLst>
            <a:lin ang="0" scaled="1"/>
          </a:gra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b="1">
                <a:latin typeface="Arial" charset="0"/>
              </a:rPr>
              <a:t>Değişime uyum gösteren, </a:t>
            </a:r>
          </a:p>
          <a:p>
            <a:pPr algn="ctr"/>
            <a:r>
              <a:rPr lang="tr-TR" b="1">
                <a:latin typeface="Arial" charset="0"/>
              </a:rPr>
              <a:t>Gelişmeye açık dinamik yapılar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3353734" y="1531215"/>
            <a:ext cx="3529013" cy="685800"/>
          </a:xfrm>
          <a:prstGeom prst="rect">
            <a:avLst/>
          </a:prstGeom>
          <a:gradFill rotWithShape="1">
            <a:gsLst>
              <a:gs pos="0">
                <a:srgbClr val="0033CC">
                  <a:alpha val="73000"/>
                </a:srgbClr>
              </a:gs>
              <a:gs pos="100000">
                <a:srgbClr val="00185E">
                  <a:alpha val="79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tr-TR" b="1">
                <a:solidFill>
                  <a:schemeClr val="bg1"/>
                </a:solidFill>
                <a:latin typeface="Arial" charset="0"/>
              </a:rPr>
              <a:t>Katılımcı, insan merkezli</a:t>
            </a:r>
          </a:p>
        </p:txBody>
      </p:sp>
    </p:spTree>
    <p:extLst>
      <p:ext uri="{BB962C8B-B14F-4D97-AF65-F5344CB8AC3E}">
        <p14:creationId xmlns:p14="http://schemas.microsoft.com/office/powerpoint/2010/main" val="357856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animBg="1"/>
      <p:bldP spid="161796" grpId="0" animBg="1"/>
      <p:bldP spid="161797" grpId="0" animBg="1"/>
      <p:bldP spid="161798" grpId="0" animBg="1"/>
      <p:bldP spid="161799" grpId="0" animBg="1"/>
      <p:bldP spid="16180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Yönetsel başarı koşulları</a:t>
            </a:r>
          </a:p>
        </p:txBody>
      </p:sp>
      <p:sp>
        <p:nvSpPr>
          <p:cNvPr id="23555" name="4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7C70E8-303F-45EC-A2CC-5B67DA56C5BC}" type="slidenum">
              <a:rPr lang="tr-TR"/>
              <a:pPr eaLnBrk="1" hangingPunct="1"/>
              <a:t>21</a:t>
            </a:fld>
            <a:endParaRPr lang="tr-TR"/>
          </a:p>
        </p:txBody>
      </p:sp>
      <p:sp>
        <p:nvSpPr>
          <p:cNvPr id="23554" name="2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6863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1075F8F-61D4-488F-8B48-FA40FD884E34}" type="datetime1">
              <a:rPr lang="tr-TR"/>
              <a:pPr eaLnBrk="1" hangingPunct="1"/>
              <a:t>19.09.2022</a:t>
            </a:fld>
            <a:endParaRPr lang="tr-TR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0" y="3375023"/>
            <a:ext cx="2520950" cy="1188244"/>
            <a:chOff x="3923" y="2992"/>
            <a:chExt cx="1588" cy="953"/>
          </a:xfrm>
        </p:grpSpPr>
        <p:pic>
          <p:nvPicPr>
            <p:cNvPr id="2356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2992"/>
              <a:ext cx="952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8" name="Text Box 5"/>
            <p:cNvSpPr txBox="1">
              <a:spLocks noChangeArrowheads="1"/>
            </p:cNvSpPr>
            <p:nvPr/>
          </p:nvSpPr>
          <p:spPr bwMode="auto">
            <a:xfrm>
              <a:off x="4422" y="3566"/>
              <a:ext cx="1089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b="1" dirty="0">
                  <a:latin typeface="Arial" charset="0"/>
                </a:rPr>
                <a:t>Liyakat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667026" y="3401813"/>
            <a:ext cx="1919287" cy="1134665"/>
            <a:chOff x="1610" y="2931"/>
            <a:chExt cx="1209" cy="953"/>
          </a:xfrm>
        </p:grpSpPr>
        <p:pic>
          <p:nvPicPr>
            <p:cNvPr id="2356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2931"/>
              <a:ext cx="937" cy="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6" name="Text Box 8"/>
            <p:cNvSpPr txBox="1">
              <a:spLocks noChangeArrowheads="1"/>
            </p:cNvSpPr>
            <p:nvPr/>
          </p:nvSpPr>
          <p:spPr bwMode="auto">
            <a:xfrm>
              <a:off x="1610" y="3521"/>
              <a:ext cx="726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b="1">
                  <a:latin typeface="Arial" charset="0"/>
                </a:rPr>
                <a:t>Standart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25170" y="2193328"/>
            <a:ext cx="2282825" cy="1188244"/>
            <a:chOff x="2835" y="1344"/>
            <a:chExt cx="1438" cy="998"/>
          </a:xfrm>
        </p:grpSpPr>
        <p:pic>
          <p:nvPicPr>
            <p:cNvPr id="23563" name="Picture 1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344"/>
              <a:ext cx="953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4" name="Text Box 11"/>
            <p:cNvSpPr txBox="1">
              <a:spLocks noChangeArrowheads="1"/>
            </p:cNvSpPr>
            <p:nvPr/>
          </p:nvSpPr>
          <p:spPr bwMode="auto">
            <a:xfrm>
              <a:off x="3411" y="1979"/>
              <a:ext cx="86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b="1">
                  <a:latin typeface="Arial" charset="0"/>
                </a:rPr>
                <a:t>Disiplin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741356" y="2193328"/>
            <a:ext cx="1825625" cy="1208485"/>
            <a:chOff x="1383" y="1298"/>
            <a:chExt cx="1150" cy="1015"/>
          </a:xfrm>
        </p:grpSpPr>
        <p:pic>
          <p:nvPicPr>
            <p:cNvPr id="23561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0" y="1298"/>
              <a:ext cx="923" cy="1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2" name="Text Box 14"/>
            <p:cNvSpPr txBox="1">
              <a:spLocks noChangeArrowheads="1"/>
            </p:cNvSpPr>
            <p:nvPr/>
          </p:nvSpPr>
          <p:spPr bwMode="auto">
            <a:xfrm>
              <a:off x="1383" y="1933"/>
              <a:ext cx="545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b="1">
                  <a:latin typeface="Arial" charset="0"/>
                </a:rPr>
                <a:t>Saygı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259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Hastane yöneticileri, bilim ve uygulamayı birleştirerek, kendi yolunda ilerleyecektir.</a:t>
            </a:r>
            <a:endParaRPr lang="en-US" dirty="0" smtClean="0"/>
          </a:p>
        </p:txBody>
      </p:sp>
      <p:sp>
        <p:nvSpPr>
          <p:cNvPr id="24579" name="6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E58C583-7C6D-443B-ADF1-E502C1F55C14}" type="slidenum">
              <a:rPr lang="tr-TR"/>
              <a:pPr eaLnBrk="1" hangingPunct="1"/>
              <a:t>22</a:t>
            </a:fld>
            <a:endParaRPr lang="tr-TR"/>
          </a:p>
        </p:txBody>
      </p:sp>
      <p:sp>
        <p:nvSpPr>
          <p:cNvPr id="24578" name="4 Veri Yer Tutucusu"/>
          <p:cNvSpPr>
            <a:spLocks noGrp="1"/>
          </p:cNvSpPr>
          <p:nvPr>
            <p:ph type="dt" sz="quarter" idx="4294967295"/>
          </p:nvPr>
        </p:nvSpPr>
        <p:spPr>
          <a:xfrm>
            <a:off x="251520" y="4800600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1C5CF92-FED9-4918-A956-D397C2FF1230}" type="datetime1">
              <a:rPr lang="tr-TR"/>
              <a:pPr eaLnBrk="1" hangingPunct="1"/>
              <a:t>19.09.2022</a:t>
            </a:fld>
            <a:endParaRPr lang="tr-TR" dirty="0"/>
          </a:p>
        </p:txBody>
      </p:sp>
      <p:pic>
        <p:nvPicPr>
          <p:cNvPr id="24581" name="Picture 5" descr="comicstrip20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2139702"/>
            <a:ext cx="7844612" cy="2160240"/>
          </a:xfrm>
          <a:noFill/>
        </p:spPr>
      </p:pic>
    </p:spTree>
    <p:extLst>
      <p:ext uri="{BB962C8B-B14F-4D97-AF65-F5344CB8AC3E}">
        <p14:creationId xmlns:p14="http://schemas.microsoft.com/office/powerpoint/2010/main" val="215217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harikaları</a:t>
            </a:r>
          </a:p>
        </p:txBody>
      </p:sp>
      <p:sp>
        <p:nvSpPr>
          <p:cNvPr id="5123" name="6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698831B-8909-4698-8653-9D3C3DC90F0D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5122" name="4 Veri Yer Tutucusu"/>
          <p:cNvSpPr>
            <a:spLocks noGrp="1"/>
          </p:cNvSpPr>
          <p:nvPr>
            <p:ph type="dt" sz="quarter" idx="4294967295"/>
          </p:nvPr>
        </p:nvSpPr>
        <p:spPr>
          <a:xfrm>
            <a:off x="257298" y="4802666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36C76-51FB-484E-88E6-5FD18DE4F431}" type="datetime1">
              <a:rPr lang="tr-TR"/>
              <a:pPr eaLnBrk="1" hangingPunct="1"/>
              <a:t>19.09.2022</a:t>
            </a:fld>
            <a:endParaRPr lang="tr-TR"/>
          </a:p>
        </p:txBody>
      </p:sp>
      <p:pic>
        <p:nvPicPr>
          <p:cNvPr id="5125" name="Picture 4" descr="7 harika4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672" y="3723878"/>
            <a:ext cx="1158875" cy="889000"/>
          </a:xfrm>
          <a:noFill/>
        </p:spPr>
      </p:pic>
      <p:pic>
        <p:nvPicPr>
          <p:cNvPr id="5130" name="Picture 11" descr="piramit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79912" y="1727002"/>
            <a:ext cx="2640012" cy="2076450"/>
          </a:xfrm>
          <a:noFill/>
        </p:spPr>
      </p:pic>
      <p:pic>
        <p:nvPicPr>
          <p:cNvPr id="5126" name="Picture 7" descr="7 harika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982" y="4165996"/>
            <a:ext cx="1303338" cy="97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7 harika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469" y="1631752"/>
            <a:ext cx="1303338" cy="97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7 harika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867023"/>
            <a:ext cx="1303338" cy="97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0" descr="7 harika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224" y="1622955"/>
            <a:ext cx="1303338" cy="97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88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kavramı</a:t>
            </a:r>
            <a:endParaRPr lang="en-US" sz="2400" dirty="0" smtClean="0"/>
          </a:p>
        </p:txBody>
      </p:sp>
      <p:sp>
        <p:nvSpPr>
          <p:cNvPr id="6147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AE69D0C-93DD-4152-AE61-351387A76E2C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6146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251520" y="480060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A0A8681-CAE9-49FE-AF9A-EA8D14B2BFEB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824038"/>
            <a:ext cx="7992888" cy="2632075"/>
          </a:xfrm>
        </p:spPr>
        <p:txBody>
          <a:bodyPr/>
          <a:lstStyle/>
          <a:p>
            <a:pPr marL="227013" indent="-227013" eaLnBrk="1" hangingPunct="1">
              <a:buFont typeface="Wingdings" pitchFamily="2" charset="2"/>
              <a:buNone/>
            </a:pPr>
            <a:r>
              <a:rPr lang="en-GB" b="1" dirty="0" smtClean="0">
                <a:latin typeface="Century Schoolbook" pitchFamily="18" charset="0"/>
                <a:cs typeface="Arial" charset="0"/>
              </a:rPr>
              <a:t>“</a:t>
            </a:r>
            <a:r>
              <a:rPr lang="tr-TR" b="1" dirty="0" smtClean="0">
                <a:latin typeface="Arial" charset="0"/>
                <a:cs typeface="Arial" charset="0"/>
              </a:rPr>
              <a:t>Diğer insanlar aracılığı ile amaçların başarılması süreci</a:t>
            </a:r>
            <a:r>
              <a:rPr lang="en-GB" b="1" dirty="0" smtClean="0">
                <a:latin typeface="Century Schoolbook" pitchFamily="18" charset="0"/>
                <a:cs typeface="Arial" charset="0"/>
              </a:rPr>
              <a:t>”</a:t>
            </a:r>
            <a:r>
              <a:rPr lang="en-GB" b="1" dirty="0" smtClean="0">
                <a:cs typeface="Arial" charset="0"/>
              </a:rPr>
              <a:t> </a:t>
            </a:r>
            <a:endParaRPr lang="tr-TR" b="1" dirty="0" smtClean="0">
              <a:cs typeface="Arial" charset="0"/>
            </a:endParaRPr>
          </a:p>
          <a:p>
            <a:pPr marL="227013" indent="-227013" eaLnBrk="1" hangingPunct="1">
              <a:buFont typeface="Wingdings" pitchFamily="2" charset="2"/>
              <a:buNone/>
            </a:pPr>
            <a:r>
              <a:rPr lang="en-GB" dirty="0" smtClean="0">
                <a:cs typeface="Arial" charset="0"/>
              </a:rPr>
              <a:t>[</a:t>
            </a:r>
            <a:r>
              <a:rPr lang="en-GB" dirty="0" smtClean="0">
                <a:cs typeface="Arial" charset="0"/>
              </a:rPr>
              <a:t>M. P. Follett]</a:t>
            </a:r>
            <a:endParaRPr lang="en-GB" dirty="0" smtClean="0">
              <a:cs typeface="Times New Roman" pitchFamily="18" charset="0"/>
            </a:endParaRPr>
          </a:p>
          <a:p>
            <a:pPr marL="227013" indent="-227013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198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 kavramı</a:t>
            </a:r>
            <a:endParaRPr lang="en-US" sz="2400" dirty="0" smtClean="0"/>
          </a:p>
        </p:txBody>
      </p:sp>
      <p:sp>
        <p:nvSpPr>
          <p:cNvPr id="7170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74345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C3AC98D-D513-473F-9F35-EC8FED857DF7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24038"/>
            <a:ext cx="8676456" cy="2632075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nsan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diğer kaynaklar aracılığı ile önceden belirlenmiş amaçların başarılması için belirli bir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örgütlenme içinde ortaya çıkan, birbirleriyle ilişkili sosyal ve teknik işlevleri ve faaliyetleri içeren bir süreçtir.”</a:t>
            </a:r>
          </a:p>
          <a:p>
            <a:pPr marL="227013" indent="-227013"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55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Yönetim: Bilim mi, sanat mı</a:t>
            </a:r>
            <a:r>
              <a:rPr lang="en-US" sz="2400" dirty="0" smtClean="0"/>
              <a:t>?</a:t>
            </a:r>
          </a:p>
        </p:txBody>
      </p:sp>
      <p:sp>
        <p:nvSpPr>
          <p:cNvPr id="8195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F95AE4-14FA-442A-921E-79D89B5ACF4A}" type="slidenum">
              <a:rPr lang="tr-TR"/>
              <a:pPr eaLnBrk="1" hangingPunct="1"/>
              <a:t>6</a:t>
            </a:fld>
            <a:endParaRPr lang="tr-TR"/>
          </a:p>
        </p:txBody>
      </p:sp>
      <p:sp>
        <p:nvSpPr>
          <p:cNvPr id="8194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323528" y="4812672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967C8EE-B190-485D-BC5F-F78227A96906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8197" name="Rectangle 1028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1707654"/>
            <a:ext cx="8748464" cy="2864346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Yönetim bir bilimdir;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Sorunların rasyonel, mantıksal, nesnel ve sistematik yöntemlerle ele alınabileceğini var sayar.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Sorunları belirlemek ve çözmek için bilimsel yöntemleri (gözlem, deney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vb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)  kullanır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Yönetim bir sanattır;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Kararlar güçlü bir sezgi, deneyim, içgüdüler ve kişisel iç görülerle alınır. 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Yönetsel görevlerin başarılmasında kişiler arası ilişkiler (iletişim, güdüleme, önderlik) önem taşır.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Yönetsel düzeyler</a:t>
            </a:r>
          </a:p>
        </p:txBody>
      </p:sp>
      <p:sp>
        <p:nvSpPr>
          <p:cNvPr id="9219" name="4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A6BD632-A937-4A2F-8CD7-B580D3B2387C}" type="slidenum">
              <a:rPr lang="tr-TR"/>
              <a:pPr eaLnBrk="1" hangingPunct="1"/>
              <a:t>7</a:t>
            </a:fld>
            <a:endParaRPr lang="tr-TR"/>
          </a:p>
        </p:txBody>
      </p:sp>
      <p:sp>
        <p:nvSpPr>
          <p:cNvPr id="9218" name="2 Veri Yer Tutucusu"/>
          <p:cNvSpPr>
            <a:spLocks noGrp="1"/>
          </p:cNvSpPr>
          <p:nvPr>
            <p:ph type="dt" sz="quarter" idx="4294967295"/>
          </p:nvPr>
        </p:nvSpPr>
        <p:spPr>
          <a:xfrm>
            <a:off x="251520" y="4912322"/>
            <a:ext cx="1584176" cy="171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94DD44C-6C41-4AD2-BCBD-758BD438E692}" type="datetime1">
              <a:rPr lang="tr-TR"/>
              <a:pPr eaLnBrk="1" hangingPunct="1"/>
              <a:t>19.09.2022</a:t>
            </a:fld>
            <a:endParaRPr lang="tr-TR" dirty="0"/>
          </a:p>
        </p:txBody>
      </p:sp>
      <p:grpSp>
        <p:nvGrpSpPr>
          <p:cNvPr id="9221" name="Group 3"/>
          <p:cNvGrpSpPr>
            <a:grpSpLocks/>
          </p:cNvGrpSpPr>
          <p:nvPr/>
        </p:nvGrpSpPr>
        <p:grpSpPr bwMode="auto">
          <a:xfrm>
            <a:off x="902245" y="1635646"/>
            <a:ext cx="7775526" cy="3380499"/>
            <a:chOff x="521" y="981"/>
            <a:chExt cx="4989" cy="3152"/>
          </a:xfrm>
        </p:grpSpPr>
        <p:pic>
          <p:nvPicPr>
            <p:cNvPr id="922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981"/>
              <a:ext cx="4989" cy="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5"/>
            <p:cNvSpPr txBox="1">
              <a:spLocks noChangeArrowheads="1"/>
            </p:cNvSpPr>
            <p:nvPr/>
          </p:nvSpPr>
          <p:spPr bwMode="auto">
            <a:xfrm>
              <a:off x="2472" y="1661"/>
              <a:ext cx="11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sz="2000" b="1" dirty="0">
                  <a:solidFill>
                    <a:srgbClr val="FFFFCC"/>
                  </a:solidFill>
                  <a:latin typeface="Arial" charset="0"/>
                </a:rPr>
                <a:t>Üst Düzey</a:t>
              </a:r>
            </a:p>
          </p:txBody>
        </p:sp>
        <p:sp>
          <p:nvSpPr>
            <p:cNvPr id="9224" name="Text Box 6"/>
            <p:cNvSpPr txBox="1">
              <a:spLocks noChangeArrowheads="1"/>
            </p:cNvSpPr>
            <p:nvPr/>
          </p:nvSpPr>
          <p:spPr bwMode="auto">
            <a:xfrm>
              <a:off x="2381" y="2296"/>
              <a:ext cx="11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sz="2000" b="1">
                  <a:solidFill>
                    <a:srgbClr val="FFFFCC"/>
                  </a:solidFill>
                  <a:latin typeface="Arial" charset="0"/>
                </a:rPr>
                <a:t>Orta Düzey</a:t>
              </a:r>
            </a:p>
          </p:txBody>
        </p:sp>
        <p:sp>
          <p:nvSpPr>
            <p:cNvPr id="9225" name="Text Box 7"/>
            <p:cNvSpPr txBox="1">
              <a:spLocks noChangeArrowheads="1"/>
            </p:cNvSpPr>
            <p:nvPr/>
          </p:nvSpPr>
          <p:spPr bwMode="auto">
            <a:xfrm>
              <a:off x="2426" y="2886"/>
              <a:ext cx="11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tr-TR" sz="2000" b="1">
                  <a:solidFill>
                    <a:srgbClr val="FFFFCC"/>
                  </a:solidFill>
                  <a:latin typeface="Arial" charset="0"/>
                </a:rPr>
                <a:t>Alt Düzey</a:t>
              </a:r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2290" y="3521"/>
              <a:ext cx="118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tr-TR" sz="2000" b="1">
                  <a:solidFill>
                    <a:srgbClr val="FFFFCC"/>
                  </a:solidFill>
                  <a:latin typeface="Arial" charset="0"/>
                </a:rPr>
                <a:t>Astlar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193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Yönetsel düzeyler</a:t>
            </a:r>
          </a:p>
        </p:txBody>
      </p:sp>
      <p:sp>
        <p:nvSpPr>
          <p:cNvPr id="10244" name="3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443C49E-CDDC-4AEC-BA76-E7FE079D369E}" type="slidenum">
              <a:rPr lang="tr-TR"/>
              <a:pPr eaLnBrk="1" hangingPunct="1"/>
              <a:t>8</a:t>
            </a:fld>
            <a:endParaRPr lang="tr-TR"/>
          </a:p>
        </p:txBody>
      </p:sp>
      <p:sp>
        <p:nvSpPr>
          <p:cNvPr id="10243" name="2 Veri Yer Tutucusu"/>
          <p:cNvSpPr>
            <a:spLocks noGrp="1"/>
          </p:cNvSpPr>
          <p:nvPr>
            <p:ph type="dt" sz="quarter" idx="4294967295"/>
          </p:nvPr>
        </p:nvSpPr>
        <p:spPr>
          <a:xfrm>
            <a:off x="184731" y="4803998"/>
            <a:ext cx="21336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8EDDD3E-3A63-4335-AA35-C38381140308}" type="datetime1">
              <a:rPr lang="tr-TR"/>
              <a:pPr eaLnBrk="1" hangingPunct="1"/>
              <a:t>19.09.2022</a:t>
            </a:fld>
            <a:endParaRPr lang="tr-TR" dirty="0"/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1756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1024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4222"/>
            <a:ext cx="7507560" cy="3199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4508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Temel yönetim becerileri</a:t>
            </a:r>
            <a:endParaRPr lang="en-US" sz="2400" dirty="0" smtClean="0"/>
          </a:p>
        </p:txBody>
      </p:sp>
      <p:sp>
        <p:nvSpPr>
          <p:cNvPr id="11267" name="5 Slayt Numarası Yer Tutucusu"/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D26784F-71E2-45BC-A2F5-9A5E955B6547}" type="slidenum">
              <a:rPr lang="tr-TR"/>
              <a:pPr eaLnBrk="1" hangingPunct="1"/>
              <a:t>9</a:t>
            </a:fld>
            <a:endParaRPr lang="tr-TR"/>
          </a:p>
        </p:txBody>
      </p:sp>
      <p:sp>
        <p:nvSpPr>
          <p:cNvPr id="11266" name="3 Veri Yer Tutucusu"/>
          <p:cNvSpPr>
            <a:spLocks noGrp="1"/>
          </p:cNvSpPr>
          <p:nvPr>
            <p:ph type="dt" sz="quarter" idx="4294967295"/>
          </p:nvPr>
        </p:nvSpPr>
        <p:spPr>
          <a:xfrm>
            <a:off x="0" y="4743450"/>
            <a:ext cx="1905000" cy="3429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FFC73F9-20B8-4927-96A4-6C6950E2A07E}" type="datetime1">
              <a:rPr lang="tr-TR"/>
              <a:pPr eaLnBrk="1" hangingPunct="1"/>
              <a:t>19.09.2022</a:t>
            </a:fld>
            <a:endParaRPr lang="tr-TR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54632"/>
            <a:ext cx="8568952" cy="3600450"/>
          </a:xfrm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tr-TR" sz="2400" b="1" dirty="0" err="1" smtClean="0">
                <a:latin typeface="Times New Roman" pitchFamily="18" charset="0"/>
                <a:cs typeface="Times New Roman" pitchFamily="18" charset="0"/>
              </a:rPr>
              <a:t>knik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 beceri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08050" lvl="1" indent="-436563" eaLnBrk="1" hangingPunct="1"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İşlerin yapılmasıyla doğrudan ilişkili becerilerdir.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İnsan ilişkileri becerisi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08050" lvl="1" indent="-436563" eaLnBrk="1" hangingPunct="1"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İnsanlarla iletişim kurma, anlama, birlikte çalışabilme, güdüleme ve liderlik yetenekleridir.</a:t>
            </a:r>
          </a:p>
          <a:p>
            <a:pPr marL="469900" indent="-469900" eaLnBrk="1" hangingPunct="1">
              <a:lnSpc>
                <a:spcPct val="90000"/>
              </a:lnSpc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Kavramsal beceri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908050" lvl="1" indent="-436563" eaLnBrk="1" hangingPunct="1">
              <a:lnSpc>
                <a:spcPct val="90000"/>
              </a:lnSpc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Soyut düşünebilme, kurumu bir bütün olarak görebilme, kurum çevre ilişkilerini ve kurum içi ilişkileri analiz edebilme becerisi.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654</Words>
  <Application>Microsoft Office PowerPoint</Application>
  <PresentationFormat>Ekran Gösterisi (16:9)</PresentationFormat>
  <Paragraphs>197</Paragraphs>
  <Slides>22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31" baseType="lpstr">
      <vt:lpstr>Arial</vt:lpstr>
      <vt:lpstr>Century Schoolbook</vt:lpstr>
      <vt:lpstr>Roboto Slab</vt:lpstr>
      <vt:lpstr>Wingdings</vt:lpstr>
      <vt:lpstr>Times New Roman</vt:lpstr>
      <vt:lpstr>Verdana</vt:lpstr>
      <vt:lpstr>Nixie One</vt:lpstr>
      <vt:lpstr>Futura Md BT</vt:lpstr>
      <vt:lpstr>Warwick template</vt:lpstr>
      <vt:lpstr>Yönetimin Temelleri</vt:lpstr>
      <vt:lpstr>Ders Amaçları</vt:lpstr>
      <vt:lpstr>Yönetim harikaları</vt:lpstr>
      <vt:lpstr>Yönetim kavramı</vt:lpstr>
      <vt:lpstr>Yönetim kavramı</vt:lpstr>
      <vt:lpstr>Yönetim: Bilim mi, sanat mı?</vt:lpstr>
      <vt:lpstr>Yönetsel düzeyler</vt:lpstr>
      <vt:lpstr>Yönetsel düzeyler</vt:lpstr>
      <vt:lpstr>Temel yönetim becerileri</vt:lpstr>
      <vt:lpstr>Yönetim becerilerinin önemi, yönetsel düzeylere göre değişir.</vt:lpstr>
      <vt:lpstr>Genel yönetim modeli</vt:lpstr>
      <vt:lpstr>Yönetim İşlevleri (1) : Planlama</vt:lpstr>
      <vt:lpstr>Planlama sürecinin aşamaları</vt:lpstr>
      <vt:lpstr>Yönetim işlevleri (2): Örgütleme</vt:lpstr>
      <vt:lpstr>Kurumlar amaçlarına görevlerin başarılmasıyla ulaşırlar.</vt:lpstr>
      <vt:lpstr>Örgütleme, hiyerarşik ilişkileri  düzenler; kurumda  koordinasyon  ve denetimi kolaylaştırır.</vt:lpstr>
      <vt:lpstr>Yönetim işlevleri (3): Yönlendirme</vt:lpstr>
      <vt:lpstr>Yönetim işlevleri (4): Denetim</vt:lpstr>
      <vt:lpstr>Genel denetim modeli</vt:lpstr>
      <vt:lpstr>Sağlık yönetiminin yeni rolleri</vt:lpstr>
      <vt:lpstr>Yönetsel başarı koşulları</vt:lpstr>
      <vt:lpstr>Hastane yöneticileri, bilim ve uygulamayı birleştirerek, kendi yolunda ilerleyecektir.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6</cp:revision>
  <dcterms:modified xsi:type="dcterms:W3CDTF">2022-09-19T09:43:44Z</dcterms:modified>
</cp:coreProperties>
</file>