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9"/>
  </p:notesMasterIdLst>
  <p:sldIdLst>
    <p:sldId id="259" r:id="rId2"/>
    <p:sldId id="295" r:id="rId3"/>
    <p:sldId id="296" r:id="rId4"/>
    <p:sldId id="297"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0" r:id="rId18"/>
  </p:sldIdLst>
  <p:sldSz cx="9144000" cy="5143500" type="screen16x9"/>
  <p:notesSz cx="6858000" cy="9144000"/>
  <p:embeddedFontLst>
    <p:embeddedFont>
      <p:font typeface="Nixie One" charset="0"/>
      <p:regular r:id="rId20"/>
    </p:embeddedFont>
    <p:embeddedFont>
      <p:font typeface="Roboto Slab" charset="0"/>
      <p:regular r:id="rId21"/>
      <p:bold r:id="rId22"/>
    </p:embeddedFont>
    <p:embeddedFont>
      <p:font typeface="Tahoma" pitchFamily="34" charset="0"/>
      <p:regular r:id="rId23"/>
      <p:bold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8CEBAF2-A0B9-41F5-855D-340B4F70AB4A}">
  <a:tblStyle styleId="{98CEBAF2-A0B9-41F5-855D-340B4F70AB4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0ED7BB8-C791-43B9-B544-FB8657F4FD4F}"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168" y="-79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60256575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4113600" y="2878750"/>
            <a:ext cx="4505700" cy="11598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accent1"/>
              </a:buClr>
              <a:buSzPts val="4800"/>
              <a:buNone/>
              <a:defRPr sz="4800">
                <a:solidFill>
                  <a:schemeClr val="accent1"/>
                </a:solidFill>
              </a:defRPr>
            </a:lvl1pPr>
            <a:lvl2pPr lvl="1" rtl="0">
              <a:spcBef>
                <a:spcPts val="0"/>
              </a:spcBef>
              <a:spcAft>
                <a:spcPts val="0"/>
              </a:spcAft>
              <a:buClr>
                <a:schemeClr val="accent1"/>
              </a:buClr>
              <a:buSzPts val="4800"/>
              <a:buNone/>
              <a:defRPr sz="4800">
                <a:solidFill>
                  <a:schemeClr val="accent1"/>
                </a:solidFill>
              </a:defRPr>
            </a:lvl2pPr>
            <a:lvl3pPr lvl="2" rtl="0">
              <a:spcBef>
                <a:spcPts val="0"/>
              </a:spcBef>
              <a:spcAft>
                <a:spcPts val="0"/>
              </a:spcAft>
              <a:buClr>
                <a:schemeClr val="accent1"/>
              </a:buClr>
              <a:buSzPts val="4800"/>
              <a:buNone/>
              <a:defRPr sz="4800">
                <a:solidFill>
                  <a:schemeClr val="accent1"/>
                </a:solidFill>
              </a:defRPr>
            </a:lvl3pPr>
            <a:lvl4pPr lvl="3" rtl="0">
              <a:spcBef>
                <a:spcPts val="0"/>
              </a:spcBef>
              <a:spcAft>
                <a:spcPts val="0"/>
              </a:spcAft>
              <a:buClr>
                <a:schemeClr val="accent1"/>
              </a:buClr>
              <a:buSzPts val="4800"/>
              <a:buNone/>
              <a:defRPr sz="4800">
                <a:solidFill>
                  <a:schemeClr val="accent1"/>
                </a:solidFill>
              </a:defRPr>
            </a:lvl4pPr>
            <a:lvl5pPr lvl="4" rtl="0">
              <a:spcBef>
                <a:spcPts val="0"/>
              </a:spcBef>
              <a:spcAft>
                <a:spcPts val="0"/>
              </a:spcAft>
              <a:buClr>
                <a:schemeClr val="accent1"/>
              </a:buClr>
              <a:buSzPts val="4800"/>
              <a:buNone/>
              <a:defRPr sz="4800">
                <a:solidFill>
                  <a:schemeClr val="accent1"/>
                </a:solidFill>
              </a:defRPr>
            </a:lvl5pPr>
            <a:lvl6pPr lvl="5" rtl="0">
              <a:spcBef>
                <a:spcPts val="0"/>
              </a:spcBef>
              <a:spcAft>
                <a:spcPts val="0"/>
              </a:spcAft>
              <a:buClr>
                <a:schemeClr val="accent1"/>
              </a:buClr>
              <a:buSzPts val="4800"/>
              <a:buNone/>
              <a:defRPr sz="4800">
                <a:solidFill>
                  <a:schemeClr val="accent1"/>
                </a:solidFill>
              </a:defRPr>
            </a:lvl6pPr>
            <a:lvl7pPr lvl="6" rtl="0">
              <a:spcBef>
                <a:spcPts val="0"/>
              </a:spcBef>
              <a:spcAft>
                <a:spcPts val="0"/>
              </a:spcAft>
              <a:buClr>
                <a:schemeClr val="accent1"/>
              </a:buClr>
              <a:buSzPts val="4800"/>
              <a:buNone/>
              <a:defRPr sz="4800">
                <a:solidFill>
                  <a:schemeClr val="accent1"/>
                </a:solidFill>
              </a:defRPr>
            </a:lvl7pPr>
            <a:lvl8pPr lvl="7" rtl="0">
              <a:spcBef>
                <a:spcPts val="0"/>
              </a:spcBef>
              <a:spcAft>
                <a:spcPts val="0"/>
              </a:spcAft>
              <a:buClr>
                <a:schemeClr val="accent1"/>
              </a:buClr>
              <a:buSzPts val="4800"/>
              <a:buNone/>
              <a:defRPr sz="4800">
                <a:solidFill>
                  <a:schemeClr val="accent1"/>
                </a:solidFill>
              </a:defRPr>
            </a:lvl8pPr>
            <a:lvl9pPr lvl="8" rtl="0">
              <a:spcBef>
                <a:spcPts val="0"/>
              </a:spcBef>
              <a:spcAft>
                <a:spcPts val="0"/>
              </a:spcAft>
              <a:buClr>
                <a:schemeClr val="accent1"/>
              </a:buClr>
              <a:buSzPts val="4800"/>
              <a:buNone/>
              <a:defRPr sz="4800">
                <a:solidFill>
                  <a:schemeClr val="accent1"/>
                </a:solidFill>
              </a:defRPr>
            </a:lvl9pPr>
          </a:lstStyle>
          <a:p>
            <a:endParaRPr/>
          </a:p>
        </p:txBody>
      </p:sp>
      <p:sp>
        <p:nvSpPr>
          <p:cNvPr id="17" name="Google Shape;17;p3"/>
          <p:cNvSpPr txBox="1">
            <a:spLocks noGrp="1"/>
          </p:cNvSpPr>
          <p:nvPr>
            <p:ph type="subTitle" idx="1"/>
          </p:nvPr>
        </p:nvSpPr>
        <p:spPr>
          <a:xfrm>
            <a:off x="4113600" y="3983050"/>
            <a:ext cx="4505700" cy="784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6"/>
              </a:buClr>
              <a:buSzPts val="1800"/>
              <a:buNone/>
              <a:defRPr sz="1800" b="1">
                <a:solidFill>
                  <a:schemeClr val="accent6"/>
                </a:solidFill>
              </a:defRPr>
            </a:lvl1pPr>
            <a:lvl2pPr lvl="1" rtl="0">
              <a:spcBef>
                <a:spcPts val="0"/>
              </a:spcBef>
              <a:spcAft>
                <a:spcPts val="0"/>
              </a:spcAft>
              <a:buClr>
                <a:schemeClr val="accent6"/>
              </a:buClr>
              <a:buSzPts val="1800"/>
              <a:buNone/>
              <a:defRPr sz="1800" b="1">
                <a:solidFill>
                  <a:schemeClr val="accent6"/>
                </a:solidFill>
              </a:defRPr>
            </a:lvl2pPr>
            <a:lvl3pPr lvl="2" rtl="0">
              <a:spcBef>
                <a:spcPts val="0"/>
              </a:spcBef>
              <a:spcAft>
                <a:spcPts val="0"/>
              </a:spcAft>
              <a:buClr>
                <a:schemeClr val="accent6"/>
              </a:buClr>
              <a:buSzPts val="1800"/>
              <a:buNone/>
              <a:defRPr sz="1800" b="1">
                <a:solidFill>
                  <a:schemeClr val="accent6"/>
                </a:solidFill>
              </a:defRPr>
            </a:lvl3pPr>
            <a:lvl4pPr lvl="3" rtl="0">
              <a:spcBef>
                <a:spcPts val="0"/>
              </a:spcBef>
              <a:spcAft>
                <a:spcPts val="0"/>
              </a:spcAft>
              <a:buClr>
                <a:schemeClr val="accent6"/>
              </a:buClr>
              <a:buSzPts val="1800"/>
              <a:buNone/>
              <a:defRPr b="1">
                <a:solidFill>
                  <a:schemeClr val="accent6"/>
                </a:solidFill>
              </a:defRPr>
            </a:lvl4pPr>
            <a:lvl5pPr lvl="4" rtl="0">
              <a:spcBef>
                <a:spcPts val="0"/>
              </a:spcBef>
              <a:spcAft>
                <a:spcPts val="0"/>
              </a:spcAft>
              <a:buClr>
                <a:schemeClr val="accent6"/>
              </a:buClr>
              <a:buSzPts val="1800"/>
              <a:buNone/>
              <a:defRPr b="1">
                <a:solidFill>
                  <a:schemeClr val="accent6"/>
                </a:solidFill>
              </a:defRPr>
            </a:lvl5pPr>
            <a:lvl6pPr lvl="5" rtl="0">
              <a:spcBef>
                <a:spcPts val="0"/>
              </a:spcBef>
              <a:spcAft>
                <a:spcPts val="0"/>
              </a:spcAft>
              <a:buClr>
                <a:schemeClr val="accent6"/>
              </a:buClr>
              <a:buSzPts val="1800"/>
              <a:buNone/>
              <a:defRPr b="1">
                <a:solidFill>
                  <a:schemeClr val="accent6"/>
                </a:solidFill>
              </a:defRPr>
            </a:lvl6pPr>
            <a:lvl7pPr lvl="6" rtl="0">
              <a:spcBef>
                <a:spcPts val="0"/>
              </a:spcBef>
              <a:spcAft>
                <a:spcPts val="0"/>
              </a:spcAft>
              <a:buClr>
                <a:schemeClr val="accent6"/>
              </a:buClr>
              <a:buSzPts val="1800"/>
              <a:buNone/>
              <a:defRPr b="1">
                <a:solidFill>
                  <a:schemeClr val="accent6"/>
                </a:solidFill>
              </a:defRPr>
            </a:lvl7pPr>
            <a:lvl8pPr lvl="7" rtl="0">
              <a:spcBef>
                <a:spcPts val="0"/>
              </a:spcBef>
              <a:spcAft>
                <a:spcPts val="0"/>
              </a:spcAft>
              <a:buClr>
                <a:schemeClr val="accent6"/>
              </a:buClr>
              <a:buSzPts val="1800"/>
              <a:buNone/>
              <a:defRPr b="1">
                <a:solidFill>
                  <a:schemeClr val="accent6"/>
                </a:solidFill>
              </a:defRPr>
            </a:lvl8pPr>
            <a:lvl9pPr lvl="8" rtl="0">
              <a:spcBef>
                <a:spcPts val="0"/>
              </a:spcBef>
              <a:spcAft>
                <a:spcPts val="0"/>
              </a:spcAft>
              <a:buClr>
                <a:schemeClr val="accent6"/>
              </a:buClr>
              <a:buSzPts val="1800"/>
              <a:buNone/>
              <a:defRPr b="1">
                <a:solidFill>
                  <a:schemeClr val="accent6"/>
                </a:solidFill>
              </a:defRPr>
            </a:lvl9pPr>
          </a:lstStyle>
          <a:p>
            <a:endParaRPr/>
          </a:p>
        </p:txBody>
      </p:sp>
      <p:sp>
        <p:nvSpPr>
          <p:cNvPr id="18" name="Google Shape;18;p3"/>
          <p:cNvSpPr/>
          <p:nvPr/>
        </p:nvSpPr>
        <p:spPr>
          <a:xfrm>
            <a:off x="0" y="4288499"/>
            <a:ext cx="3474300" cy="24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0" y="0"/>
            <a:ext cx="34743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20" name="Google Shape;20;p3"/>
          <p:cNvSpPr/>
          <p:nvPr/>
        </p:nvSpPr>
        <p:spPr>
          <a:xfrm>
            <a:off x="0" y="500626"/>
            <a:ext cx="3474300" cy="3824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0" y="4493604"/>
            <a:ext cx="3474300" cy="118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0" y="4584075"/>
            <a:ext cx="3474300" cy="559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5"/>
        <p:cNvGrpSpPr/>
        <p:nvPr/>
      </p:nvGrpSpPr>
      <p:grpSpPr>
        <a:xfrm>
          <a:off x="0" y="0"/>
          <a:ext cx="0" cy="0"/>
          <a:chOff x="0" y="0"/>
          <a:chExt cx="0" cy="0"/>
        </a:xfrm>
      </p:grpSpPr>
      <p:sp>
        <p:nvSpPr>
          <p:cNvPr id="66" name="Google Shape;66;p8"/>
          <p:cNvSpPr/>
          <p:nvPr/>
        </p:nvSpPr>
        <p:spPr>
          <a:xfrm>
            <a:off x="0" y="0"/>
            <a:ext cx="247200" cy="530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114454"/>
              </a:solidFill>
            </a:endParaRPr>
          </a:p>
        </p:txBody>
      </p:sp>
      <p:sp>
        <p:nvSpPr>
          <p:cNvPr id="67" name="Google Shape;67;p8"/>
          <p:cNvSpPr/>
          <p:nvPr/>
        </p:nvSpPr>
        <p:spPr>
          <a:xfrm>
            <a:off x="0" y="500625"/>
            <a:ext cx="4572000" cy="10587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8"/>
          <p:cNvSpPr/>
          <p:nvPr/>
        </p:nvSpPr>
        <p:spPr>
          <a:xfrm>
            <a:off x="0" y="1553406"/>
            <a:ext cx="247200" cy="15327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8"/>
          <p:cNvSpPr/>
          <p:nvPr/>
        </p:nvSpPr>
        <p:spPr>
          <a:xfrm>
            <a:off x="0" y="3086100"/>
            <a:ext cx="247200" cy="605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8"/>
          <p:cNvSpPr/>
          <p:nvPr/>
        </p:nvSpPr>
        <p:spPr>
          <a:xfrm>
            <a:off x="0" y="3691500"/>
            <a:ext cx="247200" cy="14520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1" name="Google Shape;71;p8"/>
          <p:cNvCxnSpPr/>
          <p:nvPr/>
        </p:nvCxnSpPr>
        <p:spPr>
          <a:xfrm>
            <a:off x="1037450" y="809725"/>
            <a:ext cx="0" cy="470700"/>
          </a:xfrm>
          <a:prstGeom prst="straightConnector1">
            <a:avLst/>
          </a:prstGeom>
          <a:noFill/>
          <a:ln w="9525" cap="flat" cmpd="sng">
            <a:solidFill>
              <a:schemeClr val="accent2"/>
            </a:solidFill>
            <a:prstDash val="solid"/>
            <a:round/>
            <a:headEnd type="none" w="med" len="med"/>
            <a:tailEnd type="none" w="med" len="med"/>
          </a:ln>
        </p:spPr>
      </p:cxnSp>
      <p:sp>
        <p:nvSpPr>
          <p:cNvPr id="72" name="Google Shape;72;p8"/>
          <p:cNvSpPr txBox="1">
            <a:spLocks noGrp="1"/>
          </p:cNvSpPr>
          <p:nvPr>
            <p:ph type="title"/>
          </p:nvPr>
        </p:nvSpPr>
        <p:spPr>
          <a:xfrm>
            <a:off x="1146025" y="530725"/>
            <a:ext cx="3208800" cy="1028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73" name="Google Shape;73;p8"/>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lvl1pPr lvl="0" algn="ctr" rtl="0">
              <a:buNone/>
              <a:defRPr sz="800">
                <a:solidFill>
                  <a:srgbClr val="FFFFFF"/>
                </a:solidFill>
                <a:latin typeface="Roboto Slab"/>
                <a:ea typeface="Roboto Slab"/>
                <a:cs typeface="Roboto Slab"/>
                <a:sym typeface="Roboto Slab"/>
              </a:defRPr>
            </a:lvl1pPr>
            <a:lvl2pPr lvl="1" algn="ctr" rtl="0">
              <a:buNone/>
              <a:defRPr sz="800">
                <a:solidFill>
                  <a:srgbClr val="FFFFFF"/>
                </a:solidFill>
                <a:latin typeface="Roboto Slab"/>
                <a:ea typeface="Roboto Slab"/>
                <a:cs typeface="Roboto Slab"/>
                <a:sym typeface="Roboto Slab"/>
              </a:defRPr>
            </a:lvl2pPr>
            <a:lvl3pPr lvl="2" algn="ctr" rtl="0">
              <a:buNone/>
              <a:defRPr sz="800">
                <a:solidFill>
                  <a:srgbClr val="FFFFFF"/>
                </a:solidFill>
                <a:latin typeface="Roboto Slab"/>
                <a:ea typeface="Roboto Slab"/>
                <a:cs typeface="Roboto Slab"/>
                <a:sym typeface="Roboto Slab"/>
              </a:defRPr>
            </a:lvl3pPr>
            <a:lvl4pPr lvl="3" algn="ctr" rtl="0">
              <a:buNone/>
              <a:defRPr sz="800">
                <a:solidFill>
                  <a:srgbClr val="FFFFFF"/>
                </a:solidFill>
                <a:latin typeface="Roboto Slab"/>
                <a:ea typeface="Roboto Slab"/>
                <a:cs typeface="Roboto Slab"/>
                <a:sym typeface="Roboto Slab"/>
              </a:defRPr>
            </a:lvl4pPr>
            <a:lvl5pPr lvl="4" algn="ctr" rtl="0">
              <a:buNone/>
              <a:defRPr sz="800">
                <a:solidFill>
                  <a:srgbClr val="FFFFFF"/>
                </a:solidFill>
                <a:latin typeface="Roboto Slab"/>
                <a:ea typeface="Roboto Slab"/>
                <a:cs typeface="Roboto Slab"/>
                <a:sym typeface="Roboto Slab"/>
              </a:defRPr>
            </a:lvl5pPr>
            <a:lvl6pPr lvl="5" algn="ctr" rtl="0">
              <a:buNone/>
              <a:defRPr sz="800">
                <a:solidFill>
                  <a:srgbClr val="FFFFFF"/>
                </a:solidFill>
                <a:latin typeface="Roboto Slab"/>
                <a:ea typeface="Roboto Slab"/>
                <a:cs typeface="Roboto Slab"/>
                <a:sym typeface="Roboto Slab"/>
              </a:defRPr>
            </a:lvl6pPr>
            <a:lvl7pPr lvl="6" algn="ctr" rtl="0">
              <a:buNone/>
              <a:defRPr sz="800">
                <a:solidFill>
                  <a:srgbClr val="FFFFFF"/>
                </a:solidFill>
                <a:latin typeface="Roboto Slab"/>
                <a:ea typeface="Roboto Slab"/>
                <a:cs typeface="Roboto Slab"/>
                <a:sym typeface="Roboto Slab"/>
              </a:defRPr>
            </a:lvl7pPr>
            <a:lvl8pPr lvl="7" algn="ctr" rtl="0">
              <a:buNone/>
              <a:defRPr sz="800">
                <a:solidFill>
                  <a:srgbClr val="FFFFFF"/>
                </a:solidFill>
                <a:latin typeface="Roboto Slab"/>
                <a:ea typeface="Roboto Slab"/>
                <a:cs typeface="Roboto Slab"/>
                <a:sym typeface="Roboto Slab"/>
              </a:defRPr>
            </a:lvl8pPr>
            <a:lvl9pPr lvl="8" algn="ctr" rtl="0">
              <a:buNone/>
              <a:defRPr sz="800">
                <a:solidFill>
                  <a:srgbClr val="FFFFFF"/>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xfrm>
            <a:off x="914400" y="4743450"/>
            <a:ext cx="1905000" cy="342900"/>
          </a:xfrm>
          <a:prstGeom prst="rect">
            <a:avLst/>
          </a:prstGeom>
          <a:ln/>
        </p:spPr>
        <p:txBody>
          <a:bodyPr/>
          <a:lstStyle>
            <a:lvl1pPr>
              <a:defRPr/>
            </a:lvl1pPr>
          </a:lstStyle>
          <a:p>
            <a:pPr>
              <a:defRPr/>
            </a:pPr>
            <a:endParaRPr lang="tr-TR"/>
          </a:p>
        </p:txBody>
      </p:sp>
      <p:sp>
        <p:nvSpPr>
          <p:cNvPr id="5" name="Rectangle 12"/>
          <p:cNvSpPr>
            <a:spLocks noGrp="1" noChangeArrowheads="1"/>
          </p:cNvSpPr>
          <p:nvPr>
            <p:ph type="ftr" sz="quarter" idx="11"/>
          </p:nvPr>
        </p:nvSpPr>
        <p:spPr>
          <a:xfrm>
            <a:off x="3352800" y="4743450"/>
            <a:ext cx="2895600" cy="342900"/>
          </a:xfrm>
          <a:prstGeom prst="rect">
            <a:avLst/>
          </a:prstGeom>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8C9F0EFD-8E6B-4F7A-9885-EE712BB1717E}" type="slidenum">
              <a:rPr lang="tr-TR"/>
              <a:pPr>
                <a:defRPr/>
              </a:pPr>
              <a:t>‹#›</a:t>
            </a:fld>
            <a:endParaRPr lang="tr-TR"/>
          </a:p>
        </p:txBody>
      </p:sp>
    </p:spTree>
    <p:extLst>
      <p:ext uri="{BB962C8B-B14F-4D97-AF65-F5344CB8AC3E}">
        <p14:creationId xmlns:p14="http://schemas.microsoft.com/office/powerpoint/2010/main" val="12568975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146025" y="530725"/>
            <a:ext cx="3208800" cy="1028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1pPr>
            <a:lvl2pPr lvl="1">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2pPr>
            <a:lvl3pPr lvl="2">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3pPr>
            <a:lvl4pPr lvl="3">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4pPr>
            <a:lvl5pPr lvl="4">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5pPr>
            <a:lvl6pPr lvl="5">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6pPr>
            <a:lvl7pPr lvl="6">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7pPr>
            <a:lvl8pPr lvl="7">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8pPr>
            <a:lvl9pPr lvl="8">
              <a:spcBef>
                <a:spcPts val="0"/>
              </a:spcBef>
              <a:spcAft>
                <a:spcPts val="0"/>
              </a:spcAft>
              <a:buClr>
                <a:schemeClr val="lt1"/>
              </a:buClr>
              <a:buSzPts val="1800"/>
              <a:buFont typeface="Roboto Slab"/>
              <a:buNone/>
              <a:defRPr sz="1800" b="1">
                <a:solidFill>
                  <a:schemeClr val="lt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1146025" y="1767275"/>
            <a:ext cx="7540800" cy="3158700"/>
          </a:xfrm>
          <a:prstGeom prst="rect">
            <a:avLst/>
          </a:prstGeom>
          <a:noFill/>
          <a:ln>
            <a:noFill/>
          </a:ln>
        </p:spPr>
        <p:txBody>
          <a:bodyPr spcFirstLastPara="1" wrap="square" lIns="91425" tIns="91425" rIns="91425" bIns="91425" anchor="t" anchorCtr="0">
            <a:noAutofit/>
          </a:bodyPr>
          <a:lstStyle>
            <a:lvl1pPr marL="457200" lvl="0" indent="-419100">
              <a:spcBef>
                <a:spcPts val="600"/>
              </a:spcBef>
              <a:spcAft>
                <a:spcPts val="0"/>
              </a:spcAft>
              <a:buClr>
                <a:schemeClr val="accent2"/>
              </a:buClr>
              <a:buSzPts val="3000"/>
              <a:buFont typeface="Nixie One"/>
              <a:buChar char="▪"/>
              <a:defRPr sz="3000">
                <a:solidFill>
                  <a:schemeClr val="accent1"/>
                </a:solidFill>
                <a:latin typeface="Nixie One"/>
                <a:ea typeface="Nixie One"/>
                <a:cs typeface="Nixie One"/>
                <a:sym typeface="Nixie One"/>
              </a:defRPr>
            </a:lvl1pPr>
            <a:lvl2pPr marL="914400" lvl="1"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2pPr>
            <a:lvl3pPr marL="1371600" lvl="2" indent="-381000">
              <a:spcBef>
                <a:spcPts val="0"/>
              </a:spcBef>
              <a:spcAft>
                <a:spcPts val="0"/>
              </a:spcAft>
              <a:buClr>
                <a:schemeClr val="accent2"/>
              </a:buClr>
              <a:buSzPts val="2400"/>
              <a:buFont typeface="Nixie One"/>
              <a:buChar char="■"/>
              <a:defRPr sz="2400">
                <a:solidFill>
                  <a:schemeClr val="accent1"/>
                </a:solidFill>
                <a:latin typeface="Nixie One"/>
                <a:ea typeface="Nixie One"/>
                <a:cs typeface="Nixie One"/>
                <a:sym typeface="Nixie One"/>
              </a:defRPr>
            </a:lvl3pPr>
            <a:lvl4pPr marL="1828800" lvl="3"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4pPr>
            <a:lvl5pPr marL="2286000" lvl="4"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5pPr>
            <a:lvl6pPr marL="2743200" lvl="5"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6pPr>
            <a:lvl7pPr marL="3200400" lvl="6"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7pPr>
            <a:lvl8pPr marL="3657600" lvl="7"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8pPr>
            <a:lvl9pPr marL="4114800" lvl="8" indent="-342900">
              <a:spcBef>
                <a:spcPts val="0"/>
              </a:spcBef>
              <a:spcAft>
                <a:spcPts val="0"/>
              </a:spcAft>
              <a:buClr>
                <a:schemeClr val="accent1"/>
              </a:buClr>
              <a:buSzPts val="1800"/>
              <a:buFont typeface="Nixie One"/>
              <a:buChar char="■"/>
              <a:defRPr sz="1800">
                <a:solidFill>
                  <a:schemeClr val="accent1"/>
                </a:solidFill>
                <a:latin typeface="Nixie One"/>
                <a:ea typeface="Nixie One"/>
                <a:cs typeface="Nixie One"/>
                <a:sym typeface="Nixie One"/>
              </a:defRPr>
            </a:lvl9pPr>
          </a:lstStyle>
          <a:p>
            <a:endParaRPr/>
          </a:p>
        </p:txBody>
      </p:sp>
      <p:sp>
        <p:nvSpPr>
          <p:cNvPr id="8" name="Google Shape;8;p1"/>
          <p:cNvSpPr txBox="1">
            <a:spLocks noGrp="1"/>
          </p:cNvSpPr>
          <p:nvPr>
            <p:ph type="sldNum" idx="12"/>
          </p:nvPr>
        </p:nvSpPr>
        <p:spPr>
          <a:xfrm>
            <a:off x="-51050" y="4819400"/>
            <a:ext cx="349200" cy="324000"/>
          </a:xfrm>
          <a:prstGeom prst="rect">
            <a:avLst/>
          </a:prstGeom>
          <a:noFill/>
          <a:ln>
            <a:noFill/>
          </a:ln>
        </p:spPr>
        <p:txBody>
          <a:bodyPr spcFirstLastPara="1" wrap="square" lIns="91425" tIns="91425" rIns="91425" bIns="91425" anchor="t" anchorCtr="0">
            <a:noAutofit/>
          </a:bodyPr>
          <a:lstStyle>
            <a:lvl1pPr lvl="0" algn="ctr">
              <a:buNone/>
              <a:defRPr sz="800">
                <a:solidFill>
                  <a:schemeClr val="lt1"/>
                </a:solidFill>
                <a:latin typeface="Roboto Slab"/>
                <a:ea typeface="Roboto Slab"/>
                <a:cs typeface="Roboto Slab"/>
                <a:sym typeface="Roboto Slab"/>
              </a:defRPr>
            </a:lvl1pPr>
            <a:lvl2pPr lvl="1" algn="ctr">
              <a:buNone/>
              <a:defRPr sz="800">
                <a:solidFill>
                  <a:schemeClr val="lt1"/>
                </a:solidFill>
                <a:latin typeface="Roboto Slab"/>
                <a:ea typeface="Roboto Slab"/>
                <a:cs typeface="Roboto Slab"/>
                <a:sym typeface="Roboto Slab"/>
              </a:defRPr>
            </a:lvl2pPr>
            <a:lvl3pPr lvl="2" algn="ctr">
              <a:buNone/>
              <a:defRPr sz="800">
                <a:solidFill>
                  <a:schemeClr val="lt1"/>
                </a:solidFill>
                <a:latin typeface="Roboto Slab"/>
                <a:ea typeface="Roboto Slab"/>
                <a:cs typeface="Roboto Slab"/>
                <a:sym typeface="Roboto Slab"/>
              </a:defRPr>
            </a:lvl3pPr>
            <a:lvl4pPr lvl="3" algn="ctr">
              <a:buNone/>
              <a:defRPr sz="800">
                <a:solidFill>
                  <a:schemeClr val="lt1"/>
                </a:solidFill>
                <a:latin typeface="Roboto Slab"/>
                <a:ea typeface="Roboto Slab"/>
                <a:cs typeface="Roboto Slab"/>
                <a:sym typeface="Roboto Slab"/>
              </a:defRPr>
            </a:lvl4pPr>
            <a:lvl5pPr lvl="4" algn="ctr">
              <a:buNone/>
              <a:defRPr sz="800">
                <a:solidFill>
                  <a:schemeClr val="lt1"/>
                </a:solidFill>
                <a:latin typeface="Roboto Slab"/>
                <a:ea typeface="Roboto Slab"/>
                <a:cs typeface="Roboto Slab"/>
                <a:sym typeface="Roboto Slab"/>
              </a:defRPr>
            </a:lvl5pPr>
            <a:lvl6pPr lvl="5" algn="ctr">
              <a:buNone/>
              <a:defRPr sz="800">
                <a:solidFill>
                  <a:schemeClr val="lt1"/>
                </a:solidFill>
                <a:latin typeface="Roboto Slab"/>
                <a:ea typeface="Roboto Slab"/>
                <a:cs typeface="Roboto Slab"/>
                <a:sym typeface="Roboto Slab"/>
              </a:defRPr>
            </a:lvl6pPr>
            <a:lvl7pPr lvl="6" algn="ctr">
              <a:buNone/>
              <a:defRPr sz="800">
                <a:solidFill>
                  <a:schemeClr val="lt1"/>
                </a:solidFill>
                <a:latin typeface="Roboto Slab"/>
                <a:ea typeface="Roboto Slab"/>
                <a:cs typeface="Roboto Slab"/>
                <a:sym typeface="Roboto Slab"/>
              </a:defRPr>
            </a:lvl7pPr>
            <a:lvl8pPr lvl="7" algn="ctr">
              <a:buNone/>
              <a:defRPr sz="800">
                <a:solidFill>
                  <a:schemeClr val="lt1"/>
                </a:solidFill>
                <a:latin typeface="Roboto Slab"/>
                <a:ea typeface="Roboto Slab"/>
                <a:cs typeface="Roboto Slab"/>
                <a:sym typeface="Roboto Slab"/>
              </a:defRPr>
            </a:lvl8pPr>
            <a:lvl9pPr lvl="8" algn="ctr">
              <a:buNone/>
              <a:defRPr sz="800">
                <a:solidFill>
                  <a:schemeClr val="lt1"/>
                </a:solidFill>
                <a:latin typeface="Roboto Slab"/>
                <a:ea typeface="Roboto Slab"/>
                <a:cs typeface="Roboto Slab"/>
                <a:sym typeface="Roboto Slab"/>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4" r:id="rId2"/>
    <p:sldLayoutId id="2147483660"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6"/>
          <p:cNvSpPr txBox="1">
            <a:spLocks noGrp="1"/>
          </p:cNvSpPr>
          <p:nvPr>
            <p:ph type="ctrTitle"/>
          </p:nvPr>
        </p:nvSpPr>
        <p:spPr>
          <a:xfrm>
            <a:off x="4113600" y="2283718"/>
            <a:ext cx="4505700" cy="1754832"/>
          </a:xfrm>
          <a:prstGeom prst="rect">
            <a:avLst/>
          </a:prstGeom>
        </p:spPr>
        <p:txBody>
          <a:bodyPr spcFirstLastPara="1" wrap="square" lIns="91425" tIns="91425" rIns="91425" bIns="91425" anchor="b" anchorCtr="0">
            <a:noAutofit/>
          </a:bodyPr>
          <a:lstStyle/>
          <a:p>
            <a:pPr>
              <a:defRPr/>
            </a:pPr>
            <a:r>
              <a:rPr lang="tr-TR" sz="3200" dirty="0">
                <a:solidFill>
                  <a:schemeClr val="accent1">
                    <a:lumMod val="50000"/>
                  </a:schemeClr>
                </a:solidFill>
              </a:rPr>
              <a:t>Sağlık </a:t>
            </a:r>
            <a:r>
              <a:rPr lang="tr-TR" sz="3200" dirty="0" smtClean="0">
                <a:solidFill>
                  <a:schemeClr val="accent1">
                    <a:lumMod val="50000"/>
                  </a:schemeClr>
                </a:solidFill>
              </a:rPr>
              <a:t>Örgütlenmesi ve Sağlık Bakanlığı</a:t>
            </a:r>
            <a:endParaRPr lang="tr-TR" sz="3200" dirty="0">
              <a:solidFill>
                <a:schemeClr val="accent1">
                  <a:lumMod val="50000"/>
                </a:schemeClr>
              </a:solidFill>
            </a:endParaRPr>
          </a:p>
        </p:txBody>
      </p:sp>
      <p:sp>
        <p:nvSpPr>
          <p:cNvPr id="143" name="Google Shape;143;p16"/>
          <p:cNvSpPr txBox="1">
            <a:spLocks noGrp="1"/>
          </p:cNvSpPr>
          <p:nvPr>
            <p:ph type="subTitle" idx="1"/>
          </p:nvPr>
        </p:nvSpPr>
        <p:spPr>
          <a:xfrm>
            <a:off x="4113600" y="3983050"/>
            <a:ext cx="4505700" cy="78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dirty="0" smtClean="0"/>
              <a:t>Prof.Dr. ŞAHİN KAVUNCUBAŞI</a:t>
            </a:r>
            <a:endParaRPr dirty="0"/>
          </a:p>
        </p:txBody>
      </p:sp>
      <p:sp>
        <p:nvSpPr>
          <p:cNvPr id="144" name="Google Shape;144;p16"/>
          <p:cNvSpPr txBox="1"/>
          <p:nvPr/>
        </p:nvSpPr>
        <p:spPr>
          <a:xfrm>
            <a:off x="0" y="503350"/>
            <a:ext cx="3471300" cy="3818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tr-TR" sz="20000" dirty="0" smtClean="0">
                <a:solidFill>
                  <a:schemeClr val="accent2"/>
                </a:solidFill>
                <a:latin typeface="Roboto Slab"/>
                <a:ea typeface="Roboto Slab"/>
                <a:cs typeface="Roboto Slab"/>
                <a:sym typeface="Roboto Slab"/>
              </a:rPr>
              <a:t>4</a:t>
            </a:r>
            <a:endParaRPr sz="20000" dirty="0">
              <a:solidFill>
                <a:schemeClr val="accent2"/>
              </a:solidFill>
              <a:latin typeface="Roboto Slab"/>
              <a:ea typeface="Roboto Slab"/>
              <a:cs typeface="Roboto Slab"/>
              <a:sym typeface="Roboto Slab"/>
            </a:endParaRPr>
          </a:p>
        </p:txBody>
      </p:sp>
      <p:sp>
        <p:nvSpPr>
          <p:cNvPr id="145" name="Google Shape;145;p16"/>
          <p:cNvSpPr txBox="1">
            <a:spLocks noGrp="1"/>
          </p:cNvSpPr>
          <p:nvPr>
            <p:ph type="sldNum" idx="12"/>
          </p:nvPr>
        </p:nvSpPr>
        <p:spPr>
          <a:xfrm>
            <a:off x="-51050" y="4819400"/>
            <a:ext cx="349200" cy="324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p:txBody>
          <a:bodyPr/>
          <a:lstStyle/>
          <a:p>
            <a:r>
              <a:rPr lang="tr-TR" sz="2400" b="1" dirty="0" smtClean="0"/>
              <a:t>Sağlık Bakanlığı’nın görevleri-1</a:t>
            </a:r>
            <a:endParaRPr lang="en-US" sz="2400" b="1" dirty="0" smtClean="0"/>
          </a:p>
        </p:txBody>
      </p:sp>
      <p:sp>
        <p:nvSpPr>
          <p:cNvPr id="12291" name="2 İçerik Yer Tutucusu"/>
          <p:cNvSpPr>
            <a:spLocks noGrp="1"/>
          </p:cNvSpPr>
          <p:nvPr>
            <p:ph idx="4294967295"/>
          </p:nvPr>
        </p:nvSpPr>
        <p:spPr>
          <a:xfrm>
            <a:off x="467545" y="1766888"/>
            <a:ext cx="8280919" cy="3159125"/>
          </a:xfrm>
        </p:spPr>
        <p:txBody>
          <a:bodyPr/>
          <a:lstStyle/>
          <a:p>
            <a:pPr>
              <a:spcBef>
                <a:spcPts val="0"/>
              </a:spcBef>
            </a:pPr>
            <a:r>
              <a:rPr lang="tr-TR" sz="1400" dirty="0" smtClean="0">
                <a:latin typeface="Times New Roman" pitchFamily="18" charset="0"/>
                <a:cs typeface="Times New Roman" pitchFamily="18" charset="0"/>
              </a:rPr>
              <a:t>Herkesin hayatını bedenen, ruhen ve sosyal bakımdan tam iyilik hali içinde sürdürmesini sağlamak için fert ve toplum sağlığını korumak ve bu amaçla ülkeyi kapsayan plan ve programlar yapmak, uygulamak ve uygulatmak, her türlü tedbiri almak, gerekli teşkilatı kurmak ve kurdurmak, </a:t>
            </a:r>
            <a:endParaRPr lang="en-US" sz="1400" dirty="0" smtClean="0">
              <a:latin typeface="Times New Roman" pitchFamily="18" charset="0"/>
              <a:cs typeface="Times New Roman" pitchFamily="18" charset="0"/>
            </a:endParaRPr>
          </a:p>
          <a:p>
            <a:pPr>
              <a:spcBef>
                <a:spcPts val="0"/>
              </a:spcBef>
            </a:pPr>
            <a:r>
              <a:rPr lang="tr-TR" sz="1400" dirty="0" smtClean="0">
                <a:latin typeface="Times New Roman" pitchFamily="18" charset="0"/>
                <a:cs typeface="Times New Roman" pitchFamily="18" charset="0"/>
              </a:rPr>
              <a:t>Bulaşıcı, salgın ve sosyal hastalıklarla savaşarak koruyucu, tedavi edici hekimlik ve rehabilitasyon hizmetlerini yapmak, </a:t>
            </a:r>
            <a:endParaRPr lang="en-US" sz="1400" dirty="0" smtClean="0">
              <a:latin typeface="Times New Roman" pitchFamily="18" charset="0"/>
              <a:cs typeface="Times New Roman" pitchFamily="18" charset="0"/>
            </a:endParaRPr>
          </a:p>
          <a:p>
            <a:pPr>
              <a:spcBef>
                <a:spcPts val="0"/>
              </a:spcBef>
            </a:pPr>
            <a:r>
              <a:rPr lang="tr-TR" sz="1400" dirty="0" smtClean="0">
                <a:latin typeface="Times New Roman" pitchFamily="18" charset="0"/>
                <a:cs typeface="Times New Roman" pitchFamily="18" charset="0"/>
              </a:rPr>
              <a:t>Ana ve çocuk sağlığının korunması ve aile planlaması hizmetlerini yapmak, </a:t>
            </a:r>
            <a:endParaRPr lang="en-US" sz="1400" dirty="0" smtClean="0">
              <a:latin typeface="Times New Roman" pitchFamily="18" charset="0"/>
              <a:cs typeface="Times New Roman" pitchFamily="18" charset="0"/>
            </a:endParaRPr>
          </a:p>
          <a:p>
            <a:pPr>
              <a:spcBef>
                <a:spcPts val="0"/>
              </a:spcBef>
            </a:pPr>
            <a:r>
              <a:rPr lang="tr-TR" sz="1400" dirty="0" smtClean="0">
                <a:latin typeface="Times New Roman" pitchFamily="18" charset="0"/>
                <a:cs typeface="Times New Roman" pitchFamily="18" charset="0"/>
              </a:rPr>
              <a:t>İlaç, uyuşturucu ve </a:t>
            </a:r>
            <a:r>
              <a:rPr lang="tr-TR" sz="1400" dirty="0" err="1" smtClean="0">
                <a:latin typeface="Times New Roman" pitchFamily="18" charset="0"/>
                <a:cs typeface="Times New Roman" pitchFamily="18" charset="0"/>
              </a:rPr>
              <a:t>psikotrop</a:t>
            </a:r>
            <a:r>
              <a:rPr lang="tr-TR" sz="1400" dirty="0" smtClean="0">
                <a:latin typeface="Times New Roman" pitchFamily="18" charset="0"/>
                <a:cs typeface="Times New Roman" pitchFamily="18" charset="0"/>
              </a:rPr>
              <a:t> maddelerin üretim ve tüketimini her aşamada kontrol ve denetlemek; </a:t>
            </a:r>
            <a:r>
              <a:rPr lang="tr-TR" sz="1400" dirty="0" err="1" smtClean="0">
                <a:latin typeface="Times New Roman" pitchFamily="18" charset="0"/>
                <a:cs typeface="Times New Roman" pitchFamily="18" charset="0"/>
              </a:rPr>
              <a:t>farmasötik</a:t>
            </a:r>
            <a:r>
              <a:rPr lang="tr-TR" sz="1400" dirty="0" smtClean="0">
                <a:latin typeface="Times New Roman" pitchFamily="18" charset="0"/>
                <a:cs typeface="Times New Roman" pitchFamily="18" charset="0"/>
              </a:rPr>
              <a:t> ve tıbbi madde ve müstahzar üreten yerlerin, dağıtım yerlerinin açılış ve çalışmalarını esaslara bağlamak, denetlemek, </a:t>
            </a:r>
            <a:endParaRPr lang="en-US" sz="1400" dirty="0" smtClean="0">
              <a:latin typeface="Times New Roman" pitchFamily="18" charset="0"/>
              <a:cs typeface="Times New Roman" pitchFamily="18" charset="0"/>
            </a:endParaRPr>
          </a:p>
          <a:p>
            <a:pPr>
              <a:spcBef>
                <a:spcPts val="0"/>
              </a:spcBef>
            </a:pPr>
            <a:r>
              <a:rPr lang="tr-TR" sz="1400" dirty="0" smtClean="0">
                <a:latin typeface="Times New Roman" pitchFamily="18" charset="0"/>
                <a:cs typeface="Times New Roman" pitchFamily="18" charset="0"/>
              </a:rPr>
              <a:t>Gerekli aşı, serum, kan ürünleri ve ilaçların üretimini yapmak, yaptırmak ve gerekirse ithalini sağlamak, </a:t>
            </a:r>
            <a:endParaRPr lang="en-US" sz="1400" dirty="0" smtClean="0">
              <a:latin typeface="Times New Roman" pitchFamily="18" charset="0"/>
              <a:cs typeface="Times New Roman" pitchFamily="18" charset="0"/>
            </a:endParaRPr>
          </a:p>
          <a:p>
            <a:pPr>
              <a:spcBef>
                <a:spcPts val="0"/>
              </a:spcBef>
            </a:pPr>
            <a:r>
              <a:rPr lang="tr-TR" sz="1400" dirty="0" smtClean="0">
                <a:latin typeface="Times New Roman" pitchFamily="18" charset="0"/>
                <a:cs typeface="Times New Roman" pitchFamily="18" charset="0"/>
              </a:rPr>
              <a:t>Temel sorumluluk Sağlık Bakanlığına ait olmak üzere Tarım Orman ve </a:t>
            </a:r>
            <a:r>
              <a:rPr lang="tr-TR" sz="1400" dirty="0" err="1" smtClean="0">
                <a:latin typeface="Times New Roman" pitchFamily="18" charset="0"/>
                <a:cs typeface="Times New Roman" pitchFamily="18" charset="0"/>
              </a:rPr>
              <a:t>Köyişleri</a:t>
            </a:r>
            <a:r>
              <a:rPr lang="tr-TR" sz="1400" dirty="0" smtClean="0">
                <a:latin typeface="Times New Roman" pitchFamily="18" charset="0"/>
                <a:cs typeface="Times New Roman" pitchFamily="18" charset="0"/>
              </a:rPr>
              <a:t> Bakanlığı ve mahalli idarelerle işbirliği suretiyle gıda maddelerinin ve bunları üreten yerlerin sağlık açısından kontrol hizmetlerini yürütmek, </a:t>
            </a:r>
            <a:endParaRPr lang="en-US" sz="1400" dirty="0" smtClean="0">
              <a:latin typeface="Times New Roman" pitchFamily="18" charset="0"/>
              <a:cs typeface="Times New Roman" pitchFamily="18" charset="0"/>
            </a:endParaRPr>
          </a:p>
          <a:p>
            <a:pPr>
              <a:spcBef>
                <a:spcPts val="0"/>
              </a:spcBef>
              <a:buFont typeface="Wingdings" pitchFamily="2" charset="2"/>
              <a:buNone/>
            </a:pPr>
            <a:endParaRPr lang="en-US" sz="1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100251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p:txBody>
          <a:bodyPr/>
          <a:lstStyle/>
          <a:p>
            <a:r>
              <a:rPr lang="tr-TR" sz="2400" b="1" dirty="0" smtClean="0"/>
              <a:t>Sağlık Bakanlığı’nın görevleri-2</a:t>
            </a:r>
            <a:endParaRPr lang="en-US" sz="2400" b="1" dirty="0" smtClean="0"/>
          </a:p>
        </p:txBody>
      </p:sp>
      <p:sp>
        <p:nvSpPr>
          <p:cNvPr id="13315" name="2 İçerik Yer Tutucusu"/>
          <p:cNvSpPr>
            <a:spLocks noGrp="1"/>
          </p:cNvSpPr>
          <p:nvPr>
            <p:ph idx="4294967295"/>
          </p:nvPr>
        </p:nvSpPr>
        <p:spPr>
          <a:xfrm>
            <a:off x="467544" y="1635646"/>
            <a:ext cx="8424936" cy="3086100"/>
          </a:xfrm>
        </p:spPr>
        <p:txBody>
          <a:bodyPr/>
          <a:lstStyle/>
          <a:p>
            <a:r>
              <a:rPr lang="tr-TR" sz="1800" dirty="0" smtClean="0">
                <a:latin typeface="Times New Roman" pitchFamily="18" charset="0"/>
                <a:cs typeface="Times New Roman" pitchFamily="18" charset="0"/>
              </a:rPr>
              <a:t>Mahalli idareler ilgili diğer kuruluşlarla işbirliği suretiyle çevre sağlığını ilgilendiren gerekli tedbirleri almak ve aldırmak, </a:t>
            </a:r>
            <a:endParaRPr lang="en-US" sz="1800" dirty="0" smtClean="0">
              <a:latin typeface="Times New Roman" pitchFamily="18" charset="0"/>
              <a:cs typeface="Times New Roman" pitchFamily="18" charset="0"/>
            </a:endParaRPr>
          </a:p>
          <a:p>
            <a:r>
              <a:rPr lang="tr-TR" sz="1800" dirty="0" smtClean="0">
                <a:latin typeface="Times New Roman" pitchFamily="18" charset="0"/>
                <a:cs typeface="Times New Roman" pitchFamily="18" charset="0"/>
              </a:rPr>
              <a:t>Bulaşıcı, salgın insan hastalıklarına karşı kara hudut kapıları, deniz ve hava limanlarında koruyucu sağlık tedbirlerini almak, </a:t>
            </a:r>
            <a:endParaRPr lang="en-US" sz="1800" dirty="0" smtClean="0">
              <a:latin typeface="Times New Roman" pitchFamily="18" charset="0"/>
              <a:cs typeface="Times New Roman" pitchFamily="18" charset="0"/>
            </a:endParaRPr>
          </a:p>
          <a:p>
            <a:r>
              <a:rPr lang="tr-TR" sz="1800" dirty="0" smtClean="0">
                <a:latin typeface="Times New Roman" pitchFamily="18" charset="0"/>
                <a:cs typeface="Times New Roman" pitchFamily="18" charset="0"/>
              </a:rPr>
              <a:t>Kanser, verem ve sıtma ile savaş hizmetlerini yürütmek ve bu alanda hizmet veren kurum ve kuruluşların çalışmalarının koordinasyonunu ve denetimini sağlamak, </a:t>
            </a:r>
            <a:endParaRPr lang="en-US" sz="1800" dirty="0" smtClean="0">
              <a:latin typeface="Times New Roman" pitchFamily="18" charset="0"/>
              <a:cs typeface="Times New Roman" pitchFamily="18" charset="0"/>
            </a:endParaRPr>
          </a:p>
          <a:p>
            <a:r>
              <a:rPr lang="tr-TR" sz="1800" dirty="0" smtClean="0">
                <a:latin typeface="Times New Roman" pitchFamily="18" charset="0"/>
                <a:cs typeface="Times New Roman" pitchFamily="18" charset="0"/>
              </a:rPr>
              <a:t>Bu görevlerin yerine getirilmesi için gerekli tesisleri kurmak ve işletmek, meslek personelini yetiştirmek, </a:t>
            </a:r>
            <a:endParaRPr lang="en-US" sz="1800" dirty="0" smtClean="0">
              <a:latin typeface="Times New Roman" pitchFamily="18" charset="0"/>
              <a:cs typeface="Times New Roman" pitchFamily="18" charset="0"/>
            </a:endParaRPr>
          </a:p>
          <a:p>
            <a:r>
              <a:rPr lang="tr-TR" sz="1800" dirty="0" smtClean="0">
                <a:latin typeface="Times New Roman" pitchFamily="18" charset="0"/>
                <a:cs typeface="Times New Roman" pitchFamily="18" charset="0"/>
              </a:rPr>
              <a:t>Sağlık hizmetleriyle ilgili olarak milletlerarası ve yurt içindeki kurum ve kuruluşlarla işbirliğinde bulunmak. </a:t>
            </a:r>
            <a:endParaRPr lang="en-US" sz="1800" dirty="0" smtClean="0">
              <a:latin typeface="Times New Roman" pitchFamily="18" charset="0"/>
              <a:cs typeface="Times New Roman" pitchFamily="18" charset="0"/>
            </a:endParaRPr>
          </a:p>
          <a:p>
            <a:endParaRPr lang="en-US" sz="1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29510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p:cNvSpPr>
            <a:spLocks noGrp="1"/>
          </p:cNvSpPr>
          <p:nvPr>
            <p:ph type="title"/>
          </p:nvPr>
        </p:nvSpPr>
        <p:spPr/>
        <p:txBody>
          <a:bodyPr/>
          <a:lstStyle/>
          <a:p>
            <a:r>
              <a:rPr lang="tr-TR" sz="2400" dirty="0" smtClean="0"/>
              <a:t>SB Merkez örgütlenmesi</a:t>
            </a:r>
            <a:endParaRPr lang="en-US" sz="2400" dirty="0" smtClean="0"/>
          </a:p>
        </p:txBody>
      </p:sp>
      <p:pic>
        <p:nvPicPr>
          <p:cNvPr id="14339" name="3 Res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707654"/>
            <a:ext cx="8001000" cy="326826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3005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Başlık"/>
          <p:cNvSpPr>
            <a:spLocks noGrp="1"/>
          </p:cNvSpPr>
          <p:nvPr>
            <p:ph type="title"/>
          </p:nvPr>
        </p:nvSpPr>
        <p:spPr/>
        <p:txBody>
          <a:bodyPr/>
          <a:lstStyle/>
          <a:p>
            <a:r>
              <a:rPr lang="tr-TR" sz="2400" dirty="0" smtClean="0"/>
              <a:t>SB Ana hizmet birimleri</a:t>
            </a:r>
            <a:endParaRPr lang="en-US" sz="2400" dirty="0" smtClean="0"/>
          </a:p>
        </p:txBody>
      </p:sp>
      <p:sp>
        <p:nvSpPr>
          <p:cNvPr id="15363" name="2 İçerik Yer Tutucusu"/>
          <p:cNvSpPr>
            <a:spLocks noGrp="1"/>
          </p:cNvSpPr>
          <p:nvPr>
            <p:ph idx="4294967295"/>
          </p:nvPr>
        </p:nvSpPr>
        <p:spPr>
          <a:xfrm>
            <a:off x="539552" y="1635646"/>
            <a:ext cx="8496944" cy="3159125"/>
          </a:xfrm>
        </p:spPr>
        <p:txBody>
          <a:bodyPr/>
          <a:lstStyle/>
          <a:p>
            <a:pPr>
              <a:spcBef>
                <a:spcPts val="0"/>
              </a:spcBef>
            </a:pPr>
            <a:r>
              <a:rPr lang="tr-TR" sz="2000" dirty="0" smtClean="0">
                <a:latin typeface="Times New Roman" pitchFamily="18" charset="0"/>
                <a:cs typeface="Times New Roman" pitchFamily="18" charset="0"/>
              </a:rPr>
              <a:t>Temel Sağlık Hizmetleri Genel Müdürlüğü, </a:t>
            </a:r>
            <a:endParaRPr lang="en-US" sz="2000" dirty="0" smtClean="0">
              <a:latin typeface="Times New Roman" pitchFamily="18" charset="0"/>
              <a:cs typeface="Times New Roman" pitchFamily="18" charset="0"/>
            </a:endParaRPr>
          </a:p>
          <a:p>
            <a:pPr>
              <a:spcBef>
                <a:spcPts val="0"/>
              </a:spcBef>
            </a:pPr>
            <a:r>
              <a:rPr lang="tr-TR" sz="2000" dirty="0" smtClean="0">
                <a:latin typeface="Times New Roman" pitchFamily="18" charset="0"/>
                <a:cs typeface="Times New Roman" pitchFamily="18" charset="0"/>
              </a:rPr>
              <a:t>Tedavi Hizmetleri Genel Müdürlüğü, </a:t>
            </a:r>
            <a:endParaRPr lang="en-US" sz="2000" dirty="0" smtClean="0">
              <a:latin typeface="Times New Roman" pitchFamily="18" charset="0"/>
              <a:cs typeface="Times New Roman" pitchFamily="18" charset="0"/>
            </a:endParaRPr>
          </a:p>
          <a:p>
            <a:pPr>
              <a:spcBef>
                <a:spcPts val="0"/>
              </a:spcBef>
            </a:pPr>
            <a:r>
              <a:rPr lang="tr-TR" sz="2000" dirty="0" smtClean="0">
                <a:latin typeface="Times New Roman" pitchFamily="18" charset="0"/>
                <a:cs typeface="Times New Roman" pitchFamily="18" charset="0"/>
              </a:rPr>
              <a:t>İlaç ve Eczacılık Genel Müdürlüğü, </a:t>
            </a:r>
            <a:endParaRPr lang="en-US" sz="2000" dirty="0" smtClean="0">
              <a:latin typeface="Times New Roman" pitchFamily="18" charset="0"/>
              <a:cs typeface="Times New Roman" pitchFamily="18" charset="0"/>
            </a:endParaRPr>
          </a:p>
          <a:p>
            <a:pPr>
              <a:spcBef>
                <a:spcPts val="0"/>
              </a:spcBef>
            </a:pPr>
            <a:r>
              <a:rPr lang="tr-TR" sz="2000" dirty="0" smtClean="0">
                <a:latin typeface="Times New Roman" pitchFamily="18" charset="0"/>
                <a:cs typeface="Times New Roman" pitchFamily="18" charset="0"/>
              </a:rPr>
              <a:t>Sağlık Eğitimi Genel Müdürlüğü, </a:t>
            </a:r>
            <a:endParaRPr lang="en-US" sz="2000" dirty="0" smtClean="0">
              <a:latin typeface="Times New Roman" pitchFamily="18" charset="0"/>
              <a:cs typeface="Times New Roman" pitchFamily="18" charset="0"/>
            </a:endParaRPr>
          </a:p>
          <a:p>
            <a:pPr>
              <a:spcBef>
                <a:spcPts val="0"/>
              </a:spcBef>
            </a:pPr>
            <a:r>
              <a:rPr lang="tr-TR" sz="2000" dirty="0" smtClean="0">
                <a:latin typeface="Times New Roman" pitchFamily="18" charset="0"/>
                <a:cs typeface="Times New Roman" pitchFamily="18" charset="0"/>
              </a:rPr>
              <a:t>Ana Çocuk Sağlığı ve Aile Planlaması Genel Müdürlüğü. </a:t>
            </a:r>
            <a:endParaRPr lang="en-US" sz="2000" dirty="0" smtClean="0">
              <a:latin typeface="Times New Roman" pitchFamily="18" charset="0"/>
              <a:cs typeface="Times New Roman" pitchFamily="18" charset="0"/>
            </a:endParaRPr>
          </a:p>
          <a:p>
            <a:pPr>
              <a:spcBef>
                <a:spcPts val="0"/>
              </a:spcBef>
            </a:pPr>
            <a:r>
              <a:rPr lang="tr-TR" sz="2000" dirty="0" smtClean="0">
                <a:latin typeface="Times New Roman" pitchFamily="18" charset="0"/>
                <a:cs typeface="Times New Roman" pitchFamily="18" charset="0"/>
              </a:rPr>
              <a:t>Sıtma Savaşı Dairesi Başkanlığı, </a:t>
            </a:r>
            <a:endParaRPr lang="en-US" sz="2000" dirty="0" smtClean="0">
              <a:latin typeface="Times New Roman" pitchFamily="18" charset="0"/>
              <a:cs typeface="Times New Roman" pitchFamily="18" charset="0"/>
            </a:endParaRPr>
          </a:p>
          <a:p>
            <a:pPr>
              <a:spcBef>
                <a:spcPts val="0"/>
              </a:spcBef>
            </a:pPr>
            <a:r>
              <a:rPr lang="tr-TR" sz="2000" dirty="0" smtClean="0">
                <a:latin typeface="Times New Roman" pitchFamily="18" charset="0"/>
                <a:cs typeface="Times New Roman" pitchFamily="18" charset="0"/>
              </a:rPr>
              <a:t>Verem Savaşı Dairesi Başkanlığı, </a:t>
            </a:r>
            <a:endParaRPr lang="en-US" sz="2000" dirty="0" smtClean="0">
              <a:latin typeface="Times New Roman" pitchFamily="18" charset="0"/>
              <a:cs typeface="Times New Roman" pitchFamily="18" charset="0"/>
            </a:endParaRPr>
          </a:p>
          <a:p>
            <a:pPr>
              <a:spcBef>
                <a:spcPts val="0"/>
              </a:spcBef>
            </a:pPr>
            <a:r>
              <a:rPr lang="tr-TR" sz="2000" dirty="0" smtClean="0">
                <a:latin typeface="Times New Roman" pitchFamily="18" charset="0"/>
                <a:cs typeface="Times New Roman" pitchFamily="18" charset="0"/>
              </a:rPr>
              <a:t>Kanserle Savaş Dairesi Başkanlığı, </a:t>
            </a:r>
            <a:endParaRPr lang="en-US" sz="2000" dirty="0" smtClean="0">
              <a:latin typeface="Times New Roman" pitchFamily="18" charset="0"/>
              <a:cs typeface="Times New Roman" pitchFamily="18" charset="0"/>
            </a:endParaRPr>
          </a:p>
          <a:p>
            <a:pPr>
              <a:spcBef>
                <a:spcPts val="0"/>
              </a:spcBef>
            </a:pPr>
            <a:r>
              <a:rPr lang="tr-TR" sz="2000" dirty="0" smtClean="0">
                <a:latin typeface="Times New Roman" pitchFamily="18" charset="0"/>
                <a:cs typeface="Times New Roman" pitchFamily="18" charset="0"/>
              </a:rPr>
              <a:t>Dış İlişkiler Dairesi Başkanlığı, </a:t>
            </a:r>
            <a:endParaRPr lang="en-US" sz="2000" dirty="0" smtClean="0">
              <a:latin typeface="Times New Roman" pitchFamily="18" charset="0"/>
              <a:cs typeface="Times New Roman" pitchFamily="18" charset="0"/>
            </a:endParaRPr>
          </a:p>
          <a:p>
            <a:pPr>
              <a:spcBef>
                <a:spcPts val="0"/>
              </a:spcBef>
            </a:pPr>
            <a:r>
              <a:rPr lang="tr-TR" sz="2000" dirty="0" smtClean="0">
                <a:latin typeface="Times New Roman" pitchFamily="18" charset="0"/>
                <a:cs typeface="Times New Roman" pitchFamily="18" charset="0"/>
              </a:rPr>
              <a:t>Avrupa Topluluğu Koordinasyon Dairesi Başkanlığı. </a:t>
            </a:r>
            <a:endParaRPr lang="en-US" sz="2000" dirty="0" smtClean="0">
              <a:latin typeface="Times New Roman" pitchFamily="18" charset="0"/>
              <a:cs typeface="Times New Roman" pitchFamily="18" charset="0"/>
            </a:endParaRPr>
          </a:p>
          <a:p>
            <a:pPr>
              <a:spcBef>
                <a:spcPts val="0"/>
              </a:spcBef>
            </a:pP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673976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p:cNvSpPr>
            <a:spLocks noGrp="1"/>
          </p:cNvSpPr>
          <p:nvPr>
            <p:ph type="title"/>
          </p:nvPr>
        </p:nvSpPr>
        <p:spPr/>
        <p:txBody>
          <a:bodyPr/>
          <a:lstStyle/>
          <a:p>
            <a:r>
              <a:rPr lang="tr-TR" sz="2400" dirty="0" smtClean="0"/>
              <a:t>SB Taşra Örgütlenmesi</a:t>
            </a:r>
            <a:endParaRPr lang="en-US" sz="2400" dirty="0" smtClean="0"/>
          </a:p>
        </p:txBody>
      </p:sp>
      <p:sp>
        <p:nvSpPr>
          <p:cNvPr id="3" name="2 İçerik Yer Tutucusu"/>
          <p:cNvSpPr>
            <a:spLocks noGrp="1"/>
          </p:cNvSpPr>
          <p:nvPr>
            <p:ph idx="4294967295"/>
          </p:nvPr>
        </p:nvSpPr>
        <p:spPr>
          <a:xfrm>
            <a:off x="539553" y="1766888"/>
            <a:ext cx="8604448" cy="3159125"/>
          </a:xfrm>
        </p:spPr>
        <p:txBody>
          <a:bodyPr/>
          <a:lstStyle/>
          <a:p>
            <a:pPr>
              <a:defRPr/>
            </a:pPr>
            <a:r>
              <a:rPr lang="tr-TR" sz="2800" dirty="0" smtClean="0">
                <a:latin typeface="Times New Roman" pitchFamily="18" charset="0"/>
                <a:cs typeface="Times New Roman" pitchFamily="18" charset="0"/>
              </a:rPr>
              <a:t>İl düzeyinde sağlık hizmetlerinden birinci derecede sorumlu yöneticiler:</a:t>
            </a:r>
          </a:p>
          <a:p>
            <a:pPr lvl="1">
              <a:defRPr/>
            </a:pPr>
            <a:r>
              <a:rPr lang="tr-TR" sz="2800" dirty="0">
                <a:latin typeface="Times New Roman" pitchFamily="18" charset="0"/>
                <a:ea typeface="+mn-ea"/>
                <a:cs typeface="Times New Roman" pitchFamily="18" charset="0"/>
              </a:rPr>
              <a:t>V</a:t>
            </a:r>
            <a:r>
              <a:rPr lang="tr-TR" sz="2800" dirty="0" smtClean="0">
                <a:latin typeface="Times New Roman" pitchFamily="18" charset="0"/>
                <a:ea typeface="+mn-ea"/>
                <a:cs typeface="Times New Roman" pitchFamily="18" charset="0"/>
              </a:rPr>
              <a:t>ali </a:t>
            </a:r>
            <a:endParaRPr lang="tr-TR" sz="2800" dirty="0" smtClean="0">
              <a:latin typeface="Times New Roman" pitchFamily="18" charset="0"/>
              <a:ea typeface="+mn-ea"/>
              <a:cs typeface="Times New Roman" pitchFamily="18" charset="0"/>
            </a:endParaRPr>
          </a:p>
          <a:p>
            <a:pPr lvl="1">
              <a:defRPr/>
            </a:pPr>
            <a:r>
              <a:rPr lang="tr-TR" sz="2800" dirty="0">
                <a:latin typeface="Times New Roman" pitchFamily="18" charset="0"/>
                <a:ea typeface="+mn-ea"/>
                <a:cs typeface="Times New Roman" pitchFamily="18" charset="0"/>
              </a:rPr>
              <a:t>S</a:t>
            </a:r>
            <a:r>
              <a:rPr lang="tr-TR" sz="2800" dirty="0" smtClean="0">
                <a:latin typeface="Times New Roman" pitchFamily="18" charset="0"/>
                <a:ea typeface="+mn-ea"/>
                <a:cs typeface="Times New Roman" pitchFamily="18" charset="0"/>
              </a:rPr>
              <a:t>ağlık </a:t>
            </a:r>
            <a:r>
              <a:rPr lang="tr-TR" sz="2800" dirty="0" smtClean="0">
                <a:latin typeface="Times New Roman" pitchFamily="18" charset="0"/>
                <a:ea typeface="+mn-ea"/>
                <a:cs typeface="Times New Roman" pitchFamily="18" charset="0"/>
              </a:rPr>
              <a:t>müdürüdür.</a:t>
            </a:r>
            <a:endParaRPr lang="en-US" sz="2800" dirty="0" smtClean="0">
              <a:latin typeface="Times New Roman" pitchFamily="18" charset="0"/>
              <a:ea typeface="+mn-ea"/>
              <a:cs typeface="Times New Roman" pitchFamily="18" charset="0"/>
            </a:endParaRPr>
          </a:p>
          <a:p>
            <a:pPr>
              <a:defRPr/>
            </a:pP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293329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p:cNvSpPr>
            <a:spLocks noGrp="1"/>
          </p:cNvSpPr>
          <p:nvPr>
            <p:ph type="title"/>
          </p:nvPr>
        </p:nvSpPr>
        <p:spPr/>
        <p:txBody>
          <a:bodyPr/>
          <a:lstStyle/>
          <a:p>
            <a:r>
              <a:rPr lang="tr-TR" sz="2400" b="1" dirty="0" smtClean="0"/>
              <a:t>SB Taşra Örgütlenmesi</a:t>
            </a:r>
            <a:endParaRPr lang="en-US" sz="2400" b="1" dirty="0" smtClean="0"/>
          </a:p>
        </p:txBody>
      </p:sp>
      <p:pic>
        <p:nvPicPr>
          <p:cNvPr id="17411" name="3 Resim" descr="il%20sağlık%20müdürlüğü%20şem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635646"/>
            <a:ext cx="7286625" cy="337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11384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2400" b="1" dirty="0" smtClean="0">
                <a:solidFill>
                  <a:schemeClr val="bg1"/>
                </a:solidFill>
                <a:latin typeface="Roboto Slab" charset="0"/>
                <a:ea typeface="Roboto Slab" charset="0"/>
                <a:cs typeface="+mn-cs"/>
              </a:rPr>
              <a:t>İlçe Teşkilatının Yapısı</a:t>
            </a:r>
            <a:endParaRPr lang="en-US" sz="2400" dirty="0">
              <a:solidFill>
                <a:schemeClr val="bg1"/>
              </a:solidFill>
              <a:latin typeface="Roboto Slab" charset="0"/>
              <a:ea typeface="Roboto Slab" charset="0"/>
            </a:endParaRPr>
          </a:p>
        </p:txBody>
      </p:sp>
      <p:sp>
        <p:nvSpPr>
          <p:cNvPr id="18435" name="2 İçerik Yer Tutucusu"/>
          <p:cNvSpPr>
            <a:spLocks noGrp="1"/>
          </p:cNvSpPr>
          <p:nvPr>
            <p:ph idx="4294967295"/>
          </p:nvPr>
        </p:nvSpPr>
        <p:spPr>
          <a:xfrm>
            <a:off x="467544" y="1995686"/>
            <a:ext cx="8352928" cy="2880320"/>
          </a:xfrm>
        </p:spPr>
        <p:txBody>
          <a:bodyPr/>
          <a:lstStyle/>
          <a:p>
            <a:pPr>
              <a:spcBef>
                <a:spcPts val="0"/>
              </a:spcBef>
            </a:pPr>
            <a:r>
              <a:rPr lang="tr-TR" sz="2000" dirty="0" smtClean="0">
                <a:latin typeface="Times New Roman" pitchFamily="18" charset="0"/>
                <a:cs typeface="Times New Roman" pitchFamily="18" charset="0"/>
              </a:rPr>
              <a:t>İlçe düzeyinde sağlık hizmetlerinden birinci derecede sorumlu yöneticiler:</a:t>
            </a:r>
            <a:r>
              <a:rPr lang="tr-TR" sz="2000" i="1"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a:spcBef>
                <a:spcPts val="0"/>
              </a:spcBef>
            </a:pPr>
            <a:r>
              <a:rPr lang="tr-TR" sz="2000" b="1" i="1" dirty="0" smtClean="0">
                <a:latin typeface="Times New Roman" pitchFamily="18" charset="0"/>
                <a:cs typeface="Times New Roman" pitchFamily="18" charset="0"/>
              </a:rPr>
              <a:t>Kaymakam</a:t>
            </a:r>
            <a:r>
              <a:rPr lang="tr-TR" sz="2000" i="1" dirty="0" smtClean="0">
                <a:latin typeface="Times New Roman" pitchFamily="18" charset="0"/>
                <a:cs typeface="Times New Roman" pitchFamily="18" charset="0"/>
              </a:rPr>
              <a:t>:</a:t>
            </a:r>
            <a:r>
              <a:rPr lang="tr-TR" sz="2000" dirty="0" smtClean="0">
                <a:latin typeface="Times New Roman" pitchFamily="18" charset="0"/>
                <a:cs typeface="Times New Roman" pitchFamily="18" charset="0"/>
              </a:rPr>
              <a:t> İlçede sağlık hizmetlerin yürütülmesinden, eşgüdümünden ve geliştirilmesinden birinci derecede sorumlu kişidir.</a:t>
            </a:r>
            <a:endParaRPr lang="en-US" sz="2000" dirty="0" smtClean="0">
              <a:latin typeface="Times New Roman" pitchFamily="18" charset="0"/>
              <a:cs typeface="Times New Roman" pitchFamily="18" charset="0"/>
            </a:endParaRPr>
          </a:p>
          <a:p>
            <a:pPr>
              <a:spcBef>
                <a:spcPts val="0"/>
              </a:spcBef>
            </a:pPr>
            <a:r>
              <a:rPr lang="tr-TR" sz="2000" b="1" i="1" dirty="0" smtClean="0">
                <a:latin typeface="Times New Roman" pitchFamily="18" charset="0"/>
                <a:cs typeface="Times New Roman" pitchFamily="18" charset="0"/>
              </a:rPr>
              <a:t>Sağlık Grup Başkanı</a:t>
            </a:r>
            <a:r>
              <a:rPr lang="tr-TR" sz="2000" i="1" dirty="0" smtClean="0">
                <a:latin typeface="Times New Roman" pitchFamily="18" charset="0"/>
                <a:cs typeface="Times New Roman" pitchFamily="18" charset="0"/>
              </a:rPr>
              <a:t>:</a:t>
            </a:r>
            <a:r>
              <a:rPr lang="tr-TR" sz="2000" dirty="0" smtClean="0">
                <a:latin typeface="Times New Roman" pitchFamily="18" charset="0"/>
                <a:cs typeface="Times New Roman" pitchFamily="18" charset="0"/>
              </a:rPr>
              <a:t> Sağlık grup başkanı, ilçenin en üst düzeyde sağlık yöneticisidir. En az beş yıl hizmeti olan (tercihen halk sağlığı uzmanı) ve ikinci bir görevi bulunmayan tabipler arasından atanır..</a:t>
            </a:r>
            <a:endParaRPr lang="en-US" sz="2000" dirty="0" smtClean="0">
              <a:latin typeface="Times New Roman" pitchFamily="18" charset="0"/>
              <a:cs typeface="Times New Roman" pitchFamily="18" charset="0"/>
            </a:endParaRPr>
          </a:p>
          <a:p>
            <a:pPr>
              <a:spcBef>
                <a:spcPts val="0"/>
              </a:spcBef>
            </a:pPr>
            <a:endParaRPr lang="en-US"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98261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Başlık"/>
          <p:cNvSpPr>
            <a:spLocks noGrp="1"/>
          </p:cNvSpPr>
          <p:nvPr>
            <p:ph type="title"/>
          </p:nvPr>
        </p:nvSpPr>
        <p:spPr/>
        <p:txBody>
          <a:bodyPr/>
          <a:lstStyle/>
          <a:p>
            <a:r>
              <a:rPr lang="tr-TR" sz="2400" b="1" dirty="0" smtClean="0"/>
              <a:t>Hizmet sunum ilkeleri</a:t>
            </a:r>
            <a:endParaRPr lang="en-US" sz="2400" b="1" dirty="0" smtClean="0"/>
          </a:p>
        </p:txBody>
      </p:sp>
      <p:sp>
        <p:nvSpPr>
          <p:cNvPr id="19459" name="2 İçerik Yer Tutucusu"/>
          <p:cNvSpPr>
            <a:spLocks noGrp="1"/>
          </p:cNvSpPr>
          <p:nvPr>
            <p:ph idx="4294967295"/>
          </p:nvPr>
        </p:nvSpPr>
        <p:spPr>
          <a:xfrm>
            <a:off x="683568" y="1779662"/>
            <a:ext cx="8280920" cy="2819326"/>
          </a:xfrm>
        </p:spPr>
        <p:txBody>
          <a:bodyPr/>
          <a:lstStyle/>
          <a:p>
            <a:pPr>
              <a:spcBef>
                <a:spcPts val="0"/>
              </a:spcBef>
            </a:pPr>
            <a:r>
              <a:rPr lang="tr-TR" sz="2400" dirty="0" smtClean="0">
                <a:latin typeface="Times New Roman" pitchFamily="18" charset="0"/>
                <a:cs typeface="Times New Roman" pitchFamily="18" charset="0"/>
              </a:rPr>
              <a:t>Nüfusa göre örgütlenme</a:t>
            </a:r>
          </a:p>
          <a:p>
            <a:pPr>
              <a:spcBef>
                <a:spcPts val="0"/>
              </a:spcBef>
            </a:pPr>
            <a:r>
              <a:rPr lang="tr-TR" sz="2400" dirty="0" smtClean="0">
                <a:latin typeface="Times New Roman" pitchFamily="18" charset="0"/>
                <a:cs typeface="Times New Roman" pitchFamily="18" charset="0"/>
              </a:rPr>
              <a:t>Entegre sağlık hizmeti</a:t>
            </a:r>
          </a:p>
          <a:p>
            <a:pPr>
              <a:spcBef>
                <a:spcPts val="0"/>
              </a:spcBef>
            </a:pPr>
            <a:r>
              <a:rPr lang="tr-TR" sz="2400" dirty="0" smtClean="0">
                <a:latin typeface="Times New Roman" pitchFamily="18" charset="0"/>
                <a:cs typeface="Times New Roman" pitchFamily="18" charset="0"/>
              </a:rPr>
              <a:t>Ekip hizmeti</a:t>
            </a:r>
          </a:p>
          <a:p>
            <a:pPr>
              <a:spcBef>
                <a:spcPts val="0"/>
              </a:spcBef>
            </a:pPr>
            <a:r>
              <a:rPr lang="tr-TR" sz="2400" dirty="0" smtClean="0">
                <a:latin typeface="Times New Roman" pitchFamily="18" charset="0"/>
                <a:cs typeface="Times New Roman" pitchFamily="18" charset="0"/>
              </a:rPr>
              <a:t>Sürekli hizmet</a:t>
            </a:r>
          </a:p>
          <a:p>
            <a:pPr>
              <a:spcBef>
                <a:spcPts val="0"/>
              </a:spcBef>
            </a:pPr>
            <a:r>
              <a:rPr lang="tr-TR" sz="2400" dirty="0" smtClean="0">
                <a:latin typeface="Times New Roman" pitchFamily="18" charset="0"/>
                <a:cs typeface="Times New Roman" pitchFamily="18" charset="0"/>
              </a:rPr>
              <a:t>Kademeli hizmet</a:t>
            </a:r>
          </a:p>
          <a:p>
            <a:pPr>
              <a:spcBef>
                <a:spcPts val="0"/>
              </a:spcBef>
            </a:pPr>
            <a:r>
              <a:rPr lang="tr-TR" sz="2400" dirty="0" smtClean="0">
                <a:latin typeface="Times New Roman" pitchFamily="18" charset="0"/>
                <a:cs typeface="Times New Roman" pitchFamily="18" charset="0"/>
              </a:rPr>
              <a:t>Katılımlı hizmet</a:t>
            </a:r>
          </a:p>
          <a:p>
            <a:pPr>
              <a:spcBef>
                <a:spcPts val="0"/>
              </a:spcBef>
            </a:pPr>
            <a:r>
              <a:rPr lang="tr-TR" sz="2400" dirty="0" smtClean="0">
                <a:latin typeface="Times New Roman" pitchFamily="18" charset="0"/>
                <a:cs typeface="Times New Roman" pitchFamily="18" charset="0"/>
              </a:rPr>
              <a:t>Kalite yaklaşımı </a:t>
            </a:r>
          </a:p>
          <a:p>
            <a:pPr>
              <a:spcBef>
                <a:spcPts val="0"/>
              </a:spcBef>
            </a:pPr>
            <a:r>
              <a:rPr lang="tr-TR" sz="2400" dirty="0" smtClean="0">
                <a:latin typeface="Times New Roman" pitchFamily="18" charset="0"/>
                <a:cs typeface="Times New Roman" pitchFamily="18" charset="0"/>
              </a:rPr>
              <a:t>Risk yaklaşımı</a:t>
            </a:r>
          </a:p>
          <a:p>
            <a:pPr>
              <a:spcBef>
                <a:spcPts val="0"/>
              </a:spcBef>
            </a:pP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883898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lstStyle/>
          <a:p>
            <a:r>
              <a:rPr lang="tr-TR" sz="2400" b="1" dirty="0" smtClean="0"/>
              <a:t>Sağlık sisteminin unsurları</a:t>
            </a:r>
            <a:endParaRPr lang="en-US" sz="2400" b="1" dirty="0" smtClean="0"/>
          </a:p>
        </p:txBody>
      </p:sp>
      <p:sp>
        <p:nvSpPr>
          <p:cNvPr id="4099" name="Rectangle 19"/>
          <p:cNvSpPr>
            <a:spLocks noChangeArrowheads="1"/>
          </p:cNvSpPr>
          <p:nvPr/>
        </p:nvSpPr>
        <p:spPr bwMode="auto">
          <a:xfrm>
            <a:off x="0" y="-153888"/>
            <a:ext cx="18473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tr-TR"/>
          </a:p>
        </p:txBody>
      </p:sp>
      <p:grpSp>
        <p:nvGrpSpPr>
          <p:cNvPr id="40" name="Group 1"/>
          <p:cNvGrpSpPr>
            <a:grpSpLocks/>
          </p:cNvGrpSpPr>
          <p:nvPr/>
        </p:nvGrpSpPr>
        <p:grpSpPr bwMode="auto">
          <a:xfrm>
            <a:off x="2555776" y="1635646"/>
            <a:ext cx="4221162" cy="3384524"/>
            <a:chOff x="1417" y="4297"/>
            <a:chExt cx="8820" cy="5040"/>
          </a:xfrm>
        </p:grpSpPr>
        <p:sp>
          <p:nvSpPr>
            <p:cNvPr id="41" name="Rectangle 18"/>
            <p:cNvSpPr>
              <a:spLocks noChangeArrowheads="1"/>
            </p:cNvSpPr>
            <p:nvPr/>
          </p:nvSpPr>
          <p:spPr bwMode="auto">
            <a:xfrm>
              <a:off x="4658" y="4297"/>
              <a:ext cx="2339" cy="1261"/>
            </a:xfrm>
            <a:prstGeom prst="rect">
              <a:avLst/>
            </a:prstGeom>
            <a:solidFill>
              <a:srgbClr val="00E4A8"/>
            </a:solidFill>
            <a:ln w="25400" cap="flat" cmpd="sng" algn="ctr">
              <a:solidFill>
                <a:srgbClr val="00E4A8">
                  <a:shade val="50000"/>
                </a:srgbClr>
              </a:solidFill>
              <a:prstDash val="solid"/>
              <a:headEnd/>
              <a:tailEnd/>
            </a:ln>
            <a:effectLst/>
          </p:spPr>
          <p:txBody>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1" i="0" u="none" strike="noStrike" kern="0" cap="none" spc="0" normalizeH="0" baseline="0" noProof="0" dirty="0" smtClean="0">
                  <a:ln>
                    <a:noFill/>
                  </a:ln>
                  <a:solidFill>
                    <a:srgbClr val="000000"/>
                  </a:solidFill>
                  <a:effectLst/>
                  <a:uLnTx/>
                  <a:uFillTx/>
                  <a:latin typeface="Tahoma"/>
                  <a:ea typeface="+mn-ea"/>
                  <a:cs typeface="Times New Roman" pitchFamily="18" charset="0"/>
                </a:rPr>
                <a:t>Politika ve Strateji</a:t>
              </a:r>
              <a:endParaRPr kumimoji="0" lang="en-US" sz="900" b="0" i="0" u="none" strike="noStrike" kern="0" cap="none" spc="0" normalizeH="0" baseline="0" noProof="0" dirty="0" smtClean="0">
                <a:ln>
                  <a:noFill/>
                </a:ln>
                <a:solidFill>
                  <a:srgbClr val="000000"/>
                </a:solidFill>
                <a:effectLst/>
                <a:uLnTx/>
                <a:uFillTx/>
                <a:latin typeface="Tahoma"/>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dirty="0" smtClean="0">
                  <a:ln>
                    <a:noFill/>
                  </a:ln>
                  <a:solidFill>
                    <a:srgbClr val="000000"/>
                  </a:solidFill>
                  <a:effectLst/>
                  <a:uLnTx/>
                  <a:uFillTx/>
                  <a:latin typeface="Tahoma"/>
                  <a:ea typeface="+mn-ea"/>
                  <a:cs typeface="Times New Roman" pitchFamily="18" charset="0"/>
                </a:rPr>
                <a:t>TBMM</a:t>
              </a:r>
              <a:endParaRPr kumimoji="0" lang="en-US" sz="900" b="0" i="0" u="none" strike="noStrike" kern="0" cap="none" spc="0" normalizeH="0" baseline="0" noProof="0" dirty="0" smtClean="0">
                <a:ln>
                  <a:noFill/>
                </a:ln>
                <a:solidFill>
                  <a:srgbClr val="000000"/>
                </a:solidFill>
                <a:effectLst/>
                <a:uLnTx/>
                <a:uFillTx/>
                <a:latin typeface="Tahoma"/>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dirty="0" smtClean="0">
                  <a:ln>
                    <a:noFill/>
                  </a:ln>
                  <a:solidFill>
                    <a:srgbClr val="000000"/>
                  </a:solidFill>
                  <a:effectLst/>
                  <a:uLnTx/>
                  <a:uFillTx/>
                  <a:latin typeface="Tahoma"/>
                  <a:ea typeface="+mn-ea"/>
                  <a:cs typeface="Times New Roman" pitchFamily="18" charset="0"/>
                </a:rPr>
                <a:t>Sağlık Bakanlığı</a:t>
              </a:r>
              <a:endParaRPr kumimoji="0" lang="en-US" sz="900" b="0" i="0" u="none" strike="noStrike" kern="0" cap="none" spc="0" normalizeH="0" baseline="0" noProof="0" dirty="0" smtClean="0">
                <a:ln>
                  <a:noFill/>
                </a:ln>
                <a:solidFill>
                  <a:srgbClr val="000000"/>
                </a:solidFill>
                <a:effectLst/>
                <a:uLnTx/>
                <a:uFillTx/>
                <a:latin typeface="Tahoma"/>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dirty="0" smtClean="0">
                  <a:ln>
                    <a:noFill/>
                  </a:ln>
                  <a:solidFill>
                    <a:srgbClr val="000000"/>
                  </a:solidFill>
                  <a:effectLst/>
                  <a:uLnTx/>
                  <a:uFillTx/>
                  <a:latin typeface="Tahoma"/>
                  <a:ea typeface="+mn-ea"/>
                  <a:cs typeface="Times New Roman" pitchFamily="18" charset="0"/>
                </a:rPr>
                <a:t>DPT</a:t>
              </a:r>
              <a:endParaRPr kumimoji="0" lang="tr-TR" sz="1800" b="0" i="0" u="none" strike="noStrike" kern="0" cap="none" spc="0" normalizeH="0" baseline="0" noProof="0" dirty="0" smtClean="0">
                <a:ln>
                  <a:noFill/>
                </a:ln>
                <a:solidFill>
                  <a:srgbClr val="000000"/>
                </a:solidFill>
                <a:effectLst/>
                <a:uLnTx/>
                <a:uFillTx/>
                <a:latin typeface="Tahoma"/>
                <a:ea typeface="+mn-ea"/>
                <a:cs typeface="+mn-cs"/>
              </a:endParaRPr>
            </a:p>
          </p:txBody>
        </p:sp>
        <p:sp>
          <p:nvSpPr>
            <p:cNvPr id="42" name="Rectangle 17"/>
            <p:cNvSpPr>
              <a:spLocks noChangeArrowheads="1"/>
            </p:cNvSpPr>
            <p:nvPr/>
          </p:nvSpPr>
          <p:spPr bwMode="auto">
            <a:xfrm>
              <a:off x="4479" y="8076"/>
              <a:ext cx="2879" cy="1261"/>
            </a:xfrm>
            <a:prstGeom prst="rect">
              <a:avLst/>
            </a:prstGeom>
            <a:gradFill rotWithShape="1">
              <a:gsLst>
                <a:gs pos="0">
                  <a:srgbClr val="FFCF01">
                    <a:tint val="50000"/>
                    <a:satMod val="300000"/>
                  </a:srgbClr>
                </a:gs>
                <a:gs pos="35000">
                  <a:srgbClr val="FFCF01">
                    <a:tint val="37000"/>
                    <a:satMod val="300000"/>
                  </a:srgbClr>
                </a:gs>
                <a:gs pos="100000">
                  <a:srgbClr val="FFCF01">
                    <a:tint val="15000"/>
                    <a:satMod val="350000"/>
                  </a:srgbClr>
                </a:gs>
              </a:gsLst>
              <a:lin ang="16200000" scaled="1"/>
            </a:gradFill>
            <a:ln w="9525" cap="flat" cmpd="sng" algn="ctr">
              <a:solidFill>
                <a:srgbClr val="FFCF01">
                  <a:shade val="95000"/>
                  <a:satMod val="105000"/>
                </a:srgbClr>
              </a:solidFill>
              <a:prstDash val="solid"/>
              <a:headEnd/>
              <a:tailEnd/>
            </a:ln>
            <a:effectLst>
              <a:outerShdw blurRad="40000" dist="20000" dir="5400000" rotWithShape="0">
                <a:srgbClr val="000000">
                  <a:alpha val="38000"/>
                </a:srgbClr>
              </a:outerShdw>
            </a:effectLst>
          </p:spPr>
          <p:txBody>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1" i="0" u="none" strike="noStrike" kern="0" cap="none" spc="0" normalizeH="0" baseline="0" noProof="0" smtClean="0">
                  <a:ln>
                    <a:noFill/>
                  </a:ln>
                  <a:solidFill>
                    <a:srgbClr val="000000"/>
                  </a:solidFill>
                  <a:effectLst/>
                  <a:uLnTx/>
                  <a:uFillTx/>
                  <a:latin typeface="Tahoma"/>
                  <a:ea typeface="+mn-ea"/>
                  <a:cs typeface="Times New Roman" pitchFamily="18" charset="0"/>
                </a:rPr>
                <a:t>Finansman</a:t>
              </a:r>
              <a:endParaRPr kumimoji="0" lang="en-US" sz="900" b="0" i="0" u="none" strike="noStrike" kern="0" cap="none" spc="0" normalizeH="0" baseline="0" noProof="0" smtClean="0">
                <a:ln>
                  <a:noFill/>
                </a:ln>
                <a:solidFill>
                  <a:srgbClr val="000000"/>
                </a:solidFill>
                <a:effectLst/>
                <a:uLnTx/>
                <a:uFillTx/>
                <a:latin typeface="Tahoma"/>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a:ea typeface="+mn-ea"/>
                  <a:cs typeface="Times New Roman" pitchFamily="18" charset="0"/>
                </a:rPr>
                <a:t>Sosyal Güvenlik Kurumu</a:t>
              </a:r>
              <a:endParaRPr kumimoji="0" lang="en-US" sz="900" b="0" i="0" u="none" strike="noStrike" kern="0" cap="none" spc="0" normalizeH="0" baseline="0" noProof="0" smtClean="0">
                <a:ln>
                  <a:noFill/>
                </a:ln>
                <a:solidFill>
                  <a:srgbClr val="000000"/>
                </a:solidFill>
                <a:effectLst/>
                <a:uLnTx/>
                <a:uFillTx/>
                <a:latin typeface="Tahoma"/>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a:ea typeface="+mn-ea"/>
                  <a:cs typeface="Times New Roman" pitchFamily="18" charset="0"/>
                </a:rPr>
                <a:t>Özel Sigortalar</a:t>
              </a:r>
              <a:endParaRPr kumimoji="0" lang="en-US" sz="900" b="0" i="0" u="none" strike="noStrike" kern="0" cap="none" spc="0" normalizeH="0" baseline="0" noProof="0" smtClean="0">
                <a:ln>
                  <a:noFill/>
                </a:ln>
                <a:solidFill>
                  <a:srgbClr val="000000"/>
                </a:solidFill>
                <a:effectLst/>
                <a:uLnTx/>
                <a:uFillTx/>
                <a:latin typeface="Tahoma"/>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a:ea typeface="+mn-ea"/>
                  <a:cs typeface="Times New Roman" pitchFamily="18" charset="0"/>
                </a:rPr>
                <a:t>Diğer</a:t>
              </a:r>
              <a:endParaRPr kumimoji="0" lang="tr-TR" sz="1800" b="0" i="0" u="none" strike="noStrike" kern="0" cap="none" spc="0" normalizeH="0" baseline="0" noProof="0" smtClean="0">
                <a:ln>
                  <a:noFill/>
                </a:ln>
                <a:solidFill>
                  <a:srgbClr val="000000"/>
                </a:solidFill>
                <a:effectLst/>
                <a:uLnTx/>
                <a:uFillTx/>
                <a:latin typeface="Tahoma"/>
                <a:ea typeface="+mn-ea"/>
                <a:cs typeface="+mn-cs"/>
              </a:endParaRPr>
            </a:p>
          </p:txBody>
        </p:sp>
        <p:sp>
          <p:nvSpPr>
            <p:cNvPr id="43" name="Rectangle 16"/>
            <p:cNvSpPr>
              <a:spLocks noChangeArrowheads="1"/>
            </p:cNvSpPr>
            <p:nvPr/>
          </p:nvSpPr>
          <p:spPr bwMode="auto">
            <a:xfrm>
              <a:off x="4657" y="6097"/>
              <a:ext cx="2520" cy="1440"/>
            </a:xfrm>
            <a:prstGeom prst="rect">
              <a:avLst/>
            </a:prstGeom>
            <a:gradFill rotWithShape="1">
              <a:gsLst>
                <a:gs pos="0">
                  <a:srgbClr val="FFFFFF">
                    <a:shade val="51000"/>
                    <a:satMod val="130000"/>
                  </a:srgbClr>
                </a:gs>
                <a:gs pos="80000">
                  <a:srgbClr val="FFFFFF">
                    <a:shade val="93000"/>
                    <a:satMod val="130000"/>
                  </a:srgbClr>
                </a:gs>
                <a:gs pos="100000">
                  <a:srgbClr val="FFFFFF">
                    <a:shade val="94000"/>
                    <a:satMod val="135000"/>
                  </a:srgbClr>
                </a:gs>
              </a:gsLst>
              <a:lin ang="16200000" scaled="0"/>
            </a:gradFill>
            <a:ln>
              <a:noFill/>
              <a:headEnd/>
              <a:tailE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1" i="0" u="none" strike="noStrike" kern="0" cap="none" spc="0" normalizeH="0" baseline="0" noProof="0" smtClean="0">
                  <a:ln>
                    <a:noFill/>
                  </a:ln>
                  <a:solidFill>
                    <a:srgbClr val="000000"/>
                  </a:solidFill>
                  <a:effectLst/>
                  <a:uLnTx/>
                  <a:uFillTx/>
                  <a:latin typeface="Tahoma" pitchFamily="34" charset="0"/>
                  <a:ea typeface="+mn-ea"/>
                  <a:cs typeface="Times New Roman" pitchFamily="18" charset="0"/>
                </a:rPr>
                <a:t>Hizmet Sunum Organizasyonu</a:t>
              </a:r>
              <a:r>
                <a:rPr kumimoji="0" lang="tr-TR" sz="1000" b="0" i="0" u="none" strike="noStrike" kern="0" cap="none" spc="0" normalizeH="0" baseline="0" noProof="0" smtClean="0">
                  <a:ln>
                    <a:noFill/>
                  </a:ln>
                  <a:solidFill>
                    <a:srgbClr val="000000"/>
                  </a:solidFill>
                  <a:effectLst/>
                  <a:uLnTx/>
                  <a:uFillTx/>
                  <a:latin typeface="Tahoma" pitchFamily="34" charset="0"/>
                  <a:ea typeface="+mn-ea"/>
                  <a:cs typeface="Times New Roman" pitchFamily="18" charset="0"/>
                </a:rPr>
                <a:t>.</a:t>
              </a:r>
              <a:endParaRPr kumimoji="0" lang="en-US" sz="900" b="0" i="0" u="none" strike="noStrike" kern="0" cap="none" spc="0" normalizeH="0" baseline="0" noProof="0" smtClean="0">
                <a:ln>
                  <a:noFill/>
                </a:ln>
                <a:solidFill>
                  <a:srgbClr val="000000"/>
                </a:solidFill>
                <a:effectLst/>
                <a:uLnTx/>
                <a:uFillTx/>
                <a:latin typeface="Tahoma" pitchFamily="34" charset="0"/>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pitchFamily="34" charset="0"/>
                  <a:ea typeface="+mn-ea"/>
                  <a:cs typeface="Times New Roman" pitchFamily="18" charset="0"/>
                </a:rPr>
                <a:t>Kamu kesimi</a:t>
              </a:r>
              <a:endParaRPr kumimoji="0" lang="en-US" sz="900" b="0" i="0" u="none" strike="noStrike" kern="0" cap="none" spc="0" normalizeH="0" baseline="0" noProof="0" smtClean="0">
                <a:ln>
                  <a:noFill/>
                </a:ln>
                <a:solidFill>
                  <a:srgbClr val="000000"/>
                </a:solidFill>
                <a:effectLst/>
                <a:uLnTx/>
                <a:uFillTx/>
                <a:latin typeface="Tahoma" pitchFamily="34" charset="0"/>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pitchFamily="34" charset="0"/>
                  <a:ea typeface="+mn-ea"/>
                  <a:cs typeface="Times New Roman" pitchFamily="18" charset="0"/>
                </a:rPr>
                <a:t>Özel sektör</a:t>
              </a:r>
              <a:endParaRPr kumimoji="0" lang="en-US" sz="900" b="0" i="0" u="none" strike="noStrike" kern="0" cap="none" spc="0" normalizeH="0" baseline="0" noProof="0" smtClean="0">
                <a:ln>
                  <a:noFill/>
                </a:ln>
                <a:solidFill>
                  <a:srgbClr val="000000"/>
                </a:solidFill>
                <a:effectLst/>
                <a:uLnTx/>
                <a:uFillTx/>
                <a:latin typeface="Tahoma" pitchFamily="34" charset="0"/>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pitchFamily="34" charset="0"/>
                  <a:ea typeface="+mn-ea"/>
                  <a:cs typeface="Times New Roman" pitchFamily="18" charset="0"/>
                </a:rPr>
                <a:t>Vakıf, dernek</a:t>
              </a:r>
              <a:endParaRPr kumimoji="0" lang="tr-TR" sz="2400" b="0" i="0" u="none" strike="noStrike" kern="0" cap="none" spc="0" normalizeH="0" baseline="0" noProof="0" smtClean="0">
                <a:ln>
                  <a:noFill/>
                </a:ln>
                <a:solidFill>
                  <a:srgbClr val="000000"/>
                </a:solidFill>
                <a:effectLst/>
                <a:uLnTx/>
                <a:uFillTx/>
                <a:latin typeface="Tahoma" pitchFamily="34" charset="0"/>
                <a:ea typeface="+mn-ea"/>
                <a:cs typeface="+mn-cs"/>
              </a:endParaRPr>
            </a:p>
          </p:txBody>
        </p:sp>
        <p:sp>
          <p:nvSpPr>
            <p:cNvPr id="44" name="Rectangle 15"/>
            <p:cNvSpPr>
              <a:spLocks noChangeArrowheads="1"/>
            </p:cNvSpPr>
            <p:nvPr/>
          </p:nvSpPr>
          <p:spPr bwMode="auto">
            <a:xfrm>
              <a:off x="1417" y="6277"/>
              <a:ext cx="2339" cy="1261"/>
            </a:xfrm>
            <a:prstGeom prst="rect">
              <a:avLst/>
            </a:prstGeom>
            <a:solidFill>
              <a:srgbClr val="AAEFD1"/>
            </a:solidFill>
            <a:ln w="38100" cap="flat" cmpd="sng" algn="ctr">
              <a:solidFill>
                <a:srgbClr val="FFFFFF"/>
              </a:solidFill>
              <a:prstDash val="solid"/>
              <a:headEnd/>
              <a:tailEnd/>
            </a:ln>
            <a:effectLst>
              <a:outerShdw blurRad="40000" dist="20000" dir="5400000" rotWithShape="0">
                <a:srgbClr val="000000">
                  <a:alpha val="38000"/>
                </a:srgbClr>
              </a:outerShdw>
            </a:effectLst>
          </p:spPr>
          <p:txBody>
            <a:bodyPr/>
            <a:lstStyle/>
            <a:p>
              <a:pPr marL="0" marR="0" lvl="0" indent="0" defTabSz="914400" eaLnBrk="0" fontAlgn="auto" latinLnBrk="0" hangingPunct="0">
                <a:lnSpc>
                  <a:spcPct val="100000"/>
                </a:lnSpc>
                <a:spcBef>
                  <a:spcPts val="0"/>
                </a:spcBef>
                <a:spcAft>
                  <a:spcPts val="0"/>
                </a:spcAft>
                <a:buClrTx/>
                <a:buSzTx/>
                <a:buFontTx/>
                <a:buNone/>
                <a:tabLst/>
                <a:defRPr/>
              </a:pPr>
              <a:r>
                <a:rPr kumimoji="0" lang="tr-TR" sz="1000" b="1" i="0" u="none" strike="noStrike" kern="0" cap="none" spc="0" normalizeH="0" baseline="0" noProof="0" smtClean="0">
                  <a:ln>
                    <a:noFill/>
                  </a:ln>
                  <a:solidFill>
                    <a:srgbClr val="000000"/>
                  </a:solidFill>
                  <a:effectLst/>
                  <a:uLnTx/>
                  <a:uFillTx/>
                  <a:latin typeface="Tahoma"/>
                  <a:ea typeface="+mn-ea"/>
                  <a:cs typeface="Times New Roman" pitchFamily="18" charset="0"/>
                </a:rPr>
                <a:t>Tedarikciler</a:t>
              </a:r>
              <a:endParaRPr kumimoji="0" lang="en-US" sz="900" b="0" i="0" u="none" strike="noStrike" kern="0" cap="none" spc="0" normalizeH="0" baseline="0" noProof="0" smtClean="0">
                <a:ln>
                  <a:noFill/>
                </a:ln>
                <a:solidFill>
                  <a:srgbClr val="000000"/>
                </a:solidFill>
                <a:effectLst/>
                <a:uLnTx/>
                <a:uFillTx/>
                <a:latin typeface="Tahoma"/>
                <a:ea typeface="+mn-ea"/>
                <a:cs typeface="+mn-cs"/>
              </a:endParaRPr>
            </a:p>
            <a:p>
              <a:pPr marL="0" marR="0" lvl="0" indent="0"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a:ea typeface="+mn-ea"/>
                  <a:cs typeface="Times New Roman" pitchFamily="18" charset="0"/>
                </a:rPr>
                <a:t>İlaç üreticileri</a:t>
              </a:r>
              <a:endParaRPr kumimoji="0" lang="en-US" sz="900" b="0" i="0" u="none" strike="noStrike" kern="0" cap="none" spc="0" normalizeH="0" baseline="0" noProof="0" smtClean="0">
                <a:ln>
                  <a:noFill/>
                </a:ln>
                <a:solidFill>
                  <a:srgbClr val="000000"/>
                </a:solidFill>
                <a:effectLst/>
                <a:uLnTx/>
                <a:uFillTx/>
                <a:latin typeface="Tahoma"/>
                <a:ea typeface="+mn-ea"/>
                <a:cs typeface="+mn-cs"/>
              </a:endParaRPr>
            </a:p>
            <a:p>
              <a:pPr marL="0" marR="0" lvl="0" indent="0"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a:ea typeface="+mn-ea"/>
                  <a:cs typeface="Times New Roman" pitchFamily="18" charset="0"/>
                </a:rPr>
                <a:t>Tıbbi malzeme</a:t>
              </a:r>
              <a:endParaRPr kumimoji="0" lang="en-US" sz="900" b="0" i="0" u="none" strike="noStrike" kern="0" cap="none" spc="0" normalizeH="0" baseline="0" noProof="0" smtClean="0">
                <a:ln>
                  <a:noFill/>
                </a:ln>
                <a:solidFill>
                  <a:srgbClr val="000000"/>
                </a:solidFill>
                <a:effectLst/>
                <a:uLnTx/>
                <a:uFillTx/>
                <a:latin typeface="Tahoma"/>
                <a:ea typeface="+mn-ea"/>
                <a:cs typeface="+mn-cs"/>
              </a:endParaRPr>
            </a:p>
            <a:p>
              <a:pPr marL="0" marR="0" lvl="0" indent="0"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a:ea typeface="+mn-ea"/>
                  <a:cs typeface="Times New Roman" pitchFamily="18" charset="0"/>
                </a:rPr>
                <a:t>Eczaneler.</a:t>
              </a:r>
              <a:endParaRPr kumimoji="0" lang="en-US" sz="900" b="0" i="0" u="none" strike="noStrike" kern="0" cap="none" spc="0" normalizeH="0" baseline="0" noProof="0" smtClean="0">
                <a:ln>
                  <a:noFill/>
                </a:ln>
                <a:solidFill>
                  <a:srgbClr val="000000"/>
                </a:solidFill>
                <a:effectLst/>
                <a:uLnTx/>
                <a:uFillTx/>
                <a:latin typeface="Tahoma"/>
                <a:ea typeface="+mn-ea"/>
                <a:cs typeface="+mn-cs"/>
              </a:endParaRPr>
            </a:p>
            <a:p>
              <a:pPr marL="0" marR="0" lvl="0" indent="0" defTabSz="914400" eaLnBrk="0" fontAlgn="auto" latinLnBrk="0" hangingPunct="0">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Tahoma"/>
                <a:ea typeface="+mn-ea"/>
                <a:cs typeface="+mn-cs"/>
              </a:endParaRPr>
            </a:p>
          </p:txBody>
        </p:sp>
        <p:sp>
          <p:nvSpPr>
            <p:cNvPr id="45" name="Rectangle 14"/>
            <p:cNvSpPr>
              <a:spLocks noChangeArrowheads="1"/>
            </p:cNvSpPr>
            <p:nvPr/>
          </p:nvSpPr>
          <p:spPr bwMode="auto">
            <a:xfrm>
              <a:off x="7897" y="6277"/>
              <a:ext cx="2340" cy="1260"/>
            </a:xfrm>
            <a:prstGeom prst="rect">
              <a:avLst/>
            </a:prstGeom>
            <a:gradFill rotWithShape="1">
              <a:gsLst>
                <a:gs pos="0">
                  <a:srgbClr val="E7BB01">
                    <a:shade val="51000"/>
                    <a:satMod val="130000"/>
                  </a:srgbClr>
                </a:gs>
                <a:gs pos="80000">
                  <a:srgbClr val="E7BB01">
                    <a:shade val="93000"/>
                    <a:satMod val="130000"/>
                  </a:srgbClr>
                </a:gs>
                <a:gs pos="100000">
                  <a:srgbClr val="E7BB01">
                    <a:shade val="94000"/>
                    <a:satMod val="135000"/>
                  </a:srgbClr>
                </a:gs>
              </a:gsLst>
              <a:lin ang="16200000" scaled="0"/>
            </a:gradFill>
            <a:ln>
              <a:noFill/>
              <a:headEnd/>
              <a:tailE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1" i="0" u="none" strike="noStrike" kern="0" cap="none" spc="0" normalizeH="0" baseline="0" noProof="0" smtClean="0">
                  <a:ln>
                    <a:noFill/>
                  </a:ln>
                  <a:solidFill>
                    <a:srgbClr val="000000"/>
                  </a:solidFill>
                  <a:effectLst/>
                  <a:uLnTx/>
                  <a:uFillTx/>
                  <a:latin typeface="Tahoma" pitchFamily="34" charset="0"/>
                  <a:ea typeface="+mn-ea"/>
                  <a:cs typeface="Times New Roman" pitchFamily="18" charset="0"/>
                </a:rPr>
                <a:t>Hizmetler</a:t>
              </a:r>
              <a:endParaRPr kumimoji="0" lang="en-US" sz="900" b="0" i="0" u="none" strike="noStrike" kern="0" cap="none" spc="0" normalizeH="0" baseline="0" noProof="0" smtClean="0">
                <a:ln>
                  <a:noFill/>
                </a:ln>
                <a:solidFill>
                  <a:srgbClr val="000000"/>
                </a:solidFill>
                <a:effectLst/>
                <a:uLnTx/>
                <a:uFillTx/>
                <a:latin typeface="Tahoma" pitchFamily="34" charset="0"/>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pitchFamily="34" charset="0"/>
                  <a:ea typeface="+mn-ea"/>
                  <a:cs typeface="Times New Roman" pitchFamily="18" charset="0"/>
                </a:rPr>
                <a:t>Birinci Basamak</a:t>
              </a:r>
              <a:endParaRPr kumimoji="0" lang="en-US" sz="900" b="0" i="0" u="none" strike="noStrike" kern="0" cap="none" spc="0" normalizeH="0" baseline="0" noProof="0" smtClean="0">
                <a:ln>
                  <a:noFill/>
                </a:ln>
                <a:solidFill>
                  <a:srgbClr val="000000"/>
                </a:solidFill>
                <a:effectLst/>
                <a:uLnTx/>
                <a:uFillTx/>
                <a:latin typeface="Tahoma" pitchFamily="34" charset="0"/>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pitchFamily="34" charset="0"/>
                  <a:ea typeface="+mn-ea"/>
                  <a:cs typeface="Times New Roman" pitchFamily="18" charset="0"/>
                </a:rPr>
                <a:t>İkinci Basamak</a:t>
              </a:r>
              <a:endParaRPr kumimoji="0" lang="en-US" sz="900" b="0" i="0" u="none" strike="noStrike" kern="0" cap="none" spc="0" normalizeH="0" baseline="0" noProof="0" smtClean="0">
                <a:ln>
                  <a:noFill/>
                </a:ln>
                <a:solidFill>
                  <a:srgbClr val="000000"/>
                </a:solidFill>
                <a:effectLst/>
                <a:uLnTx/>
                <a:uFillTx/>
                <a:latin typeface="Tahoma" pitchFamily="34" charset="0"/>
                <a:ea typeface="+mn-ea"/>
                <a:cs typeface="+mn-cs"/>
              </a:endParaRPr>
            </a:p>
            <a:p>
              <a:pPr marL="0" marR="0" lvl="0" indent="0" algn="ctr" defTabSz="914400" eaLnBrk="0" fontAlgn="auto" latinLnBrk="0" hangingPunct="0">
                <a:lnSpc>
                  <a:spcPct val="100000"/>
                </a:lnSpc>
                <a:spcBef>
                  <a:spcPts val="0"/>
                </a:spcBef>
                <a:spcAft>
                  <a:spcPts val="0"/>
                </a:spcAft>
                <a:buClrTx/>
                <a:buSzTx/>
                <a:buFontTx/>
                <a:buNone/>
                <a:tabLst/>
                <a:defRPr/>
              </a:pPr>
              <a:r>
                <a:rPr kumimoji="0" lang="tr-TR" sz="1000" b="0" i="1" u="none" strike="noStrike" kern="0" cap="none" spc="0" normalizeH="0" baseline="0" noProof="0" smtClean="0">
                  <a:ln>
                    <a:noFill/>
                  </a:ln>
                  <a:solidFill>
                    <a:srgbClr val="000000"/>
                  </a:solidFill>
                  <a:effectLst/>
                  <a:uLnTx/>
                  <a:uFillTx/>
                  <a:latin typeface="Tahoma" pitchFamily="34" charset="0"/>
                  <a:ea typeface="+mn-ea"/>
                  <a:cs typeface="Times New Roman" pitchFamily="18" charset="0"/>
                </a:rPr>
                <a:t>Üçüncü basamak</a:t>
              </a:r>
              <a:endParaRPr kumimoji="0" lang="tr-TR" sz="2400" b="0" i="0" u="none" strike="noStrike" kern="0" cap="none" spc="0" normalizeH="0" baseline="0" noProof="0" smtClean="0">
                <a:ln>
                  <a:noFill/>
                </a:ln>
                <a:solidFill>
                  <a:srgbClr val="000000"/>
                </a:solidFill>
                <a:effectLst/>
                <a:uLnTx/>
                <a:uFillTx/>
                <a:latin typeface="Tahoma" pitchFamily="34" charset="0"/>
                <a:ea typeface="+mn-ea"/>
                <a:cs typeface="+mn-cs"/>
              </a:endParaRPr>
            </a:p>
          </p:txBody>
        </p:sp>
        <p:sp>
          <p:nvSpPr>
            <p:cNvPr id="46" name="Line 13"/>
            <p:cNvSpPr>
              <a:spLocks noChangeShapeType="1"/>
            </p:cNvSpPr>
            <p:nvPr/>
          </p:nvSpPr>
          <p:spPr bwMode="auto">
            <a:xfrm flipH="1">
              <a:off x="2497" y="5017"/>
              <a:ext cx="21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47" name="Line 12"/>
            <p:cNvSpPr>
              <a:spLocks noChangeShapeType="1"/>
            </p:cNvSpPr>
            <p:nvPr/>
          </p:nvSpPr>
          <p:spPr bwMode="auto">
            <a:xfrm>
              <a:off x="2497" y="5017"/>
              <a:ext cx="0" cy="12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48" name="Line 11"/>
            <p:cNvSpPr>
              <a:spLocks noChangeShapeType="1"/>
            </p:cNvSpPr>
            <p:nvPr/>
          </p:nvSpPr>
          <p:spPr bwMode="auto">
            <a:xfrm>
              <a:off x="2497" y="7537"/>
              <a:ext cx="0" cy="1080"/>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49" name="Line 10"/>
            <p:cNvSpPr>
              <a:spLocks noChangeShapeType="1"/>
            </p:cNvSpPr>
            <p:nvPr/>
          </p:nvSpPr>
          <p:spPr bwMode="auto">
            <a:xfrm>
              <a:off x="2497" y="8617"/>
              <a:ext cx="19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50" name="Line 9"/>
            <p:cNvSpPr>
              <a:spLocks noChangeShapeType="1"/>
            </p:cNvSpPr>
            <p:nvPr/>
          </p:nvSpPr>
          <p:spPr bwMode="auto">
            <a:xfrm>
              <a:off x="3757" y="6997"/>
              <a:ext cx="9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51" name="Line 8"/>
            <p:cNvSpPr>
              <a:spLocks noChangeShapeType="1"/>
            </p:cNvSpPr>
            <p:nvPr/>
          </p:nvSpPr>
          <p:spPr bwMode="auto">
            <a:xfrm>
              <a:off x="6997" y="5017"/>
              <a:ext cx="19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52" name="Line 7"/>
            <p:cNvSpPr>
              <a:spLocks noChangeShapeType="1"/>
            </p:cNvSpPr>
            <p:nvPr/>
          </p:nvSpPr>
          <p:spPr bwMode="auto">
            <a:xfrm>
              <a:off x="7357" y="8797"/>
              <a:ext cx="162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53" name="Line 6"/>
            <p:cNvSpPr>
              <a:spLocks noChangeShapeType="1"/>
            </p:cNvSpPr>
            <p:nvPr/>
          </p:nvSpPr>
          <p:spPr bwMode="auto">
            <a:xfrm>
              <a:off x="8977" y="5017"/>
              <a:ext cx="0" cy="12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54" name="Line 5"/>
            <p:cNvSpPr>
              <a:spLocks noChangeShapeType="1"/>
            </p:cNvSpPr>
            <p:nvPr/>
          </p:nvSpPr>
          <p:spPr bwMode="auto">
            <a:xfrm flipV="1">
              <a:off x="8977" y="7537"/>
              <a:ext cx="0" cy="12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55" name="Line 4"/>
            <p:cNvSpPr>
              <a:spLocks noChangeShapeType="1"/>
            </p:cNvSpPr>
            <p:nvPr/>
          </p:nvSpPr>
          <p:spPr bwMode="auto">
            <a:xfrm>
              <a:off x="5737" y="5557"/>
              <a:ext cx="0" cy="5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56" name="Line 3"/>
            <p:cNvSpPr>
              <a:spLocks noChangeShapeType="1"/>
            </p:cNvSpPr>
            <p:nvPr/>
          </p:nvSpPr>
          <p:spPr bwMode="auto">
            <a:xfrm flipV="1">
              <a:off x="5737" y="7537"/>
              <a:ext cx="0" cy="5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sp>
          <p:nvSpPr>
            <p:cNvPr id="57" name="Line 2"/>
            <p:cNvSpPr>
              <a:spLocks noChangeShapeType="1"/>
            </p:cNvSpPr>
            <p:nvPr/>
          </p:nvSpPr>
          <p:spPr bwMode="auto">
            <a:xfrm>
              <a:off x="7177" y="6817"/>
              <a:ext cx="72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ysClr val="windowText" lastClr="000000"/>
                </a:solidFill>
                <a:effectLst/>
                <a:uLnTx/>
                <a:uFillTx/>
              </a:endParaRPr>
            </a:p>
          </p:txBody>
        </p:sp>
      </p:grpSp>
    </p:spTree>
    <p:extLst>
      <p:ext uri="{BB962C8B-B14F-4D97-AF65-F5344CB8AC3E}">
        <p14:creationId xmlns:p14="http://schemas.microsoft.com/office/powerpoint/2010/main" val="2913432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2400" b="1" dirty="0" smtClean="0">
                <a:solidFill>
                  <a:schemeClr val="bg1"/>
                </a:solidFill>
                <a:latin typeface="Roboto Slab" charset="0"/>
                <a:ea typeface="Roboto Slab" charset="0"/>
                <a:cs typeface="+mn-cs"/>
              </a:rPr>
              <a:t>Yönetim (Politika ve Strateji Geliştirme)</a:t>
            </a:r>
            <a:r>
              <a:rPr lang="tr-TR" sz="2400" dirty="0" smtClean="0">
                <a:solidFill>
                  <a:schemeClr val="bg1"/>
                </a:solidFill>
                <a:latin typeface="Roboto Slab" charset="0"/>
                <a:ea typeface="Roboto Slab" charset="0"/>
                <a:cs typeface="+mn-cs"/>
              </a:rPr>
              <a:t>: </a:t>
            </a:r>
            <a:endParaRPr lang="en-US" sz="2400" dirty="0">
              <a:solidFill>
                <a:schemeClr val="bg1"/>
              </a:solidFill>
              <a:latin typeface="Roboto Slab" charset="0"/>
              <a:ea typeface="Roboto Slab" charset="0"/>
            </a:endParaRPr>
          </a:p>
        </p:txBody>
      </p:sp>
      <p:sp>
        <p:nvSpPr>
          <p:cNvPr id="5123" name="2 İçerik Yer Tutucusu"/>
          <p:cNvSpPr>
            <a:spLocks noGrp="1"/>
          </p:cNvSpPr>
          <p:nvPr>
            <p:ph idx="4294967295"/>
          </p:nvPr>
        </p:nvSpPr>
        <p:spPr>
          <a:xfrm>
            <a:off x="611561" y="1766888"/>
            <a:ext cx="8532440" cy="3159125"/>
          </a:xfrm>
        </p:spPr>
        <p:txBody>
          <a:bodyPr/>
          <a:lstStyle/>
          <a:p>
            <a:r>
              <a:rPr lang="tr-TR" sz="2800" dirty="0" smtClean="0">
                <a:latin typeface="Times New Roman" pitchFamily="18" charset="0"/>
                <a:cs typeface="Times New Roman" pitchFamily="18" charset="0"/>
              </a:rPr>
              <a:t>Ülkenin genel sağlık politika ve stratejilerini geliştiren organ ve kuruluşlardır.  Yönetim öğesi temel olarak, sağlık sisteminin planlanması, sağlıkla ilgili yasal düzenlemelerin yapılmasından sorumludur. </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582408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2400" b="1" dirty="0" smtClean="0">
                <a:solidFill>
                  <a:schemeClr val="bg1"/>
                </a:solidFill>
                <a:latin typeface="Roboto Slab" charset="0"/>
                <a:ea typeface="Roboto Slab" charset="0"/>
                <a:cs typeface="+mn-cs"/>
              </a:rPr>
              <a:t>Finansman (Ekonomik destek):</a:t>
            </a:r>
            <a:r>
              <a:rPr lang="tr-TR" sz="2400" dirty="0" smtClean="0">
                <a:solidFill>
                  <a:schemeClr val="bg1"/>
                </a:solidFill>
                <a:latin typeface="Roboto Slab" charset="0"/>
                <a:ea typeface="Roboto Slab" charset="0"/>
                <a:cs typeface="+mn-cs"/>
              </a:rPr>
              <a:t> </a:t>
            </a:r>
            <a:endParaRPr lang="en-US" sz="2400" dirty="0">
              <a:solidFill>
                <a:schemeClr val="bg1"/>
              </a:solidFill>
              <a:latin typeface="Roboto Slab" charset="0"/>
              <a:ea typeface="Roboto Slab" charset="0"/>
            </a:endParaRPr>
          </a:p>
        </p:txBody>
      </p:sp>
      <p:sp>
        <p:nvSpPr>
          <p:cNvPr id="6147" name="2 İçerik Yer Tutucusu"/>
          <p:cNvSpPr>
            <a:spLocks noGrp="1"/>
          </p:cNvSpPr>
          <p:nvPr>
            <p:ph idx="4294967295"/>
          </p:nvPr>
        </p:nvSpPr>
        <p:spPr>
          <a:xfrm>
            <a:off x="539552" y="1923678"/>
            <a:ext cx="8352928" cy="2798068"/>
          </a:xfrm>
        </p:spPr>
        <p:txBody>
          <a:bodyPr/>
          <a:lstStyle/>
          <a:p>
            <a:r>
              <a:rPr lang="tr-TR" sz="2800" dirty="0" smtClean="0">
                <a:latin typeface="Times New Roman" pitchFamily="18" charset="0"/>
                <a:cs typeface="Times New Roman" pitchFamily="18" charset="0"/>
              </a:rPr>
              <a:t>Sağlık hizmeti sunumunun finansmanı ile ilgili olan kuruluşları kapsamaktadır.   Türkiye’de Sosyal Güvenlik Kurumu, özel sağlık sigorta kuruluşları sağlık sisteminin finansman öğesini oluşturan kuruluşlara örnek olarak verilebilir</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455108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2400" b="1" dirty="0" smtClean="0">
                <a:solidFill>
                  <a:schemeClr val="bg1"/>
                </a:solidFill>
                <a:latin typeface="Roboto Slab" charset="0"/>
                <a:ea typeface="Roboto Slab" charset="0"/>
                <a:cs typeface="+mn-cs"/>
              </a:rPr>
              <a:t>Hizmet sunum organizasyonu (Programlar):</a:t>
            </a:r>
            <a:r>
              <a:rPr lang="tr-TR" sz="2400" dirty="0" smtClean="0">
                <a:solidFill>
                  <a:schemeClr val="bg1"/>
                </a:solidFill>
                <a:latin typeface="Roboto Slab" charset="0"/>
                <a:ea typeface="Roboto Slab" charset="0"/>
                <a:cs typeface="+mn-cs"/>
              </a:rPr>
              <a:t> </a:t>
            </a:r>
            <a:endParaRPr lang="en-US" sz="1400" dirty="0">
              <a:solidFill>
                <a:schemeClr val="bg1"/>
              </a:solidFill>
              <a:latin typeface="Roboto Slab" charset="0"/>
              <a:ea typeface="Roboto Slab" charset="0"/>
            </a:endParaRPr>
          </a:p>
        </p:txBody>
      </p:sp>
      <p:sp>
        <p:nvSpPr>
          <p:cNvPr id="7171" name="2 İçerik Yer Tutucusu"/>
          <p:cNvSpPr>
            <a:spLocks noGrp="1"/>
          </p:cNvSpPr>
          <p:nvPr>
            <p:ph idx="4294967295"/>
          </p:nvPr>
        </p:nvSpPr>
        <p:spPr>
          <a:xfrm>
            <a:off x="899592" y="2211710"/>
            <a:ext cx="7848872" cy="2076450"/>
          </a:xfrm>
        </p:spPr>
        <p:txBody>
          <a:bodyPr/>
          <a:lstStyle/>
          <a:p>
            <a:r>
              <a:rPr lang="tr-TR" sz="2800" dirty="0" smtClean="0">
                <a:latin typeface="Times New Roman" pitchFamily="18" charset="0"/>
                <a:cs typeface="Times New Roman" pitchFamily="18" charset="0"/>
              </a:rPr>
              <a:t>Hizmet üretim ve sunumuyla ilgili tüm kurum ve kuruluşları içermektedir. </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285111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2400" b="1" dirty="0" smtClean="0">
                <a:solidFill>
                  <a:schemeClr val="bg1"/>
                </a:solidFill>
                <a:latin typeface="Roboto Slab" charset="0"/>
                <a:ea typeface="Roboto Slab" charset="0"/>
                <a:cs typeface="+mn-cs"/>
              </a:rPr>
              <a:t>Tedarikçiler (Kaynak Sağlayan Kurumlar)</a:t>
            </a:r>
            <a:r>
              <a:rPr lang="tr-TR" sz="2400" dirty="0" smtClean="0">
                <a:solidFill>
                  <a:schemeClr val="bg1"/>
                </a:solidFill>
                <a:latin typeface="Roboto Slab" charset="0"/>
                <a:ea typeface="Roboto Slab" charset="0"/>
                <a:cs typeface="+mn-cs"/>
              </a:rPr>
              <a:t> </a:t>
            </a:r>
            <a:endParaRPr lang="en-US" sz="2400" dirty="0">
              <a:solidFill>
                <a:schemeClr val="bg1"/>
              </a:solidFill>
              <a:latin typeface="Roboto Slab" charset="0"/>
              <a:ea typeface="Roboto Slab" charset="0"/>
            </a:endParaRPr>
          </a:p>
        </p:txBody>
      </p:sp>
      <p:sp>
        <p:nvSpPr>
          <p:cNvPr id="8195" name="2 İçerik Yer Tutucusu"/>
          <p:cNvSpPr>
            <a:spLocks noGrp="1"/>
          </p:cNvSpPr>
          <p:nvPr>
            <p:ph idx="4294967295"/>
          </p:nvPr>
        </p:nvSpPr>
        <p:spPr>
          <a:xfrm>
            <a:off x="611560" y="2067694"/>
            <a:ext cx="8244408" cy="2675310"/>
          </a:xfrm>
        </p:spPr>
        <p:txBody>
          <a:bodyPr/>
          <a:lstStyle/>
          <a:p>
            <a:r>
              <a:rPr lang="tr-TR" sz="2800" dirty="0" smtClean="0">
                <a:latin typeface="Times New Roman" pitchFamily="18" charset="0"/>
                <a:cs typeface="Times New Roman" pitchFamily="18" charset="0"/>
              </a:rPr>
              <a:t>Sağlık hizmetlerinin üretim ve sunumu için gerekli kaynakları sağlayan kuruluşlardır.   Tıbbi malzeme, ilaç, tıbbi cihaz üreten, ithal eden ve satan kuruluşlar tedarikçiler olarak kabul edilmektedir.</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816524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2400" b="1" dirty="0" smtClean="0">
                <a:solidFill>
                  <a:schemeClr val="bg1"/>
                </a:solidFill>
                <a:latin typeface="Roboto Slab" charset="0"/>
                <a:ea typeface="Roboto Slab" charset="0"/>
                <a:cs typeface="+mn-cs"/>
              </a:rPr>
              <a:t>Hizmet sunumu </a:t>
            </a:r>
            <a:endParaRPr lang="en-US" sz="2400" b="1" dirty="0">
              <a:solidFill>
                <a:schemeClr val="bg1"/>
              </a:solidFill>
              <a:latin typeface="Roboto Slab" charset="0"/>
              <a:ea typeface="Roboto Slab" charset="0"/>
            </a:endParaRPr>
          </a:p>
        </p:txBody>
      </p:sp>
      <p:sp>
        <p:nvSpPr>
          <p:cNvPr id="9219" name="2 İçerik Yer Tutucusu"/>
          <p:cNvSpPr>
            <a:spLocks noGrp="1"/>
          </p:cNvSpPr>
          <p:nvPr>
            <p:ph idx="4294967295"/>
          </p:nvPr>
        </p:nvSpPr>
        <p:spPr>
          <a:xfrm>
            <a:off x="467544" y="1779662"/>
            <a:ext cx="8604448" cy="3086100"/>
          </a:xfrm>
        </p:spPr>
        <p:txBody>
          <a:bodyPr/>
          <a:lstStyle/>
          <a:p>
            <a:r>
              <a:rPr lang="tr-TR" sz="2800" dirty="0" smtClean="0">
                <a:latin typeface="Times New Roman" pitchFamily="18" charset="0"/>
                <a:cs typeface="Times New Roman" pitchFamily="18" charset="0"/>
              </a:rPr>
              <a:t>Birey ve toplumun sağlık düzeyini korumak ve yükseltmek için sunulan tüm sağlık hizmetleridir.  Bu hizmetler, koruyucu, birinci, ikinci ve üçüncü basamak tedavi hizmetleri, rehabilitasyon hizmetleri ve sağlığın geliştirilmesi hizmetleridir.</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4438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r>
              <a:rPr lang="tr-TR" sz="2400" dirty="0" smtClean="0"/>
              <a:t>Türkiye’de mevcut örgütlenme</a:t>
            </a:r>
            <a:endParaRPr lang="en-US" sz="2400" dirty="0" smtClean="0"/>
          </a:p>
        </p:txBody>
      </p:sp>
      <p:pic>
        <p:nvPicPr>
          <p:cNvPr id="1024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642708"/>
            <a:ext cx="6885956" cy="3286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3639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p:txBody>
          <a:bodyPr/>
          <a:lstStyle/>
          <a:p>
            <a:r>
              <a:rPr lang="tr-TR" sz="2400" dirty="0" smtClean="0"/>
              <a:t>Sağlık Bakanlığı</a:t>
            </a:r>
            <a:endParaRPr lang="en-US" sz="2400" dirty="0" smtClean="0"/>
          </a:p>
        </p:txBody>
      </p:sp>
      <p:sp>
        <p:nvSpPr>
          <p:cNvPr id="11267" name="2 İçerik Yer Tutucusu"/>
          <p:cNvSpPr>
            <a:spLocks noGrp="1"/>
          </p:cNvSpPr>
          <p:nvPr>
            <p:ph idx="4294967295"/>
          </p:nvPr>
        </p:nvSpPr>
        <p:spPr>
          <a:xfrm>
            <a:off x="611560" y="1851670"/>
            <a:ext cx="8280920" cy="2942084"/>
          </a:xfrm>
        </p:spPr>
        <p:txBody>
          <a:bodyPr/>
          <a:lstStyle/>
          <a:p>
            <a:r>
              <a:rPr lang="tr-TR" sz="2800" dirty="0" smtClean="0">
                <a:latin typeface="Times New Roman" pitchFamily="18" charset="0"/>
                <a:cs typeface="Times New Roman" pitchFamily="18" charset="0"/>
              </a:rPr>
              <a:t>Türkiye’de sağlık hizmetlerinin planlanması, organizasyonu, yönlendirilmesi ve denetlenmesi görevi Sağlık Bakanlığına aittir. </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389454665"/>
      </p:ext>
    </p:extLst>
  </p:cSld>
  <p:clrMapOvr>
    <a:masterClrMapping/>
  </p:clrMapOvr>
</p:sld>
</file>

<file path=ppt/theme/theme1.xml><?xml version="1.0" encoding="utf-8"?>
<a:theme xmlns:a="http://schemas.openxmlformats.org/drawingml/2006/main" name="Warwick template">
  <a:themeElements>
    <a:clrScheme name="Custom 347">
      <a:dk1>
        <a:srgbClr val="114454"/>
      </a:dk1>
      <a:lt1>
        <a:srgbClr val="FFFFFF"/>
      </a:lt1>
      <a:dk2>
        <a:srgbClr val="5F6C70"/>
      </a:dk2>
      <a:lt2>
        <a:srgbClr val="CED5D8"/>
      </a:lt2>
      <a:accent1>
        <a:srgbClr val="114454"/>
      </a:accent1>
      <a:accent2>
        <a:srgbClr val="18637B"/>
      </a:accent2>
      <a:accent3>
        <a:srgbClr val="309AAD"/>
      </a:accent3>
      <a:accent4>
        <a:srgbClr val="165751"/>
      </a:accent4>
      <a:accent5>
        <a:srgbClr val="3B8D61"/>
      </a:accent5>
      <a:accent6>
        <a:srgbClr val="94BF6E"/>
      </a:accent6>
      <a:hlink>
        <a:srgbClr val="114454"/>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593</Words>
  <Application>Microsoft Office PowerPoint</Application>
  <PresentationFormat>Ekran Gösterisi (16:9)</PresentationFormat>
  <Paragraphs>81</Paragraphs>
  <Slides>17</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Arial</vt:lpstr>
      <vt:lpstr>Nixie One</vt:lpstr>
      <vt:lpstr>Roboto Slab</vt:lpstr>
      <vt:lpstr>Wingdings</vt:lpstr>
      <vt:lpstr>Times New Roman</vt:lpstr>
      <vt:lpstr>Tahoma</vt:lpstr>
      <vt:lpstr>Warwick template</vt:lpstr>
      <vt:lpstr>Sağlık Örgütlenmesi ve Sağlık Bakanlığı</vt:lpstr>
      <vt:lpstr>Sağlık sisteminin unsurları</vt:lpstr>
      <vt:lpstr>Yönetim (Politika ve Strateji Geliştirme): </vt:lpstr>
      <vt:lpstr>Finansman (Ekonomik destek): </vt:lpstr>
      <vt:lpstr>Hizmet sunum organizasyonu (Programlar): </vt:lpstr>
      <vt:lpstr>Tedarikçiler (Kaynak Sağlayan Kurumlar) </vt:lpstr>
      <vt:lpstr>Hizmet sunumu </vt:lpstr>
      <vt:lpstr>Türkiye’de mevcut örgütlenme</vt:lpstr>
      <vt:lpstr>Sağlık Bakanlığı</vt:lpstr>
      <vt:lpstr>Sağlık Bakanlığı’nın görevleri-1</vt:lpstr>
      <vt:lpstr>Sağlık Bakanlığı’nın görevleri-2</vt:lpstr>
      <vt:lpstr>SB Merkez örgütlenmesi</vt:lpstr>
      <vt:lpstr>SB Ana hizmet birimleri</vt:lpstr>
      <vt:lpstr>SB Taşra Örgütlenmesi</vt:lpstr>
      <vt:lpstr>SB Taşra Örgütlenmesi</vt:lpstr>
      <vt:lpstr>İlçe Teşkilatının Yapısı</vt:lpstr>
      <vt:lpstr>Hizmet sunum ilkeleri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ve Sağlık Düzeyini Etkileyen Faktörler</dc:title>
  <dc:creator>Kersoy</dc:creator>
  <cp:lastModifiedBy>Zelal Özyıldız</cp:lastModifiedBy>
  <cp:revision>5</cp:revision>
  <dcterms:modified xsi:type="dcterms:W3CDTF">2022-09-19T09:25:31Z</dcterms:modified>
</cp:coreProperties>
</file>