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2"/>
  </p:notesMasterIdLst>
  <p:sldIdLst>
    <p:sldId id="259" r:id="rId2"/>
    <p:sldId id="573" r:id="rId3"/>
    <p:sldId id="574" r:id="rId4"/>
    <p:sldId id="575" r:id="rId5"/>
    <p:sldId id="576" r:id="rId6"/>
    <p:sldId id="577" r:id="rId7"/>
    <p:sldId id="578" r:id="rId8"/>
    <p:sldId id="579" r:id="rId9"/>
    <p:sldId id="580" r:id="rId10"/>
    <p:sldId id="581" r:id="rId11"/>
    <p:sldId id="582" r:id="rId12"/>
    <p:sldId id="583" r:id="rId13"/>
    <p:sldId id="584" r:id="rId14"/>
    <p:sldId id="585" r:id="rId15"/>
    <p:sldId id="586" r:id="rId16"/>
    <p:sldId id="587" r:id="rId17"/>
    <p:sldId id="588" r:id="rId18"/>
    <p:sldId id="589" r:id="rId19"/>
    <p:sldId id="590" r:id="rId20"/>
    <p:sldId id="591" r:id="rId21"/>
  </p:sldIdLst>
  <p:sldSz cx="9144000" cy="5143500" type="screen16x9"/>
  <p:notesSz cx="6858000" cy="9144000"/>
  <p:embeddedFontLst>
    <p:embeddedFont>
      <p:font typeface="Roboto Slab" charset="0"/>
      <p:regular r:id="rId23"/>
      <p:bold r:id="rId24"/>
    </p:embeddedFont>
    <p:embeddedFont>
      <p:font typeface="Tahoma" pitchFamily="34" charset="0"/>
      <p:regular r:id="rId25"/>
      <p:bold r:id="rId26"/>
    </p:embeddedFont>
    <p:embeddedFont>
      <p:font typeface="Nixie One" charset="0"/>
      <p:regular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0" autoAdjust="0"/>
    <p:restoredTop sz="94660"/>
  </p:normalViewPr>
  <p:slideViewPr>
    <p:cSldViewPr>
      <p:cViewPr>
        <p:scale>
          <a:sx n="64" d="100"/>
          <a:sy n="64" d="100"/>
        </p:scale>
        <p:origin x="-90" y="-8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27825" y="4806554"/>
            <a:ext cx="1919288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379913" y="4806554"/>
            <a:ext cx="2351087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F61DC-26AB-4DA5-BE0F-22F65C8692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437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8360"/>
            <a:ext cx="8229600" cy="85486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200150"/>
            <a:ext cx="8229600" cy="3398044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23C09-1EAC-498C-8C25-604680BF3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3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2" r:id="rId3"/>
    <p:sldLayoutId id="2147483663" r:id="rId4"/>
    <p:sldLayoutId id="2147483665" r:id="rId5"/>
    <p:sldLayoutId id="2147483666" r:id="rId6"/>
    <p:sldLayoutId id="2147483667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1995686"/>
            <a:ext cx="4505700" cy="2042864"/>
          </a:xfrm>
        </p:spPr>
        <p:txBody>
          <a:bodyPr/>
          <a:lstStyle/>
          <a:p>
            <a:r>
              <a:rPr lang="tr-TR" sz="4400" dirty="0" smtClean="0"/>
              <a:t>Değişim Mühendisliği</a:t>
            </a:r>
            <a:endParaRPr lang="tr-TR" sz="44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30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6024" y="530725"/>
            <a:ext cx="3425975" cy="1028700"/>
          </a:xfrm>
        </p:spPr>
        <p:txBody>
          <a:bodyPr/>
          <a:lstStyle/>
          <a:p>
            <a:pPr eaLnBrk="1" hangingPunct="1"/>
            <a:r>
              <a:rPr lang="tr-TR" sz="2000" b="1" dirty="0" smtClean="0">
                <a:solidFill>
                  <a:schemeClr val="bg1"/>
                </a:solidFill>
              </a:rPr>
              <a:t>Değişim mühendisliğinde roller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1" y="1766888"/>
            <a:ext cx="8172400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Önder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Süreç sahibi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 ekibi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Yönetim komitesi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 çarı</a:t>
            </a:r>
          </a:p>
        </p:txBody>
      </p:sp>
    </p:spTree>
    <p:extLst>
      <p:ext uri="{BB962C8B-B14F-4D97-AF65-F5344CB8AC3E}">
        <p14:creationId xmlns:p14="http://schemas.microsoft.com/office/powerpoint/2010/main" val="210001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>
                <a:solidFill>
                  <a:schemeClr val="bg1"/>
                </a:solidFill>
              </a:rPr>
              <a:t>Ö</a:t>
            </a:r>
            <a:r>
              <a:rPr lang="tr-TR" sz="2400" b="1" dirty="0" smtClean="0">
                <a:solidFill>
                  <a:schemeClr val="bg1"/>
                </a:solidFill>
              </a:rPr>
              <a:t>nder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9" y="1714500"/>
            <a:ext cx="8064895" cy="29114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 çalışmasını başlatan,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Yeni vizyon yaratan,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İnsanları değişime hazırlayan, ikna eden,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Personeli güdüleyen, etkileyen,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Vizyonu gerçeğe dönüştüren üst düzey yöneticidir (çoğunlukla genel müdür yardımcısı).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23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Süreç sahibi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563638"/>
            <a:ext cx="8496944" cy="3159125"/>
          </a:xfrm>
        </p:spPr>
        <p:txBody>
          <a:bodyPr/>
          <a:lstStyle/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Değişim mühendisliğinin belirli bir sürece uygulanması sorumluluğunu taşıyan,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Komuta rolü bulunan,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Değişim mühendisliği ekibini oluşturan, kaynak sağlayan, bürokratik engelleri aşan,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Ekibi güdüleyen, ekibin gözcüsü, sözcüsü ve eleştirmenliğini yapan,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Fonksiyonel yöneticilerden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birisidir.</a:t>
            </a:r>
          </a:p>
          <a:p>
            <a:pPr eaLnBrk="1" hangingPunct="1"/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725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Değişim mühendisliği ekibi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5" y="2067694"/>
            <a:ext cx="8316416" cy="232968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 faaliyetlerini yürüten,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Fikirleri ve planları üreten, tartışan,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5-10 kişiden oluşan,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Süreç sahibine bağlı çalışan gruptur.</a:t>
            </a:r>
          </a:p>
        </p:txBody>
      </p:sp>
    </p:spTree>
    <p:extLst>
      <p:ext uri="{BB962C8B-B14F-4D97-AF65-F5344CB8AC3E}">
        <p14:creationId xmlns:p14="http://schemas.microsoft.com/office/powerpoint/2010/main" val="3450119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Ekip üyeleri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2947" y="1483631"/>
            <a:ext cx="6991672" cy="3347814"/>
          </a:xfrm>
        </p:spPr>
        <p:txBody>
          <a:bodyPr/>
          <a:lstStyle/>
          <a:p>
            <a:pPr eaLnBrk="1" hangingPunct="1"/>
            <a:r>
              <a:rPr lang="tr-TR" sz="20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İçerdekiler</a:t>
            </a:r>
          </a:p>
          <a:p>
            <a:pPr lvl="1"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Süreç içeriğindeki faaliyetleri yürüten</a:t>
            </a:r>
          </a:p>
          <a:p>
            <a:pPr lvl="1"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Süreci tanıyacak kadar deneyimli,</a:t>
            </a:r>
          </a:p>
          <a:p>
            <a:pPr lvl="1"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Standart iş yapma mantıksızlığına alışmamış,</a:t>
            </a:r>
          </a:p>
          <a:p>
            <a:pPr lvl="1"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Sorgulayıcı bireylerdir.</a:t>
            </a:r>
          </a:p>
          <a:p>
            <a:pPr eaLnBrk="1" hangingPunct="1"/>
            <a:r>
              <a:rPr lang="tr-TR" sz="20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Dışarıdakiler </a:t>
            </a:r>
          </a:p>
          <a:p>
            <a:pPr lvl="1"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Süreçle doğrudan ilgili olmayan</a:t>
            </a:r>
          </a:p>
          <a:p>
            <a:pPr lvl="1"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Değişim mühendisliği konusunda deneyimli</a:t>
            </a:r>
          </a:p>
          <a:p>
            <a:pPr lvl="1"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İçerdekiler grubunu eleştirilerle yönlendiren (tahrik eden) uzmanlardır.</a:t>
            </a:r>
          </a:p>
        </p:txBody>
      </p:sp>
      <p:pic>
        <p:nvPicPr>
          <p:cNvPr id="16388" name="Picture 4" descr="C:\Program Files\Common Files\Microsoft Shared\Clipart\cagcat50\bd06716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28800"/>
            <a:ext cx="1700213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 descr="C:\Program Files\Common Files\Microsoft Shared\Clipart\cagcat50\bs02064_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00450"/>
            <a:ext cx="17208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3584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Yönetim komitesi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5" y="1766888"/>
            <a:ext cx="8676456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Üst düzey yöneticilerden oluşan,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Kurumun genel değişim mühendisliği projesini planlayan,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Farklı projeler arasında öncelik sıralaması yapan,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Süreç sahibi ve ekiplerin aşamadıkları sorunları çözümleyen gruptur.</a:t>
            </a:r>
          </a:p>
        </p:txBody>
      </p:sp>
    </p:spTree>
    <p:extLst>
      <p:ext uri="{BB962C8B-B14F-4D97-AF65-F5344CB8AC3E}">
        <p14:creationId xmlns:p14="http://schemas.microsoft.com/office/powerpoint/2010/main" val="738676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Değişim mühendisliği çarı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1" y="1766888"/>
            <a:ext cx="8532440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 projeleri arasında eşgüdümü sağlayan,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 önderine bağlı olarak çalışan,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Süreç sahibi ve ekipleri destekleyen,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Kurum genelinde tüm değişim projelerini aktif biçimde yöneten kişidir. </a:t>
            </a:r>
          </a:p>
        </p:txBody>
      </p:sp>
    </p:spTree>
    <p:extLst>
      <p:ext uri="{BB962C8B-B14F-4D97-AF65-F5344CB8AC3E}">
        <p14:creationId xmlns:p14="http://schemas.microsoft.com/office/powerpoint/2010/main" val="666756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000" b="1" dirty="0" smtClean="0">
                <a:solidFill>
                  <a:schemeClr val="bg1"/>
                </a:solidFill>
              </a:rPr>
              <a:t>Sağlık kurumlarında uygulama gerekçeleri (1999)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87624" y="1707654"/>
            <a:ext cx="7540625" cy="3159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(4,60) Hizmet kalitesini yükseltmek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(4,52) Finansal performansı yükseltmek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(4,37) Klinik performansı yükseltmek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(4,20) Personel tatmini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(4,19) Hizmet sunum sürecini geliştirmek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(2,48) Hukuksal gereklere uymak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(2,35) Kurumun yaşamını devam ettirmek</a:t>
            </a:r>
          </a:p>
          <a:p>
            <a:pPr eaLnBrk="1" hangingPunct="1">
              <a:lnSpc>
                <a:spcPct val="90000"/>
              </a:lnSpc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119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Değişim mühendisliğinde başarı faktörleri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15616" y="1563638"/>
            <a:ext cx="8028384" cy="338437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Sürekli ve kalıcı bir kurum vizyonu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Personeli değişime hazırlama ve eğitme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Proje aşamaları arasında  yumuşak geçiş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Sürekli ve çok yönlü iletişim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Güçlü yönetim desteği ve katılım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İzleme ve ölçme mekanizmalarının kurulması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Yetki sorumluluk ilişkilerinin kurulması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Hekimlerin katılımını sağlama</a:t>
            </a:r>
          </a:p>
        </p:txBody>
      </p:sp>
    </p:spTree>
    <p:extLst>
      <p:ext uri="{BB962C8B-B14F-4D97-AF65-F5344CB8AC3E}">
        <p14:creationId xmlns:p14="http://schemas.microsoft.com/office/powerpoint/2010/main" val="601073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Değişim mühendisliği süreci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62000" y="1771650"/>
            <a:ext cx="2743200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/>
              <a:t>Vizyon belirleme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762000" y="2343150"/>
            <a:ext cx="2743200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/>
              <a:t>Harekete geçiş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762000" y="2857500"/>
            <a:ext cx="2743200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/>
              <a:t>Tanı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787400" y="4457700"/>
            <a:ext cx="2743200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/>
              <a:t>Değerlendirme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787400" y="3943350"/>
            <a:ext cx="2743200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/>
              <a:t>Yapılandırma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787400" y="3371850"/>
            <a:ext cx="2743200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/>
              <a:t>Yeniden tasarım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759408" y="1694705"/>
            <a:ext cx="4953000" cy="461665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200" dirty="0"/>
              <a:t>Değişim niçin gerekli ? Değişimin derecesi ve genişliği ne olmalı ? Müşteri profili nedir ? Değişime konu olacak klinik ve yönetsel süreçler nelerdir ?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759408" y="2312135"/>
            <a:ext cx="4953000" cy="461665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200" dirty="0"/>
              <a:t>Proje organizasyonu oluşturma Ekip oluşturma, performans hedefleri belirleme, uygulama planı hazırlama, süreçleri öncelikleri belirleme, 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3759408" y="2857500"/>
            <a:ext cx="4953000" cy="461665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200" dirty="0"/>
              <a:t>Sorun yaratan süreçler ve faaliyetlerin incelenmesi, sorunların kökenlerinin araştırılması, değer yaratmayan faaliyetlerin belirlenmesi, 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3774398" y="3371850"/>
            <a:ext cx="4938010" cy="461665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200" dirty="0"/>
              <a:t>Yeni süreç tasarımlarının geliştirilmesi,  prototip süreç oluşturma, dokümantasyon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3733800" y="3962008"/>
            <a:ext cx="4978608" cy="461665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200" dirty="0"/>
              <a:t>Yeni sürecin uygulanması için örgütsel yapının yeniden tasarlanması, görev içeriklerinin ve iş tanımlarının yeniden düzenlenmesi, personelin eğitimi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3746604" y="4534644"/>
            <a:ext cx="4978608" cy="461665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200" dirty="0"/>
              <a:t>Yeni sürecin izlenmesi, sonuçların değerlendirilmesi, aksaklıkların tespiti, yeni gelişme olanaklarının araştırılması, </a:t>
            </a:r>
          </a:p>
        </p:txBody>
      </p:sp>
    </p:spTree>
    <p:extLst>
      <p:ext uri="{BB962C8B-B14F-4D97-AF65-F5344CB8AC3E}">
        <p14:creationId xmlns:p14="http://schemas.microsoft.com/office/powerpoint/2010/main" val="280316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 autoUpdateAnimBg="0"/>
      <p:bldP spid="23557" grpId="0" animBg="1" autoUpdateAnimBg="0"/>
      <p:bldP spid="23558" grpId="0" animBg="1" autoUpdateAnimBg="0"/>
      <p:bldP spid="23559" grpId="0" animBg="1" autoUpdateAnimBg="0"/>
      <p:bldP spid="23560" grpId="0" animBg="1" autoUpdateAnimBg="0"/>
      <p:bldP spid="23561" grpId="0" animBg="1" autoUpdateAnimBg="0"/>
      <p:bldP spid="23562" grpId="0" animBg="1" autoUpdateAnimBg="0"/>
      <p:bldP spid="23563" grpId="0" animBg="1" autoUpdateAnimBg="0"/>
      <p:bldP spid="23564" grpId="0" animBg="1" autoUpdateAnimBg="0"/>
      <p:bldP spid="23565" grpId="0" animBg="1" autoUpdateAnimBg="0"/>
      <p:bldP spid="23566" grpId="0" animBg="1" autoUpdateAnimBg="0"/>
      <p:bldP spid="2356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Küresel eğilimler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635646"/>
            <a:ext cx="7958137" cy="324036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Ulusal ve Uluslararası rekabet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Tüketicilerin bilinçlenmesi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Rasyonalite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Hız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Yenilik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Esneklik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Kalite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Verimlilik</a:t>
            </a:r>
          </a:p>
        </p:txBody>
      </p:sp>
    </p:spTree>
    <p:extLst>
      <p:ext uri="{BB962C8B-B14F-4D97-AF65-F5344CB8AC3E}">
        <p14:creationId xmlns:p14="http://schemas.microsoft.com/office/powerpoint/2010/main" val="283692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dirty="0">
                <a:solidFill>
                  <a:schemeClr val="bg1"/>
                </a:solidFill>
              </a:rPr>
              <a:t>A</a:t>
            </a:r>
            <a:r>
              <a:rPr lang="tr-TR" sz="2800" b="1" dirty="0" smtClean="0">
                <a:solidFill>
                  <a:schemeClr val="bg1"/>
                </a:solidFill>
              </a:rPr>
              <a:t>raçlar</a:t>
            </a:r>
            <a:endParaRPr lang="tr-TR" sz="2800" b="1" dirty="0" smtClean="0">
              <a:solidFill>
                <a:schemeClr val="bg1"/>
              </a:solidFill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762000" y="1771650"/>
            <a:ext cx="27432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1600"/>
              <a:t>Vizyon belirleme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762000" y="2343150"/>
            <a:ext cx="27432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1600"/>
              <a:t>Harekete geçiş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762000" y="2857500"/>
            <a:ext cx="27432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1600"/>
              <a:t>Tanı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787400" y="4457700"/>
            <a:ext cx="27432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1600"/>
              <a:t>Değerlendirme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787400" y="3943350"/>
            <a:ext cx="27432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1600"/>
              <a:t>Yapılandırma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787400" y="3371850"/>
            <a:ext cx="27432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1600"/>
              <a:t>Yeniden tasarım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3657600" y="1771650"/>
            <a:ext cx="5090864" cy="307777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400" dirty="0"/>
              <a:t>Araştırma toplantıları, öncelik belirleme matrisi, </a:t>
            </a:r>
            <a:r>
              <a:rPr lang="tr-TR" sz="1400" dirty="0" err="1"/>
              <a:t>pareto</a:t>
            </a:r>
            <a:r>
              <a:rPr lang="tr-TR" sz="1400" dirty="0"/>
              <a:t> analizi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681262" y="2373927"/>
            <a:ext cx="5014664" cy="307777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400" dirty="0"/>
              <a:t>Kalite fonksiyon yayılımı, örnek edinme, teknik verimlilik ölçümü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3681262" y="2925948"/>
            <a:ext cx="5067202" cy="307777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400" dirty="0"/>
              <a:t>Süreç çizelgeleme, balık kılçığı, kontrol kartları, 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3681262" y="3510349"/>
            <a:ext cx="5067202" cy="307777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400" dirty="0"/>
              <a:t>Yaratıcılık, beyin fırtınası, </a:t>
            </a:r>
            <a:r>
              <a:rPr lang="tr-TR" sz="1400" dirty="0" err="1"/>
              <a:t>simulasyon</a:t>
            </a:r>
            <a:r>
              <a:rPr lang="tr-TR" sz="1400" dirty="0"/>
              <a:t>, veri modelleme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3681262" y="4004088"/>
            <a:ext cx="5067202" cy="307777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400" dirty="0"/>
              <a:t>Güç alan analizi, ikna etme teknikleri, katılımcı yönetim teknikleri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733800" y="4457700"/>
            <a:ext cx="5014664" cy="307777"/>
          </a:xfrm>
          <a:prstGeom prst="rect">
            <a:avLst/>
          </a:prstGeom>
          <a:solidFill>
            <a:srgbClr val="ECEC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400" dirty="0"/>
              <a:t>Faaliyete dayalı maliyet ölçümleri, İstatistiksel kalite kontrolü</a:t>
            </a:r>
          </a:p>
        </p:txBody>
      </p:sp>
    </p:spTree>
    <p:extLst>
      <p:ext uri="{BB962C8B-B14F-4D97-AF65-F5344CB8AC3E}">
        <p14:creationId xmlns:p14="http://schemas.microsoft.com/office/powerpoint/2010/main" val="425307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 autoUpdateAnimBg="0"/>
      <p:bldP spid="25604" grpId="0" animBg="1" autoUpdateAnimBg="0"/>
      <p:bldP spid="25605" grpId="0" animBg="1" autoUpdateAnimBg="0"/>
      <p:bldP spid="25606" grpId="0" animBg="1" autoUpdateAnimBg="0"/>
      <p:bldP spid="25607" grpId="0" animBg="1" autoUpdateAnimBg="0"/>
      <p:bldP spid="25608" grpId="0" animBg="1" autoUpdateAnimBg="0"/>
      <p:bldP spid="25609" grpId="0" animBg="1" autoUpdateAnimBg="0"/>
      <p:bldP spid="25610" grpId="0" animBg="1" autoUpdateAnimBg="0"/>
      <p:bldP spid="25611" grpId="0" animBg="1" autoUpdateAnimBg="0"/>
      <p:bldP spid="25612" grpId="0" animBg="1" autoUpdateAnimBg="0"/>
      <p:bldP spid="25613" grpId="0" animBg="1" autoUpdateAnimBg="0"/>
      <p:bldP spid="25614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Gidenler gelenler....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85800" y="1899166"/>
            <a:ext cx="3810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/>
              <a:t>Katı planlama</a:t>
            </a:r>
          </a:p>
          <a:p>
            <a:pPr marL="342900" indent="-342900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/>
              <a:t>Hiyerarşik denetim</a:t>
            </a:r>
          </a:p>
          <a:p>
            <a:pPr marL="342900" indent="-342900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/>
              <a:t>Planlı büyüme</a:t>
            </a:r>
          </a:p>
          <a:p>
            <a:pPr marL="342900" indent="-342900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/>
              <a:t>Süreç iyileştirme</a:t>
            </a:r>
          </a:p>
          <a:p>
            <a:pPr marL="342900" indent="-342900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/>
              <a:t>Küçük performans artışları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860032" y="1714500"/>
            <a:ext cx="39624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/>
              <a:t>Temel</a:t>
            </a:r>
          </a:p>
          <a:p>
            <a:pPr marL="342900" indent="-342900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/>
              <a:t>Radikal</a:t>
            </a:r>
          </a:p>
          <a:p>
            <a:pPr marL="342900" indent="-342900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/>
              <a:t>Çarpıcı</a:t>
            </a:r>
          </a:p>
          <a:p>
            <a:pPr marL="342900" indent="-342900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/>
              <a:t>Süreç ağırlıklı</a:t>
            </a:r>
          </a:p>
          <a:p>
            <a:pPr marL="342900" indent="-342900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/>
              <a:t>DEĞİŞİM MÜHENDİSLİĞİ</a:t>
            </a:r>
          </a:p>
        </p:txBody>
      </p:sp>
    </p:spTree>
    <p:extLst>
      <p:ext uri="{BB962C8B-B14F-4D97-AF65-F5344CB8AC3E}">
        <p14:creationId xmlns:p14="http://schemas.microsoft.com/office/powerpoint/2010/main" val="352349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Tanım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3" y="1766888"/>
            <a:ext cx="8424935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Maliyet, kalite, hizmet ve hız gibi çağımızın en önemli performans ölçülerinde </a:t>
            </a:r>
            <a:r>
              <a:rPr lang="tr-TR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çarpıcı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gelişmeler yapmak amacıyla, iş</a:t>
            </a:r>
            <a:r>
              <a:rPr lang="tr-TR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süreç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lerinin </a:t>
            </a:r>
            <a:r>
              <a:rPr lang="tr-TR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temel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den yeniden düşünülmesi ve </a:t>
            </a:r>
            <a:r>
              <a:rPr lang="tr-TR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radikal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 şekilde yeniden tasarlanmasıdır.</a:t>
            </a:r>
          </a:p>
        </p:txBody>
      </p:sp>
    </p:spTree>
    <p:extLst>
      <p:ext uri="{BB962C8B-B14F-4D97-AF65-F5344CB8AC3E}">
        <p14:creationId xmlns:p14="http://schemas.microsoft.com/office/powerpoint/2010/main" val="231550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>
                <a:solidFill>
                  <a:schemeClr val="bg1"/>
                </a:solidFill>
              </a:rPr>
              <a:t>T</a:t>
            </a:r>
            <a:r>
              <a:rPr lang="tr-TR" sz="2400" b="1" dirty="0" smtClean="0">
                <a:solidFill>
                  <a:schemeClr val="bg1"/>
                </a:solidFill>
              </a:rPr>
              <a:t>emel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1" y="1766888"/>
            <a:ext cx="8532440" cy="3159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 sürekli sorgulamadır.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mühendisliğinde varsayım ve sabit değer yoktur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Süreçlerin içinde var olan varsayımlara karşı korunaklıdır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mühendisliğinde emin olunan hiçbir şey yoktur.</a:t>
            </a:r>
          </a:p>
        </p:txBody>
      </p:sp>
    </p:spTree>
    <p:extLst>
      <p:ext uri="{BB962C8B-B14F-4D97-AF65-F5344CB8AC3E}">
        <p14:creationId xmlns:p14="http://schemas.microsoft.com/office/powerpoint/2010/main" val="15488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>
                <a:solidFill>
                  <a:schemeClr val="bg1"/>
                </a:solidFill>
              </a:rPr>
              <a:t>R</a:t>
            </a:r>
            <a:r>
              <a:rPr lang="tr-TR" sz="2400" b="1" dirty="0" smtClean="0">
                <a:solidFill>
                  <a:schemeClr val="bg1"/>
                </a:solidFill>
              </a:rPr>
              <a:t>adikal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851670"/>
            <a:ext cx="8388424" cy="29114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 var olanla oyalanmak,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 var olanı yapay değişiklerle düzeltmek değildir.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 var olan bir şeyi bir kenara atmak, beyaz bir sayfa açmak ve iş yapma şeklini yeniden icat etmek, yeni usuller yaratmaktır.</a:t>
            </a:r>
          </a:p>
        </p:txBody>
      </p:sp>
    </p:spTree>
    <p:extLst>
      <p:ext uri="{BB962C8B-B14F-4D97-AF65-F5344CB8AC3E}">
        <p14:creationId xmlns:p14="http://schemas.microsoft.com/office/powerpoint/2010/main" val="106069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>
                <a:solidFill>
                  <a:schemeClr val="bg1"/>
                </a:solidFill>
              </a:rPr>
              <a:t>Ç</a:t>
            </a:r>
            <a:r>
              <a:rPr lang="tr-TR" sz="2400" b="1" dirty="0" smtClean="0">
                <a:solidFill>
                  <a:schemeClr val="bg1"/>
                </a:solidFill>
              </a:rPr>
              <a:t>arpıcı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7" y="2057400"/>
            <a:ext cx="8748464" cy="211137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mühendisliği marjinal veya aşamalı geliştirmeler yapmak değil, performansta önemli çarpıcı sıçramalar yapmak demektir.</a:t>
            </a:r>
          </a:p>
        </p:txBody>
      </p:sp>
    </p:spTree>
    <p:extLst>
      <p:ext uri="{BB962C8B-B14F-4D97-AF65-F5344CB8AC3E}">
        <p14:creationId xmlns:p14="http://schemas.microsoft.com/office/powerpoint/2010/main" val="315102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>
                <a:solidFill>
                  <a:schemeClr val="bg1"/>
                </a:solidFill>
              </a:rPr>
              <a:t>S</a:t>
            </a:r>
            <a:r>
              <a:rPr lang="tr-TR" sz="2400" b="1" dirty="0" smtClean="0">
                <a:solidFill>
                  <a:schemeClr val="bg1"/>
                </a:solidFill>
              </a:rPr>
              <a:t>üreç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1" y="1943100"/>
            <a:ext cx="7992887" cy="2743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Süreç, bir veya birkaç girdinin alınıp, bunlardan müşteri için değer oluşturacak çıktının yaratıldığı faaliyetlerin toplamıdır. Tek başlarına faaliyetler bir anlam taşımaz, müşteri için önemli olan, tüm süreçtir.</a:t>
            </a:r>
          </a:p>
        </p:txBody>
      </p:sp>
    </p:spTree>
    <p:extLst>
      <p:ext uri="{BB962C8B-B14F-4D97-AF65-F5344CB8AC3E}">
        <p14:creationId xmlns:p14="http://schemas.microsoft.com/office/powerpoint/2010/main" val="159886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Kurum türleri</a:t>
            </a:r>
          </a:p>
        </p:txBody>
      </p:sp>
      <p:pic>
        <p:nvPicPr>
          <p:cNvPr id="11267" name="Picture 4" descr="C:\Program Files\Common Files\Microsoft Shared\Clipart\cagcat50\bd06711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1428750"/>
            <a:ext cx="1757363" cy="1220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" descr="C:\Program Files\Common Files\Microsoft Shared\Clipart\cagcat50\bd06518_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288507"/>
            <a:ext cx="2057400" cy="1193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838200" y="2686050"/>
            <a:ext cx="2667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b="1" dirty="0" smtClean="0"/>
              <a:t>Çaresizler</a:t>
            </a:r>
            <a:endParaRPr lang="tr-TR" b="1" dirty="0"/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609600" y="4514850"/>
            <a:ext cx="3810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b="1" dirty="0"/>
              <a:t>Tehlikeyi fark etmeyenler</a:t>
            </a:r>
          </a:p>
        </p:txBody>
      </p:sp>
      <p:pic>
        <p:nvPicPr>
          <p:cNvPr id="11271" name="Picture 9" descr="C:\Program Files\Common Files\Microsoft Shared\Clipart\cagcat50\bd05552_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43050"/>
            <a:ext cx="3581400" cy="22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4800600" y="3829050"/>
            <a:ext cx="3581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b="1" dirty="0"/>
              <a:t>Arkadan gelenlerin çarpacağı duvarı örme şansı olanlar</a:t>
            </a:r>
          </a:p>
        </p:txBody>
      </p:sp>
    </p:spTree>
    <p:extLst>
      <p:ext uri="{BB962C8B-B14F-4D97-AF65-F5344CB8AC3E}">
        <p14:creationId xmlns:p14="http://schemas.microsoft.com/office/powerpoint/2010/main" val="9669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698</Words>
  <Application>Microsoft Office PowerPoint</Application>
  <PresentationFormat>Ekran Gösterisi (16:9)</PresentationFormat>
  <Paragraphs>129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7" baseType="lpstr">
      <vt:lpstr>Arial</vt:lpstr>
      <vt:lpstr>Wingdings</vt:lpstr>
      <vt:lpstr>Times New Roman</vt:lpstr>
      <vt:lpstr>Roboto Slab</vt:lpstr>
      <vt:lpstr>Tahoma</vt:lpstr>
      <vt:lpstr>Nixie One</vt:lpstr>
      <vt:lpstr>Warwick template</vt:lpstr>
      <vt:lpstr>Değişim Mühendisliği</vt:lpstr>
      <vt:lpstr>Küresel eğilimler</vt:lpstr>
      <vt:lpstr>Gidenler gelenler....</vt:lpstr>
      <vt:lpstr>Tanım </vt:lpstr>
      <vt:lpstr>Temel</vt:lpstr>
      <vt:lpstr>Radikal</vt:lpstr>
      <vt:lpstr>Çarpıcı</vt:lpstr>
      <vt:lpstr>Süreç</vt:lpstr>
      <vt:lpstr>Kurum türleri</vt:lpstr>
      <vt:lpstr>Değişim mühendisliğinde roller</vt:lpstr>
      <vt:lpstr>Önder</vt:lpstr>
      <vt:lpstr>Süreç sahibi</vt:lpstr>
      <vt:lpstr>Değişim mühendisliği ekibi</vt:lpstr>
      <vt:lpstr>Ekip üyeleri</vt:lpstr>
      <vt:lpstr>Yönetim komitesi</vt:lpstr>
      <vt:lpstr>Değişim mühendisliği çarı</vt:lpstr>
      <vt:lpstr>Sağlık kurumlarında uygulama gerekçeleri (1999)</vt:lpstr>
      <vt:lpstr>Değişim mühendisliğinde başarı faktörleri</vt:lpstr>
      <vt:lpstr>Değişim mühendisliği süreci</vt:lpstr>
      <vt:lpstr>Araçlar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30</cp:revision>
  <dcterms:modified xsi:type="dcterms:W3CDTF">2022-09-20T11:09:33Z</dcterms:modified>
</cp:coreProperties>
</file>