
<file path=[Content_Types].xml><?xml version="1.0" encoding="utf-8"?>
<Types xmlns="http://schemas.openxmlformats.org/package/2006/content-types">
  <Default Extension="wmf" ContentType="image/x-wmf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59" r:id="rId1"/>
  </p:sldMasterIdLst>
  <p:notesMasterIdLst>
    <p:notesMasterId r:id="rId22"/>
  </p:notesMasterIdLst>
  <p:sldIdLst>
    <p:sldId id="259" r:id="rId2"/>
    <p:sldId id="573" r:id="rId3"/>
    <p:sldId id="574" r:id="rId4"/>
    <p:sldId id="575" r:id="rId5"/>
    <p:sldId id="576" r:id="rId6"/>
    <p:sldId id="577" r:id="rId7"/>
    <p:sldId id="578" r:id="rId8"/>
    <p:sldId id="579" r:id="rId9"/>
    <p:sldId id="580" r:id="rId10"/>
    <p:sldId id="581" r:id="rId11"/>
    <p:sldId id="582" r:id="rId12"/>
    <p:sldId id="583" r:id="rId13"/>
    <p:sldId id="584" r:id="rId14"/>
    <p:sldId id="585" r:id="rId15"/>
    <p:sldId id="586" r:id="rId16"/>
    <p:sldId id="587" r:id="rId17"/>
    <p:sldId id="588" r:id="rId18"/>
    <p:sldId id="589" r:id="rId19"/>
    <p:sldId id="590" r:id="rId20"/>
    <p:sldId id="591" r:id="rId21"/>
  </p:sldIdLst>
  <p:sldSz cx="9144000" cy="5143500" type="screen16x9"/>
  <p:notesSz cx="6858000" cy="9144000"/>
  <p:embeddedFontLst>
    <p:embeddedFont>
      <p:font typeface="Roboto Slab" charset="0"/>
      <p:regular r:id="rId23"/>
      <p:bold r:id="rId24"/>
    </p:embeddedFont>
    <p:embeddedFont>
      <p:font typeface="Tahoma" pitchFamily="34" charset="0"/>
      <p:regular r:id="rId25"/>
      <p:bold r:id="rId26"/>
    </p:embeddedFont>
    <p:embeddedFont>
      <p:font typeface="Nixie One" charset="0"/>
      <p:regular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8CEBAF2-A0B9-41F5-855D-340B4F70AB4A}">
  <a:tblStyle styleId="{98CEBAF2-A0B9-41F5-855D-340B4F70AB4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0ED7BB8-C791-43B9-B544-FB8657F4FD4F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50" autoAdjust="0"/>
    <p:restoredTop sz="94660"/>
  </p:normalViewPr>
  <p:slideViewPr>
    <p:cSldViewPr>
      <p:cViewPr>
        <p:scale>
          <a:sx n="64" d="100"/>
          <a:sy n="64" d="100"/>
        </p:scale>
        <p:origin x="-90" y="-89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60256575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ctrTitle"/>
          </p:nvPr>
        </p:nvSpPr>
        <p:spPr>
          <a:xfrm>
            <a:off x="4113600" y="2878750"/>
            <a:ext cx="45057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800"/>
              <a:buNone/>
              <a:defRPr sz="4800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subTitle" idx="1"/>
          </p:nvPr>
        </p:nvSpPr>
        <p:spPr>
          <a:xfrm>
            <a:off x="4113600" y="3983050"/>
            <a:ext cx="45057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sz="1800" b="1">
                <a:solidFill>
                  <a:schemeClr val="accent6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1800"/>
              <a:buNone/>
              <a:defRPr b="1">
                <a:solidFill>
                  <a:schemeClr val="accent6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3"/>
          <p:cNvSpPr/>
          <p:nvPr/>
        </p:nvSpPr>
        <p:spPr>
          <a:xfrm>
            <a:off x="0" y="4288499"/>
            <a:ext cx="3474300" cy="24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" name="Google Shape;19;p3"/>
          <p:cNvSpPr/>
          <p:nvPr/>
        </p:nvSpPr>
        <p:spPr>
          <a:xfrm>
            <a:off x="0" y="0"/>
            <a:ext cx="34743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20" name="Google Shape;20;p3"/>
          <p:cNvSpPr/>
          <p:nvPr/>
        </p:nvSpPr>
        <p:spPr>
          <a:xfrm>
            <a:off x="0" y="500626"/>
            <a:ext cx="3474300" cy="38241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3"/>
          <p:cNvSpPr/>
          <p:nvPr/>
        </p:nvSpPr>
        <p:spPr>
          <a:xfrm>
            <a:off x="0" y="4493604"/>
            <a:ext cx="3474300" cy="1182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22;p3"/>
          <p:cNvSpPr/>
          <p:nvPr/>
        </p:nvSpPr>
        <p:spPr>
          <a:xfrm>
            <a:off x="0" y="4584075"/>
            <a:ext cx="3474300" cy="5595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8"/>
          <p:cNvSpPr/>
          <p:nvPr/>
        </p:nvSpPr>
        <p:spPr>
          <a:xfrm>
            <a:off x="0" y="0"/>
            <a:ext cx="247200" cy="5307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114454"/>
              </a:solidFill>
            </a:endParaRPr>
          </a:p>
        </p:txBody>
      </p:sp>
      <p:sp>
        <p:nvSpPr>
          <p:cNvPr id="67" name="Google Shape;67;p8"/>
          <p:cNvSpPr/>
          <p:nvPr/>
        </p:nvSpPr>
        <p:spPr>
          <a:xfrm>
            <a:off x="0" y="500625"/>
            <a:ext cx="4572000" cy="10587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8" name="Google Shape;68;p8"/>
          <p:cNvSpPr/>
          <p:nvPr/>
        </p:nvSpPr>
        <p:spPr>
          <a:xfrm>
            <a:off x="0" y="1553406"/>
            <a:ext cx="247200" cy="15327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9" name="Google Shape;69;p8"/>
          <p:cNvSpPr/>
          <p:nvPr/>
        </p:nvSpPr>
        <p:spPr>
          <a:xfrm>
            <a:off x="0" y="3086100"/>
            <a:ext cx="247200" cy="6054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8"/>
          <p:cNvSpPr/>
          <p:nvPr/>
        </p:nvSpPr>
        <p:spPr>
          <a:xfrm>
            <a:off x="0" y="3691500"/>
            <a:ext cx="247200" cy="1452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cxnSp>
        <p:nvCxnSpPr>
          <p:cNvPr id="71" name="Google Shape;71;p8"/>
          <p:cNvCxnSpPr/>
          <p:nvPr/>
        </p:nvCxnSpPr>
        <p:spPr>
          <a:xfrm>
            <a:off x="1037450" y="809725"/>
            <a:ext cx="0" cy="470700"/>
          </a:xfrm>
          <a:prstGeom prst="straightConnector1">
            <a:avLst/>
          </a:prstGeom>
          <a:noFill/>
          <a:ln w="9525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72" name="Google Shape;72;p8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8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 rtl="0">
              <a:buNone/>
              <a:defRPr sz="800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" y="1828800"/>
            <a:ext cx="9009063" cy="789385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tr-TR">
                  <a:latin typeface="Tahoma" charset="0"/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tr-TR">
                <a:latin typeface="Tahoma" charset="0"/>
              </a:endParaRPr>
            </a:p>
          </p:txBody>
        </p:sp>
      </p:grpSp>
      <p:sp>
        <p:nvSpPr>
          <p:cNvPr id="12300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371600"/>
            <a:ext cx="77724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12301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4686300"/>
            <a:ext cx="19050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4686300"/>
            <a:ext cx="2895600" cy="3429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4686300"/>
            <a:ext cx="1905000" cy="3429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8CF3DEA-5C23-4532-918C-B07089C61B2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742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5B77EC-40DA-4F43-B3BF-3C2DF58132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126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1370013" y="1370410"/>
            <a:ext cx="3579812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5102225" y="1370410"/>
            <a:ext cx="3581400" cy="30861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0778E-4AC5-451B-BF71-3666F2EC38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467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727825" y="4806554"/>
            <a:ext cx="1919288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379913" y="4806554"/>
            <a:ext cx="2351087" cy="273844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1F61DC-26AB-4DA5-BE0F-22F65C86923E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46437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Başlık ve Diyagram veya Kuruluş Grafiğ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08360"/>
            <a:ext cx="8229600" cy="85486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SmartArt Yer Tutucusu"/>
          <p:cNvSpPr>
            <a:spLocks noGrp="1"/>
          </p:cNvSpPr>
          <p:nvPr>
            <p:ph type="dgm" idx="1"/>
          </p:nvPr>
        </p:nvSpPr>
        <p:spPr>
          <a:xfrm>
            <a:off x="457200" y="1200150"/>
            <a:ext cx="8229600" cy="3398044"/>
          </a:xfrm>
        </p:spPr>
        <p:txBody>
          <a:bodyPr/>
          <a:lstStyle/>
          <a:p>
            <a:pPr lvl="0"/>
            <a:endParaRPr lang="tr-TR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4686300"/>
            <a:ext cx="2133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4686300"/>
            <a:ext cx="2895600" cy="3429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23C09-1EAC-498C-8C25-604680BF3E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3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146025" y="530725"/>
            <a:ext cx="3208800" cy="102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Font typeface="Roboto Slab"/>
              <a:buNone/>
              <a:defRPr sz="1800" b="1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146025" y="1767275"/>
            <a:ext cx="7540800" cy="315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419100">
              <a:spcBef>
                <a:spcPts val="60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Nixie One"/>
              <a:buChar char="▪"/>
              <a:defRPr sz="30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1pPr>
            <a:lvl2pPr marL="914400" lvl="1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▫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2pPr>
            <a:lvl3pPr marL="1371600" lvl="2" indent="-38100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ixie One"/>
              <a:buChar char="■"/>
              <a:defRPr sz="24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●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○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Font typeface="Nixie One"/>
              <a:buChar char="■"/>
              <a:defRPr sz="1800">
                <a:solidFill>
                  <a:schemeClr val="accent1"/>
                </a:solidFill>
                <a:latin typeface="Nixie One"/>
                <a:ea typeface="Nixie One"/>
                <a:cs typeface="Nixie One"/>
                <a:sym typeface="Nixie One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-51050" y="4819400"/>
            <a:ext cx="349200" cy="3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 algn="ctr">
              <a:buNone/>
              <a:defRPr sz="800">
                <a:solidFill>
                  <a:schemeClr val="lt1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4" r:id="rId2"/>
    <p:sldLayoutId id="2147483662" r:id="rId3"/>
    <p:sldLayoutId id="2147483663" r:id="rId4"/>
    <p:sldLayoutId id="2147483665" r:id="rId5"/>
    <p:sldLayoutId id="2147483666" r:id="rId6"/>
    <p:sldLayoutId id="2147483667" r:id="rId7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113600" y="1995686"/>
            <a:ext cx="4505700" cy="2042864"/>
          </a:xfrm>
        </p:spPr>
        <p:txBody>
          <a:bodyPr/>
          <a:lstStyle/>
          <a:p>
            <a:r>
              <a:rPr lang="tr-TR" sz="4400" dirty="0" smtClean="0"/>
              <a:t>Değişim Mühendisliği</a:t>
            </a:r>
            <a:endParaRPr lang="tr-TR" sz="4400" dirty="0"/>
          </a:p>
        </p:txBody>
      </p:sp>
      <p:sp>
        <p:nvSpPr>
          <p:cNvPr id="143" name="Google Shape;143;p16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 smtClean="0"/>
              <a:t>Prof.Dr. ŞAHİN KAVUNCUBAŞI</a:t>
            </a:r>
            <a:endParaRPr dirty="0"/>
          </a:p>
        </p:txBody>
      </p:sp>
      <p:sp>
        <p:nvSpPr>
          <p:cNvPr id="145" name="Google Shape;145;p16"/>
          <p:cNvSpPr txBox="1">
            <a:spLocks noGrp="1"/>
          </p:cNvSpPr>
          <p:nvPr>
            <p:ph type="sldNum" idx="12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1</a:t>
            </a:fld>
            <a:endParaRPr/>
          </a:p>
        </p:txBody>
      </p:sp>
      <p:sp>
        <p:nvSpPr>
          <p:cNvPr id="144" name="Google Shape;144;p16"/>
          <p:cNvSpPr txBox="1"/>
          <p:nvPr/>
        </p:nvSpPr>
        <p:spPr>
          <a:xfrm>
            <a:off x="9903" y="503350"/>
            <a:ext cx="3471300" cy="3818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sz="20000" dirty="0" smtClean="0">
                <a:solidFill>
                  <a:schemeClr val="accent2"/>
                </a:solidFill>
                <a:latin typeface="Roboto Slab"/>
                <a:ea typeface="Roboto Slab"/>
                <a:cs typeface="Roboto Slab"/>
                <a:sym typeface="Roboto Slab"/>
              </a:rPr>
              <a:t>30</a:t>
            </a:r>
            <a:endParaRPr sz="20000" dirty="0">
              <a:solidFill>
                <a:schemeClr val="accent2"/>
              </a:solidFill>
              <a:latin typeface="Roboto Slab"/>
              <a:ea typeface="Roboto Slab"/>
              <a:cs typeface="Roboto Slab"/>
              <a:sym typeface="Roboto Slab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6024" y="530725"/>
            <a:ext cx="3425975" cy="1028700"/>
          </a:xfrm>
        </p:spPr>
        <p:txBody>
          <a:bodyPr/>
          <a:lstStyle/>
          <a:p>
            <a:pPr eaLnBrk="1" hangingPunct="1"/>
            <a:r>
              <a:rPr lang="tr-TR" sz="2000" b="1" dirty="0" smtClean="0">
                <a:solidFill>
                  <a:schemeClr val="bg1"/>
                </a:solidFill>
              </a:rPr>
              <a:t>Değişim mühendisliğinde roller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71601" y="1766888"/>
            <a:ext cx="8172400" cy="3159125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Önder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Süreç sahibi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Değişim mühendisliği ekibi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Yönetim komitesi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Değişim mühendisliği çarı</a:t>
            </a:r>
          </a:p>
        </p:txBody>
      </p:sp>
    </p:spTree>
    <p:extLst>
      <p:ext uri="{BB962C8B-B14F-4D97-AF65-F5344CB8AC3E}">
        <p14:creationId xmlns:p14="http://schemas.microsoft.com/office/powerpoint/2010/main" val="2100011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>
                <a:solidFill>
                  <a:schemeClr val="bg1"/>
                </a:solidFill>
              </a:rPr>
              <a:t>Ö</a:t>
            </a:r>
            <a:r>
              <a:rPr lang="tr-TR" sz="2400" b="1" dirty="0" smtClean="0">
                <a:solidFill>
                  <a:schemeClr val="bg1"/>
                </a:solidFill>
              </a:rPr>
              <a:t>nder</a:t>
            </a:r>
            <a:endParaRPr lang="tr-TR" sz="2400" b="1" dirty="0" smtClean="0">
              <a:solidFill>
                <a:schemeClr val="bg1"/>
              </a:solidFill>
            </a:endParaRP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3569" y="1714500"/>
            <a:ext cx="8064895" cy="2911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Değişim mühendisliği çalışmasını başlatan,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Yeni vizyon yaratan,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İnsanları değişime hazırlayan, ikna eden,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Personeli güdüleyen, etkileyen,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Vizyonu gerçeğe dönüştüren üst düzey yöneticidir (çoğunlukla genel müdür yardımcısı).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4235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bg1"/>
                </a:solidFill>
              </a:rPr>
              <a:t>Süreç sahibi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563638"/>
            <a:ext cx="8496944" cy="3159125"/>
          </a:xfrm>
        </p:spPr>
        <p:txBody>
          <a:bodyPr/>
          <a:lstStyle/>
          <a:p>
            <a:pPr eaLnBrk="1" hangingPunct="1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Değişim mühendisliğinin belirli bir sürece uygulanması sorumluluğunu taşıyan,</a:t>
            </a:r>
          </a:p>
          <a:p>
            <a:pPr eaLnBrk="1" hangingPunct="1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Komuta rolü bulunan,</a:t>
            </a:r>
          </a:p>
          <a:p>
            <a:pPr eaLnBrk="1" hangingPunct="1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Değişim mühendisliği ekibini oluşturan, kaynak sağlayan, bürokratik engelleri aşan,</a:t>
            </a:r>
          </a:p>
          <a:p>
            <a:pPr eaLnBrk="1" hangingPunct="1"/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Ekibi güdüleyen, ekibin gözcüsü, sözcüsü ve eleştirmenliğini yapan,</a:t>
            </a:r>
          </a:p>
          <a:p>
            <a:pPr eaLnBrk="1" hangingPunct="1">
              <a:buFont typeface="Wingdings" pitchFamily="2" charset="2"/>
              <a:buNone/>
            </a:pPr>
            <a:r>
              <a:rPr lang="tr-TR" sz="24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Fonksiyonel yöneticilerden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birisidir.</a:t>
            </a:r>
          </a:p>
          <a:p>
            <a:pPr eaLnBrk="1" hangingPunct="1"/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87255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bg1"/>
                </a:solidFill>
              </a:rPr>
              <a:t>Değişim mühendisliği ekibi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5" y="2067694"/>
            <a:ext cx="8316416" cy="232968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Değişim mühendisliği faaliyetlerini yürüten,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Fikirleri ve planları üreten, tartışan,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5-10 kişiden oluşan,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Süreç sahibine bağlı çalışan gruptur.</a:t>
            </a:r>
          </a:p>
        </p:txBody>
      </p:sp>
    </p:spTree>
    <p:extLst>
      <p:ext uri="{BB962C8B-B14F-4D97-AF65-F5344CB8AC3E}">
        <p14:creationId xmlns:p14="http://schemas.microsoft.com/office/powerpoint/2010/main" val="345011949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bg1"/>
                </a:solidFill>
              </a:rPr>
              <a:t>Ekip üyeleri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142947" y="1483631"/>
            <a:ext cx="6991672" cy="3347814"/>
          </a:xfrm>
        </p:spPr>
        <p:txBody>
          <a:bodyPr/>
          <a:lstStyle/>
          <a:p>
            <a:pPr eaLnBrk="1" hangingPunct="1"/>
            <a:r>
              <a:rPr lang="tr-TR" sz="20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İçerdekiler</a:t>
            </a:r>
          </a:p>
          <a:p>
            <a:pPr lvl="1"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Süreç içeriğindeki faaliyetleri yürüten</a:t>
            </a:r>
          </a:p>
          <a:p>
            <a:pPr lvl="1"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Süreci tanıyacak kadar deneyimli,</a:t>
            </a:r>
          </a:p>
          <a:p>
            <a:pPr lvl="1"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Standart iş yapma mantıksızlığına alışmamış,</a:t>
            </a:r>
          </a:p>
          <a:p>
            <a:pPr lvl="1"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Sorgulayıcı bireylerdir.</a:t>
            </a:r>
          </a:p>
          <a:p>
            <a:pPr eaLnBrk="1" hangingPunct="1"/>
            <a:r>
              <a:rPr lang="tr-TR" sz="20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Dışarıdakiler </a:t>
            </a:r>
          </a:p>
          <a:p>
            <a:pPr lvl="1"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Süreçle doğrudan ilgili olmayan</a:t>
            </a:r>
          </a:p>
          <a:p>
            <a:pPr lvl="1"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Değişim mühendisliği konusunda deneyimli</a:t>
            </a:r>
          </a:p>
          <a:p>
            <a:pPr lvl="1" eaLnBrk="1" hangingPunct="1"/>
            <a:r>
              <a:rPr lang="tr-TR" sz="2000" dirty="0" smtClean="0">
                <a:latin typeface="Times New Roman" pitchFamily="18" charset="0"/>
                <a:cs typeface="Times New Roman" pitchFamily="18" charset="0"/>
              </a:rPr>
              <a:t>İçerdekiler grubunu eleştirilerle yönlendiren (tahrik eden) uzmanlardır.</a:t>
            </a:r>
          </a:p>
        </p:txBody>
      </p:sp>
      <p:pic>
        <p:nvPicPr>
          <p:cNvPr id="16388" name="Picture 4" descr="C:\Program Files\Common Files\Microsoft Shared\Clipart\cagcat50\bd06716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828800"/>
            <a:ext cx="1700213" cy="1328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5" descr="C:\Program Files\Common Files\Microsoft Shared\Clipart\cagcat50\bs02064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3600450"/>
            <a:ext cx="17208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35847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bg1"/>
                </a:solidFill>
              </a:rPr>
              <a:t>Yönetim komitesi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5" y="1766888"/>
            <a:ext cx="8676456" cy="3159125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Üst düzey yöneticilerden oluşan,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Kurumun genel değişim mühendisliği projesini planlayan,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Farklı projeler arasında öncelik sıralaması yapan,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Süreç sahibi ve ekiplerin aşamadıkları sorunları çözümleyen gruptur.</a:t>
            </a:r>
          </a:p>
        </p:txBody>
      </p:sp>
    </p:spTree>
    <p:extLst>
      <p:ext uri="{BB962C8B-B14F-4D97-AF65-F5344CB8AC3E}">
        <p14:creationId xmlns:p14="http://schemas.microsoft.com/office/powerpoint/2010/main" val="7386767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bg1"/>
                </a:solidFill>
              </a:rPr>
              <a:t>Değişim mühendisliği çarı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1" y="1766888"/>
            <a:ext cx="8532440" cy="3159125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Değişim mühendisliği projeleri arasında eşgüdümü sağlayan,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Değişim mühendisliği önderine bağlı olarak çalışan,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Süreç sahibi ve ekipleri destekleyen,</a:t>
            </a:r>
          </a:p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Kurum genelinde tüm değişim projelerini aktif biçimde yöneten kişidir. </a:t>
            </a:r>
          </a:p>
        </p:txBody>
      </p:sp>
    </p:spTree>
    <p:extLst>
      <p:ext uri="{BB962C8B-B14F-4D97-AF65-F5344CB8AC3E}">
        <p14:creationId xmlns:p14="http://schemas.microsoft.com/office/powerpoint/2010/main" val="6667568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000" b="1" dirty="0" smtClean="0">
                <a:solidFill>
                  <a:schemeClr val="bg1"/>
                </a:solidFill>
              </a:rPr>
              <a:t>Sağlık kurumlarında uygulama gerekçeleri (1999)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87624" y="1707654"/>
            <a:ext cx="7540625" cy="3159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(4,60) Hizmet kalitesini yükseltmek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(4,52) Finansal performansı yükseltmek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(4,37) Klinik performansı yükseltmek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(4,20) Personel tatmini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(4,19) Hizmet sunum sürecini geliştirmek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(2,48) Hukuksal gereklere uymak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(2,35) Kurumun yaşamını devam ettirmek</a:t>
            </a:r>
          </a:p>
          <a:p>
            <a:pPr eaLnBrk="1" hangingPunct="1">
              <a:lnSpc>
                <a:spcPct val="90000"/>
              </a:lnSpc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lnSpc>
                <a:spcPct val="90000"/>
              </a:lnSpc>
            </a:pP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1198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bg1"/>
                </a:solidFill>
              </a:rPr>
              <a:t>Değişim mühendisliğinde başarı faktörleri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15616" y="1563638"/>
            <a:ext cx="8028384" cy="3384376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Sürekli ve kalıcı bir kurum vizyonu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Personeli değişime hazırlama ve eğitme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Proje aşamaları arasında  yumuşak geçiş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Sürekli ve çok yönlü iletişim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Güçlü yönetim desteği ve katılım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İzleme ve ölçme mekanizmalarının kurulması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Yetki sorumluluk ilişkilerinin kurulması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Hekimlerin katılımını sağlama</a:t>
            </a:r>
          </a:p>
        </p:txBody>
      </p:sp>
    </p:spTree>
    <p:extLst>
      <p:ext uri="{BB962C8B-B14F-4D97-AF65-F5344CB8AC3E}">
        <p14:creationId xmlns:p14="http://schemas.microsoft.com/office/powerpoint/2010/main" val="601073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bg1"/>
                </a:solidFill>
              </a:rPr>
              <a:t>Değişim mühendisliği süreci</a:t>
            </a:r>
          </a:p>
        </p:txBody>
      </p:sp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762000" y="1771650"/>
            <a:ext cx="274320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/>
              <a:t>Vizyon belirleme</a:t>
            </a:r>
          </a:p>
        </p:txBody>
      </p:sp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762000" y="2343150"/>
            <a:ext cx="274320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/>
              <a:t>Harekete geçiş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762000" y="2857500"/>
            <a:ext cx="274320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/>
              <a:t>Tanı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787400" y="4457700"/>
            <a:ext cx="274320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/>
              <a:t>Değerlendirme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787400" y="3943350"/>
            <a:ext cx="274320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/>
              <a:t>Yapılandırma</a:t>
            </a:r>
          </a:p>
        </p:txBody>
      </p:sp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787400" y="3371850"/>
            <a:ext cx="2743200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/>
              <a:t>Yeniden tasarım</a:t>
            </a:r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759408" y="1694705"/>
            <a:ext cx="4953000" cy="461665"/>
          </a:xfrm>
          <a:prstGeom prst="rect">
            <a:avLst/>
          </a:prstGeom>
          <a:solidFill>
            <a:srgbClr val="ECEC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200" dirty="0"/>
              <a:t>Değişim niçin gerekli ? Değişimin derecesi ve genişliği ne olmalı ? Müşteri profili nedir ? Değişime konu olacak klinik ve yönetsel süreçler nelerdir ?</a:t>
            </a:r>
          </a:p>
        </p:txBody>
      </p:sp>
      <p:sp>
        <p:nvSpPr>
          <p:cNvPr id="23563" name="Text Box 11"/>
          <p:cNvSpPr txBox="1">
            <a:spLocks noChangeArrowheads="1"/>
          </p:cNvSpPr>
          <p:nvPr/>
        </p:nvSpPr>
        <p:spPr bwMode="auto">
          <a:xfrm>
            <a:off x="3759408" y="2312135"/>
            <a:ext cx="4953000" cy="461665"/>
          </a:xfrm>
          <a:prstGeom prst="rect">
            <a:avLst/>
          </a:prstGeom>
          <a:solidFill>
            <a:srgbClr val="ECEC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200" dirty="0"/>
              <a:t>Proje organizasyonu oluşturma Ekip oluşturma, performans hedefleri belirleme, uygulama planı hazırlama, süreçleri öncelikleri belirleme, </a:t>
            </a:r>
          </a:p>
        </p:txBody>
      </p:sp>
      <p:sp>
        <p:nvSpPr>
          <p:cNvPr id="23564" name="Text Box 12"/>
          <p:cNvSpPr txBox="1">
            <a:spLocks noChangeArrowheads="1"/>
          </p:cNvSpPr>
          <p:nvPr/>
        </p:nvSpPr>
        <p:spPr bwMode="auto">
          <a:xfrm>
            <a:off x="3759408" y="2857500"/>
            <a:ext cx="4953000" cy="461665"/>
          </a:xfrm>
          <a:prstGeom prst="rect">
            <a:avLst/>
          </a:prstGeom>
          <a:solidFill>
            <a:srgbClr val="ECEC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200" dirty="0"/>
              <a:t>Sorun yaratan süreçler ve faaliyetlerin incelenmesi, sorunların kökenlerinin araştırılması, değer yaratmayan faaliyetlerin belirlenmesi, </a:t>
            </a:r>
          </a:p>
        </p:txBody>
      </p:sp>
      <p:sp>
        <p:nvSpPr>
          <p:cNvPr id="23565" name="Text Box 13"/>
          <p:cNvSpPr txBox="1">
            <a:spLocks noChangeArrowheads="1"/>
          </p:cNvSpPr>
          <p:nvPr/>
        </p:nvSpPr>
        <p:spPr bwMode="auto">
          <a:xfrm>
            <a:off x="3774398" y="3371850"/>
            <a:ext cx="4938010" cy="461665"/>
          </a:xfrm>
          <a:prstGeom prst="rect">
            <a:avLst/>
          </a:prstGeom>
          <a:solidFill>
            <a:srgbClr val="ECEC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200" dirty="0"/>
              <a:t>Yeni süreç tasarımlarının geliştirilmesi,  prototip süreç oluşturma, dokümantasyon</a:t>
            </a:r>
          </a:p>
        </p:txBody>
      </p:sp>
      <p:sp>
        <p:nvSpPr>
          <p:cNvPr id="23566" name="Text Box 14"/>
          <p:cNvSpPr txBox="1">
            <a:spLocks noChangeArrowheads="1"/>
          </p:cNvSpPr>
          <p:nvPr/>
        </p:nvSpPr>
        <p:spPr bwMode="auto">
          <a:xfrm>
            <a:off x="3733800" y="3962008"/>
            <a:ext cx="4978608" cy="461665"/>
          </a:xfrm>
          <a:prstGeom prst="rect">
            <a:avLst/>
          </a:prstGeom>
          <a:solidFill>
            <a:srgbClr val="ECEC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200" dirty="0"/>
              <a:t>Yeni sürecin uygulanması için örgütsel yapının yeniden tasarlanması, görev içeriklerinin ve iş tanımlarının yeniden düzenlenmesi, personelin eğitimi</a:t>
            </a:r>
          </a:p>
        </p:txBody>
      </p:sp>
      <p:sp>
        <p:nvSpPr>
          <p:cNvPr id="23567" name="Text Box 15"/>
          <p:cNvSpPr txBox="1">
            <a:spLocks noChangeArrowheads="1"/>
          </p:cNvSpPr>
          <p:nvPr/>
        </p:nvSpPr>
        <p:spPr bwMode="auto">
          <a:xfrm>
            <a:off x="3746604" y="4534644"/>
            <a:ext cx="4978608" cy="461665"/>
          </a:xfrm>
          <a:prstGeom prst="rect">
            <a:avLst/>
          </a:prstGeom>
          <a:solidFill>
            <a:srgbClr val="ECEC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200" dirty="0"/>
              <a:t>Yeni sürecin izlenmesi, sonuçların değerlendirilmesi, aksaklıkların tespiti, yeni gelişme olanaklarının araştırılması, </a:t>
            </a:r>
          </a:p>
        </p:txBody>
      </p:sp>
    </p:spTree>
    <p:extLst>
      <p:ext uri="{BB962C8B-B14F-4D97-AF65-F5344CB8AC3E}">
        <p14:creationId xmlns:p14="http://schemas.microsoft.com/office/powerpoint/2010/main" val="2803160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35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 autoUpdateAnimBg="0"/>
      <p:bldP spid="23557" grpId="0" animBg="1" autoUpdateAnimBg="0"/>
      <p:bldP spid="23558" grpId="0" animBg="1" autoUpdateAnimBg="0"/>
      <p:bldP spid="23559" grpId="0" animBg="1" autoUpdateAnimBg="0"/>
      <p:bldP spid="23560" grpId="0" animBg="1" autoUpdateAnimBg="0"/>
      <p:bldP spid="23561" grpId="0" animBg="1" autoUpdateAnimBg="0"/>
      <p:bldP spid="23562" grpId="0" animBg="1" autoUpdateAnimBg="0"/>
      <p:bldP spid="23563" grpId="0" animBg="1" autoUpdateAnimBg="0"/>
      <p:bldP spid="23564" grpId="0" animBg="1" autoUpdateAnimBg="0"/>
      <p:bldP spid="23565" grpId="0" animBg="1" autoUpdateAnimBg="0"/>
      <p:bldP spid="23566" grpId="0" animBg="1" autoUpdateAnimBg="0"/>
      <p:bldP spid="23567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bg1"/>
                </a:solidFill>
              </a:rPr>
              <a:t>Küresel eğilimler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827584" y="1635646"/>
            <a:ext cx="7958137" cy="324036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Ulusal ve Uluslararası rekabet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Tüketicilerin bilinçlenmesi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Rasyonalite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Hız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Yenilik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Esneklik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Kalite</a:t>
            </a:r>
          </a:p>
          <a:p>
            <a:pPr eaLnBrk="1" hangingPunct="1">
              <a:lnSpc>
                <a:spcPct val="90000"/>
              </a:lnSpc>
            </a:pP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Verimlilik</a:t>
            </a:r>
          </a:p>
        </p:txBody>
      </p:sp>
    </p:spTree>
    <p:extLst>
      <p:ext uri="{BB962C8B-B14F-4D97-AF65-F5344CB8AC3E}">
        <p14:creationId xmlns:p14="http://schemas.microsoft.com/office/powerpoint/2010/main" val="283692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800" dirty="0">
                <a:solidFill>
                  <a:schemeClr val="bg1"/>
                </a:solidFill>
              </a:rPr>
              <a:t>A</a:t>
            </a:r>
            <a:r>
              <a:rPr lang="tr-TR" sz="2800" b="1" dirty="0" smtClean="0">
                <a:solidFill>
                  <a:schemeClr val="bg1"/>
                </a:solidFill>
              </a:rPr>
              <a:t>raçlar</a:t>
            </a:r>
            <a:endParaRPr lang="tr-TR" sz="2800" b="1" dirty="0" smtClean="0">
              <a:solidFill>
                <a:schemeClr val="bg1"/>
              </a:solidFill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762000" y="1771650"/>
            <a:ext cx="2743200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solidFill>
              <a:schemeClr val="bg2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1600"/>
              <a:t>Vizyon belirleme</a:t>
            </a: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762000" y="2343150"/>
            <a:ext cx="2743200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1600"/>
              <a:t>Harekete geçiş</a:t>
            </a:r>
          </a:p>
        </p:txBody>
      </p:sp>
      <p:sp>
        <p:nvSpPr>
          <p:cNvPr id="25605" name="Text Box 5"/>
          <p:cNvSpPr txBox="1">
            <a:spLocks noChangeArrowheads="1"/>
          </p:cNvSpPr>
          <p:nvPr/>
        </p:nvSpPr>
        <p:spPr bwMode="auto">
          <a:xfrm>
            <a:off x="762000" y="2857500"/>
            <a:ext cx="2743200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1600"/>
              <a:t>Tanı</a:t>
            </a:r>
          </a:p>
        </p:txBody>
      </p:sp>
      <p:sp>
        <p:nvSpPr>
          <p:cNvPr id="25606" name="Text Box 6"/>
          <p:cNvSpPr txBox="1">
            <a:spLocks noChangeArrowheads="1"/>
          </p:cNvSpPr>
          <p:nvPr/>
        </p:nvSpPr>
        <p:spPr bwMode="auto">
          <a:xfrm>
            <a:off x="787400" y="4457700"/>
            <a:ext cx="2743200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1600"/>
              <a:t>Değerlendirme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787400" y="3943350"/>
            <a:ext cx="2743200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1600"/>
              <a:t>Yapılandırma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787400" y="3371850"/>
            <a:ext cx="2743200" cy="33855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tr-TR" sz="1600"/>
              <a:t>Yeniden tasarım</a:t>
            </a:r>
          </a:p>
        </p:txBody>
      </p:sp>
      <p:sp>
        <p:nvSpPr>
          <p:cNvPr id="25609" name="Text Box 9"/>
          <p:cNvSpPr txBox="1">
            <a:spLocks noChangeArrowheads="1"/>
          </p:cNvSpPr>
          <p:nvPr/>
        </p:nvSpPr>
        <p:spPr bwMode="auto">
          <a:xfrm>
            <a:off x="3657600" y="1771650"/>
            <a:ext cx="5090864" cy="307777"/>
          </a:xfrm>
          <a:prstGeom prst="rect">
            <a:avLst/>
          </a:prstGeom>
          <a:solidFill>
            <a:srgbClr val="ECEC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400" dirty="0"/>
              <a:t>Araştırma toplantıları, öncelik belirleme matrisi, </a:t>
            </a:r>
            <a:r>
              <a:rPr lang="tr-TR" sz="1400" dirty="0" err="1"/>
              <a:t>pareto</a:t>
            </a:r>
            <a:r>
              <a:rPr lang="tr-TR" sz="1400" dirty="0"/>
              <a:t> analizi</a:t>
            </a:r>
          </a:p>
        </p:txBody>
      </p:sp>
      <p:sp>
        <p:nvSpPr>
          <p:cNvPr id="25610" name="Text Box 10"/>
          <p:cNvSpPr txBox="1">
            <a:spLocks noChangeArrowheads="1"/>
          </p:cNvSpPr>
          <p:nvPr/>
        </p:nvSpPr>
        <p:spPr bwMode="auto">
          <a:xfrm>
            <a:off x="3681262" y="2373927"/>
            <a:ext cx="5014664" cy="307777"/>
          </a:xfrm>
          <a:prstGeom prst="rect">
            <a:avLst/>
          </a:prstGeom>
          <a:solidFill>
            <a:srgbClr val="ECEC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400" dirty="0"/>
              <a:t>Kalite fonksiyon yayılımı, örnek edinme, teknik verimlilik ölçümü</a:t>
            </a:r>
          </a:p>
        </p:txBody>
      </p:sp>
      <p:sp>
        <p:nvSpPr>
          <p:cNvPr id="25611" name="Text Box 11"/>
          <p:cNvSpPr txBox="1">
            <a:spLocks noChangeArrowheads="1"/>
          </p:cNvSpPr>
          <p:nvPr/>
        </p:nvSpPr>
        <p:spPr bwMode="auto">
          <a:xfrm>
            <a:off x="3681262" y="2925948"/>
            <a:ext cx="5067202" cy="307777"/>
          </a:xfrm>
          <a:prstGeom prst="rect">
            <a:avLst/>
          </a:prstGeom>
          <a:solidFill>
            <a:srgbClr val="ECEC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400" dirty="0"/>
              <a:t>Süreç çizelgeleme, balık kılçığı, kontrol kartları, </a:t>
            </a:r>
          </a:p>
        </p:txBody>
      </p:sp>
      <p:sp>
        <p:nvSpPr>
          <p:cNvPr id="25612" name="Text Box 12"/>
          <p:cNvSpPr txBox="1">
            <a:spLocks noChangeArrowheads="1"/>
          </p:cNvSpPr>
          <p:nvPr/>
        </p:nvSpPr>
        <p:spPr bwMode="auto">
          <a:xfrm>
            <a:off x="3681262" y="3510349"/>
            <a:ext cx="5067202" cy="307777"/>
          </a:xfrm>
          <a:prstGeom prst="rect">
            <a:avLst/>
          </a:prstGeom>
          <a:solidFill>
            <a:srgbClr val="ECEC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400" dirty="0"/>
              <a:t>Yaratıcılık, beyin fırtınası, </a:t>
            </a:r>
            <a:r>
              <a:rPr lang="tr-TR" sz="1400" dirty="0" err="1"/>
              <a:t>simulasyon</a:t>
            </a:r>
            <a:r>
              <a:rPr lang="tr-TR" sz="1400" dirty="0"/>
              <a:t>, veri modelleme</a:t>
            </a:r>
          </a:p>
        </p:txBody>
      </p:sp>
      <p:sp>
        <p:nvSpPr>
          <p:cNvPr id="25613" name="Text Box 13"/>
          <p:cNvSpPr txBox="1">
            <a:spLocks noChangeArrowheads="1"/>
          </p:cNvSpPr>
          <p:nvPr/>
        </p:nvSpPr>
        <p:spPr bwMode="auto">
          <a:xfrm>
            <a:off x="3681262" y="4004088"/>
            <a:ext cx="5067202" cy="307777"/>
          </a:xfrm>
          <a:prstGeom prst="rect">
            <a:avLst/>
          </a:prstGeom>
          <a:solidFill>
            <a:srgbClr val="ECEC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400" dirty="0"/>
              <a:t>Güç alan analizi, ikna etme teknikleri, katılımcı yönetim teknikleri</a:t>
            </a:r>
          </a:p>
        </p:txBody>
      </p:sp>
      <p:sp>
        <p:nvSpPr>
          <p:cNvPr id="25614" name="Text Box 14"/>
          <p:cNvSpPr txBox="1">
            <a:spLocks noChangeArrowheads="1"/>
          </p:cNvSpPr>
          <p:nvPr/>
        </p:nvSpPr>
        <p:spPr bwMode="auto">
          <a:xfrm>
            <a:off x="3733800" y="4457700"/>
            <a:ext cx="5014664" cy="307777"/>
          </a:xfrm>
          <a:prstGeom prst="rect">
            <a:avLst/>
          </a:prstGeom>
          <a:solidFill>
            <a:srgbClr val="ECECD8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sz="1400" dirty="0"/>
              <a:t>Faaliyete dayalı maliyet ölçümleri, İstatistiksel kalite kontrolü</a:t>
            </a:r>
          </a:p>
        </p:txBody>
      </p:sp>
    </p:spTree>
    <p:extLst>
      <p:ext uri="{BB962C8B-B14F-4D97-AF65-F5344CB8AC3E}">
        <p14:creationId xmlns:p14="http://schemas.microsoft.com/office/powerpoint/2010/main" val="4253070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56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6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6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5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animBg="1" autoUpdateAnimBg="0"/>
      <p:bldP spid="25604" grpId="0" animBg="1" autoUpdateAnimBg="0"/>
      <p:bldP spid="25605" grpId="0" animBg="1" autoUpdateAnimBg="0"/>
      <p:bldP spid="25606" grpId="0" animBg="1" autoUpdateAnimBg="0"/>
      <p:bldP spid="25607" grpId="0" animBg="1" autoUpdateAnimBg="0"/>
      <p:bldP spid="25608" grpId="0" animBg="1" autoUpdateAnimBg="0"/>
      <p:bldP spid="25609" grpId="0" animBg="1" autoUpdateAnimBg="0"/>
      <p:bldP spid="25610" grpId="0" animBg="1" autoUpdateAnimBg="0"/>
      <p:bldP spid="25611" grpId="0" animBg="1" autoUpdateAnimBg="0"/>
      <p:bldP spid="25612" grpId="0" animBg="1" autoUpdateAnimBg="0"/>
      <p:bldP spid="25613" grpId="0" animBg="1" autoUpdateAnimBg="0"/>
      <p:bldP spid="25614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bg1"/>
                </a:solidFill>
              </a:rPr>
              <a:t>Gidenler gelenler....</a:t>
            </a: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85800" y="1899166"/>
            <a:ext cx="3810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tr-TR" dirty="0"/>
              <a:t>Katı planlama</a:t>
            </a:r>
          </a:p>
          <a:p>
            <a:pPr marL="342900" indent="-342900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tr-TR" dirty="0"/>
              <a:t>Hiyerarşik denetim</a:t>
            </a:r>
          </a:p>
          <a:p>
            <a:pPr marL="342900" indent="-342900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tr-TR" dirty="0"/>
              <a:t>Planlı büyüme</a:t>
            </a:r>
          </a:p>
          <a:p>
            <a:pPr marL="342900" indent="-342900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tr-TR" dirty="0"/>
              <a:t>Süreç iyileştirme</a:t>
            </a:r>
          </a:p>
          <a:p>
            <a:pPr marL="342900" indent="-342900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tr-TR" dirty="0"/>
              <a:t>Küçük performans artışları</a:t>
            </a: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4860032" y="1714500"/>
            <a:ext cx="396240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342900" indent="-342900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tr-TR" dirty="0"/>
              <a:t>Temel</a:t>
            </a:r>
          </a:p>
          <a:p>
            <a:pPr marL="342900" indent="-342900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tr-TR" dirty="0"/>
              <a:t>Radikal</a:t>
            </a:r>
          </a:p>
          <a:p>
            <a:pPr marL="342900" indent="-342900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tr-TR" dirty="0"/>
              <a:t>Çarpıcı</a:t>
            </a:r>
          </a:p>
          <a:p>
            <a:pPr marL="342900" indent="-342900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tr-TR" dirty="0"/>
              <a:t>Süreç ağırlıklı</a:t>
            </a:r>
          </a:p>
          <a:p>
            <a:pPr marL="342900" indent="-342900" eaLnBrk="1" hangingPunct="1">
              <a:spcBef>
                <a:spcPct val="50000"/>
              </a:spcBef>
              <a:buFont typeface="Wingdings" pitchFamily="2" charset="2"/>
              <a:buChar char="§"/>
            </a:pPr>
            <a:r>
              <a:rPr lang="tr-TR" dirty="0"/>
              <a:t>DEĞİŞİM MÜHENDİSLİĞİ</a:t>
            </a:r>
          </a:p>
        </p:txBody>
      </p:sp>
    </p:spTree>
    <p:extLst>
      <p:ext uri="{BB962C8B-B14F-4D97-AF65-F5344CB8AC3E}">
        <p14:creationId xmlns:p14="http://schemas.microsoft.com/office/powerpoint/2010/main" val="352349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0" grpId="0" autoUpdateAnimBg="0"/>
      <p:bldP spid="410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bg1"/>
                </a:solidFill>
              </a:rPr>
              <a:t>Tanım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553" y="1766888"/>
            <a:ext cx="8424935" cy="3159125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Maliyet, kalite, hizmet ve hız gibi çağımızın en önemli performans ölçülerinde </a:t>
            </a:r>
            <a:r>
              <a:rPr lang="tr-TR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çarpıcı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 gelişmeler yapmak amacıyla, iş</a:t>
            </a:r>
            <a:r>
              <a:rPr lang="tr-TR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 süreç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lerinin </a:t>
            </a:r>
            <a:r>
              <a:rPr lang="tr-TR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temel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den yeniden düşünülmesi ve </a:t>
            </a:r>
            <a:r>
              <a:rPr lang="tr-TR" sz="2800" dirty="0" smtClean="0">
                <a:solidFill>
                  <a:srgbClr val="FF0066"/>
                </a:solidFill>
                <a:latin typeface="Times New Roman" pitchFamily="18" charset="0"/>
                <a:cs typeface="Times New Roman" pitchFamily="18" charset="0"/>
              </a:rPr>
              <a:t>radikal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bir şekilde yeniden tasarlanmasıdır.</a:t>
            </a:r>
          </a:p>
        </p:txBody>
      </p:sp>
    </p:spTree>
    <p:extLst>
      <p:ext uri="{BB962C8B-B14F-4D97-AF65-F5344CB8AC3E}">
        <p14:creationId xmlns:p14="http://schemas.microsoft.com/office/powerpoint/2010/main" val="2315502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>
                <a:solidFill>
                  <a:schemeClr val="bg1"/>
                </a:solidFill>
              </a:rPr>
              <a:t>T</a:t>
            </a:r>
            <a:r>
              <a:rPr lang="tr-TR" sz="2400" b="1" dirty="0" smtClean="0">
                <a:solidFill>
                  <a:schemeClr val="bg1"/>
                </a:solidFill>
              </a:rPr>
              <a:t>emel</a:t>
            </a:r>
            <a:endParaRPr lang="tr-TR" sz="2400" b="1" dirty="0" smtClean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1" y="1766888"/>
            <a:ext cx="8532440" cy="3159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Değişim mühendisliği sürekli sorgulamadır.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Değişim mühendisliğinde varsayım ve sabit değer yoktur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Süreçlerin içinde var olan varsayımlara karşı korunaklıdır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Değişim mühendisliğinde emin olunan hiçbir şey yoktur.</a:t>
            </a:r>
          </a:p>
        </p:txBody>
      </p:sp>
    </p:spTree>
    <p:extLst>
      <p:ext uri="{BB962C8B-B14F-4D97-AF65-F5344CB8AC3E}">
        <p14:creationId xmlns:p14="http://schemas.microsoft.com/office/powerpoint/2010/main" val="154882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>
                <a:solidFill>
                  <a:schemeClr val="bg1"/>
                </a:solidFill>
              </a:rPr>
              <a:t>R</a:t>
            </a:r>
            <a:r>
              <a:rPr lang="tr-TR" sz="2400" b="1" dirty="0" smtClean="0">
                <a:solidFill>
                  <a:schemeClr val="bg1"/>
                </a:solidFill>
              </a:rPr>
              <a:t>adikal</a:t>
            </a:r>
            <a:endParaRPr lang="tr-TR" sz="2400" b="1" dirty="0" smtClean="0">
              <a:solidFill>
                <a:schemeClr val="bg1"/>
              </a:solidFill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7544" y="1851670"/>
            <a:ext cx="8388424" cy="29114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Değişim mühendisliği var olanla oyalanmak,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Değişim mühendisliği var olanı yapay değişiklerle düzeltmek değildir.</a:t>
            </a:r>
          </a:p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Değişim mühendisliği var olan bir şeyi bir kenara atmak, beyaz bir sayfa açmak ve iş yapma şeklini yeniden icat etmek, yeni usuller yaratmaktır.</a:t>
            </a:r>
          </a:p>
        </p:txBody>
      </p:sp>
    </p:spTree>
    <p:extLst>
      <p:ext uri="{BB962C8B-B14F-4D97-AF65-F5344CB8AC3E}">
        <p14:creationId xmlns:p14="http://schemas.microsoft.com/office/powerpoint/2010/main" val="106069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 smtClean="0">
                <a:solidFill>
                  <a:schemeClr val="bg1"/>
                </a:solidFill>
              </a:rPr>
              <a:t>Ç</a:t>
            </a:r>
            <a:r>
              <a:rPr lang="tr-TR" sz="2400" b="1" dirty="0" smtClean="0">
                <a:solidFill>
                  <a:schemeClr val="bg1"/>
                </a:solidFill>
              </a:rPr>
              <a:t>arpıcı</a:t>
            </a:r>
            <a:endParaRPr lang="tr-TR" sz="2400" b="1" dirty="0" smtClean="0">
              <a:solidFill>
                <a:schemeClr val="bg1"/>
              </a:solidFill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5537" y="2057400"/>
            <a:ext cx="8748464" cy="2111375"/>
          </a:xfrm>
        </p:spPr>
        <p:txBody>
          <a:bodyPr/>
          <a:lstStyle/>
          <a:p>
            <a:pPr eaLnBrk="1" hangingPunct="1"/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Değişim mühendisliği marjinal veya aşamalı geliştirmeler yapmak değil, performansta önemli çarpıcı sıçramalar yapmak demektir.</a:t>
            </a:r>
          </a:p>
        </p:txBody>
      </p:sp>
    </p:spTree>
    <p:extLst>
      <p:ext uri="{BB962C8B-B14F-4D97-AF65-F5344CB8AC3E}">
        <p14:creationId xmlns:p14="http://schemas.microsoft.com/office/powerpoint/2010/main" val="315102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dirty="0">
                <a:solidFill>
                  <a:schemeClr val="bg1"/>
                </a:solidFill>
              </a:rPr>
              <a:t>S</a:t>
            </a:r>
            <a:r>
              <a:rPr lang="tr-TR" sz="2400" b="1" dirty="0" smtClean="0">
                <a:solidFill>
                  <a:schemeClr val="bg1"/>
                </a:solidFill>
              </a:rPr>
              <a:t>üreç</a:t>
            </a:r>
            <a:endParaRPr lang="tr-TR" sz="2400" b="1" dirty="0" smtClean="0">
              <a:solidFill>
                <a:schemeClr val="bg1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11561" y="1943100"/>
            <a:ext cx="7992887" cy="27432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Süreç, bir veya birkaç girdinin alınıp, bunlardan müşteri için değer oluşturacak çıktının yaratıldığı faaliyetlerin toplamıdır. Tek başlarına faaliyetler bir anlam taşımaz, müşteri için önemli olan, tüm süreçtir.</a:t>
            </a:r>
          </a:p>
        </p:txBody>
      </p:sp>
    </p:spTree>
    <p:extLst>
      <p:ext uri="{BB962C8B-B14F-4D97-AF65-F5344CB8AC3E}">
        <p14:creationId xmlns:p14="http://schemas.microsoft.com/office/powerpoint/2010/main" val="1598867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sz="2400" b="1" dirty="0" smtClean="0">
                <a:solidFill>
                  <a:schemeClr val="bg1"/>
                </a:solidFill>
              </a:rPr>
              <a:t>Kurum türleri</a:t>
            </a:r>
          </a:p>
        </p:txBody>
      </p:sp>
      <p:pic>
        <p:nvPicPr>
          <p:cNvPr id="11267" name="Picture 4" descr="C:\Program Files\Common Files\Microsoft Shared\Clipart\cagcat50\bd06711_.wm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1" y="1428750"/>
            <a:ext cx="1757363" cy="12203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68" name="Picture 5" descr="C:\Program Files\Common Files\Microsoft Shared\Clipart\cagcat50\bd06518_.wm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3288507"/>
            <a:ext cx="2057400" cy="11930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Text Box 7"/>
          <p:cNvSpPr txBox="1">
            <a:spLocks noChangeArrowheads="1"/>
          </p:cNvSpPr>
          <p:nvPr/>
        </p:nvSpPr>
        <p:spPr bwMode="auto">
          <a:xfrm>
            <a:off x="838200" y="2686050"/>
            <a:ext cx="2667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b="1" dirty="0" smtClean="0"/>
              <a:t>Çaresizler</a:t>
            </a:r>
            <a:endParaRPr lang="tr-TR" b="1" dirty="0"/>
          </a:p>
        </p:txBody>
      </p:sp>
      <p:sp>
        <p:nvSpPr>
          <p:cNvPr id="11270" name="Text Box 8"/>
          <p:cNvSpPr txBox="1">
            <a:spLocks noChangeArrowheads="1"/>
          </p:cNvSpPr>
          <p:nvPr/>
        </p:nvSpPr>
        <p:spPr bwMode="auto">
          <a:xfrm>
            <a:off x="609600" y="4514850"/>
            <a:ext cx="38100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b="1" dirty="0"/>
              <a:t>Tehlikeyi fark etmeyenler</a:t>
            </a:r>
          </a:p>
        </p:txBody>
      </p:sp>
      <p:pic>
        <p:nvPicPr>
          <p:cNvPr id="11271" name="Picture 9" descr="C:\Program Files\Common Files\Microsoft Shared\Clipart\cagcat50\bd05552_.wm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543050"/>
            <a:ext cx="3581400" cy="2208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2" name="Text Box 10"/>
          <p:cNvSpPr txBox="1">
            <a:spLocks noChangeArrowheads="1"/>
          </p:cNvSpPr>
          <p:nvPr/>
        </p:nvSpPr>
        <p:spPr bwMode="auto">
          <a:xfrm>
            <a:off x="4800600" y="3829050"/>
            <a:ext cx="3581400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b="1" dirty="0"/>
              <a:t>Arkadan gelenlerin çarpacağı duvarı örme şansı olanlar</a:t>
            </a:r>
          </a:p>
        </p:txBody>
      </p:sp>
    </p:spTree>
    <p:extLst>
      <p:ext uri="{BB962C8B-B14F-4D97-AF65-F5344CB8AC3E}">
        <p14:creationId xmlns:p14="http://schemas.microsoft.com/office/powerpoint/2010/main" val="96692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arwick template">
  <a:themeElements>
    <a:clrScheme name="Custom 347">
      <a:dk1>
        <a:srgbClr val="114454"/>
      </a:dk1>
      <a:lt1>
        <a:srgbClr val="FFFFFF"/>
      </a:lt1>
      <a:dk2>
        <a:srgbClr val="5F6C70"/>
      </a:dk2>
      <a:lt2>
        <a:srgbClr val="CED5D8"/>
      </a:lt2>
      <a:accent1>
        <a:srgbClr val="114454"/>
      </a:accent1>
      <a:accent2>
        <a:srgbClr val="18637B"/>
      </a:accent2>
      <a:accent3>
        <a:srgbClr val="309AAD"/>
      </a:accent3>
      <a:accent4>
        <a:srgbClr val="165751"/>
      </a:accent4>
      <a:accent5>
        <a:srgbClr val="3B8D61"/>
      </a:accent5>
      <a:accent6>
        <a:srgbClr val="94BF6E"/>
      </a:accent6>
      <a:hlink>
        <a:srgbClr val="114454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698</Words>
  <Application>Microsoft Office PowerPoint</Application>
  <PresentationFormat>Ekran Gösterisi (16:9)</PresentationFormat>
  <Paragraphs>129</Paragraphs>
  <Slides>20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20</vt:i4>
      </vt:variant>
    </vt:vector>
  </HeadingPairs>
  <TitlesOfParts>
    <vt:vector size="27" baseType="lpstr">
      <vt:lpstr>Arial</vt:lpstr>
      <vt:lpstr>Wingdings</vt:lpstr>
      <vt:lpstr>Times New Roman</vt:lpstr>
      <vt:lpstr>Roboto Slab</vt:lpstr>
      <vt:lpstr>Tahoma</vt:lpstr>
      <vt:lpstr>Nixie One</vt:lpstr>
      <vt:lpstr>Warwick template</vt:lpstr>
      <vt:lpstr>Değişim Mühendisliği</vt:lpstr>
      <vt:lpstr>Küresel eğilimler</vt:lpstr>
      <vt:lpstr>Gidenler gelenler....</vt:lpstr>
      <vt:lpstr>Tanım </vt:lpstr>
      <vt:lpstr>Temel</vt:lpstr>
      <vt:lpstr>Radikal</vt:lpstr>
      <vt:lpstr>Çarpıcı</vt:lpstr>
      <vt:lpstr>Süreç</vt:lpstr>
      <vt:lpstr>Kurum türleri</vt:lpstr>
      <vt:lpstr>Değişim mühendisliğinde roller</vt:lpstr>
      <vt:lpstr>Önder</vt:lpstr>
      <vt:lpstr>Süreç sahibi</vt:lpstr>
      <vt:lpstr>Değişim mühendisliği ekibi</vt:lpstr>
      <vt:lpstr>Ekip üyeleri</vt:lpstr>
      <vt:lpstr>Yönetim komitesi</vt:lpstr>
      <vt:lpstr>Değişim mühendisliği çarı</vt:lpstr>
      <vt:lpstr>Sağlık kurumlarında uygulama gerekçeleri (1999)</vt:lpstr>
      <vt:lpstr>Değişim mühendisliğinde başarı faktörleri</vt:lpstr>
      <vt:lpstr>Değişim mühendisliği süreci</vt:lpstr>
      <vt:lpstr>Araçlar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Sağlık ve Sağlık Düzeyini Etkileyen Faktörler</dc:title>
  <dc:creator>Kersoy</dc:creator>
  <cp:lastModifiedBy>Zelal Özyıldız</cp:lastModifiedBy>
  <cp:revision>30</cp:revision>
  <dcterms:modified xsi:type="dcterms:W3CDTF">2022-09-20T11:09:33Z</dcterms:modified>
</cp:coreProperties>
</file>