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38"/>
  </p:notesMasterIdLst>
  <p:sldIdLst>
    <p:sldId id="259" r:id="rId2"/>
    <p:sldId id="300" r:id="rId3"/>
    <p:sldId id="297" r:id="rId4"/>
    <p:sldId id="298" r:id="rId5"/>
    <p:sldId id="304" r:id="rId6"/>
    <p:sldId id="305" r:id="rId7"/>
    <p:sldId id="306" r:id="rId8"/>
    <p:sldId id="299" r:id="rId9"/>
    <p:sldId id="307" r:id="rId10"/>
    <p:sldId id="313" r:id="rId11"/>
    <p:sldId id="309" r:id="rId12"/>
    <p:sldId id="310" r:id="rId13"/>
    <p:sldId id="311" r:id="rId14"/>
    <p:sldId id="312" r:id="rId15"/>
    <p:sldId id="315" r:id="rId16"/>
    <p:sldId id="316" r:id="rId17"/>
    <p:sldId id="317" r:id="rId18"/>
    <p:sldId id="318" r:id="rId19"/>
    <p:sldId id="319" r:id="rId20"/>
    <p:sldId id="320" r:id="rId21"/>
    <p:sldId id="321" r:id="rId22"/>
    <p:sldId id="322" r:id="rId23"/>
    <p:sldId id="323" r:id="rId24"/>
    <p:sldId id="324" r:id="rId25"/>
    <p:sldId id="325" r:id="rId26"/>
    <p:sldId id="326" r:id="rId27"/>
    <p:sldId id="327" r:id="rId28"/>
    <p:sldId id="328" r:id="rId29"/>
    <p:sldId id="329" r:id="rId30"/>
    <p:sldId id="330" r:id="rId31"/>
    <p:sldId id="331" r:id="rId32"/>
    <p:sldId id="332" r:id="rId33"/>
    <p:sldId id="333" r:id="rId34"/>
    <p:sldId id="334" r:id="rId35"/>
    <p:sldId id="335" r:id="rId36"/>
    <p:sldId id="336" r:id="rId37"/>
  </p:sldIdLst>
  <p:sldSz cx="9144000" cy="5143500" type="screen16x9"/>
  <p:notesSz cx="6858000" cy="9144000"/>
  <p:embeddedFontLst>
    <p:embeddedFont>
      <p:font typeface="Roboto Slab" charset="0"/>
      <p:regular r:id="rId39"/>
      <p:bold r:id="rId40"/>
    </p:embeddedFont>
    <p:embeddedFont>
      <p:font typeface="Nixie One" charset="0"/>
      <p:regular r:id="rId4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8CEBAF2-A0B9-41F5-855D-340B4F70AB4A}">
  <a:tblStyle styleId="{98CEBAF2-A0B9-41F5-855D-340B4F70AB4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0ED7BB8-C791-43B9-B544-FB8657F4FD4F}"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96" y="-92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2.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60256575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4113600" y="2878750"/>
            <a:ext cx="4505700" cy="11598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accent1"/>
              </a:buClr>
              <a:buSzPts val="4800"/>
              <a:buNone/>
              <a:defRPr sz="4800">
                <a:solidFill>
                  <a:schemeClr val="accent1"/>
                </a:solidFill>
              </a:defRPr>
            </a:lvl1pPr>
            <a:lvl2pPr lvl="1" rtl="0">
              <a:spcBef>
                <a:spcPts val="0"/>
              </a:spcBef>
              <a:spcAft>
                <a:spcPts val="0"/>
              </a:spcAft>
              <a:buClr>
                <a:schemeClr val="accent1"/>
              </a:buClr>
              <a:buSzPts val="4800"/>
              <a:buNone/>
              <a:defRPr sz="4800">
                <a:solidFill>
                  <a:schemeClr val="accent1"/>
                </a:solidFill>
              </a:defRPr>
            </a:lvl2pPr>
            <a:lvl3pPr lvl="2" rtl="0">
              <a:spcBef>
                <a:spcPts val="0"/>
              </a:spcBef>
              <a:spcAft>
                <a:spcPts val="0"/>
              </a:spcAft>
              <a:buClr>
                <a:schemeClr val="accent1"/>
              </a:buClr>
              <a:buSzPts val="4800"/>
              <a:buNone/>
              <a:defRPr sz="4800">
                <a:solidFill>
                  <a:schemeClr val="accent1"/>
                </a:solidFill>
              </a:defRPr>
            </a:lvl3pPr>
            <a:lvl4pPr lvl="3" rtl="0">
              <a:spcBef>
                <a:spcPts val="0"/>
              </a:spcBef>
              <a:spcAft>
                <a:spcPts val="0"/>
              </a:spcAft>
              <a:buClr>
                <a:schemeClr val="accent1"/>
              </a:buClr>
              <a:buSzPts val="4800"/>
              <a:buNone/>
              <a:defRPr sz="4800">
                <a:solidFill>
                  <a:schemeClr val="accent1"/>
                </a:solidFill>
              </a:defRPr>
            </a:lvl4pPr>
            <a:lvl5pPr lvl="4" rtl="0">
              <a:spcBef>
                <a:spcPts val="0"/>
              </a:spcBef>
              <a:spcAft>
                <a:spcPts val="0"/>
              </a:spcAft>
              <a:buClr>
                <a:schemeClr val="accent1"/>
              </a:buClr>
              <a:buSzPts val="4800"/>
              <a:buNone/>
              <a:defRPr sz="4800">
                <a:solidFill>
                  <a:schemeClr val="accent1"/>
                </a:solidFill>
              </a:defRPr>
            </a:lvl5pPr>
            <a:lvl6pPr lvl="5" rtl="0">
              <a:spcBef>
                <a:spcPts val="0"/>
              </a:spcBef>
              <a:spcAft>
                <a:spcPts val="0"/>
              </a:spcAft>
              <a:buClr>
                <a:schemeClr val="accent1"/>
              </a:buClr>
              <a:buSzPts val="4800"/>
              <a:buNone/>
              <a:defRPr sz="4800">
                <a:solidFill>
                  <a:schemeClr val="accent1"/>
                </a:solidFill>
              </a:defRPr>
            </a:lvl6pPr>
            <a:lvl7pPr lvl="6" rtl="0">
              <a:spcBef>
                <a:spcPts val="0"/>
              </a:spcBef>
              <a:spcAft>
                <a:spcPts val="0"/>
              </a:spcAft>
              <a:buClr>
                <a:schemeClr val="accent1"/>
              </a:buClr>
              <a:buSzPts val="4800"/>
              <a:buNone/>
              <a:defRPr sz="4800">
                <a:solidFill>
                  <a:schemeClr val="accent1"/>
                </a:solidFill>
              </a:defRPr>
            </a:lvl7pPr>
            <a:lvl8pPr lvl="7" rtl="0">
              <a:spcBef>
                <a:spcPts val="0"/>
              </a:spcBef>
              <a:spcAft>
                <a:spcPts val="0"/>
              </a:spcAft>
              <a:buClr>
                <a:schemeClr val="accent1"/>
              </a:buClr>
              <a:buSzPts val="4800"/>
              <a:buNone/>
              <a:defRPr sz="4800">
                <a:solidFill>
                  <a:schemeClr val="accent1"/>
                </a:solidFill>
              </a:defRPr>
            </a:lvl8pPr>
            <a:lvl9pPr lvl="8" rtl="0">
              <a:spcBef>
                <a:spcPts val="0"/>
              </a:spcBef>
              <a:spcAft>
                <a:spcPts val="0"/>
              </a:spcAft>
              <a:buClr>
                <a:schemeClr val="accent1"/>
              </a:buClr>
              <a:buSzPts val="4800"/>
              <a:buNone/>
              <a:defRPr sz="4800">
                <a:solidFill>
                  <a:schemeClr val="accent1"/>
                </a:solidFill>
              </a:defRPr>
            </a:lvl9pPr>
          </a:lstStyle>
          <a:p>
            <a:endParaRPr/>
          </a:p>
        </p:txBody>
      </p:sp>
      <p:sp>
        <p:nvSpPr>
          <p:cNvPr id="17" name="Google Shape;17;p3"/>
          <p:cNvSpPr txBox="1">
            <a:spLocks noGrp="1"/>
          </p:cNvSpPr>
          <p:nvPr>
            <p:ph type="subTitle" idx="1"/>
          </p:nvPr>
        </p:nvSpPr>
        <p:spPr>
          <a:xfrm>
            <a:off x="4113600" y="3983050"/>
            <a:ext cx="4505700" cy="784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6"/>
              </a:buClr>
              <a:buSzPts val="1800"/>
              <a:buNone/>
              <a:defRPr sz="1800" b="1">
                <a:solidFill>
                  <a:schemeClr val="accent6"/>
                </a:solidFill>
              </a:defRPr>
            </a:lvl1pPr>
            <a:lvl2pPr lvl="1" rtl="0">
              <a:spcBef>
                <a:spcPts val="0"/>
              </a:spcBef>
              <a:spcAft>
                <a:spcPts val="0"/>
              </a:spcAft>
              <a:buClr>
                <a:schemeClr val="accent6"/>
              </a:buClr>
              <a:buSzPts val="1800"/>
              <a:buNone/>
              <a:defRPr sz="1800" b="1">
                <a:solidFill>
                  <a:schemeClr val="accent6"/>
                </a:solidFill>
              </a:defRPr>
            </a:lvl2pPr>
            <a:lvl3pPr lvl="2" rtl="0">
              <a:spcBef>
                <a:spcPts val="0"/>
              </a:spcBef>
              <a:spcAft>
                <a:spcPts val="0"/>
              </a:spcAft>
              <a:buClr>
                <a:schemeClr val="accent6"/>
              </a:buClr>
              <a:buSzPts val="1800"/>
              <a:buNone/>
              <a:defRPr sz="1800" b="1">
                <a:solidFill>
                  <a:schemeClr val="accent6"/>
                </a:solidFill>
              </a:defRPr>
            </a:lvl3pPr>
            <a:lvl4pPr lvl="3" rtl="0">
              <a:spcBef>
                <a:spcPts val="0"/>
              </a:spcBef>
              <a:spcAft>
                <a:spcPts val="0"/>
              </a:spcAft>
              <a:buClr>
                <a:schemeClr val="accent6"/>
              </a:buClr>
              <a:buSzPts val="1800"/>
              <a:buNone/>
              <a:defRPr b="1">
                <a:solidFill>
                  <a:schemeClr val="accent6"/>
                </a:solidFill>
              </a:defRPr>
            </a:lvl4pPr>
            <a:lvl5pPr lvl="4" rtl="0">
              <a:spcBef>
                <a:spcPts val="0"/>
              </a:spcBef>
              <a:spcAft>
                <a:spcPts val="0"/>
              </a:spcAft>
              <a:buClr>
                <a:schemeClr val="accent6"/>
              </a:buClr>
              <a:buSzPts val="1800"/>
              <a:buNone/>
              <a:defRPr b="1">
                <a:solidFill>
                  <a:schemeClr val="accent6"/>
                </a:solidFill>
              </a:defRPr>
            </a:lvl5pPr>
            <a:lvl6pPr lvl="5" rtl="0">
              <a:spcBef>
                <a:spcPts val="0"/>
              </a:spcBef>
              <a:spcAft>
                <a:spcPts val="0"/>
              </a:spcAft>
              <a:buClr>
                <a:schemeClr val="accent6"/>
              </a:buClr>
              <a:buSzPts val="1800"/>
              <a:buNone/>
              <a:defRPr b="1">
                <a:solidFill>
                  <a:schemeClr val="accent6"/>
                </a:solidFill>
              </a:defRPr>
            </a:lvl6pPr>
            <a:lvl7pPr lvl="6" rtl="0">
              <a:spcBef>
                <a:spcPts val="0"/>
              </a:spcBef>
              <a:spcAft>
                <a:spcPts val="0"/>
              </a:spcAft>
              <a:buClr>
                <a:schemeClr val="accent6"/>
              </a:buClr>
              <a:buSzPts val="1800"/>
              <a:buNone/>
              <a:defRPr b="1">
                <a:solidFill>
                  <a:schemeClr val="accent6"/>
                </a:solidFill>
              </a:defRPr>
            </a:lvl7pPr>
            <a:lvl8pPr lvl="7" rtl="0">
              <a:spcBef>
                <a:spcPts val="0"/>
              </a:spcBef>
              <a:spcAft>
                <a:spcPts val="0"/>
              </a:spcAft>
              <a:buClr>
                <a:schemeClr val="accent6"/>
              </a:buClr>
              <a:buSzPts val="1800"/>
              <a:buNone/>
              <a:defRPr b="1">
                <a:solidFill>
                  <a:schemeClr val="accent6"/>
                </a:solidFill>
              </a:defRPr>
            </a:lvl8pPr>
            <a:lvl9pPr lvl="8" rtl="0">
              <a:spcBef>
                <a:spcPts val="0"/>
              </a:spcBef>
              <a:spcAft>
                <a:spcPts val="0"/>
              </a:spcAft>
              <a:buClr>
                <a:schemeClr val="accent6"/>
              </a:buClr>
              <a:buSzPts val="1800"/>
              <a:buNone/>
              <a:defRPr b="1">
                <a:solidFill>
                  <a:schemeClr val="accent6"/>
                </a:solidFill>
              </a:defRPr>
            </a:lvl9pPr>
          </a:lstStyle>
          <a:p>
            <a:endParaRPr/>
          </a:p>
        </p:txBody>
      </p:sp>
      <p:sp>
        <p:nvSpPr>
          <p:cNvPr id="18" name="Google Shape;18;p3"/>
          <p:cNvSpPr/>
          <p:nvPr/>
        </p:nvSpPr>
        <p:spPr>
          <a:xfrm>
            <a:off x="0" y="4288499"/>
            <a:ext cx="3474300" cy="24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a:off x="0" y="0"/>
            <a:ext cx="3474300" cy="530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114454"/>
              </a:solidFill>
            </a:endParaRPr>
          </a:p>
        </p:txBody>
      </p:sp>
      <p:sp>
        <p:nvSpPr>
          <p:cNvPr id="20" name="Google Shape;20;p3"/>
          <p:cNvSpPr/>
          <p:nvPr/>
        </p:nvSpPr>
        <p:spPr>
          <a:xfrm>
            <a:off x="0" y="500626"/>
            <a:ext cx="3474300" cy="3824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0" y="4493604"/>
            <a:ext cx="3474300" cy="118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a:off x="0" y="4584075"/>
            <a:ext cx="3474300" cy="559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lvl1pPr lvl="0" algn="ctr" rtl="0">
              <a:buNone/>
              <a:defRPr sz="800">
                <a:solidFill>
                  <a:srgbClr val="FFFFFF"/>
                </a:solidFill>
                <a:latin typeface="Roboto Slab"/>
                <a:ea typeface="Roboto Slab"/>
                <a:cs typeface="Roboto Slab"/>
                <a:sym typeface="Roboto Slab"/>
              </a:defRPr>
            </a:lvl1pPr>
            <a:lvl2pPr lvl="1" algn="ctr" rtl="0">
              <a:buNone/>
              <a:defRPr sz="800">
                <a:solidFill>
                  <a:srgbClr val="FFFFFF"/>
                </a:solidFill>
                <a:latin typeface="Roboto Slab"/>
                <a:ea typeface="Roboto Slab"/>
                <a:cs typeface="Roboto Slab"/>
                <a:sym typeface="Roboto Slab"/>
              </a:defRPr>
            </a:lvl2pPr>
            <a:lvl3pPr lvl="2" algn="ctr" rtl="0">
              <a:buNone/>
              <a:defRPr sz="800">
                <a:solidFill>
                  <a:srgbClr val="FFFFFF"/>
                </a:solidFill>
                <a:latin typeface="Roboto Slab"/>
                <a:ea typeface="Roboto Slab"/>
                <a:cs typeface="Roboto Slab"/>
                <a:sym typeface="Roboto Slab"/>
              </a:defRPr>
            </a:lvl3pPr>
            <a:lvl4pPr lvl="3" algn="ctr" rtl="0">
              <a:buNone/>
              <a:defRPr sz="800">
                <a:solidFill>
                  <a:srgbClr val="FFFFFF"/>
                </a:solidFill>
                <a:latin typeface="Roboto Slab"/>
                <a:ea typeface="Roboto Slab"/>
                <a:cs typeface="Roboto Slab"/>
                <a:sym typeface="Roboto Slab"/>
              </a:defRPr>
            </a:lvl4pPr>
            <a:lvl5pPr lvl="4" algn="ctr" rtl="0">
              <a:buNone/>
              <a:defRPr sz="800">
                <a:solidFill>
                  <a:srgbClr val="FFFFFF"/>
                </a:solidFill>
                <a:latin typeface="Roboto Slab"/>
                <a:ea typeface="Roboto Slab"/>
                <a:cs typeface="Roboto Slab"/>
                <a:sym typeface="Roboto Slab"/>
              </a:defRPr>
            </a:lvl5pPr>
            <a:lvl6pPr lvl="5" algn="ctr" rtl="0">
              <a:buNone/>
              <a:defRPr sz="800">
                <a:solidFill>
                  <a:srgbClr val="FFFFFF"/>
                </a:solidFill>
                <a:latin typeface="Roboto Slab"/>
                <a:ea typeface="Roboto Slab"/>
                <a:cs typeface="Roboto Slab"/>
                <a:sym typeface="Roboto Slab"/>
              </a:defRPr>
            </a:lvl6pPr>
            <a:lvl7pPr lvl="6" algn="ctr" rtl="0">
              <a:buNone/>
              <a:defRPr sz="800">
                <a:solidFill>
                  <a:srgbClr val="FFFFFF"/>
                </a:solidFill>
                <a:latin typeface="Roboto Slab"/>
                <a:ea typeface="Roboto Slab"/>
                <a:cs typeface="Roboto Slab"/>
                <a:sym typeface="Roboto Slab"/>
              </a:defRPr>
            </a:lvl7pPr>
            <a:lvl8pPr lvl="7" algn="ctr" rtl="0">
              <a:buNone/>
              <a:defRPr sz="800">
                <a:solidFill>
                  <a:srgbClr val="FFFFFF"/>
                </a:solidFill>
                <a:latin typeface="Roboto Slab"/>
                <a:ea typeface="Roboto Slab"/>
                <a:cs typeface="Roboto Slab"/>
                <a:sym typeface="Roboto Slab"/>
              </a:defRPr>
            </a:lvl8pPr>
            <a:lvl9pPr lvl="8" algn="ctr" rtl="0">
              <a:buNone/>
              <a:defRPr sz="800">
                <a:solidFill>
                  <a:srgbClr val="FFFFFF"/>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2"/>
        <p:cNvGrpSpPr/>
        <p:nvPr/>
      </p:nvGrpSpPr>
      <p:grpSpPr>
        <a:xfrm>
          <a:off x="0" y="0"/>
          <a:ext cx="0" cy="0"/>
          <a:chOff x="0" y="0"/>
          <a:chExt cx="0" cy="0"/>
        </a:xfrm>
      </p:grpSpPr>
      <p:sp>
        <p:nvSpPr>
          <p:cNvPr id="33" name="Google Shape;33;p5"/>
          <p:cNvSpPr/>
          <p:nvPr/>
        </p:nvSpPr>
        <p:spPr>
          <a:xfrm>
            <a:off x="0" y="0"/>
            <a:ext cx="247200" cy="530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114454"/>
              </a:solidFill>
            </a:endParaRPr>
          </a:p>
        </p:txBody>
      </p:sp>
      <p:sp>
        <p:nvSpPr>
          <p:cNvPr id="34" name="Google Shape;34;p5"/>
          <p:cNvSpPr/>
          <p:nvPr/>
        </p:nvSpPr>
        <p:spPr>
          <a:xfrm>
            <a:off x="0" y="500625"/>
            <a:ext cx="4572000" cy="1058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a:off x="0" y="1553406"/>
            <a:ext cx="247200" cy="15327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5"/>
          <p:cNvSpPr/>
          <p:nvPr/>
        </p:nvSpPr>
        <p:spPr>
          <a:xfrm>
            <a:off x="0" y="3086100"/>
            <a:ext cx="247200" cy="605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5"/>
          <p:cNvSpPr/>
          <p:nvPr/>
        </p:nvSpPr>
        <p:spPr>
          <a:xfrm>
            <a:off x="0" y="3691500"/>
            <a:ext cx="247200" cy="14520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5"/>
          <p:cNvCxnSpPr/>
          <p:nvPr/>
        </p:nvCxnSpPr>
        <p:spPr>
          <a:xfrm>
            <a:off x="1037450" y="809725"/>
            <a:ext cx="0" cy="470700"/>
          </a:xfrm>
          <a:prstGeom prst="straightConnector1">
            <a:avLst/>
          </a:prstGeom>
          <a:noFill/>
          <a:ln w="9525" cap="flat" cmpd="sng">
            <a:solidFill>
              <a:schemeClr val="accent2"/>
            </a:solidFill>
            <a:prstDash val="solid"/>
            <a:round/>
            <a:headEnd type="none" w="med" len="med"/>
            <a:tailEnd type="none" w="med" len="med"/>
          </a:ln>
        </p:spPr>
      </p:cxnSp>
      <p:sp>
        <p:nvSpPr>
          <p:cNvPr id="39" name="Google Shape;39;p5"/>
          <p:cNvSpPr txBox="1">
            <a:spLocks noGrp="1"/>
          </p:cNvSpPr>
          <p:nvPr>
            <p:ph type="title"/>
          </p:nvPr>
        </p:nvSpPr>
        <p:spPr>
          <a:xfrm>
            <a:off x="1146025" y="530725"/>
            <a:ext cx="3208800" cy="1028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40" name="Google Shape;40;p5"/>
          <p:cNvSpPr txBox="1">
            <a:spLocks noGrp="1"/>
          </p:cNvSpPr>
          <p:nvPr>
            <p:ph type="body" idx="1"/>
          </p:nvPr>
        </p:nvSpPr>
        <p:spPr>
          <a:xfrm>
            <a:off x="1146025" y="1767275"/>
            <a:ext cx="7540800" cy="3158700"/>
          </a:xfrm>
          <a:prstGeom prst="rect">
            <a:avLst/>
          </a:prstGeom>
        </p:spPr>
        <p:txBody>
          <a:bodyPr spcFirstLastPara="1" wrap="square" lIns="91425" tIns="91425" rIns="91425" bIns="91425" anchor="t" anchorCtr="0">
            <a:noAutofit/>
          </a:bodyPr>
          <a:lstStyle>
            <a:lvl1pPr marL="457200" lvl="0" indent="-406400">
              <a:spcBef>
                <a:spcPts val="600"/>
              </a:spcBef>
              <a:spcAft>
                <a:spcPts val="0"/>
              </a:spcAft>
              <a:buSzPts val="2800"/>
              <a:buChar char="▪"/>
              <a:defRPr sz="2800"/>
            </a:lvl1pPr>
            <a:lvl2pPr marL="914400" lvl="1" indent="-406400">
              <a:spcBef>
                <a:spcPts val="0"/>
              </a:spcBef>
              <a:spcAft>
                <a:spcPts val="0"/>
              </a:spcAft>
              <a:buSzPts val="2800"/>
              <a:buChar char="▫"/>
              <a:defRPr sz="2800"/>
            </a:lvl2pPr>
            <a:lvl3pPr marL="1371600" lvl="2" indent="-406400">
              <a:spcBef>
                <a:spcPts val="0"/>
              </a:spcBef>
              <a:spcAft>
                <a:spcPts val="0"/>
              </a:spcAft>
              <a:buSzPts val="2800"/>
              <a:buChar char="■"/>
              <a:defRPr sz="2800"/>
            </a:lvl3pPr>
            <a:lvl4pPr marL="1828800" lvl="3" indent="-406400">
              <a:spcBef>
                <a:spcPts val="0"/>
              </a:spcBef>
              <a:spcAft>
                <a:spcPts val="0"/>
              </a:spcAft>
              <a:buSzPts val="2800"/>
              <a:buChar char="●"/>
              <a:defRPr sz="2800"/>
            </a:lvl4pPr>
            <a:lvl5pPr marL="2286000" lvl="4" indent="-406400">
              <a:spcBef>
                <a:spcPts val="0"/>
              </a:spcBef>
              <a:spcAft>
                <a:spcPts val="0"/>
              </a:spcAft>
              <a:buSzPts val="2800"/>
              <a:buChar char="○"/>
              <a:defRPr sz="2800"/>
            </a:lvl5pPr>
            <a:lvl6pPr marL="2743200" lvl="5" indent="-406400">
              <a:spcBef>
                <a:spcPts val="0"/>
              </a:spcBef>
              <a:spcAft>
                <a:spcPts val="0"/>
              </a:spcAft>
              <a:buSzPts val="2800"/>
              <a:buChar char="■"/>
              <a:defRPr sz="2800"/>
            </a:lvl6pPr>
            <a:lvl7pPr marL="3200400" lvl="6" indent="-406400">
              <a:spcBef>
                <a:spcPts val="0"/>
              </a:spcBef>
              <a:spcAft>
                <a:spcPts val="0"/>
              </a:spcAft>
              <a:buSzPts val="2800"/>
              <a:buChar char="●"/>
              <a:defRPr sz="2800"/>
            </a:lvl7pPr>
            <a:lvl8pPr marL="3657600" lvl="7" indent="-406400">
              <a:spcBef>
                <a:spcPts val="0"/>
              </a:spcBef>
              <a:spcAft>
                <a:spcPts val="0"/>
              </a:spcAft>
              <a:buSzPts val="2800"/>
              <a:buChar char="○"/>
              <a:defRPr sz="2800"/>
            </a:lvl8pPr>
            <a:lvl9pPr marL="4114800" lvl="8" indent="-406400">
              <a:spcBef>
                <a:spcPts val="0"/>
              </a:spcBef>
              <a:spcAft>
                <a:spcPts val="0"/>
              </a:spcAft>
              <a:buSzPts val="2800"/>
              <a:buChar char="■"/>
              <a:defRPr sz="2800"/>
            </a:lvl9pPr>
          </a:lstStyle>
          <a:p>
            <a:endParaRPr/>
          </a:p>
        </p:txBody>
      </p:sp>
      <p:sp>
        <p:nvSpPr>
          <p:cNvPr id="41" name="Google Shape;41;p5"/>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lvl1pPr lvl="0" algn="ctr" rtl="0">
              <a:buNone/>
              <a:defRPr sz="800">
                <a:solidFill>
                  <a:srgbClr val="FFFFFF"/>
                </a:solidFill>
                <a:latin typeface="Roboto Slab"/>
                <a:ea typeface="Roboto Slab"/>
                <a:cs typeface="Roboto Slab"/>
                <a:sym typeface="Roboto Slab"/>
              </a:defRPr>
            </a:lvl1pPr>
            <a:lvl2pPr lvl="1" algn="ctr" rtl="0">
              <a:buNone/>
              <a:defRPr sz="800">
                <a:solidFill>
                  <a:srgbClr val="FFFFFF"/>
                </a:solidFill>
                <a:latin typeface="Roboto Slab"/>
                <a:ea typeface="Roboto Slab"/>
                <a:cs typeface="Roboto Slab"/>
                <a:sym typeface="Roboto Slab"/>
              </a:defRPr>
            </a:lvl2pPr>
            <a:lvl3pPr lvl="2" algn="ctr" rtl="0">
              <a:buNone/>
              <a:defRPr sz="800">
                <a:solidFill>
                  <a:srgbClr val="FFFFFF"/>
                </a:solidFill>
                <a:latin typeface="Roboto Slab"/>
                <a:ea typeface="Roboto Slab"/>
                <a:cs typeface="Roboto Slab"/>
                <a:sym typeface="Roboto Slab"/>
              </a:defRPr>
            </a:lvl3pPr>
            <a:lvl4pPr lvl="3" algn="ctr" rtl="0">
              <a:buNone/>
              <a:defRPr sz="800">
                <a:solidFill>
                  <a:srgbClr val="FFFFFF"/>
                </a:solidFill>
                <a:latin typeface="Roboto Slab"/>
                <a:ea typeface="Roboto Slab"/>
                <a:cs typeface="Roboto Slab"/>
                <a:sym typeface="Roboto Slab"/>
              </a:defRPr>
            </a:lvl4pPr>
            <a:lvl5pPr lvl="4" algn="ctr" rtl="0">
              <a:buNone/>
              <a:defRPr sz="800">
                <a:solidFill>
                  <a:srgbClr val="FFFFFF"/>
                </a:solidFill>
                <a:latin typeface="Roboto Slab"/>
                <a:ea typeface="Roboto Slab"/>
                <a:cs typeface="Roboto Slab"/>
                <a:sym typeface="Roboto Slab"/>
              </a:defRPr>
            </a:lvl5pPr>
            <a:lvl6pPr lvl="5" algn="ctr" rtl="0">
              <a:buNone/>
              <a:defRPr sz="800">
                <a:solidFill>
                  <a:srgbClr val="FFFFFF"/>
                </a:solidFill>
                <a:latin typeface="Roboto Slab"/>
                <a:ea typeface="Roboto Slab"/>
                <a:cs typeface="Roboto Slab"/>
                <a:sym typeface="Roboto Slab"/>
              </a:defRPr>
            </a:lvl6pPr>
            <a:lvl7pPr lvl="6" algn="ctr" rtl="0">
              <a:buNone/>
              <a:defRPr sz="800">
                <a:solidFill>
                  <a:srgbClr val="FFFFFF"/>
                </a:solidFill>
                <a:latin typeface="Roboto Slab"/>
                <a:ea typeface="Roboto Slab"/>
                <a:cs typeface="Roboto Slab"/>
                <a:sym typeface="Roboto Slab"/>
              </a:defRPr>
            </a:lvl7pPr>
            <a:lvl8pPr lvl="7" algn="ctr" rtl="0">
              <a:buNone/>
              <a:defRPr sz="800">
                <a:solidFill>
                  <a:srgbClr val="FFFFFF"/>
                </a:solidFill>
                <a:latin typeface="Roboto Slab"/>
                <a:ea typeface="Roboto Slab"/>
                <a:cs typeface="Roboto Slab"/>
                <a:sym typeface="Roboto Slab"/>
              </a:defRPr>
            </a:lvl8pPr>
            <a:lvl9pPr lvl="8" algn="ctr" rtl="0">
              <a:buNone/>
              <a:defRPr sz="800">
                <a:solidFill>
                  <a:srgbClr val="FFFFFF"/>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146025" y="530725"/>
            <a:ext cx="3208800" cy="1028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1pPr>
            <a:lvl2pPr lvl="1">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2pPr>
            <a:lvl3pPr lvl="2">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3pPr>
            <a:lvl4pPr lvl="3">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4pPr>
            <a:lvl5pPr lvl="4">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5pPr>
            <a:lvl6pPr lvl="5">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6pPr>
            <a:lvl7pPr lvl="6">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7pPr>
            <a:lvl8pPr lvl="7">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8pPr>
            <a:lvl9pPr lvl="8">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1146025" y="1767275"/>
            <a:ext cx="7540800" cy="3158700"/>
          </a:xfrm>
          <a:prstGeom prst="rect">
            <a:avLst/>
          </a:prstGeom>
          <a:noFill/>
          <a:ln>
            <a:noFill/>
          </a:ln>
        </p:spPr>
        <p:txBody>
          <a:bodyPr spcFirstLastPara="1" wrap="square" lIns="91425" tIns="91425" rIns="91425" bIns="91425" anchor="t" anchorCtr="0">
            <a:noAutofit/>
          </a:bodyPr>
          <a:lstStyle>
            <a:lvl1pPr marL="457200" lvl="0" indent="-419100">
              <a:spcBef>
                <a:spcPts val="600"/>
              </a:spcBef>
              <a:spcAft>
                <a:spcPts val="0"/>
              </a:spcAft>
              <a:buClr>
                <a:schemeClr val="accent2"/>
              </a:buClr>
              <a:buSzPts val="3000"/>
              <a:buFont typeface="Nixie One"/>
              <a:buChar char="▪"/>
              <a:defRPr sz="3000">
                <a:solidFill>
                  <a:schemeClr val="accent1"/>
                </a:solidFill>
                <a:latin typeface="Nixie One"/>
                <a:ea typeface="Nixie One"/>
                <a:cs typeface="Nixie One"/>
                <a:sym typeface="Nixie One"/>
              </a:defRPr>
            </a:lvl1pPr>
            <a:lvl2pPr marL="914400" lvl="1" indent="-381000">
              <a:spcBef>
                <a:spcPts val="0"/>
              </a:spcBef>
              <a:spcAft>
                <a:spcPts val="0"/>
              </a:spcAft>
              <a:buClr>
                <a:schemeClr val="accent2"/>
              </a:buClr>
              <a:buSzPts val="2400"/>
              <a:buFont typeface="Nixie One"/>
              <a:buChar char="▫"/>
              <a:defRPr sz="2400">
                <a:solidFill>
                  <a:schemeClr val="accent1"/>
                </a:solidFill>
                <a:latin typeface="Nixie One"/>
                <a:ea typeface="Nixie One"/>
                <a:cs typeface="Nixie One"/>
                <a:sym typeface="Nixie One"/>
              </a:defRPr>
            </a:lvl2pPr>
            <a:lvl3pPr marL="1371600" lvl="2" indent="-381000">
              <a:spcBef>
                <a:spcPts val="0"/>
              </a:spcBef>
              <a:spcAft>
                <a:spcPts val="0"/>
              </a:spcAft>
              <a:buClr>
                <a:schemeClr val="accent2"/>
              </a:buClr>
              <a:buSzPts val="2400"/>
              <a:buFont typeface="Nixie One"/>
              <a:buChar char="■"/>
              <a:defRPr sz="2400">
                <a:solidFill>
                  <a:schemeClr val="accent1"/>
                </a:solidFill>
                <a:latin typeface="Nixie One"/>
                <a:ea typeface="Nixie One"/>
                <a:cs typeface="Nixie One"/>
                <a:sym typeface="Nixie One"/>
              </a:defRPr>
            </a:lvl3pPr>
            <a:lvl4pPr marL="1828800" lvl="3"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4pPr>
            <a:lvl5pPr marL="2286000" lvl="4"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5pPr>
            <a:lvl6pPr marL="2743200" lvl="5"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6pPr>
            <a:lvl7pPr marL="3200400" lvl="6"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7pPr>
            <a:lvl8pPr marL="3657600" lvl="7"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8pPr>
            <a:lvl9pPr marL="4114800" lvl="8"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9pPr>
          </a:lstStyle>
          <a:p>
            <a:endParaRPr/>
          </a:p>
        </p:txBody>
      </p:sp>
      <p:sp>
        <p:nvSpPr>
          <p:cNvPr id="8" name="Google Shape;8;p1"/>
          <p:cNvSpPr txBox="1">
            <a:spLocks noGrp="1"/>
          </p:cNvSpPr>
          <p:nvPr>
            <p:ph type="sldNum" idx="12"/>
          </p:nvPr>
        </p:nvSpPr>
        <p:spPr>
          <a:xfrm>
            <a:off x="-51050" y="4819400"/>
            <a:ext cx="349200" cy="324000"/>
          </a:xfrm>
          <a:prstGeom prst="rect">
            <a:avLst/>
          </a:prstGeom>
          <a:noFill/>
          <a:ln>
            <a:noFill/>
          </a:ln>
        </p:spPr>
        <p:txBody>
          <a:bodyPr spcFirstLastPara="1" wrap="square" lIns="91425" tIns="91425" rIns="91425" bIns="91425" anchor="t" anchorCtr="0">
            <a:noAutofit/>
          </a:bodyPr>
          <a:lstStyle>
            <a:lvl1pPr lvl="0" algn="ctr">
              <a:buNone/>
              <a:defRPr sz="800">
                <a:solidFill>
                  <a:schemeClr val="lt1"/>
                </a:solidFill>
                <a:latin typeface="Roboto Slab"/>
                <a:ea typeface="Roboto Slab"/>
                <a:cs typeface="Roboto Slab"/>
                <a:sym typeface="Roboto Slab"/>
              </a:defRPr>
            </a:lvl1pPr>
            <a:lvl2pPr lvl="1" algn="ctr">
              <a:buNone/>
              <a:defRPr sz="800">
                <a:solidFill>
                  <a:schemeClr val="lt1"/>
                </a:solidFill>
                <a:latin typeface="Roboto Slab"/>
                <a:ea typeface="Roboto Slab"/>
                <a:cs typeface="Roboto Slab"/>
                <a:sym typeface="Roboto Slab"/>
              </a:defRPr>
            </a:lvl2pPr>
            <a:lvl3pPr lvl="2" algn="ctr">
              <a:buNone/>
              <a:defRPr sz="800">
                <a:solidFill>
                  <a:schemeClr val="lt1"/>
                </a:solidFill>
                <a:latin typeface="Roboto Slab"/>
                <a:ea typeface="Roboto Slab"/>
                <a:cs typeface="Roboto Slab"/>
                <a:sym typeface="Roboto Slab"/>
              </a:defRPr>
            </a:lvl3pPr>
            <a:lvl4pPr lvl="3" algn="ctr">
              <a:buNone/>
              <a:defRPr sz="800">
                <a:solidFill>
                  <a:schemeClr val="lt1"/>
                </a:solidFill>
                <a:latin typeface="Roboto Slab"/>
                <a:ea typeface="Roboto Slab"/>
                <a:cs typeface="Roboto Slab"/>
                <a:sym typeface="Roboto Slab"/>
              </a:defRPr>
            </a:lvl4pPr>
            <a:lvl5pPr lvl="4" algn="ctr">
              <a:buNone/>
              <a:defRPr sz="800">
                <a:solidFill>
                  <a:schemeClr val="lt1"/>
                </a:solidFill>
                <a:latin typeface="Roboto Slab"/>
                <a:ea typeface="Roboto Slab"/>
                <a:cs typeface="Roboto Slab"/>
                <a:sym typeface="Roboto Slab"/>
              </a:defRPr>
            </a:lvl5pPr>
            <a:lvl6pPr lvl="5" algn="ctr">
              <a:buNone/>
              <a:defRPr sz="800">
                <a:solidFill>
                  <a:schemeClr val="lt1"/>
                </a:solidFill>
                <a:latin typeface="Roboto Slab"/>
                <a:ea typeface="Roboto Slab"/>
                <a:cs typeface="Roboto Slab"/>
                <a:sym typeface="Roboto Slab"/>
              </a:defRPr>
            </a:lvl6pPr>
            <a:lvl7pPr lvl="6" algn="ctr">
              <a:buNone/>
              <a:defRPr sz="800">
                <a:solidFill>
                  <a:schemeClr val="lt1"/>
                </a:solidFill>
                <a:latin typeface="Roboto Slab"/>
                <a:ea typeface="Roboto Slab"/>
                <a:cs typeface="Roboto Slab"/>
                <a:sym typeface="Roboto Slab"/>
              </a:defRPr>
            </a:lvl7pPr>
            <a:lvl8pPr lvl="7" algn="ctr">
              <a:buNone/>
              <a:defRPr sz="800">
                <a:solidFill>
                  <a:schemeClr val="lt1"/>
                </a:solidFill>
                <a:latin typeface="Roboto Slab"/>
                <a:ea typeface="Roboto Slab"/>
                <a:cs typeface="Roboto Slab"/>
                <a:sym typeface="Roboto Slab"/>
              </a:defRPr>
            </a:lvl8pPr>
            <a:lvl9pPr lvl="8" algn="ctr">
              <a:buNone/>
              <a:defRPr sz="800">
                <a:solidFill>
                  <a:schemeClr val="lt1"/>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6"/>
          <p:cNvSpPr txBox="1">
            <a:spLocks noGrp="1"/>
          </p:cNvSpPr>
          <p:nvPr>
            <p:ph type="ctrTitle"/>
          </p:nvPr>
        </p:nvSpPr>
        <p:spPr>
          <a:xfrm>
            <a:off x="4139952" y="2443827"/>
            <a:ext cx="4505700" cy="1250776"/>
          </a:xfrm>
          <a:prstGeom prst="rect">
            <a:avLst/>
          </a:prstGeom>
        </p:spPr>
        <p:txBody>
          <a:bodyPr spcFirstLastPara="1" wrap="square" lIns="91425" tIns="91425" rIns="91425" bIns="91425" anchor="b" anchorCtr="0">
            <a:noAutofit/>
          </a:bodyPr>
          <a:lstStyle/>
          <a:p>
            <a:pPr>
              <a:defRPr/>
            </a:pPr>
            <a:r>
              <a:rPr lang="tr-TR" sz="4000" dirty="0"/>
              <a:t>Sağlık </a:t>
            </a:r>
            <a:br>
              <a:rPr lang="tr-TR" sz="4000" dirty="0"/>
            </a:br>
            <a:r>
              <a:rPr lang="tr-TR" sz="4000" dirty="0" smtClean="0"/>
              <a:t>Kurumları</a:t>
            </a:r>
            <a:endParaRPr lang="tr-TR" sz="4000" dirty="0">
              <a:solidFill>
                <a:schemeClr val="accent1">
                  <a:lumMod val="50000"/>
                </a:schemeClr>
              </a:solidFill>
            </a:endParaRPr>
          </a:p>
        </p:txBody>
      </p:sp>
      <p:sp>
        <p:nvSpPr>
          <p:cNvPr id="143" name="Google Shape;143;p16"/>
          <p:cNvSpPr txBox="1">
            <a:spLocks noGrp="1"/>
          </p:cNvSpPr>
          <p:nvPr>
            <p:ph type="subTitle" idx="1"/>
          </p:nvPr>
        </p:nvSpPr>
        <p:spPr>
          <a:xfrm>
            <a:off x="4113600" y="3983050"/>
            <a:ext cx="4505700" cy="78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dirty="0" smtClean="0"/>
              <a:t>Prof.Dr. ŞAHİN KAVUNCUBAŞI</a:t>
            </a:r>
            <a:endParaRPr dirty="0"/>
          </a:p>
        </p:txBody>
      </p:sp>
      <p:sp>
        <p:nvSpPr>
          <p:cNvPr id="144" name="Google Shape;144;p16"/>
          <p:cNvSpPr txBox="1"/>
          <p:nvPr/>
        </p:nvSpPr>
        <p:spPr>
          <a:xfrm>
            <a:off x="0" y="503350"/>
            <a:ext cx="3471300" cy="3818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r-TR" sz="20000" dirty="0" smtClean="0">
                <a:solidFill>
                  <a:schemeClr val="accent2"/>
                </a:solidFill>
                <a:latin typeface="Roboto Slab"/>
                <a:ea typeface="Roboto Slab"/>
                <a:cs typeface="Roboto Slab"/>
                <a:sym typeface="Roboto Slab"/>
              </a:rPr>
              <a:t>3</a:t>
            </a:r>
            <a:endParaRPr sz="20000" dirty="0">
              <a:solidFill>
                <a:schemeClr val="accent2"/>
              </a:solidFill>
              <a:latin typeface="Roboto Slab"/>
              <a:ea typeface="Roboto Slab"/>
              <a:cs typeface="Roboto Slab"/>
              <a:sym typeface="Roboto Slab"/>
            </a:endParaRPr>
          </a:p>
        </p:txBody>
      </p:sp>
      <p:sp>
        <p:nvSpPr>
          <p:cNvPr id="145" name="Google Shape;145;p16"/>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Verem Savaşı Dispanseri (2)</a:t>
            </a:r>
          </a:p>
        </p:txBody>
      </p:sp>
      <p:sp>
        <p:nvSpPr>
          <p:cNvPr id="3" name="Metin Yer Tutucusu 2"/>
          <p:cNvSpPr>
            <a:spLocks noGrp="1"/>
          </p:cNvSpPr>
          <p:nvPr>
            <p:ph type="body" idx="1"/>
          </p:nvPr>
        </p:nvSpPr>
        <p:spPr>
          <a:xfrm>
            <a:off x="251520" y="1635646"/>
            <a:ext cx="8784976" cy="3384376"/>
          </a:xfrm>
        </p:spPr>
        <p:txBody>
          <a:bodyPr/>
          <a:lstStyle/>
          <a:p>
            <a:r>
              <a:rPr lang="tr-TR" sz="2000" dirty="0">
                <a:latin typeface="Times New Roman" pitchFamily="18" charset="0"/>
                <a:cs typeface="Times New Roman" pitchFamily="18" charset="0"/>
              </a:rPr>
              <a:t>Hastalığın gidişini izlemek amacı ile hastaların kontrolünün, muayenesinin ve </a:t>
            </a:r>
            <a:r>
              <a:rPr lang="tr-TR" sz="2000" dirty="0" err="1">
                <a:latin typeface="Times New Roman" pitchFamily="18" charset="0"/>
                <a:cs typeface="Times New Roman" pitchFamily="18" charset="0"/>
              </a:rPr>
              <a:t>laboratuar</a:t>
            </a:r>
            <a:r>
              <a:rPr lang="tr-TR" sz="2000" dirty="0">
                <a:latin typeface="Times New Roman" pitchFamily="18" charset="0"/>
                <a:cs typeface="Times New Roman" pitchFamily="18" charset="0"/>
              </a:rPr>
              <a:t> tahlillerinin yapılması için sağlık ocağından, verem savaşı dispanserine gönderilmelerini sağlamak.</a:t>
            </a:r>
          </a:p>
          <a:p>
            <a:r>
              <a:rPr lang="tr-TR" sz="2000" dirty="0">
                <a:latin typeface="Times New Roman" pitchFamily="18" charset="0"/>
                <a:cs typeface="Times New Roman" pitchFamily="18" charset="0"/>
              </a:rPr>
              <a:t>Verem tanısı ile tedavi kurumlarından çıkan hastaların inceleme, izleme ve hastane sonrası tedavilerini sağlamak; bu kurumlardan taburcu olan hastaların dispansere bildirilmelerini il koordinatörlüğü aracılığı ile istemek.</a:t>
            </a:r>
          </a:p>
          <a:p>
            <a:r>
              <a:rPr lang="tr-TR" sz="2000" dirty="0">
                <a:latin typeface="Times New Roman" pitchFamily="18" charset="0"/>
                <a:cs typeface="Times New Roman" pitchFamily="18" charset="0"/>
              </a:rPr>
              <a:t>Dispanserde kayda aldığı hastayı sağlık ocağına bildirerek, ev halkı tespit fişlerinden temaslılarının yakınlıklarını gösteren liste istemek; bunları kayıtları ile karşılaştırmak; bu temaslıların ocak hekimi tarafında kontrolden geçirilmesini, şüphelilerin dispansere yollanılmasını sağlamak.</a:t>
            </a:r>
          </a:p>
          <a:p>
            <a:endParaRPr lang="tr-TR" sz="1800"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10</a:t>
            </a:fld>
            <a:endParaRPr lang="en"/>
          </a:p>
        </p:txBody>
      </p:sp>
    </p:spTree>
    <p:extLst>
      <p:ext uri="{BB962C8B-B14F-4D97-AF65-F5344CB8AC3E}">
        <p14:creationId xmlns:p14="http://schemas.microsoft.com/office/powerpoint/2010/main" val="4189890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Sıtma Savaşı Dispanseri</a:t>
            </a:r>
          </a:p>
        </p:txBody>
      </p:sp>
      <p:sp>
        <p:nvSpPr>
          <p:cNvPr id="3" name="Metin Yer Tutucusu 2"/>
          <p:cNvSpPr>
            <a:spLocks noGrp="1"/>
          </p:cNvSpPr>
          <p:nvPr>
            <p:ph type="body" idx="1"/>
          </p:nvPr>
        </p:nvSpPr>
        <p:spPr>
          <a:xfrm>
            <a:off x="395536" y="1767275"/>
            <a:ext cx="8496944" cy="3158700"/>
          </a:xfrm>
        </p:spPr>
        <p:txBody>
          <a:bodyPr/>
          <a:lstStyle/>
          <a:p>
            <a:r>
              <a:rPr lang="tr-TR" sz="1800" dirty="0">
                <a:latin typeface="Times New Roman" pitchFamily="18" charset="0"/>
                <a:cs typeface="Times New Roman" pitchFamily="18" charset="0"/>
              </a:rPr>
              <a:t>Sıtmanın il içerisinde dağılımını ve sıklığını tespit etmek; bulaşma ve yayılmasının genel sebeplerini ortaya çıkarmak; bunun için aktif ve pasif </a:t>
            </a:r>
            <a:r>
              <a:rPr lang="tr-TR" sz="1800" dirty="0" err="1">
                <a:latin typeface="Times New Roman" pitchFamily="18" charset="0"/>
                <a:cs typeface="Times New Roman" pitchFamily="18" charset="0"/>
              </a:rPr>
              <a:t>sürveyans</a:t>
            </a:r>
            <a:r>
              <a:rPr lang="tr-TR" sz="1800" dirty="0">
                <a:latin typeface="Times New Roman" pitchFamily="18" charset="0"/>
                <a:cs typeface="Times New Roman" pitchFamily="18" charset="0"/>
              </a:rPr>
              <a:t> hizmetlerini düzenlemek; epidemiyolojik araştırmalarla enfeksiyon kaynağını ve bulaşma zincirini tespit etmek; ilgili resmi ve özel kuruluşlarla işbirliği yaparak enfeksiyon zincirinin kırılmasına ve kaynaklarının yok edilmesine çalışmak.</a:t>
            </a:r>
          </a:p>
          <a:p>
            <a:r>
              <a:rPr lang="tr-TR" sz="1800" dirty="0">
                <a:latin typeface="Times New Roman" pitchFamily="18" charset="0"/>
                <a:cs typeface="Times New Roman" pitchFamily="18" charset="0"/>
              </a:rPr>
              <a:t>İl sınırında görülen sıtma vakalarının zamanında bildirimlerini sağlamak, bildirim sistemini işler halde tutmak ve aksayan yönlerini gidermek için gerekli önlemleri almak. Nüfus hareketlerini izleyerek hariçten gelebilecek vakaların her hangi bir yayılmaya meydan vermeden, erken teşhis ve tedavilerinin yapılmasını sağlamak.</a:t>
            </a:r>
          </a:p>
          <a:p>
            <a:endParaRPr lang="tr-TR" sz="1800"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11</a:t>
            </a:fld>
            <a:endParaRPr lang="en"/>
          </a:p>
        </p:txBody>
      </p:sp>
    </p:spTree>
    <p:extLst>
      <p:ext uri="{BB962C8B-B14F-4D97-AF65-F5344CB8AC3E}">
        <p14:creationId xmlns:p14="http://schemas.microsoft.com/office/powerpoint/2010/main" val="2958226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Deri ve Tenasül </a:t>
            </a:r>
            <a:r>
              <a:rPr lang="tr-TR" dirty="0" err="1"/>
              <a:t>Hast</a:t>
            </a:r>
            <a:r>
              <a:rPr lang="tr-TR" dirty="0"/>
              <a:t>. Dispanseri</a:t>
            </a:r>
          </a:p>
        </p:txBody>
      </p:sp>
      <p:sp>
        <p:nvSpPr>
          <p:cNvPr id="3" name="Metin Yer Tutucusu 2"/>
          <p:cNvSpPr>
            <a:spLocks noGrp="1"/>
          </p:cNvSpPr>
          <p:nvPr>
            <p:ph type="body" idx="1"/>
          </p:nvPr>
        </p:nvSpPr>
        <p:spPr>
          <a:xfrm>
            <a:off x="395536" y="1923677"/>
            <a:ext cx="8568952" cy="3002297"/>
          </a:xfrm>
        </p:spPr>
        <p:txBody>
          <a:bodyPr/>
          <a:lstStyle/>
          <a:p>
            <a:r>
              <a:rPr lang="tr-TR" sz="2000" dirty="0">
                <a:latin typeface="Times New Roman" pitchFamily="18" charset="0"/>
                <a:cs typeface="Times New Roman" pitchFamily="18" charset="0"/>
              </a:rPr>
              <a:t>Poliklinik Hizmetleri: Başvuran kişilerin cinsel yolla bulaşan hastalıklar(CYBH) yönünden muayene ve ayaktan tedavisini yürütür.</a:t>
            </a:r>
          </a:p>
          <a:p>
            <a:r>
              <a:rPr lang="tr-TR" sz="2000" dirty="0">
                <a:latin typeface="Times New Roman" pitchFamily="18" charset="0"/>
                <a:cs typeface="Times New Roman" pitchFamily="18" charset="0"/>
              </a:rPr>
              <a:t>Tanı Hizmetleri: </a:t>
            </a:r>
            <a:r>
              <a:rPr lang="tr-TR" sz="2000" dirty="0" err="1">
                <a:latin typeface="Times New Roman" pitchFamily="18" charset="0"/>
                <a:cs typeface="Times New Roman" pitchFamily="18" charset="0"/>
              </a:rPr>
              <a:t>CYBH’ın</a:t>
            </a:r>
            <a:r>
              <a:rPr lang="tr-TR" sz="2000" dirty="0">
                <a:latin typeface="Times New Roman" pitchFamily="18" charset="0"/>
                <a:cs typeface="Times New Roman" pitchFamily="18" charset="0"/>
              </a:rPr>
              <a:t> erken tanısını sağlamak üzere gerekli laboratuvar tetkiklerini yapar</a:t>
            </a:r>
          </a:p>
          <a:p>
            <a:r>
              <a:rPr lang="tr-TR" sz="2000" dirty="0">
                <a:latin typeface="Times New Roman" pitchFamily="18" charset="0"/>
                <a:cs typeface="Times New Roman" pitchFamily="18" charset="0"/>
              </a:rPr>
              <a:t>Eğitim çalışmaları: Başvuran kişilere korunmaya yönelik bireysel yüz yüze eğitim verir; hedef gruplar belirleyerek toplantı, konferans ve seminerler düzenler; konu ile ilgili eğitim materyali geliştirme çalışmalarında sağlık müdürlüğü ile işbirliği yapar.</a:t>
            </a:r>
          </a:p>
          <a:p>
            <a:endParaRPr lang="tr-TR" sz="1800" dirty="0"/>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302653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7544" y="1923678"/>
            <a:ext cx="8496944" cy="3096344"/>
          </a:xfrm>
        </p:spPr>
        <p:txBody>
          <a:bodyPr/>
          <a:lstStyle/>
          <a:p>
            <a:r>
              <a:rPr lang="tr-TR" sz="2000" dirty="0">
                <a:latin typeface="Times New Roman" pitchFamily="18" charset="0"/>
                <a:cs typeface="Times New Roman" pitchFamily="18" charset="0"/>
              </a:rPr>
              <a:t>Aşılama çalışmaları: Risk gruplarının Hepatit-B aşılama çalışmalarını yürütür.</a:t>
            </a:r>
          </a:p>
          <a:p>
            <a:r>
              <a:rPr lang="tr-TR" sz="2000" dirty="0">
                <a:latin typeface="Times New Roman" pitchFamily="18" charset="0"/>
                <a:cs typeface="Times New Roman" pitchFamily="18" charset="0"/>
              </a:rPr>
              <a:t>İl Fuhuşla Mücadele Komisyonu çalışmaları: Dispanser baştabibi, komisyonun doğal üyesi olarak komisyon çalışmalarına katılır</a:t>
            </a:r>
          </a:p>
          <a:p>
            <a:r>
              <a:rPr lang="tr-TR" sz="2000" dirty="0">
                <a:latin typeface="Times New Roman" pitchFamily="18" charset="0"/>
                <a:cs typeface="Times New Roman" pitchFamily="18" charset="0"/>
              </a:rPr>
              <a:t>Kayıt-bildirim: Bildirimi zorunlu hastalıkların (AIDS/HIV enfeksiyonu, frengi, hepatit A-B-C) kayıt ve ilgili yerlere bildirimini yapar, görevlendirilmişse genelev çalışanlarının aylık sağlık izlem sonuçlarını bildirir.</a:t>
            </a:r>
          </a:p>
          <a:p>
            <a:endParaRPr lang="tr-TR" sz="2400"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13</a:t>
            </a:fld>
            <a:endParaRPr lang="en"/>
          </a:p>
        </p:txBody>
      </p:sp>
    </p:spTree>
    <p:extLst>
      <p:ext uri="{BB962C8B-B14F-4D97-AF65-F5344CB8AC3E}">
        <p14:creationId xmlns:p14="http://schemas.microsoft.com/office/powerpoint/2010/main" val="3379649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KETEM</a:t>
            </a:r>
          </a:p>
        </p:txBody>
      </p:sp>
      <p:sp>
        <p:nvSpPr>
          <p:cNvPr id="3" name="Metin Yer Tutucusu 2"/>
          <p:cNvSpPr>
            <a:spLocks noGrp="1"/>
          </p:cNvSpPr>
          <p:nvPr>
            <p:ph type="body" idx="1"/>
          </p:nvPr>
        </p:nvSpPr>
        <p:spPr>
          <a:xfrm>
            <a:off x="539552" y="1851670"/>
            <a:ext cx="8424936" cy="3291830"/>
          </a:xfrm>
        </p:spPr>
        <p:txBody>
          <a:bodyPr/>
          <a:lstStyle/>
          <a:p>
            <a:pPr>
              <a:spcBef>
                <a:spcPts val="0"/>
              </a:spcBef>
            </a:pPr>
            <a:r>
              <a:rPr lang="tr-TR" sz="1800" dirty="0">
                <a:latin typeface="Times New Roman" pitchFamily="18" charset="0"/>
                <a:cs typeface="Times New Roman" pitchFamily="18" charset="0"/>
              </a:rPr>
              <a:t>Hastane bünyesinde kurulurlar.</a:t>
            </a:r>
          </a:p>
          <a:p>
            <a:pPr>
              <a:spcBef>
                <a:spcPts val="0"/>
              </a:spcBef>
            </a:pPr>
            <a:r>
              <a:rPr lang="tr-TR" sz="1800" dirty="0">
                <a:latin typeface="Times New Roman" pitchFamily="18" charset="0"/>
                <a:cs typeface="Times New Roman" pitchFamily="18" charset="0"/>
              </a:rPr>
              <a:t>Erken Teşhis:  </a:t>
            </a:r>
            <a:r>
              <a:rPr lang="tr-TR" sz="1800" dirty="0" err="1">
                <a:latin typeface="Times New Roman" pitchFamily="18" charset="0"/>
                <a:cs typeface="Times New Roman" pitchFamily="18" charset="0"/>
              </a:rPr>
              <a:t>KETEM’in</a:t>
            </a:r>
            <a:r>
              <a:rPr lang="tr-TR" sz="1800" dirty="0">
                <a:latin typeface="Times New Roman" pitchFamily="18" charset="0"/>
                <a:cs typeface="Times New Roman" pitchFamily="18" charset="0"/>
              </a:rPr>
              <a:t> en önemli kuruluş amacı, kanserin erken teşhisidir. Çeşitli sağlık birimlerinden sevkli olarak gelen ve/veya kendiliğinden başvuran bireylerin genel muayenelerinin yapılarak, kanser yönünden riskli vakaların teşhis için ileri merkezlere sevkinin yapılması sağlanır. </a:t>
            </a:r>
          </a:p>
          <a:p>
            <a:pPr>
              <a:spcBef>
                <a:spcPts val="0"/>
              </a:spcBef>
            </a:pPr>
            <a:r>
              <a:rPr lang="tr-TR" sz="1800" dirty="0">
                <a:latin typeface="Times New Roman" pitchFamily="18" charset="0"/>
                <a:cs typeface="Times New Roman" pitchFamily="18" charset="0"/>
              </a:rPr>
              <a:t>Tarama Hizmetleri:  KETEM, ayrıca bölgede,  şüpheli olguların belirlenmesi amacıyla tarama hizmetleri de sunmaktadır.</a:t>
            </a:r>
          </a:p>
          <a:p>
            <a:pPr>
              <a:spcBef>
                <a:spcPts val="0"/>
              </a:spcBef>
            </a:pPr>
            <a:r>
              <a:rPr lang="tr-TR" sz="1800" dirty="0">
                <a:latin typeface="Times New Roman" pitchFamily="18" charset="0"/>
                <a:cs typeface="Times New Roman" pitchFamily="18" charset="0"/>
              </a:rPr>
              <a:t>Takip ve Destek Çalışmaları </a:t>
            </a:r>
          </a:p>
          <a:p>
            <a:pPr>
              <a:spcBef>
                <a:spcPts val="0"/>
              </a:spcBef>
            </a:pPr>
            <a:r>
              <a:rPr lang="tr-TR" sz="1800" dirty="0">
                <a:latin typeface="Times New Roman" pitchFamily="18" charset="0"/>
                <a:cs typeface="Times New Roman" pitchFamily="18" charset="0"/>
              </a:rPr>
              <a:t>Sosyal Dayanışma Çalışmaları </a:t>
            </a:r>
          </a:p>
          <a:p>
            <a:pPr>
              <a:spcBef>
                <a:spcPts val="0"/>
              </a:spcBef>
            </a:pPr>
            <a:r>
              <a:rPr lang="tr-TR" sz="1800" dirty="0">
                <a:latin typeface="Times New Roman" pitchFamily="18" charset="0"/>
                <a:cs typeface="Times New Roman" pitchFamily="18" charset="0"/>
              </a:rPr>
              <a:t>Hizmet içi Eğitimi </a:t>
            </a:r>
          </a:p>
          <a:p>
            <a:pPr>
              <a:spcBef>
                <a:spcPts val="0"/>
              </a:spcBef>
            </a:pPr>
            <a:r>
              <a:rPr lang="tr-TR" sz="1800" dirty="0">
                <a:latin typeface="Times New Roman" pitchFamily="18" charset="0"/>
                <a:cs typeface="Times New Roman" pitchFamily="18" charset="0"/>
              </a:rPr>
              <a:t>Halk Eğitimi</a:t>
            </a: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14</a:t>
            </a:fld>
            <a:endParaRPr lang="en"/>
          </a:p>
        </p:txBody>
      </p:sp>
    </p:spTree>
    <p:extLst>
      <p:ext uri="{BB962C8B-B14F-4D97-AF65-F5344CB8AC3E}">
        <p14:creationId xmlns:p14="http://schemas.microsoft.com/office/powerpoint/2010/main" val="910445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Toplum Sağlığı Merkezi </a:t>
            </a:r>
            <a:br>
              <a:rPr lang="tr-TR" dirty="0"/>
            </a:br>
            <a:r>
              <a:rPr lang="tr-TR" dirty="0"/>
              <a:t>ve Toplum Sağlığı Birimi</a:t>
            </a:r>
          </a:p>
        </p:txBody>
      </p:sp>
      <p:sp>
        <p:nvSpPr>
          <p:cNvPr id="3" name="Metin Yer Tutucusu 2"/>
          <p:cNvSpPr>
            <a:spLocks noGrp="1"/>
          </p:cNvSpPr>
          <p:nvPr>
            <p:ph type="body" idx="1"/>
          </p:nvPr>
        </p:nvSpPr>
        <p:spPr>
          <a:xfrm>
            <a:off x="539552" y="1851670"/>
            <a:ext cx="8435305" cy="3158700"/>
          </a:xfrm>
        </p:spPr>
        <p:txBody>
          <a:bodyPr/>
          <a:lstStyle/>
          <a:p>
            <a:r>
              <a:rPr lang="tr-TR" sz="2000" dirty="0">
                <a:latin typeface="Times New Roman" pitchFamily="18" charset="0"/>
                <a:cs typeface="Times New Roman" pitchFamily="18" charset="0"/>
              </a:rPr>
              <a:t>Aile Hekimliğinin Pilot Uygulandığı İllerde Toplum Sağlığı Merkezleri Kurulması Ve Çalıştırılmasına Dair </a:t>
            </a:r>
            <a:r>
              <a:rPr lang="tr-TR" sz="2000" dirty="0" err="1">
                <a:latin typeface="Times New Roman" pitchFamily="18" charset="0"/>
                <a:cs typeface="Times New Roman" pitchFamily="18" charset="0"/>
              </a:rPr>
              <a:t>Yönerge’nin</a:t>
            </a:r>
            <a:r>
              <a:rPr lang="tr-TR" sz="2000" dirty="0">
                <a:latin typeface="Times New Roman" pitchFamily="18" charset="0"/>
                <a:cs typeface="Times New Roman" pitchFamily="18" charset="0"/>
              </a:rPr>
              <a:t> yayınlanmasından sonra, Türkiye’de Toplum Sağlığı merkezleri kurulmaya başlamıştır.</a:t>
            </a:r>
          </a:p>
          <a:p>
            <a:r>
              <a:rPr lang="tr-TR" sz="2000" dirty="0">
                <a:latin typeface="Times New Roman" pitchFamily="18" charset="0"/>
                <a:cs typeface="Times New Roman" pitchFamily="18" charset="0"/>
              </a:rPr>
              <a:t>Toplum sağlığı merkezleri nüfusa göre; 20.000 nüfusa kadar “D” tipi, 20.001 - 50.000 nüfusa kadar “C” tipi 50.001 - 100.000 nüfusa kadar “B” tipi ve 100.001 nüfusun üzerinde “A” tipi olarak sınıflandırılır</a:t>
            </a:r>
          </a:p>
          <a:p>
            <a:r>
              <a:rPr lang="tr-TR" sz="2000" dirty="0">
                <a:latin typeface="Times New Roman" pitchFamily="18" charset="0"/>
                <a:cs typeface="Times New Roman" pitchFamily="18" charset="0"/>
              </a:rPr>
              <a:t>Toplum sağlığı merkezlerinin görevleri, sağlık ocakları ile büyük ölçüde benzerlik göstermektedir. </a:t>
            </a:r>
          </a:p>
          <a:p>
            <a:endParaRPr lang="tr-TR" sz="2000"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15</a:t>
            </a:fld>
            <a:endParaRPr lang="en"/>
          </a:p>
        </p:txBody>
      </p:sp>
    </p:spTree>
    <p:extLst>
      <p:ext uri="{BB962C8B-B14F-4D97-AF65-F5344CB8AC3E}">
        <p14:creationId xmlns:p14="http://schemas.microsoft.com/office/powerpoint/2010/main" val="207001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Aile Hekimliği ve </a:t>
            </a:r>
            <a:br>
              <a:rPr lang="tr-TR" dirty="0"/>
            </a:br>
            <a:r>
              <a:rPr lang="tr-TR" dirty="0"/>
              <a:t>Aile Sağlığı Merkezi</a:t>
            </a:r>
          </a:p>
        </p:txBody>
      </p:sp>
      <p:sp>
        <p:nvSpPr>
          <p:cNvPr id="3" name="Metin Yer Tutucusu 2"/>
          <p:cNvSpPr>
            <a:spLocks noGrp="1"/>
          </p:cNvSpPr>
          <p:nvPr>
            <p:ph type="body" idx="1"/>
          </p:nvPr>
        </p:nvSpPr>
        <p:spPr>
          <a:xfrm>
            <a:off x="395536" y="1767275"/>
            <a:ext cx="8568952" cy="3158700"/>
          </a:xfrm>
        </p:spPr>
        <p:txBody>
          <a:bodyPr/>
          <a:lstStyle/>
          <a:p>
            <a:r>
              <a:rPr lang="tr-TR" sz="2000" dirty="0">
                <a:latin typeface="Times New Roman" pitchFamily="18" charset="0"/>
                <a:cs typeface="Times New Roman" pitchFamily="18" charset="0"/>
              </a:rPr>
              <a:t>25. Mayıs. 2010 tarih ve 27591 sayılı Resmî Gazete de yayınlanan Aile Hekimliği Uygulama Yönetmeliği’ne göre aile hekimi, Kişiye yönelik koruyucu sağlık hizmetleri ile birinci basamak teşhis, tedavi ve </a:t>
            </a:r>
            <a:r>
              <a:rPr lang="tr-TR" sz="2000" dirty="0" err="1">
                <a:latin typeface="Times New Roman" pitchFamily="18" charset="0"/>
                <a:cs typeface="Times New Roman" pitchFamily="18" charset="0"/>
              </a:rPr>
              <a:t>rehabilite</a:t>
            </a:r>
            <a:r>
              <a:rPr lang="tr-TR" sz="2000" dirty="0">
                <a:latin typeface="Times New Roman" pitchFamily="18" charset="0"/>
                <a:cs typeface="Times New Roman" pitchFamily="18" charset="0"/>
              </a:rPr>
              <a:t> edici sağlık hizmetlerini, yaş, cinsiyet ve hastalık ayrımı yapmaksızın, her kişiye kapsamlı ve devamlı olarak belli bir mekânda vermekle yükümlü, gerektiği ölçüde gezici sağlık hizmeti veren ve tam gün esasına göre çalışan aile hekimliği uzmanı veya Bakanlığın öngördüğü eğitimleri alan uzman tabip veya tabipleri ifade etmektedir. </a:t>
            </a:r>
          </a:p>
          <a:p>
            <a:endParaRPr lang="tr-TR" sz="2000"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16</a:t>
            </a:fld>
            <a:endParaRPr lang="en"/>
          </a:p>
        </p:txBody>
      </p:sp>
    </p:spTree>
    <p:extLst>
      <p:ext uri="{BB962C8B-B14F-4D97-AF65-F5344CB8AC3E}">
        <p14:creationId xmlns:p14="http://schemas.microsoft.com/office/powerpoint/2010/main" val="2786397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Aile hekiminin görevleri (1)</a:t>
            </a:r>
          </a:p>
        </p:txBody>
      </p:sp>
      <p:sp>
        <p:nvSpPr>
          <p:cNvPr id="3" name="Metin Yer Tutucusu 2"/>
          <p:cNvSpPr>
            <a:spLocks noGrp="1"/>
          </p:cNvSpPr>
          <p:nvPr>
            <p:ph type="body" idx="1"/>
          </p:nvPr>
        </p:nvSpPr>
        <p:spPr>
          <a:xfrm>
            <a:off x="611560" y="1767275"/>
            <a:ext cx="8075265" cy="3158700"/>
          </a:xfrm>
        </p:spPr>
        <p:txBody>
          <a:bodyPr/>
          <a:lstStyle/>
          <a:p>
            <a:r>
              <a:rPr lang="tr-TR" sz="2400" dirty="0">
                <a:latin typeface="Times New Roman" pitchFamily="18" charset="0"/>
                <a:cs typeface="Times New Roman" pitchFamily="18" charset="0"/>
              </a:rPr>
              <a:t>Aile hekimi, aile sağlığı merkezini yönetmek, birlikte çalıştığı ekibi denetlemek ve hizmet içi eğitimlerini sağlamak, Bakanlıkça yürütülen özel sağlık programlarının gerektirdiği kişiye yönelik sağlık hizmetlerini yürütmekle yükümlüdür. </a:t>
            </a:r>
          </a:p>
          <a:p>
            <a:r>
              <a:rPr lang="tr-TR" sz="2400" dirty="0">
                <a:latin typeface="Times New Roman" pitchFamily="18" charset="0"/>
                <a:cs typeface="Times New Roman" pitchFamily="18" charset="0"/>
              </a:rPr>
              <a:t>Aile hekimi, kendisine kayıtlı kişileri bir bütün olarak ele alıp, kişiye yönelik koruyucu, tedavi ve </a:t>
            </a:r>
            <a:r>
              <a:rPr lang="tr-TR" sz="2400" dirty="0" err="1">
                <a:latin typeface="Times New Roman" pitchFamily="18" charset="0"/>
                <a:cs typeface="Times New Roman" pitchFamily="18" charset="0"/>
              </a:rPr>
              <a:t>rehabilite</a:t>
            </a:r>
            <a:r>
              <a:rPr lang="tr-TR" sz="2400" dirty="0">
                <a:latin typeface="Times New Roman" pitchFamily="18" charset="0"/>
                <a:cs typeface="Times New Roman" pitchFamily="18" charset="0"/>
              </a:rPr>
              <a:t> edici sağlık hizmetlerini bir ekip anlayışı içinde sunar. </a:t>
            </a:r>
          </a:p>
          <a:p>
            <a:endParaRPr lang="tr-TR" sz="2400"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17</a:t>
            </a:fld>
            <a:endParaRPr lang="en"/>
          </a:p>
        </p:txBody>
      </p:sp>
    </p:spTree>
    <p:extLst>
      <p:ext uri="{BB962C8B-B14F-4D97-AF65-F5344CB8AC3E}">
        <p14:creationId xmlns:p14="http://schemas.microsoft.com/office/powerpoint/2010/main" val="2965676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Aile hekiminin görevleri (2)</a:t>
            </a:r>
          </a:p>
        </p:txBody>
      </p:sp>
      <p:sp>
        <p:nvSpPr>
          <p:cNvPr id="3" name="Metin Yer Tutucusu 2"/>
          <p:cNvSpPr>
            <a:spLocks noGrp="1"/>
          </p:cNvSpPr>
          <p:nvPr>
            <p:ph type="body" idx="1"/>
          </p:nvPr>
        </p:nvSpPr>
        <p:spPr>
          <a:xfrm>
            <a:off x="395536" y="1767275"/>
            <a:ext cx="8496944" cy="3158700"/>
          </a:xfrm>
        </p:spPr>
        <p:txBody>
          <a:bodyPr/>
          <a:lstStyle/>
          <a:p>
            <a:r>
              <a:rPr lang="tr-TR" sz="2000" dirty="0">
                <a:latin typeface="Times New Roman" pitchFamily="18" charset="0"/>
                <a:cs typeface="Times New Roman" pitchFamily="18" charset="0"/>
              </a:rPr>
              <a:t>Aile hekimi, Bakanlıkça belirlenen usul ve esaslar çerçevesinde; </a:t>
            </a:r>
          </a:p>
          <a:p>
            <a:pPr lvl="1"/>
            <a:r>
              <a:rPr lang="tr-TR" sz="2000" dirty="0">
                <a:latin typeface="Times New Roman" pitchFamily="18" charset="0"/>
                <a:cs typeface="Times New Roman" pitchFamily="18" charset="0"/>
              </a:rPr>
              <a:t>Çalıştığı bölgenin sağlık hizmetinin planlamasında bölgesindeki toplum sağlığı merkezi ile işbirliği yapar,  </a:t>
            </a:r>
          </a:p>
          <a:p>
            <a:pPr lvl="1"/>
            <a:r>
              <a:rPr lang="tr-TR" sz="2000" dirty="0">
                <a:latin typeface="Times New Roman" pitchFamily="18" charset="0"/>
                <a:cs typeface="Times New Roman" pitchFamily="18" charset="0"/>
              </a:rPr>
              <a:t>Hekimlik uygulaması sırasında karşılaştığı toplum ve çevre sağlığını ilgilendiren durumları bölgesinde bulunduğu toplum sağlığı merkezine bildirir, </a:t>
            </a:r>
          </a:p>
          <a:p>
            <a:pPr lvl="1"/>
            <a:r>
              <a:rPr lang="tr-TR" sz="2000" dirty="0">
                <a:latin typeface="Times New Roman" pitchFamily="18" charset="0"/>
                <a:cs typeface="Times New Roman" pitchFamily="18" charset="0"/>
              </a:rPr>
              <a:t>Kendisine kayıtlı kişilerin ilk değerlendirmesini yapmak için altı ay içinde ev ziyaretinde bulunur veya kişiler ile iletişime geçer, </a:t>
            </a:r>
          </a:p>
          <a:p>
            <a:pPr lvl="1"/>
            <a:r>
              <a:rPr lang="tr-TR" sz="2000" dirty="0">
                <a:latin typeface="Times New Roman" pitchFamily="18" charset="0"/>
                <a:cs typeface="Times New Roman" pitchFamily="18" charset="0"/>
              </a:rPr>
              <a:t>Kişiye yönelik koruyucu sağlık hizmetleri ile birinci basamak tanı, tedavi, rehabilitasyon ve danışmanlık hizmetlerini verir, </a:t>
            </a:r>
          </a:p>
          <a:p>
            <a:endParaRPr lang="tr-TR" sz="1800"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18</a:t>
            </a:fld>
            <a:endParaRPr lang="en"/>
          </a:p>
        </p:txBody>
      </p:sp>
    </p:spTree>
    <p:extLst>
      <p:ext uri="{BB962C8B-B14F-4D97-AF65-F5344CB8AC3E}">
        <p14:creationId xmlns:p14="http://schemas.microsoft.com/office/powerpoint/2010/main" val="15494410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Aile hekiminin görevleri (3)</a:t>
            </a:r>
          </a:p>
        </p:txBody>
      </p:sp>
      <p:sp>
        <p:nvSpPr>
          <p:cNvPr id="3" name="Metin Yer Tutucusu 2"/>
          <p:cNvSpPr>
            <a:spLocks noGrp="1"/>
          </p:cNvSpPr>
          <p:nvPr>
            <p:ph type="body" idx="1"/>
          </p:nvPr>
        </p:nvSpPr>
        <p:spPr>
          <a:xfrm>
            <a:off x="323528" y="1767275"/>
            <a:ext cx="8640960" cy="3158700"/>
          </a:xfrm>
        </p:spPr>
        <p:txBody>
          <a:bodyPr/>
          <a:lstStyle/>
          <a:p>
            <a:r>
              <a:rPr lang="tr-TR" sz="1800" dirty="0">
                <a:latin typeface="Times New Roman" pitchFamily="18" charset="0"/>
                <a:cs typeface="Times New Roman" pitchFamily="18" charset="0"/>
              </a:rPr>
              <a:t>Sağlıkla ilgili olarak kayıtlı kişilere rehberlik yapar, sağlığı geliştirici ve koruyucu hizmetler ile ana çocuk sağlığı ve aile planlaması hizmetlerini verir, Periyodik sağlık muayenesi yapar, </a:t>
            </a:r>
          </a:p>
          <a:p>
            <a:r>
              <a:rPr lang="tr-TR" sz="1800" dirty="0">
                <a:latin typeface="Times New Roman" pitchFamily="18" charset="0"/>
                <a:cs typeface="Times New Roman" pitchFamily="18" charset="0"/>
              </a:rPr>
              <a:t>Kayıtlı kişilerin yaş, cinsiyet ve hastalık gruplarına yönelik izlem ve taramaları (kanser, kronik hastalıklar, gebe, loğusa, </a:t>
            </a:r>
            <a:r>
              <a:rPr lang="tr-TR" sz="1800" dirty="0" err="1">
                <a:latin typeface="Times New Roman" pitchFamily="18" charset="0"/>
                <a:cs typeface="Times New Roman" pitchFamily="18" charset="0"/>
              </a:rPr>
              <a:t>yenidoğan</a:t>
            </a:r>
            <a:r>
              <a:rPr lang="tr-TR" sz="1800" dirty="0">
                <a:latin typeface="Times New Roman" pitchFamily="18" charset="0"/>
                <a:cs typeface="Times New Roman" pitchFamily="18" charset="0"/>
              </a:rPr>
              <a:t>, bebek, çocuk sağlığı, </a:t>
            </a:r>
            <a:r>
              <a:rPr lang="tr-TR" sz="1800" dirty="0" err="1">
                <a:latin typeface="Times New Roman" pitchFamily="18" charset="0"/>
                <a:cs typeface="Times New Roman" pitchFamily="18" charset="0"/>
              </a:rPr>
              <a:t>adölesan</a:t>
            </a:r>
            <a:r>
              <a:rPr lang="tr-TR" sz="1800" dirty="0">
                <a:latin typeface="Times New Roman" pitchFamily="18" charset="0"/>
                <a:cs typeface="Times New Roman" pitchFamily="18" charset="0"/>
              </a:rPr>
              <a:t>, erişkin, yaşlı sağlığı ve benzeri) yapar, </a:t>
            </a:r>
          </a:p>
          <a:p>
            <a:r>
              <a:rPr lang="tr-TR" sz="1800" dirty="0">
                <a:latin typeface="Times New Roman" pitchFamily="18" charset="0"/>
                <a:cs typeface="Times New Roman" pitchFamily="18" charset="0"/>
              </a:rPr>
              <a:t>Evde takibi zorunlu olan özürlü, yaşlı, yatalak ve benzeri durumdaki kendisine kayıtlı kişilere evde veya gezici/yerinde sağlık hizmetlerinin yürütülmesi sırasında kişiye yönelik koruyucu sağlık hizmetleri ile birinci basamak tanı, tedavi, rehabilitasyon ve danışmanlık hizmetlerini verir, </a:t>
            </a:r>
          </a:p>
          <a:p>
            <a:endParaRPr lang="tr-TR" sz="1600" dirty="0"/>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19</a:t>
            </a:fld>
            <a:endParaRPr lang="en"/>
          </a:p>
        </p:txBody>
      </p:sp>
    </p:spTree>
    <p:extLst>
      <p:ext uri="{BB962C8B-B14F-4D97-AF65-F5344CB8AC3E}">
        <p14:creationId xmlns:p14="http://schemas.microsoft.com/office/powerpoint/2010/main" val="2135473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Koruyucu sağlık hizmeti veren kurumlar</a:t>
            </a:r>
          </a:p>
        </p:txBody>
      </p:sp>
      <p:sp>
        <p:nvSpPr>
          <p:cNvPr id="3" name="Metin Yer Tutucusu 2"/>
          <p:cNvSpPr>
            <a:spLocks noGrp="1"/>
          </p:cNvSpPr>
          <p:nvPr>
            <p:ph type="body" idx="1"/>
          </p:nvPr>
        </p:nvSpPr>
        <p:spPr>
          <a:xfrm>
            <a:off x="971600" y="1635647"/>
            <a:ext cx="7920880" cy="3290328"/>
          </a:xfrm>
        </p:spPr>
        <p:txBody>
          <a:bodyPr/>
          <a:lstStyle/>
          <a:p>
            <a:r>
              <a:rPr lang="tr-TR" sz="2400" dirty="0">
                <a:latin typeface="Times New Roman" pitchFamily="18" charset="0"/>
                <a:cs typeface="Times New Roman" pitchFamily="18" charset="0"/>
              </a:rPr>
              <a:t>Sağlık evi</a:t>
            </a:r>
          </a:p>
          <a:p>
            <a:r>
              <a:rPr lang="tr-TR" sz="2400" dirty="0">
                <a:latin typeface="Times New Roman" pitchFamily="18" charset="0"/>
                <a:cs typeface="Times New Roman" pitchFamily="18" charset="0"/>
              </a:rPr>
              <a:t>İşyeri revirleri</a:t>
            </a:r>
          </a:p>
          <a:p>
            <a:r>
              <a:rPr lang="tr-TR" sz="2400" dirty="0">
                <a:latin typeface="Times New Roman" pitchFamily="18" charset="0"/>
                <a:cs typeface="Times New Roman" pitchFamily="18" charset="0"/>
              </a:rPr>
              <a:t>Sağlık Ocağı</a:t>
            </a:r>
          </a:p>
          <a:p>
            <a:r>
              <a:rPr lang="tr-TR" sz="2400" dirty="0">
                <a:latin typeface="Times New Roman" pitchFamily="18" charset="0"/>
                <a:cs typeface="Times New Roman" pitchFamily="18" charset="0"/>
              </a:rPr>
              <a:t>AÇSAP</a:t>
            </a:r>
          </a:p>
          <a:p>
            <a:r>
              <a:rPr lang="tr-TR" sz="2400" dirty="0">
                <a:latin typeface="Times New Roman" pitchFamily="18" charset="0"/>
                <a:cs typeface="Times New Roman" pitchFamily="18" charset="0"/>
              </a:rPr>
              <a:t>Dispanserler</a:t>
            </a:r>
          </a:p>
          <a:p>
            <a:r>
              <a:rPr lang="tr-TR" sz="2400" dirty="0">
                <a:latin typeface="Times New Roman" pitchFamily="18" charset="0"/>
                <a:cs typeface="Times New Roman" pitchFamily="18" charset="0"/>
              </a:rPr>
              <a:t>Laboratuvarlar</a:t>
            </a:r>
          </a:p>
          <a:p>
            <a:r>
              <a:rPr lang="tr-TR" sz="2400" dirty="0">
                <a:latin typeface="Times New Roman" pitchFamily="18" charset="0"/>
                <a:cs typeface="Times New Roman" pitchFamily="18" charset="0"/>
              </a:rPr>
              <a:t>Çevre sağlığı birimleri</a:t>
            </a:r>
          </a:p>
          <a:p>
            <a:endParaRPr lang="tr-TR" sz="2400" dirty="0"/>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a:t>
            </a:fld>
            <a:endParaRPr lang="en"/>
          </a:p>
        </p:txBody>
      </p:sp>
    </p:spTree>
    <p:extLst>
      <p:ext uri="{BB962C8B-B14F-4D97-AF65-F5344CB8AC3E}">
        <p14:creationId xmlns:p14="http://schemas.microsoft.com/office/powerpoint/2010/main" val="2250467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Aile hekiminin görevleri (4)</a:t>
            </a:r>
          </a:p>
        </p:txBody>
      </p:sp>
      <p:sp>
        <p:nvSpPr>
          <p:cNvPr id="3" name="Metin Yer Tutucusu 2"/>
          <p:cNvSpPr>
            <a:spLocks noGrp="1"/>
          </p:cNvSpPr>
          <p:nvPr>
            <p:ph type="body" idx="1"/>
          </p:nvPr>
        </p:nvSpPr>
        <p:spPr>
          <a:xfrm>
            <a:off x="467544" y="1767275"/>
            <a:ext cx="8352928" cy="3158700"/>
          </a:xfrm>
        </p:spPr>
        <p:txBody>
          <a:bodyPr/>
          <a:lstStyle/>
          <a:p>
            <a:pPr>
              <a:spcBef>
                <a:spcPts val="0"/>
              </a:spcBef>
            </a:pPr>
            <a:r>
              <a:rPr lang="tr-TR" sz="1600" dirty="0">
                <a:latin typeface="Times New Roman" pitchFamily="18" charset="0"/>
                <a:cs typeface="Times New Roman" pitchFamily="18" charset="0"/>
              </a:rPr>
              <a:t>Aile sağlığı merkezi şartlarında tanı veya tedavisi yapılamayan hastaları sevk eder, sevk edilen hastaların geri bildirimi yapılan muayene, tetkik, tanı, tedavi ve yatış bilgilerini değerlendirir, ikinci ve üçüncü basamak tedavi ve rehabilitasyon hizmetleri ile evde bakım hizmetlerinin koordinasyonunu sağlar, </a:t>
            </a:r>
          </a:p>
          <a:p>
            <a:pPr>
              <a:spcBef>
                <a:spcPts val="0"/>
              </a:spcBef>
            </a:pPr>
            <a:r>
              <a:rPr lang="tr-TR" sz="1600" dirty="0">
                <a:latin typeface="Times New Roman" pitchFamily="18" charset="0"/>
                <a:cs typeface="Times New Roman" pitchFamily="18" charset="0"/>
              </a:rPr>
              <a:t>Tetkik hizmetlerinin verilmesini sağlar ya da bu hizmetleri verir, </a:t>
            </a:r>
          </a:p>
          <a:p>
            <a:pPr>
              <a:spcBef>
                <a:spcPts val="0"/>
              </a:spcBef>
            </a:pPr>
            <a:r>
              <a:rPr lang="tr-TR" sz="1600" dirty="0">
                <a:latin typeface="Times New Roman" pitchFamily="18" charset="0"/>
                <a:cs typeface="Times New Roman" pitchFamily="18" charset="0"/>
              </a:rPr>
              <a:t>Kendisine kayıtlı kişileri yılda en az bir defa değerlendirerek sağlık kayıtlarını günceller, </a:t>
            </a:r>
          </a:p>
          <a:p>
            <a:pPr>
              <a:spcBef>
                <a:spcPts val="0"/>
              </a:spcBef>
            </a:pPr>
            <a:r>
              <a:rPr lang="tr-TR" sz="1600" dirty="0">
                <a:latin typeface="Times New Roman" pitchFamily="18" charset="0"/>
                <a:cs typeface="Times New Roman" pitchFamily="18" charset="0"/>
              </a:rPr>
              <a:t>Gerektiğinde hastayı gözlem altına alarak tetkik ve tedavisini yapar, </a:t>
            </a:r>
          </a:p>
          <a:p>
            <a:pPr>
              <a:spcBef>
                <a:spcPts val="0"/>
              </a:spcBef>
            </a:pPr>
            <a:r>
              <a:rPr lang="tr-TR" sz="1600" dirty="0">
                <a:latin typeface="Times New Roman" pitchFamily="18" charset="0"/>
                <a:cs typeface="Times New Roman" pitchFamily="18" charset="0"/>
              </a:rPr>
              <a:t>Entegre sağlık hizmetinin sunulduğu merkezlerde gerektiğinde hastayı gözlem amaçlı yatırarak tetkik ve tedavisini yapar, </a:t>
            </a:r>
          </a:p>
          <a:p>
            <a:pPr>
              <a:spcBef>
                <a:spcPts val="0"/>
              </a:spcBef>
            </a:pPr>
            <a:r>
              <a:rPr lang="tr-TR" sz="1600" dirty="0">
                <a:latin typeface="Times New Roman" pitchFamily="18" charset="0"/>
                <a:cs typeface="Times New Roman" pitchFamily="18" charset="0"/>
              </a:rPr>
              <a:t>İlgili mevzuatta birinci basamak sağlık kuruluşları ve resmi tabiplerce kişiye yönelik düzenlenmesi öngörülen her türlü sağlık raporu, sevk evrakı, reçete ve diğer belgeleri düzenler.</a:t>
            </a:r>
          </a:p>
          <a:p>
            <a:pPr>
              <a:spcBef>
                <a:spcPts val="0"/>
              </a:spcBef>
            </a:pPr>
            <a:endParaRPr lang="tr-TR" sz="1200"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20</a:t>
            </a:fld>
            <a:endParaRPr lang="en"/>
          </a:p>
        </p:txBody>
      </p:sp>
    </p:spTree>
    <p:extLst>
      <p:ext uri="{BB962C8B-B14F-4D97-AF65-F5344CB8AC3E}">
        <p14:creationId xmlns:p14="http://schemas.microsoft.com/office/powerpoint/2010/main" val="16340717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Tedavi Hizmetleri</a:t>
            </a:r>
          </a:p>
        </p:txBody>
      </p:sp>
      <p:sp>
        <p:nvSpPr>
          <p:cNvPr id="3" name="Metin Yer Tutucusu 2"/>
          <p:cNvSpPr>
            <a:spLocks noGrp="1"/>
          </p:cNvSpPr>
          <p:nvPr>
            <p:ph type="body" idx="1"/>
          </p:nvPr>
        </p:nvSpPr>
        <p:spPr>
          <a:xfrm>
            <a:off x="1146025" y="2211709"/>
            <a:ext cx="7540800" cy="2714265"/>
          </a:xfrm>
        </p:spPr>
        <p:txBody>
          <a:bodyPr/>
          <a:lstStyle/>
          <a:p>
            <a:r>
              <a:rPr lang="tr-TR" dirty="0">
                <a:latin typeface="Times New Roman" pitchFamily="18" charset="0"/>
                <a:cs typeface="Times New Roman" pitchFamily="18" charset="0"/>
              </a:rPr>
              <a:t>Günübirlik (</a:t>
            </a:r>
            <a:r>
              <a:rPr lang="tr-TR" dirty="0" err="1">
                <a:latin typeface="Times New Roman" pitchFamily="18" charset="0"/>
                <a:cs typeface="Times New Roman" pitchFamily="18" charset="0"/>
              </a:rPr>
              <a:t>outpatient</a:t>
            </a:r>
            <a:r>
              <a:rPr lang="tr-TR" dirty="0">
                <a:latin typeface="Times New Roman" pitchFamily="18" charset="0"/>
                <a:cs typeface="Times New Roman" pitchFamily="18" charset="0"/>
              </a:rPr>
              <a:t>)</a:t>
            </a:r>
          </a:p>
          <a:p>
            <a:r>
              <a:rPr lang="tr-TR" dirty="0">
                <a:latin typeface="Times New Roman" pitchFamily="18" charset="0"/>
                <a:cs typeface="Times New Roman" pitchFamily="18" charset="0"/>
              </a:rPr>
              <a:t>Yataklı tedavi (</a:t>
            </a:r>
            <a:r>
              <a:rPr lang="tr-TR" dirty="0" err="1">
                <a:latin typeface="Times New Roman" pitchFamily="18" charset="0"/>
                <a:cs typeface="Times New Roman" pitchFamily="18" charset="0"/>
              </a:rPr>
              <a:t>inpatient</a:t>
            </a:r>
            <a:r>
              <a:rPr lang="tr-TR" dirty="0">
                <a:latin typeface="Times New Roman" pitchFamily="18" charset="0"/>
                <a:cs typeface="Times New Roman" pitchFamily="18" charset="0"/>
              </a:rPr>
              <a:t>)</a:t>
            </a:r>
          </a:p>
          <a:p>
            <a:pPr marL="50800" indent="0">
              <a:buNone/>
            </a:pPr>
            <a:endParaRPr lang="tr-TR"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21</a:t>
            </a:fld>
            <a:endParaRPr lang="en"/>
          </a:p>
        </p:txBody>
      </p:sp>
    </p:spTree>
    <p:extLst>
      <p:ext uri="{BB962C8B-B14F-4D97-AF65-F5344CB8AC3E}">
        <p14:creationId xmlns:p14="http://schemas.microsoft.com/office/powerpoint/2010/main" val="19137533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Tedavi hizmeti veren kurumlar</a:t>
            </a:r>
          </a:p>
        </p:txBody>
      </p:sp>
      <p:sp>
        <p:nvSpPr>
          <p:cNvPr id="3" name="Metin Yer Tutucusu 2"/>
          <p:cNvSpPr>
            <a:spLocks noGrp="1"/>
          </p:cNvSpPr>
          <p:nvPr>
            <p:ph type="body" idx="1"/>
          </p:nvPr>
        </p:nvSpPr>
        <p:spPr/>
        <p:txBody>
          <a:bodyPr/>
          <a:lstStyle/>
          <a:p>
            <a:r>
              <a:rPr lang="tr-TR" dirty="0">
                <a:latin typeface="Times New Roman" pitchFamily="18" charset="0"/>
                <a:cs typeface="Times New Roman" pitchFamily="18" charset="0"/>
              </a:rPr>
              <a:t>Hastaneler (</a:t>
            </a:r>
            <a:r>
              <a:rPr lang="tr-TR" dirty="0" err="1">
                <a:latin typeface="Times New Roman" pitchFamily="18" charset="0"/>
                <a:cs typeface="Times New Roman" pitchFamily="18" charset="0"/>
              </a:rPr>
              <a:t>hospitals</a:t>
            </a:r>
            <a:r>
              <a:rPr lang="tr-TR" dirty="0">
                <a:latin typeface="Times New Roman" pitchFamily="18" charset="0"/>
                <a:cs typeface="Times New Roman" pitchFamily="18" charset="0"/>
              </a:rPr>
              <a:t>)</a:t>
            </a:r>
          </a:p>
          <a:p>
            <a:r>
              <a:rPr lang="tr-TR" dirty="0">
                <a:latin typeface="Times New Roman" pitchFamily="18" charset="0"/>
                <a:cs typeface="Times New Roman" pitchFamily="18" charset="0"/>
              </a:rPr>
              <a:t>Özel Muayenehaneler</a:t>
            </a:r>
          </a:p>
          <a:p>
            <a:r>
              <a:rPr lang="tr-TR" dirty="0">
                <a:latin typeface="Times New Roman" pitchFamily="18" charset="0"/>
                <a:cs typeface="Times New Roman" pitchFamily="18" charset="0"/>
              </a:rPr>
              <a:t>Günübirlik Cerrahi Tedavi Merkezleri</a:t>
            </a:r>
          </a:p>
          <a:p>
            <a:r>
              <a:rPr lang="tr-TR" dirty="0">
                <a:latin typeface="Times New Roman" pitchFamily="18" charset="0"/>
                <a:cs typeface="Times New Roman" pitchFamily="18" charset="0"/>
              </a:rPr>
              <a:t>Evde Bakım (</a:t>
            </a:r>
            <a:r>
              <a:rPr lang="tr-TR" dirty="0" err="1">
                <a:latin typeface="Times New Roman" pitchFamily="18" charset="0"/>
                <a:cs typeface="Times New Roman" pitchFamily="18" charset="0"/>
              </a:rPr>
              <a:t>homecare</a:t>
            </a:r>
            <a:r>
              <a:rPr lang="tr-TR" dirty="0">
                <a:latin typeface="Times New Roman" pitchFamily="18" charset="0"/>
                <a:cs typeface="Times New Roman" pitchFamily="18" charset="0"/>
              </a:rPr>
              <a:t>)</a:t>
            </a:r>
          </a:p>
          <a:p>
            <a:r>
              <a:rPr lang="tr-TR" dirty="0">
                <a:latin typeface="Times New Roman" pitchFamily="18" charset="0"/>
                <a:cs typeface="Times New Roman" pitchFamily="18" charset="0"/>
              </a:rPr>
              <a:t>Hemşirelik Bakım Merkezleri (</a:t>
            </a:r>
            <a:r>
              <a:rPr lang="tr-TR" dirty="0" err="1">
                <a:latin typeface="Times New Roman" pitchFamily="18" charset="0"/>
                <a:cs typeface="Times New Roman" pitchFamily="18" charset="0"/>
              </a:rPr>
              <a:t>Nursing</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homes</a:t>
            </a:r>
            <a:r>
              <a:rPr lang="tr-TR" dirty="0">
                <a:latin typeface="Times New Roman" pitchFamily="18" charset="0"/>
                <a:cs typeface="Times New Roman" pitchFamily="18" charset="0"/>
              </a:rPr>
              <a:t>)</a:t>
            </a:r>
          </a:p>
          <a:p>
            <a:r>
              <a:rPr lang="tr-TR" dirty="0">
                <a:latin typeface="Times New Roman" pitchFamily="18" charset="0"/>
                <a:cs typeface="Times New Roman" pitchFamily="18" charset="0"/>
              </a:rPr>
              <a:t>Terminal Dönem Bakım Merkezleri (</a:t>
            </a:r>
            <a:r>
              <a:rPr lang="tr-TR" dirty="0" err="1">
                <a:latin typeface="Times New Roman" pitchFamily="18" charset="0"/>
                <a:cs typeface="Times New Roman" pitchFamily="18" charset="0"/>
              </a:rPr>
              <a:t>Hospice</a:t>
            </a:r>
            <a:r>
              <a:rPr lang="tr-TR" dirty="0">
                <a:latin typeface="Times New Roman" pitchFamily="18" charset="0"/>
                <a:cs typeface="Times New Roman" pitchFamily="18" charset="0"/>
              </a:rPr>
              <a:t>)</a:t>
            </a:r>
          </a:p>
          <a:p>
            <a:endParaRPr lang="tr-TR"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22</a:t>
            </a:fld>
            <a:endParaRPr lang="en"/>
          </a:p>
        </p:txBody>
      </p:sp>
    </p:spTree>
    <p:extLst>
      <p:ext uri="{BB962C8B-B14F-4D97-AF65-F5344CB8AC3E}">
        <p14:creationId xmlns:p14="http://schemas.microsoft.com/office/powerpoint/2010/main" val="2163923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Özel Muayenehane</a:t>
            </a:r>
          </a:p>
        </p:txBody>
      </p:sp>
      <p:sp>
        <p:nvSpPr>
          <p:cNvPr id="3" name="Metin Yer Tutucusu 2"/>
          <p:cNvSpPr>
            <a:spLocks noGrp="1"/>
          </p:cNvSpPr>
          <p:nvPr>
            <p:ph type="body" idx="1"/>
          </p:nvPr>
        </p:nvSpPr>
        <p:spPr>
          <a:xfrm>
            <a:off x="899592" y="1995685"/>
            <a:ext cx="7787233" cy="2930289"/>
          </a:xfrm>
        </p:spPr>
        <p:txBody>
          <a:bodyPr/>
          <a:lstStyle/>
          <a:p>
            <a:r>
              <a:rPr lang="tr-TR" dirty="0">
                <a:latin typeface="Times New Roman" pitchFamily="18" charset="0"/>
                <a:cs typeface="Times New Roman" pitchFamily="18" charset="0"/>
              </a:rPr>
              <a:t>Solo uygulama (solo </a:t>
            </a:r>
            <a:r>
              <a:rPr lang="tr-TR" dirty="0" err="1">
                <a:latin typeface="Times New Roman" pitchFamily="18" charset="0"/>
                <a:cs typeface="Times New Roman" pitchFamily="18" charset="0"/>
              </a:rPr>
              <a:t>practice</a:t>
            </a:r>
            <a:r>
              <a:rPr lang="tr-TR" dirty="0">
                <a:latin typeface="Times New Roman" pitchFamily="18" charset="0"/>
                <a:cs typeface="Times New Roman" pitchFamily="18" charset="0"/>
              </a:rPr>
              <a:t>)</a:t>
            </a:r>
          </a:p>
          <a:p>
            <a:r>
              <a:rPr lang="tr-TR" dirty="0">
                <a:latin typeface="Times New Roman" pitchFamily="18" charset="0"/>
                <a:cs typeface="Times New Roman" pitchFamily="18" charset="0"/>
              </a:rPr>
              <a:t>Grup uygulaması</a:t>
            </a:r>
          </a:p>
          <a:p>
            <a:pPr lvl="1"/>
            <a:r>
              <a:rPr lang="tr-TR" dirty="0">
                <a:latin typeface="Times New Roman" pitchFamily="18" charset="0"/>
                <a:cs typeface="Times New Roman" pitchFamily="18" charset="0"/>
              </a:rPr>
              <a:t>Tek uzmanlık dalı (</a:t>
            </a:r>
            <a:r>
              <a:rPr lang="tr-TR" dirty="0" err="1">
                <a:latin typeface="Times New Roman" pitchFamily="18" charset="0"/>
                <a:cs typeface="Times New Roman" pitchFamily="18" charset="0"/>
              </a:rPr>
              <a:t>single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specialty</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group</a:t>
            </a:r>
            <a:r>
              <a:rPr lang="tr-TR" dirty="0">
                <a:latin typeface="Times New Roman" pitchFamily="18" charset="0"/>
                <a:cs typeface="Times New Roman" pitchFamily="18" charset="0"/>
              </a:rPr>
              <a:t>)</a:t>
            </a:r>
          </a:p>
          <a:p>
            <a:pPr lvl="1"/>
            <a:r>
              <a:rPr lang="tr-TR" dirty="0">
                <a:latin typeface="Times New Roman" pitchFamily="18" charset="0"/>
                <a:cs typeface="Times New Roman" pitchFamily="18" charset="0"/>
              </a:rPr>
              <a:t>Çok uzmanlık dalı (</a:t>
            </a:r>
            <a:r>
              <a:rPr lang="tr-TR" dirty="0" err="1">
                <a:latin typeface="Times New Roman" pitchFamily="18" charset="0"/>
                <a:cs typeface="Times New Roman" pitchFamily="18" charset="0"/>
              </a:rPr>
              <a:t>multi-specialty</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gruop</a:t>
            </a:r>
            <a:r>
              <a:rPr lang="tr-TR" dirty="0">
                <a:latin typeface="Times New Roman" pitchFamily="18" charset="0"/>
                <a:cs typeface="Times New Roman" pitchFamily="18" charset="0"/>
              </a:rPr>
              <a:t>)</a:t>
            </a:r>
          </a:p>
          <a:p>
            <a:endParaRPr lang="tr-TR" dirty="0"/>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23</a:t>
            </a:fld>
            <a:endParaRPr lang="en"/>
          </a:p>
        </p:txBody>
      </p:sp>
    </p:spTree>
    <p:extLst>
      <p:ext uri="{BB962C8B-B14F-4D97-AF65-F5344CB8AC3E}">
        <p14:creationId xmlns:p14="http://schemas.microsoft.com/office/powerpoint/2010/main" val="6889450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Günübirlik cerrahi merkezleri</a:t>
            </a:r>
          </a:p>
        </p:txBody>
      </p:sp>
      <p:sp>
        <p:nvSpPr>
          <p:cNvPr id="3" name="Metin Yer Tutucusu 2"/>
          <p:cNvSpPr>
            <a:spLocks noGrp="1"/>
          </p:cNvSpPr>
          <p:nvPr>
            <p:ph type="body" idx="1"/>
          </p:nvPr>
        </p:nvSpPr>
        <p:spPr>
          <a:xfrm>
            <a:off x="1146025" y="2067693"/>
            <a:ext cx="7540800" cy="2520281"/>
          </a:xfrm>
        </p:spPr>
        <p:txBody>
          <a:bodyPr/>
          <a:lstStyle/>
          <a:p>
            <a:r>
              <a:rPr lang="tr-TR" dirty="0" err="1">
                <a:latin typeface="Times New Roman" pitchFamily="18" charset="0"/>
                <a:cs typeface="Times New Roman" pitchFamily="18" charset="0"/>
              </a:rPr>
              <a:t>Outpatient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surgery</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centers</a:t>
            </a:r>
            <a:endParaRPr lang="tr-TR" dirty="0">
              <a:latin typeface="Times New Roman" pitchFamily="18" charset="0"/>
              <a:cs typeface="Times New Roman" pitchFamily="18" charset="0"/>
            </a:endParaRPr>
          </a:p>
          <a:p>
            <a:r>
              <a:rPr lang="tr-TR" dirty="0" err="1">
                <a:latin typeface="Times New Roman" pitchFamily="18" charset="0"/>
                <a:cs typeface="Times New Roman" pitchFamily="18" charset="0"/>
              </a:rPr>
              <a:t>Emergicenters</a:t>
            </a:r>
            <a:endParaRPr lang="tr-TR" dirty="0">
              <a:latin typeface="Times New Roman" pitchFamily="18" charset="0"/>
              <a:cs typeface="Times New Roman" pitchFamily="18" charset="0"/>
            </a:endParaRPr>
          </a:p>
          <a:p>
            <a:endParaRPr lang="tr-TR"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24</a:t>
            </a:fld>
            <a:endParaRPr lang="en"/>
          </a:p>
        </p:txBody>
      </p:sp>
    </p:spTree>
    <p:extLst>
      <p:ext uri="{BB962C8B-B14F-4D97-AF65-F5344CB8AC3E}">
        <p14:creationId xmlns:p14="http://schemas.microsoft.com/office/powerpoint/2010/main" val="3837568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Günübirlik ameliyat örnekleri</a:t>
            </a:r>
          </a:p>
        </p:txBody>
      </p:sp>
      <p:sp>
        <p:nvSpPr>
          <p:cNvPr id="3" name="Metin Yer Tutucusu 2"/>
          <p:cNvSpPr>
            <a:spLocks noGrp="1"/>
          </p:cNvSpPr>
          <p:nvPr>
            <p:ph type="body" idx="1"/>
          </p:nvPr>
        </p:nvSpPr>
        <p:spPr>
          <a:xfrm>
            <a:off x="467544" y="1779662"/>
            <a:ext cx="8424936" cy="3158700"/>
          </a:xfrm>
        </p:spPr>
        <p:txBody>
          <a:bodyPr/>
          <a:lstStyle/>
          <a:p>
            <a:pPr>
              <a:spcBef>
                <a:spcPts val="0"/>
              </a:spcBef>
            </a:pPr>
            <a:r>
              <a:rPr lang="tr-TR" sz="1800" dirty="0">
                <a:latin typeface="Times New Roman" pitchFamily="18" charset="0"/>
                <a:cs typeface="Times New Roman" pitchFamily="18" charset="0"/>
              </a:rPr>
              <a:t>Genel cerrahi; Biyopsiler, endoskopi, anal fistül, A-V fistül, </a:t>
            </a:r>
            <a:r>
              <a:rPr lang="tr-TR" sz="1800" dirty="0" err="1">
                <a:latin typeface="Times New Roman" pitchFamily="18" charset="0"/>
                <a:cs typeface="Times New Roman" pitchFamily="18" charset="0"/>
              </a:rPr>
              <a:t>hemoroidektomi</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herni</a:t>
            </a:r>
            <a:r>
              <a:rPr lang="tr-TR" sz="1800" dirty="0">
                <a:latin typeface="Times New Roman" pitchFamily="18" charset="0"/>
                <a:cs typeface="Times New Roman" pitchFamily="18" charset="0"/>
              </a:rPr>
              <a:t> onarımı, </a:t>
            </a:r>
            <a:r>
              <a:rPr lang="tr-TR" sz="1800" dirty="0" err="1">
                <a:latin typeface="Times New Roman" pitchFamily="18" charset="0"/>
                <a:cs typeface="Times New Roman" pitchFamily="18" charset="0"/>
              </a:rPr>
              <a:t>laparoskopik</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kolesistektomi</a:t>
            </a:r>
            <a:endParaRPr lang="tr-TR" sz="1800" dirty="0">
              <a:latin typeface="Times New Roman" pitchFamily="18" charset="0"/>
              <a:cs typeface="Times New Roman" pitchFamily="18" charset="0"/>
            </a:endParaRPr>
          </a:p>
          <a:p>
            <a:pPr>
              <a:spcBef>
                <a:spcPts val="0"/>
              </a:spcBef>
            </a:pPr>
            <a:r>
              <a:rPr lang="tr-TR" sz="1800" dirty="0">
                <a:latin typeface="Times New Roman" pitchFamily="18" charset="0"/>
                <a:cs typeface="Times New Roman" pitchFamily="18" charset="0"/>
              </a:rPr>
              <a:t>KBB; </a:t>
            </a:r>
            <a:r>
              <a:rPr lang="tr-TR" sz="1800" dirty="0" err="1">
                <a:latin typeface="Times New Roman" pitchFamily="18" charset="0"/>
                <a:cs typeface="Times New Roman" pitchFamily="18" charset="0"/>
              </a:rPr>
              <a:t>Adenoidektomi</a:t>
            </a:r>
            <a:r>
              <a:rPr lang="tr-TR" sz="1800" dirty="0">
                <a:latin typeface="Times New Roman" pitchFamily="18" charset="0"/>
                <a:cs typeface="Times New Roman" pitchFamily="18" charset="0"/>
              </a:rPr>
              <a:t>, yabancı cisim çıkarma, </a:t>
            </a:r>
            <a:r>
              <a:rPr lang="tr-TR" sz="1800" dirty="0" err="1">
                <a:latin typeface="Times New Roman" pitchFamily="18" charset="0"/>
                <a:cs typeface="Times New Roman" pitchFamily="18" charset="0"/>
              </a:rPr>
              <a:t>laringoskopi</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mastoidektomi</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polipektomi</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tonsillektomi</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timpanoplasti</a:t>
            </a:r>
            <a:endParaRPr lang="tr-TR" sz="1800" dirty="0">
              <a:latin typeface="Times New Roman" pitchFamily="18" charset="0"/>
              <a:cs typeface="Times New Roman" pitchFamily="18" charset="0"/>
            </a:endParaRPr>
          </a:p>
          <a:p>
            <a:pPr>
              <a:spcBef>
                <a:spcPts val="0"/>
              </a:spcBef>
            </a:pPr>
            <a:r>
              <a:rPr lang="tr-TR" sz="1800" dirty="0">
                <a:latin typeface="Times New Roman" pitchFamily="18" charset="0"/>
                <a:cs typeface="Times New Roman" pitchFamily="18" charset="0"/>
              </a:rPr>
              <a:t>Kadın doğum; </a:t>
            </a:r>
            <a:r>
              <a:rPr lang="tr-TR" sz="1800" dirty="0" err="1">
                <a:latin typeface="Times New Roman" pitchFamily="18" charset="0"/>
                <a:cs typeface="Times New Roman" pitchFamily="18" charset="0"/>
              </a:rPr>
              <a:t>Bartolin</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kistektomi</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serviks</a:t>
            </a:r>
            <a:r>
              <a:rPr lang="tr-TR" sz="1800" dirty="0">
                <a:latin typeface="Times New Roman" pitchFamily="18" charset="0"/>
                <a:cs typeface="Times New Roman" pitchFamily="18" charset="0"/>
              </a:rPr>
              <a:t> biyopsisi, </a:t>
            </a:r>
            <a:r>
              <a:rPr lang="tr-TR" sz="1800" dirty="0" err="1">
                <a:latin typeface="Times New Roman" pitchFamily="18" charset="0"/>
                <a:cs typeface="Times New Roman" pitchFamily="18" charset="0"/>
              </a:rPr>
              <a:t>küretaj</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polipektomi</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laparoskopi</a:t>
            </a:r>
            <a:r>
              <a:rPr lang="tr-TR" sz="1800" dirty="0">
                <a:latin typeface="Times New Roman" pitchFamily="18" charset="0"/>
                <a:cs typeface="Times New Roman" pitchFamily="18" charset="0"/>
              </a:rPr>
              <a:t>, tüp </a:t>
            </a:r>
            <a:r>
              <a:rPr lang="tr-TR" sz="1800" dirty="0" err="1">
                <a:latin typeface="Times New Roman" pitchFamily="18" charset="0"/>
                <a:cs typeface="Times New Roman" pitchFamily="18" charset="0"/>
              </a:rPr>
              <a:t>ligasyonu</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histeroskopi</a:t>
            </a:r>
            <a:endParaRPr lang="tr-TR" sz="1800" dirty="0">
              <a:latin typeface="Times New Roman" pitchFamily="18" charset="0"/>
              <a:cs typeface="Times New Roman" pitchFamily="18" charset="0"/>
            </a:endParaRPr>
          </a:p>
          <a:p>
            <a:pPr>
              <a:spcBef>
                <a:spcPts val="0"/>
              </a:spcBef>
            </a:pPr>
            <a:r>
              <a:rPr lang="tr-TR" sz="1800" dirty="0">
                <a:latin typeface="Times New Roman" pitchFamily="18" charset="0"/>
                <a:cs typeface="Times New Roman" pitchFamily="18" charset="0"/>
              </a:rPr>
              <a:t>Ortopedi; </a:t>
            </a:r>
            <a:r>
              <a:rPr lang="tr-TR" sz="1800" dirty="0" err="1">
                <a:latin typeface="Times New Roman" pitchFamily="18" charset="0"/>
                <a:cs typeface="Times New Roman" pitchFamily="18" charset="0"/>
              </a:rPr>
              <a:t>artroskopi</a:t>
            </a:r>
            <a:r>
              <a:rPr lang="tr-TR" sz="1800" dirty="0">
                <a:latin typeface="Times New Roman" pitchFamily="18" charset="0"/>
                <a:cs typeface="Times New Roman" pitchFamily="18" charset="0"/>
              </a:rPr>
              <a:t>, kemik biyopsisi, </a:t>
            </a:r>
            <a:r>
              <a:rPr lang="tr-TR" sz="1800" dirty="0" err="1">
                <a:latin typeface="Times New Roman" pitchFamily="18" charset="0"/>
                <a:cs typeface="Times New Roman" pitchFamily="18" charset="0"/>
              </a:rPr>
              <a:t>karpal</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tunel</a:t>
            </a:r>
            <a:r>
              <a:rPr lang="tr-TR" sz="1800" dirty="0">
                <a:latin typeface="Times New Roman" pitchFamily="18" charset="0"/>
                <a:cs typeface="Times New Roman" pitchFamily="18" charset="0"/>
              </a:rPr>
              <a:t> operasyonu, kapalı redüksiyon, </a:t>
            </a:r>
            <a:r>
              <a:rPr lang="tr-TR" sz="1800" dirty="0" err="1">
                <a:latin typeface="Times New Roman" pitchFamily="18" charset="0"/>
                <a:cs typeface="Times New Roman" pitchFamily="18" charset="0"/>
              </a:rPr>
              <a:t>debridman</a:t>
            </a:r>
            <a:r>
              <a:rPr lang="tr-TR" sz="1800" dirty="0">
                <a:latin typeface="Times New Roman" pitchFamily="18" charset="0"/>
                <a:cs typeface="Times New Roman" pitchFamily="18" charset="0"/>
              </a:rPr>
              <a:t>, tetik parmak </a:t>
            </a:r>
          </a:p>
          <a:p>
            <a:pPr>
              <a:spcBef>
                <a:spcPts val="0"/>
              </a:spcBef>
            </a:pPr>
            <a:r>
              <a:rPr lang="tr-TR" sz="1800" dirty="0">
                <a:latin typeface="Times New Roman" pitchFamily="18" charset="0"/>
                <a:cs typeface="Times New Roman" pitchFamily="18" charset="0"/>
              </a:rPr>
              <a:t>Plastik Cerrahi; </a:t>
            </a:r>
            <a:r>
              <a:rPr lang="tr-TR" sz="1800" dirty="0" err="1">
                <a:latin typeface="Times New Roman" pitchFamily="18" charset="0"/>
                <a:cs typeface="Times New Roman" pitchFamily="18" charset="0"/>
              </a:rPr>
              <a:t>Rinoplasti</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mamoplasti</a:t>
            </a:r>
            <a:r>
              <a:rPr lang="tr-TR" sz="1800" dirty="0">
                <a:latin typeface="Times New Roman" pitchFamily="18" charset="0"/>
                <a:cs typeface="Times New Roman" pitchFamily="18" charset="0"/>
              </a:rPr>
              <a:t>, otoplasti, </a:t>
            </a:r>
            <a:r>
              <a:rPr lang="tr-TR" sz="1800" dirty="0" err="1">
                <a:latin typeface="Times New Roman" pitchFamily="18" charset="0"/>
                <a:cs typeface="Times New Roman" pitchFamily="18" charset="0"/>
              </a:rPr>
              <a:t>skar</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eksizyonu</a:t>
            </a:r>
            <a:endParaRPr lang="tr-TR" sz="1800" dirty="0">
              <a:latin typeface="Times New Roman" pitchFamily="18" charset="0"/>
              <a:cs typeface="Times New Roman" pitchFamily="18" charset="0"/>
            </a:endParaRPr>
          </a:p>
          <a:p>
            <a:pPr>
              <a:spcBef>
                <a:spcPts val="0"/>
              </a:spcBef>
            </a:pPr>
            <a:r>
              <a:rPr lang="tr-TR" sz="1800" dirty="0">
                <a:latin typeface="Times New Roman" pitchFamily="18" charset="0"/>
                <a:cs typeface="Times New Roman" pitchFamily="18" charset="0"/>
              </a:rPr>
              <a:t>Çocuk cerrahi; Biyopsi, sünnet, endoskopi, fıtık, </a:t>
            </a:r>
          </a:p>
          <a:p>
            <a:pPr>
              <a:spcBef>
                <a:spcPts val="0"/>
              </a:spcBef>
            </a:pPr>
            <a:r>
              <a:rPr lang="tr-TR" sz="1800" dirty="0">
                <a:latin typeface="Times New Roman" pitchFamily="18" charset="0"/>
                <a:cs typeface="Times New Roman" pitchFamily="18" charset="0"/>
              </a:rPr>
              <a:t>Üroloji; Sünnet, </a:t>
            </a:r>
            <a:r>
              <a:rPr lang="tr-TR" sz="1800" dirty="0" err="1">
                <a:latin typeface="Times New Roman" pitchFamily="18" charset="0"/>
                <a:cs typeface="Times New Roman" pitchFamily="18" charset="0"/>
              </a:rPr>
              <a:t>sistoskopi</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vazektomi</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litotripsi</a:t>
            </a:r>
            <a:r>
              <a:rPr lang="tr-TR" sz="1800" dirty="0">
                <a:latin typeface="Times New Roman" pitchFamily="18" charset="0"/>
                <a:cs typeface="Times New Roman" pitchFamily="18" charset="0"/>
              </a:rPr>
              <a:t>, prostat biyopsisi</a:t>
            </a:r>
          </a:p>
          <a:p>
            <a:pPr>
              <a:spcBef>
                <a:spcPts val="0"/>
              </a:spcBef>
            </a:pPr>
            <a:endParaRPr lang="tr-TR" sz="1600"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25</a:t>
            </a:fld>
            <a:endParaRPr lang="en"/>
          </a:p>
        </p:txBody>
      </p:sp>
    </p:spTree>
    <p:extLst>
      <p:ext uri="{BB962C8B-B14F-4D97-AF65-F5344CB8AC3E}">
        <p14:creationId xmlns:p14="http://schemas.microsoft.com/office/powerpoint/2010/main" val="12907580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Evde bakım</a:t>
            </a:r>
          </a:p>
        </p:txBody>
      </p:sp>
      <p:sp>
        <p:nvSpPr>
          <p:cNvPr id="3" name="Metin Yer Tutucusu 2"/>
          <p:cNvSpPr>
            <a:spLocks noGrp="1"/>
          </p:cNvSpPr>
          <p:nvPr>
            <p:ph type="body" idx="1"/>
          </p:nvPr>
        </p:nvSpPr>
        <p:spPr/>
        <p:txBody>
          <a:bodyPr/>
          <a:lstStyle/>
          <a:p>
            <a:r>
              <a:rPr lang="tr-TR" dirty="0">
                <a:latin typeface="Times New Roman" pitchFamily="18" charset="0"/>
                <a:cs typeface="Times New Roman" pitchFamily="18" charset="0"/>
              </a:rPr>
              <a:t>Acaba hastaları, hastanede yatırmadan evlerinde tedavi edebilir miyiz ?</a:t>
            </a:r>
          </a:p>
          <a:p>
            <a:endParaRPr lang="tr-TR"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26</a:t>
            </a:fld>
            <a:endParaRPr lang="en"/>
          </a:p>
        </p:txBody>
      </p:sp>
    </p:spTree>
    <p:extLst>
      <p:ext uri="{BB962C8B-B14F-4D97-AF65-F5344CB8AC3E}">
        <p14:creationId xmlns:p14="http://schemas.microsoft.com/office/powerpoint/2010/main" val="4734346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Evde bakım</a:t>
            </a:r>
          </a:p>
        </p:txBody>
      </p:sp>
      <p:sp>
        <p:nvSpPr>
          <p:cNvPr id="3" name="Metin Yer Tutucusu 2"/>
          <p:cNvSpPr>
            <a:spLocks noGrp="1"/>
          </p:cNvSpPr>
          <p:nvPr>
            <p:ph type="body" idx="1"/>
          </p:nvPr>
        </p:nvSpPr>
        <p:spPr/>
        <p:txBody>
          <a:bodyPr/>
          <a:lstStyle/>
          <a:p>
            <a:r>
              <a:rPr lang="tr-TR" dirty="0">
                <a:latin typeface="Times New Roman" pitchFamily="18" charset="0"/>
                <a:cs typeface="Times New Roman" pitchFamily="18" charset="0"/>
              </a:rPr>
              <a:t>Evde bakım (</a:t>
            </a:r>
            <a:r>
              <a:rPr lang="tr-TR" dirty="0" err="1">
                <a:latin typeface="Times New Roman" pitchFamily="18" charset="0"/>
                <a:cs typeface="Times New Roman" pitchFamily="18" charset="0"/>
              </a:rPr>
              <a:t>home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care</a:t>
            </a:r>
            <a:r>
              <a:rPr lang="tr-TR" dirty="0">
                <a:latin typeface="Times New Roman" pitchFamily="18" charset="0"/>
                <a:cs typeface="Times New Roman" pitchFamily="18" charset="0"/>
              </a:rPr>
              <a:t>), sağlık düzeyini iyileştirmek ve yükseltmek için hastalara, ev ortamında sağlık hizmeti ve hizmet donanımının (araç, gereç) sağlanması olarak tanımlanmaktadır </a:t>
            </a:r>
          </a:p>
          <a:p>
            <a:endParaRPr lang="tr-TR"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27</a:t>
            </a:fld>
            <a:endParaRPr lang="en"/>
          </a:p>
        </p:txBody>
      </p:sp>
    </p:spTree>
    <p:extLst>
      <p:ext uri="{BB962C8B-B14F-4D97-AF65-F5344CB8AC3E}">
        <p14:creationId xmlns:p14="http://schemas.microsoft.com/office/powerpoint/2010/main" val="20622008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Hastane-Evde Bakım maliyetleri</a:t>
            </a: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28</a:t>
            </a:fld>
            <a:endParaRPr lang="en"/>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791" y="1629552"/>
            <a:ext cx="7767637" cy="3373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92952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Hemşirelik bakım merkezleri</a:t>
            </a: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29</a:t>
            </a:fld>
            <a:endParaRPr lang="en"/>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736229"/>
            <a:ext cx="8585646" cy="3407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1050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Sağlık evi</a:t>
            </a:r>
          </a:p>
        </p:txBody>
      </p:sp>
      <p:sp>
        <p:nvSpPr>
          <p:cNvPr id="3" name="Metin Yer Tutucusu 2"/>
          <p:cNvSpPr>
            <a:spLocks noGrp="1"/>
          </p:cNvSpPr>
          <p:nvPr>
            <p:ph type="body" idx="1"/>
          </p:nvPr>
        </p:nvSpPr>
        <p:spPr>
          <a:xfrm>
            <a:off x="971600" y="1563638"/>
            <a:ext cx="7848872" cy="3362337"/>
          </a:xfrm>
        </p:spPr>
        <p:txBody>
          <a:bodyPr/>
          <a:lstStyle/>
          <a:p>
            <a:pPr>
              <a:spcBef>
                <a:spcPts val="0"/>
              </a:spcBef>
            </a:pPr>
            <a:r>
              <a:rPr lang="tr-TR" sz="2400" dirty="0">
                <a:latin typeface="Times New Roman" pitchFamily="18" charset="0"/>
                <a:cs typeface="Times New Roman" pitchFamily="18" charset="0"/>
              </a:rPr>
              <a:t>Ana çocuk sağlığı hizmetleri (gebe ve çocuk izleme) </a:t>
            </a:r>
          </a:p>
          <a:p>
            <a:pPr>
              <a:spcBef>
                <a:spcPts val="0"/>
              </a:spcBef>
            </a:pPr>
            <a:r>
              <a:rPr lang="tr-TR" sz="2400" dirty="0">
                <a:latin typeface="Times New Roman" pitchFamily="18" charset="0"/>
                <a:cs typeface="Times New Roman" pitchFamily="18" charset="0"/>
              </a:rPr>
              <a:t>Sıtma eradikasyon hizmetleri</a:t>
            </a:r>
          </a:p>
          <a:p>
            <a:pPr>
              <a:spcBef>
                <a:spcPts val="0"/>
              </a:spcBef>
            </a:pPr>
            <a:r>
              <a:rPr lang="tr-TR" sz="2400" dirty="0">
                <a:latin typeface="Times New Roman" pitchFamily="18" charset="0"/>
                <a:cs typeface="Times New Roman" pitchFamily="18" charset="0"/>
              </a:rPr>
              <a:t>Hasta takibi ve eğitimi</a:t>
            </a:r>
          </a:p>
          <a:p>
            <a:pPr>
              <a:spcBef>
                <a:spcPts val="0"/>
              </a:spcBef>
            </a:pPr>
            <a:r>
              <a:rPr lang="tr-TR" sz="2400" dirty="0">
                <a:latin typeface="Times New Roman" pitchFamily="18" charset="0"/>
                <a:cs typeface="Times New Roman" pitchFamily="18" charset="0"/>
              </a:rPr>
              <a:t>Aşılama</a:t>
            </a:r>
          </a:p>
          <a:p>
            <a:pPr>
              <a:spcBef>
                <a:spcPts val="0"/>
              </a:spcBef>
            </a:pPr>
            <a:r>
              <a:rPr lang="tr-TR" sz="2400" dirty="0">
                <a:latin typeface="Times New Roman" pitchFamily="18" charset="0"/>
                <a:cs typeface="Times New Roman" pitchFamily="18" charset="0"/>
              </a:rPr>
              <a:t>Aile planlaması hizmetleri</a:t>
            </a:r>
          </a:p>
          <a:p>
            <a:pPr>
              <a:spcBef>
                <a:spcPts val="0"/>
              </a:spcBef>
            </a:pPr>
            <a:r>
              <a:rPr lang="tr-TR" sz="2400" dirty="0">
                <a:latin typeface="Times New Roman" pitchFamily="18" charset="0"/>
                <a:cs typeface="Times New Roman" pitchFamily="18" charset="0"/>
              </a:rPr>
              <a:t>Çevrenin düzenlenmesi ve korunması</a:t>
            </a:r>
          </a:p>
          <a:p>
            <a:pPr>
              <a:spcBef>
                <a:spcPts val="0"/>
              </a:spcBef>
            </a:pPr>
            <a:r>
              <a:rPr lang="tr-TR" sz="2400" dirty="0">
                <a:latin typeface="Times New Roman" pitchFamily="18" charset="0"/>
                <a:cs typeface="Times New Roman" pitchFamily="18" charset="0"/>
              </a:rPr>
              <a:t>Sağlık eğitimi hizmetleri</a:t>
            </a:r>
          </a:p>
          <a:p>
            <a:pPr>
              <a:spcBef>
                <a:spcPts val="0"/>
              </a:spcBef>
            </a:pPr>
            <a:r>
              <a:rPr lang="tr-TR" sz="2400" dirty="0">
                <a:latin typeface="Times New Roman" pitchFamily="18" charset="0"/>
                <a:cs typeface="Times New Roman" pitchFamily="18" charset="0"/>
              </a:rPr>
              <a:t>İlk yardım ve acil tedavi hizmetleri</a:t>
            </a:r>
          </a:p>
          <a:p>
            <a:pPr>
              <a:spcBef>
                <a:spcPts val="0"/>
              </a:spcBef>
            </a:pPr>
            <a:r>
              <a:rPr lang="tr-TR" sz="2400" dirty="0">
                <a:latin typeface="Times New Roman" pitchFamily="18" charset="0"/>
                <a:cs typeface="Times New Roman" pitchFamily="18" charset="0"/>
              </a:rPr>
              <a:t>Sosyal yardım hizmetleri</a:t>
            </a:r>
          </a:p>
          <a:p>
            <a:pPr>
              <a:spcBef>
                <a:spcPts val="0"/>
              </a:spcBef>
            </a:pPr>
            <a:endParaRPr lang="tr-TR" sz="2400" dirty="0"/>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30243494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Terminal Dönem  Bakım Merkezleri</a:t>
            </a:r>
            <a:br>
              <a:rPr lang="tr-TR" dirty="0"/>
            </a:br>
            <a:r>
              <a:rPr lang="tr-TR" dirty="0"/>
              <a:t>(</a:t>
            </a:r>
            <a:r>
              <a:rPr lang="tr-TR" dirty="0" err="1"/>
              <a:t>Hospice</a:t>
            </a:r>
            <a:r>
              <a:rPr lang="tr-TR" dirty="0"/>
              <a:t>)</a:t>
            </a:r>
          </a:p>
        </p:txBody>
      </p:sp>
      <p:sp>
        <p:nvSpPr>
          <p:cNvPr id="3" name="Metin Yer Tutucusu 2"/>
          <p:cNvSpPr>
            <a:spLocks noGrp="1"/>
          </p:cNvSpPr>
          <p:nvPr>
            <p:ph type="body" idx="1"/>
          </p:nvPr>
        </p:nvSpPr>
        <p:spPr>
          <a:xfrm>
            <a:off x="755576" y="1767275"/>
            <a:ext cx="7931249" cy="3158700"/>
          </a:xfrm>
        </p:spPr>
        <p:txBody>
          <a:bodyPr/>
          <a:lstStyle/>
          <a:p>
            <a:r>
              <a:rPr lang="tr-TR" dirty="0">
                <a:latin typeface="Times New Roman" pitchFamily="18" charset="0"/>
                <a:cs typeface="Times New Roman" pitchFamily="18" charset="0"/>
              </a:rPr>
              <a:t>Terminal dönem hasta bakım merkezleri de gerçekte tedavi ve rehabilitasyon hizmeti veren kurumlar değildir.  Bu kurumlar, temel olarak, yaşama şansı olmayan hastaların hayatlarının son döneminde acı ve ağrı duymadan yaşamalarını sağlamaya çalışmaktadırlar.</a:t>
            </a:r>
          </a:p>
          <a:p>
            <a:endParaRPr lang="tr-TR"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30</a:t>
            </a:fld>
            <a:endParaRPr lang="en"/>
          </a:p>
        </p:txBody>
      </p:sp>
    </p:spTree>
    <p:extLst>
      <p:ext uri="{BB962C8B-B14F-4D97-AF65-F5344CB8AC3E}">
        <p14:creationId xmlns:p14="http://schemas.microsoft.com/office/powerpoint/2010/main" val="40456996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Sağlık Yönetim Sistemi (</a:t>
            </a:r>
            <a:r>
              <a:rPr lang="tr-TR" dirty="0" err="1"/>
              <a:t>Managed</a:t>
            </a:r>
            <a:r>
              <a:rPr lang="tr-TR" dirty="0"/>
              <a:t> </a:t>
            </a:r>
            <a:r>
              <a:rPr lang="tr-TR" dirty="0" err="1"/>
              <a:t>Care</a:t>
            </a:r>
            <a:r>
              <a:rPr lang="tr-TR" dirty="0"/>
              <a:t>)</a:t>
            </a:r>
          </a:p>
        </p:txBody>
      </p:sp>
      <p:sp>
        <p:nvSpPr>
          <p:cNvPr id="3" name="Metin Yer Tutucusu 2"/>
          <p:cNvSpPr>
            <a:spLocks noGrp="1"/>
          </p:cNvSpPr>
          <p:nvPr>
            <p:ph type="body" idx="1"/>
          </p:nvPr>
        </p:nvSpPr>
        <p:spPr/>
        <p:txBody>
          <a:bodyPr/>
          <a:lstStyle/>
          <a:p>
            <a:r>
              <a:rPr lang="tr-TR" dirty="0">
                <a:latin typeface="Times New Roman" pitchFamily="18" charset="0"/>
                <a:cs typeface="Times New Roman" pitchFamily="18" charset="0"/>
              </a:rPr>
              <a:t>Sağlık yönetim sistemi, sağlık hizmeti üretimi, sunumu, sigortası ve finansmanının bir arada bulunduğu bir örgütlenmedir.</a:t>
            </a:r>
          </a:p>
          <a:p>
            <a:endParaRPr lang="tr-TR"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31</a:t>
            </a:fld>
            <a:endParaRPr lang="en"/>
          </a:p>
        </p:txBody>
      </p:sp>
    </p:spTree>
    <p:extLst>
      <p:ext uri="{BB962C8B-B14F-4D97-AF65-F5344CB8AC3E}">
        <p14:creationId xmlns:p14="http://schemas.microsoft.com/office/powerpoint/2010/main" val="4493367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Sağlık yönetim sistemleri</a:t>
            </a:r>
          </a:p>
        </p:txBody>
      </p:sp>
      <p:sp>
        <p:nvSpPr>
          <p:cNvPr id="3" name="Metin Yer Tutucusu 2"/>
          <p:cNvSpPr>
            <a:spLocks noGrp="1"/>
          </p:cNvSpPr>
          <p:nvPr>
            <p:ph type="body" idx="1"/>
          </p:nvPr>
        </p:nvSpPr>
        <p:spPr>
          <a:xfrm>
            <a:off x="755576" y="1767275"/>
            <a:ext cx="7931249" cy="3158700"/>
          </a:xfrm>
        </p:spPr>
        <p:txBody>
          <a:bodyPr/>
          <a:lstStyle/>
          <a:p>
            <a:r>
              <a:rPr lang="tr-TR" dirty="0">
                <a:latin typeface="Times New Roman" pitchFamily="18" charset="0"/>
                <a:cs typeface="Times New Roman" pitchFamily="18" charset="0"/>
              </a:rPr>
              <a:t>Sağlığın korunması örgütleri (</a:t>
            </a:r>
            <a:r>
              <a:rPr lang="tr-TR" dirty="0" err="1">
                <a:latin typeface="Times New Roman" pitchFamily="18" charset="0"/>
                <a:cs typeface="Times New Roman" pitchFamily="18" charset="0"/>
              </a:rPr>
              <a:t>Health</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Maintanence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Organizations</a:t>
            </a:r>
            <a:r>
              <a:rPr lang="tr-TR" dirty="0">
                <a:latin typeface="Times New Roman" pitchFamily="18" charset="0"/>
                <a:cs typeface="Times New Roman" pitchFamily="18" charset="0"/>
              </a:rPr>
              <a:t> -HMO)</a:t>
            </a:r>
          </a:p>
          <a:p>
            <a:r>
              <a:rPr lang="tr-TR" dirty="0">
                <a:latin typeface="Times New Roman" pitchFamily="18" charset="0"/>
                <a:cs typeface="Times New Roman" pitchFamily="18" charset="0"/>
              </a:rPr>
              <a:t>Tercihli Hizmet Organizasyonları (</a:t>
            </a:r>
            <a:r>
              <a:rPr lang="tr-TR" dirty="0" err="1">
                <a:latin typeface="Times New Roman" pitchFamily="18" charset="0"/>
                <a:cs typeface="Times New Roman" pitchFamily="18" charset="0"/>
              </a:rPr>
              <a:t>Preferred</a:t>
            </a:r>
            <a:r>
              <a:rPr lang="tr-TR" dirty="0">
                <a:latin typeface="Times New Roman" pitchFamily="18" charset="0"/>
                <a:cs typeface="Times New Roman" pitchFamily="18" charset="0"/>
              </a:rPr>
              <a:t> Provider </a:t>
            </a:r>
            <a:r>
              <a:rPr lang="tr-TR" dirty="0" err="1">
                <a:latin typeface="Times New Roman" pitchFamily="18" charset="0"/>
                <a:cs typeface="Times New Roman" pitchFamily="18" charset="0"/>
              </a:rPr>
              <a:t>Organizations</a:t>
            </a:r>
            <a:r>
              <a:rPr lang="tr-TR" dirty="0">
                <a:latin typeface="Times New Roman" pitchFamily="18" charset="0"/>
                <a:cs typeface="Times New Roman" pitchFamily="18" charset="0"/>
              </a:rPr>
              <a:t> –PPO)</a:t>
            </a:r>
          </a:p>
          <a:p>
            <a:r>
              <a:rPr lang="tr-TR" dirty="0">
                <a:latin typeface="Times New Roman" pitchFamily="18" charset="0"/>
                <a:cs typeface="Times New Roman" pitchFamily="18" charset="0"/>
              </a:rPr>
              <a:t>Hekim Hastane Organizasyonu (</a:t>
            </a:r>
            <a:r>
              <a:rPr lang="tr-TR" dirty="0" err="1">
                <a:latin typeface="Times New Roman" pitchFamily="18" charset="0"/>
                <a:cs typeface="Times New Roman" pitchFamily="18" charset="0"/>
              </a:rPr>
              <a:t>Physician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Hospital</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Organization</a:t>
            </a:r>
            <a:r>
              <a:rPr lang="tr-TR" dirty="0">
                <a:latin typeface="Times New Roman" pitchFamily="18" charset="0"/>
                <a:cs typeface="Times New Roman" pitchFamily="18" charset="0"/>
              </a:rPr>
              <a:t> –PHO)</a:t>
            </a:r>
          </a:p>
          <a:p>
            <a:endParaRPr lang="tr-TR" dirty="0">
              <a:latin typeface="Times New Roman" pitchFamily="18" charset="0"/>
              <a:cs typeface="Times New Roman" pitchFamily="18" charset="0"/>
            </a:endParaRPr>
          </a:p>
          <a:p>
            <a:endParaRPr lang="tr-TR"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32</a:t>
            </a:fld>
            <a:endParaRPr lang="en"/>
          </a:p>
        </p:txBody>
      </p:sp>
    </p:spTree>
    <p:extLst>
      <p:ext uri="{BB962C8B-B14F-4D97-AF65-F5344CB8AC3E}">
        <p14:creationId xmlns:p14="http://schemas.microsoft.com/office/powerpoint/2010/main" val="19203725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HMO</a:t>
            </a:r>
          </a:p>
        </p:txBody>
      </p:sp>
      <p:sp>
        <p:nvSpPr>
          <p:cNvPr id="3" name="Metin Yer Tutucusu 2"/>
          <p:cNvSpPr>
            <a:spLocks noGrp="1"/>
          </p:cNvSpPr>
          <p:nvPr>
            <p:ph type="body" idx="1"/>
          </p:nvPr>
        </p:nvSpPr>
        <p:spPr/>
        <p:txBody>
          <a:bodyPr/>
          <a:lstStyle/>
          <a:p>
            <a:r>
              <a:rPr lang="tr-TR" dirty="0">
                <a:latin typeface="Times New Roman" pitchFamily="18" charset="0"/>
                <a:cs typeface="Times New Roman" pitchFamily="18" charset="0"/>
              </a:rPr>
              <a:t>Tedavi hizmeti yanında koruyucu hizmetler</a:t>
            </a:r>
          </a:p>
          <a:p>
            <a:r>
              <a:rPr lang="tr-TR" dirty="0">
                <a:latin typeface="Times New Roman" pitchFamily="18" charset="0"/>
                <a:cs typeface="Times New Roman" pitchFamily="18" charset="0"/>
              </a:rPr>
              <a:t>Koordineli bakım</a:t>
            </a:r>
          </a:p>
          <a:p>
            <a:r>
              <a:rPr lang="tr-TR" dirty="0">
                <a:latin typeface="Times New Roman" pitchFamily="18" charset="0"/>
                <a:cs typeface="Times New Roman" pitchFamily="18" charset="0"/>
              </a:rPr>
              <a:t>Prim esası</a:t>
            </a:r>
          </a:p>
          <a:p>
            <a:r>
              <a:rPr lang="tr-TR" dirty="0">
                <a:latin typeface="Times New Roman" pitchFamily="18" charset="0"/>
                <a:cs typeface="Times New Roman" pitchFamily="18" charset="0"/>
              </a:rPr>
              <a:t>Kalite standartları</a:t>
            </a:r>
          </a:p>
          <a:p>
            <a:endParaRPr lang="tr-TR"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33</a:t>
            </a:fld>
            <a:endParaRPr lang="en"/>
          </a:p>
        </p:txBody>
      </p:sp>
    </p:spTree>
    <p:extLst>
      <p:ext uri="{BB962C8B-B14F-4D97-AF65-F5344CB8AC3E}">
        <p14:creationId xmlns:p14="http://schemas.microsoft.com/office/powerpoint/2010/main" val="2353362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PPO</a:t>
            </a:r>
          </a:p>
        </p:txBody>
      </p:sp>
      <p:sp>
        <p:nvSpPr>
          <p:cNvPr id="3" name="Metin Yer Tutucusu 2"/>
          <p:cNvSpPr>
            <a:spLocks noGrp="1"/>
          </p:cNvSpPr>
          <p:nvPr>
            <p:ph type="body" idx="1"/>
          </p:nvPr>
        </p:nvSpPr>
        <p:spPr/>
        <p:txBody>
          <a:bodyPr/>
          <a:lstStyle/>
          <a:p>
            <a:r>
              <a:rPr lang="tr-TR" dirty="0">
                <a:latin typeface="Times New Roman" pitchFamily="18" charset="0"/>
                <a:cs typeface="Times New Roman" pitchFamily="18" charset="0"/>
              </a:rPr>
              <a:t>Hizmet sunma yerine, hizmet kaynakları ile anlaşarak, üyelerine hizmet satın alan örgütlenmedir.</a:t>
            </a:r>
          </a:p>
          <a:p>
            <a:endParaRPr lang="tr-TR" dirty="0">
              <a:latin typeface="Times New Roman" pitchFamily="18" charset="0"/>
              <a:cs typeface="Times New Roman" pitchFamily="18" charset="0"/>
            </a:endParaRP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34</a:t>
            </a:fld>
            <a:endParaRPr lang="en"/>
          </a:p>
        </p:txBody>
      </p:sp>
    </p:spTree>
    <p:extLst>
      <p:ext uri="{BB962C8B-B14F-4D97-AF65-F5344CB8AC3E}">
        <p14:creationId xmlns:p14="http://schemas.microsoft.com/office/powerpoint/2010/main" val="29368022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PHO</a:t>
            </a:r>
          </a:p>
        </p:txBody>
      </p:sp>
      <p:sp>
        <p:nvSpPr>
          <p:cNvPr id="3" name="Metin Yer Tutucusu 2"/>
          <p:cNvSpPr>
            <a:spLocks noGrp="1"/>
          </p:cNvSpPr>
          <p:nvPr>
            <p:ph type="body" idx="1"/>
          </p:nvPr>
        </p:nvSpPr>
        <p:spPr/>
        <p:txBody>
          <a:bodyPr/>
          <a:lstStyle/>
          <a:p>
            <a:pPr eaLnBrk="1" hangingPunct="1"/>
            <a:r>
              <a:rPr lang="tr-TR" dirty="0">
                <a:latin typeface="Times New Roman" pitchFamily="18" charset="0"/>
                <a:cs typeface="Times New Roman" pitchFamily="18" charset="0"/>
              </a:rPr>
              <a:t>Hekim ve hastanelerin ittifak ederek çalıştıkları örgütlenmedir.</a:t>
            </a: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35</a:t>
            </a:fld>
            <a:endParaRPr lang="en"/>
          </a:p>
        </p:txBody>
      </p:sp>
    </p:spTree>
    <p:extLst>
      <p:ext uri="{BB962C8B-B14F-4D97-AF65-F5344CB8AC3E}">
        <p14:creationId xmlns:p14="http://schemas.microsoft.com/office/powerpoint/2010/main" val="26843718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Özet</a:t>
            </a:r>
            <a:endParaRPr lang="tr-TR" dirty="0"/>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36</a:t>
            </a:fld>
            <a:endParaRPr lang="en"/>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555468"/>
            <a:ext cx="8424936" cy="3565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1280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Sağlık Ocağı</a:t>
            </a:r>
          </a:p>
        </p:txBody>
      </p:sp>
      <p:sp>
        <p:nvSpPr>
          <p:cNvPr id="3" name="Metin Yer Tutucusu 2"/>
          <p:cNvSpPr>
            <a:spLocks noGrp="1"/>
          </p:cNvSpPr>
          <p:nvPr>
            <p:ph type="body" idx="1"/>
          </p:nvPr>
        </p:nvSpPr>
        <p:spPr>
          <a:xfrm>
            <a:off x="827584" y="1563638"/>
            <a:ext cx="7859241" cy="3362337"/>
          </a:xfrm>
        </p:spPr>
        <p:txBody>
          <a:bodyPr/>
          <a:lstStyle/>
          <a:p>
            <a:pPr>
              <a:spcBef>
                <a:spcPts val="0"/>
              </a:spcBef>
            </a:pPr>
            <a:r>
              <a:rPr lang="tr-TR" sz="2000" dirty="0">
                <a:latin typeface="Times New Roman" pitchFamily="18" charset="0"/>
                <a:cs typeface="Times New Roman" pitchFamily="18" charset="0"/>
              </a:rPr>
              <a:t>Ana çocuk sağlığı hizmetleri</a:t>
            </a:r>
          </a:p>
          <a:p>
            <a:pPr>
              <a:spcBef>
                <a:spcPts val="0"/>
              </a:spcBef>
            </a:pPr>
            <a:r>
              <a:rPr lang="tr-TR" sz="2000" dirty="0">
                <a:latin typeface="Times New Roman" pitchFamily="18" charset="0"/>
                <a:cs typeface="Times New Roman" pitchFamily="18" charset="0"/>
              </a:rPr>
              <a:t>Bulaşıcı hastalıklarla mücadele</a:t>
            </a:r>
          </a:p>
          <a:p>
            <a:pPr>
              <a:spcBef>
                <a:spcPts val="0"/>
              </a:spcBef>
            </a:pPr>
            <a:r>
              <a:rPr lang="tr-TR" sz="2000" dirty="0">
                <a:latin typeface="Times New Roman" pitchFamily="18" charset="0"/>
                <a:cs typeface="Times New Roman" pitchFamily="18" charset="0"/>
              </a:rPr>
              <a:t>Aile planlaması hizmetleri</a:t>
            </a:r>
          </a:p>
          <a:p>
            <a:pPr>
              <a:spcBef>
                <a:spcPts val="0"/>
              </a:spcBef>
            </a:pPr>
            <a:r>
              <a:rPr lang="tr-TR" sz="2000" dirty="0">
                <a:latin typeface="Times New Roman" pitchFamily="18" charset="0"/>
                <a:cs typeface="Times New Roman" pitchFamily="18" charset="0"/>
              </a:rPr>
              <a:t>Çevre sağlığı hizmetleri</a:t>
            </a:r>
          </a:p>
          <a:p>
            <a:pPr>
              <a:spcBef>
                <a:spcPts val="0"/>
              </a:spcBef>
            </a:pPr>
            <a:r>
              <a:rPr lang="tr-TR" sz="2000" dirty="0">
                <a:latin typeface="Times New Roman" pitchFamily="18" charset="0"/>
                <a:cs typeface="Times New Roman" pitchFamily="18" charset="0"/>
              </a:rPr>
              <a:t>Bağışıklama</a:t>
            </a:r>
          </a:p>
          <a:p>
            <a:pPr>
              <a:spcBef>
                <a:spcPts val="0"/>
              </a:spcBef>
            </a:pPr>
            <a:r>
              <a:rPr lang="tr-TR" sz="2000" dirty="0">
                <a:latin typeface="Times New Roman" pitchFamily="18" charset="0"/>
                <a:cs typeface="Times New Roman" pitchFamily="18" charset="0"/>
              </a:rPr>
              <a:t>Okul sağlığı hizmetleri</a:t>
            </a:r>
          </a:p>
          <a:p>
            <a:pPr>
              <a:spcBef>
                <a:spcPts val="0"/>
              </a:spcBef>
            </a:pPr>
            <a:r>
              <a:rPr lang="tr-TR" sz="2000" dirty="0">
                <a:latin typeface="Times New Roman" pitchFamily="18" charset="0"/>
                <a:cs typeface="Times New Roman" pitchFamily="18" charset="0"/>
              </a:rPr>
              <a:t>Laboratuvar hizmetleri</a:t>
            </a:r>
          </a:p>
          <a:p>
            <a:pPr>
              <a:spcBef>
                <a:spcPts val="0"/>
              </a:spcBef>
            </a:pPr>
            <a:r>
              <a:rPr lang="tr-TR" sz="2000" dirty="0">
                <a:latin typeface="Times New Roman" pitchFamily="18" charset="0"/>
                <a:cs typeface="Times New Roman" pitchFamily="18" charset="0"/>
              </a:rPr>
              <a:t>Sağlık eğitimi hizmetleri</a:t>
            </a:r>
          </a:p>
          <a:p>
            <a:pPr>
              <a:spcBef>
                <a:spcPts val="0"/>
              </a:spcBef>
            </a:pPr>
            <a:r>
              <a:rPr lang="tr-TR" sz="2000" dirty="0">
                <a:latin typeface="Times New Roman" pitchFamily="18" charset="0"/>
                <a:cs typeface="Times New Roman" pitchFamily="18" charset="0"/>
              </a:rPr>
              <a:t>Hasta bakım ve sevk hizmetleri</a:t>
            </a:r>
          </a:p>
          <a:p>
            <a:pPr>
              <a:spcBef>
                <a:spcPts val="0"/>
              </a:spcBef>
            </a:pPr>
            <a:r>
              <a:rPr lang="tr-TR" sz="2000" dirty="0">
                <a:latin typeface="Times New Roman" pitchFamily="18" charset="0"/>
                <a:cs typeface="Times New Roman" pitchFamily="18" charset="0"/>
              </a:rPr>
              <a:t>İlk yardım ve acil tedavi hizmetleri</a:t>
            </a:r>
          </a:p>
          <a:p>
            <a:pPr>
              <a:spcBef>
                <a:spcPts val="0"/>
              </a:spcBef>
            </a:pPr>
            <a:r>
              <a:rPr lang="tr-TR" sz="2000" dirty="0">
                <a:latin typeface="Times New Roman" pitchFamily="18" charset="0"/>
                <a:cs typeface="Times New Roman" pitchFamily="18" charset="0"/>
              </a:rPr>
              <a:t>Sağlık evi hizmetlerinin eşgüdümü ve desteklenmesi</a:t>
            </a: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4239145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ACSAP</a:t>
            </a:r>
          </a:p>
        </p:txBody>
      </p:sp>
      <p:sp>
        <p:nvSpPr>
          <p:cNvPr id="3" name="Metin Yer Tutucusu 2"/>
          <p:cNvSpPr>
            <a:spLocks noGrp="1"/>
          </p:cNvSpPr>
          <p:nvPr>
            <p:ph type="body" idx="1"/>
          </p:nvPr>
        </p:nvSpPr>
        <p:spPr>
          <a:xfrm>
            <a:off x="395536" y="1707654"/>
            <a:ext cx="8332888" cy="3435846"/>
          </a:xfrm>
        </p:spPr>
        <p:txBody>
          <a:bodyPr/>
          <a:lstStyle/>
          <a:p>
            <a:pPr>
              <a:spcBef>
                <a:spcPts val="0"/>
              </a:spcBef>
            </a:pPr>
            <a:r>
              <a:rPr lang="tr-TR" sz="2400" dirty="0">
                <a:latin typeface="Times New Roman" pitchFamily="18" charset="0"/>
                <a:cs typeface="Times New Roman" pitchFamily="18" charset="0"/>
              </a:rPr>
              <a:t>Ana-Çocuk Sağlığı ve Aile Planlaması Merkezleri,  ana ve çocuk sağlığı ve üreme sağlığı (aile planlaması dahil) hizmetleri yeterince verilemeyen ve birinci basamak sağlık kuruluşları eksik olan bölgelere öncelik verilerek, il merkezlerinde her 100.000 nüfusa bir adet olmak üzere kurulabilir. Merkezi yerleşim nüfusu en az 30.000 olan ilçe merkezlerinde de bir adet merkez kurulabilmektedir.</a:t>
            </a:r>
          </a:p>
          <a:p>
            <a:endParaRPr lang="tr-TR" sz="2400" dirty="0"/>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5</a:t>
            </a:fld>
            <a:endParaRPr lang="en"/>
          </a:p>
        </p:txBody>
      </p:sp>
    </p:spTree>
    <p:extLst>
      <p:ext uri="{BB962C8B-B14F-4D97-AF65-F5344CB8AC3E}">
        <p14:creationId xmlns:p14="http://schemas.microsoft.com/office/powerpoint/2010/main" val="4023043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ACSAP Görevleri</a:t>
            </a:r>
          </a:p>
        </p:txBody>
      </p:sp>
      <p:sp>
        <p:nvSpPr>
          <p:cNvPr id="3" name="Metin Yer Tutucusu 2"/>
          <p:cNvSpPr>
            <a:spLocks noGrp="1"/>
          </p:cNvSpPr>
          <p:nvPr>
            <p:ph type="body" idx="1"/>
          </p:nvPr>
        </p:nvSpPr>
        <p:spPr>
          <a:xfrm>
            <a:off x="467544" y="1767275"/>
            <a:ext cx="8208912" cy="3158700"/>
          </a:xfrm>
        </p:spPr>
        <p:txBody>
          <a:bodyPr/>
          <a:lstStyle/>
          <a:p>
            <a:pPr>
              <a:spcBef>
                <a:spcPts val="0"/>
              </a:spcBef>
            </a:pPr>
            <a:r>
              <a:rPr lang="tr-TR" sz="2000" dirty="0">
                <a:latin typeface="Times New Roman" pitchFamily="18" charset="0"/>
                <a:cs typeface="Times New Roman" pitchFamily="18" charset="0"/>
              </a:rPr>
              <a:t>Aile sağlığı hizmetleri </a:t>
            </a:r>
          </a:p>
          <a:p>
            <a:pPr>
              <a:spcBef>
                <a:spcPts val="0"/>
              </a:spcBef>
            </a:pPr>
            <a:r>
              <a:rPr lang="tr-TR" sz="2000" dirty="0">
                <a:latin typeface="Times New Roman" pitchFamily="18" charset="0"/>
                <a:cs typeface="Times New Roman" pitchFamily="18" charset="0"/>
              </a:rPr>
              <a:t>Çocuk ve </a:t>
            </a:r>
            <a:r>
              <a:rPr lang="tr-TR" sz="2000" dirty="0" err="1">
                <a:latin typeface="Times New Roman" pitchFamily="18" charset="0"/>
                <a:cs typeface="Times New Roman" pitchFamily="18" charset="0"/>
              </a:rPr>
              <a:t>adölesan</a:t>
            </a:r>
            <a:r>
              <a:rPr lang="tr-TR" sz="2000" dirty="0">
                <a:latin typeface="Times New Roman" pitchFamily="18" charset="0"/>
                <a:cs typeface="Times New Roman" pitchFamily="18" charset="0"/>
              </a:rPr>
              <a:t> sağlığı hizmetleri </a:t>
            </a:r>
          </a:p>
          <a:p>
            <a:pPr>
              <a:spcBef>
                <a:spcPts val="0"/>
              </a:spcBef>
            </a:pPr>
            <a:r>
              <a:rPr lang="tr-TR" sz="2000" dirty="0">
                <a:latin typeface="Times New Roman" pitchFamily="18" charset="0"/>
                <a:cs typeface="Times New Roman" pitchFamily="18" charset="0"/>
              </a:rPr>
              <a:t>Kadın ve erkek üreme sağlığı hizmetleri (Aile planlaması </a:t>
            </a:r>
          </a:p>
          <a:p>
            <a:pPr>
              <a:spcBef>
                <a:spcPts val="0"/>
              </a:spcBef>
            </a:pPr>
            <a:r>
              <a:rPr lang="tr-TR" sz="2000" dirty="0">
                <a:latin typeface="Times New Roman" pitchFamily="18" charset="0"/>
                <a:cs typeface="Times New Roman" pitchFamily="18" charset="0"/>
              </a:rPr>
              <a:t>hizmetleri dahil) </a:t>
            </a:r>
          </a:p>
          <a:p>
            <a:pPr>
              <a:spcBef>
                <a:spcPts val="0"/>
              </a:spcBef>
            </a:pPr>
            <a:r>
              <a:rPr lang="tr-TR" sz="2000" dirty="0">
                <a:latin typeface="Times New Roman" pitchFamily="18" charset="0"/>
                <a:cs typeface="Times New Roman" pitchFamily="18" charset="0"/>
              </a:rPr>
              <a:t>Poliklinik hizmetleri </a:t>
            </a:r>
          </a:p>
          <a:p>
            <a:pPr>
              <a:spcBef>
                <a:spcPts val="0"/>
              </a:spcBef>
            </a:pPr>
            <a:r>
              <a:rPr lang="tr-TR" sz="2000" dirty="0" err="1">
                <a:latin typeface="Times New Roman" pitchFamily="18" charset="0"/>
                <a:cs typeface="Times New Roman" pitchFamily="18" charset="0"/>
              </a:rPr>
              <a:t>Laboratuar</a:t>
            </a:r>
            <a:r>
              <a:rPr lang="tr-TR" sz="2000" dirty="0">
                <a:latin typeface="Times New Roman" pitchFamily="18" charset="0"/>
                <a:cs typeface="Times New Roman" pitchFamily="18" charset="0"/>
              </a:rPr>
              <a:t> hizmetleri </a:t>
            </a:r>
          </a:p>
          <a:p>
            <a:pPr>
              <a:spcBef>
                <a:spcPts val="0"/>
              </a:spcBef>
            </a:pPr>
            <a:r>
              <a:rPr lang="tr-TR" sz="2000" dirty="0">
                <a:latin typeface="Times New Roman" pitchFamily="18" charset="0"/>
                <a:cs typeface="Times New Roman" pitchFamily="18" charset="0"/>
              </a:rPr>
              <a:t>Eğitim hizmetleri  </a:t>
            </a:r>
          </a:p>
          <a:p>
            <a:pPr>
              <a:spcBef>
                <a:spcPts val="0"/>
              </a:spcBef>
            </a:pPr>
            <a:r>
              <a:rPr lang="tr-TR" sz="2000" dirty="0">
                <a:latin typeface="Times New Roman" pitchFamily="18" charset="0"/>
                <a:cs typeface="Times New Roman" pitchFamily="18" charset="0"/>
              </a:rPr>
              <a:t>Erken teşhis hizmetleri </a:t>
            </a:r>
          </a:p>
          <a:p>
            <a:pPr>
              <a:spcBef>
                <a:spcPts val="0"/>
              </a:spcBef>
            </a:pPr>
            <a:r>
              <a:rPr lang="tr-TR" sz="2000" dirty="0">
                <a:latin typeface="Times New Roman" pitchFamily="18" charset="0"/>
                <a:cs typeface="Times New Roman" pitchFamily="18" charset="0"/>
              </a:rPr>
              <a:t>Danışmanlık hizmetleri </a:t>
            </a:r>
          </a:p>
          <a:p>
            <a:pPr>
              <a:spcBef>
                <a:spcPts val="0"/>
              </a:spcBef>
            </a:pPr>
            <a:r>
              <a:rPr lang="tr-TR" sz="2000" dirty="0">
                <a:latin typeface="Times New Roman" pitchFamily="18" charset="0"/>
                <a:cs typeface="Times New Roman" pitchFamily="18" charset="0"/>
              </a:rPr>
              <a:t>Kayıt bildirim ve değerlendirme hizmetleri. </a:t>
            </a:r>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6</a:t>
            </a:fld>
            <a:endParaRPr lang="en"/>
          </a:p>
        </p:txBody>
      </p:sp>
    </p:spTree>
    <p:extLst>
      <p:ext uri="{BB962C8B-B14F-4D97-AF65-F5344CB8AC3E}">
        <p14:creationId xmlns:p14="http://schemas.microsoft.com/office/powerpoint/2010/main" val="288184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000" dirty="0"/>
              <a:t>Verem Savaşı Dispanseri (1)</a:t>
            </a:r>
            <a:endParaRPr lang="tr-TR" dirty="0"/>
          </a:p>
        </p:txBody>
      </p:sp>
      <p:sp>
        <p:nvSpPr>
          <p:cNvPr id="3" name="Metin Yer Tutucusu 2"/>
          <p:cNvSpPr>
            <a:spLocks noGrp="1"/>
          </p:cNvSpPr>
          <p:nvPr>
            <p:ph type="body" idx="1"/>
          </p:nvPr>
        </p:nvSpPr>
        <p:spPr>
          <a:xfrm>
            <a:off x="323528" y="1707654"/>
            <a:ext cx="8640960" cy="3158700"/>
          </a:xfrm>
        </p:spPr>
        <p:txBody>
          <a:bodyPr/>
          <a:lstStyle/>
          <a:p>
            <a:r>
              <a:rPr lang="tr-TR" sz="1600" dirty="0">
                <a:latin typeface="Times New Roman" pitchFamily="18" charset="0"/>
                <a:cs typeface="Times New Roman" pitchFamily="18" charset="0"/>
              </a:rPr>
              <a:t>Hastanelerden, sağlık ocaklarından, diğer sağlık kuruluşlarından ve tarama ekiplerinden gönderilen hastaların, şüpheli ve semptomlu vakaların klinik, bakteriyolojik ve radyolojik muayenelerini ve tedavilerini yapmak; klinik ve radyolojik olarak şüphelenilip, ancak bakteriyolojik olarak teyit edilemeyenleri hastaneye yollamak.</a:t>
            </a:r>
          </a:p>
          <a:p>
            <a:r>
              <a:rPr lang="tr-TR" sz="1600" dirty="0">
                <a:latin typeface="Times New Roman" pitchFamily="18" charset="0"/>
                <a:cs typeface="Times New Roman" pitchFamily="18" charset="0"/>
              </a:rPr>
              <a:t>Sağlık ocakları tarafından tedavileri izlenen hastaların belirli aralıklarla muayenelerini yapıp gerektiğinde hastaneye yollamak.</a:t>
            </a:r>
          </a:p>
          <a:p>
            <a:r>
              <a:rPr lang="tr-TR" sz="1600" dirty="0">
                <a:latin typeface="Times New Roman" pitchFamily="18" charset="0"/>
                <a:cs typeface="Times New Roman" pitchFamily="18" charset="0"/>
              </a:rPr>
              <a:t>Bakteriyolojik muayene yapılacak materyalin, </a:t>
            </a:r>
            <a:r>
              <a:rPr lang="tr-TR" sz="1600" dirty="0" err="1">
                <a:latin typeface="Times New Roman" pitchFamily="18" charset="0"/>
                <a:cs typeface="Times New Roman" pitchFamily="18" charset="0"/>
              </a:rPr>
              <a:t>laboratuar</a:t>
            </a:r>
            <a:r>
              <a:rPr lang="tr-TR" sz="1600" dirty="0">
                <a:latin typeface="Times New Roman" pitchFamily="18" charset="0"/>
                <a:cs typeface="Times New Roman" pitchFamily="18" charset="0"/>
              </a:rPr>
              <a:t> yönergesine göre bölge tüberküloz </a:t>
            </a:r>
            <a:r>
              <a:rPr lang="tr-TR" sz="1600" dirty="0" err="1">
                <a:latin typeface="Times New Roman" pitchFamily="18" charset="0"/>
                <a:cs typeface="Times New Roman" pitchFamily="18" charset="0"/>
              </a:rPr>
              <a:t>laboratuarına</a:t>
            </a:r>
            <a:r>
              <a:rPr lang="tr-TR" sz="1600" dirty="0">
                <a:latin typeface="Times New Roman" pitchFamily="18" charset="0"/>
                <a:cs typeface="Times New Roman" pitchFamily="18" charset="0"/>
              </a:rPr>
              <a:t> zamanında uygun şekilde yollanmasını; gelen sonuçların hasta tedavi kartına, veremli hasta kayıt defterine ve </a:t>
            </a:r>
            <a:r>
              <a:rPr lang="tr-TR" sz="1600" dirty="0" err="1">
                <a:latin typeface="Times New Roman" pitchFamily="18" charset="0"/>
                <a:cs typeface="Times New Roman" pitchFamily="18" charset="0"/>
              </a:rPr>
              <a:t>laboratuar</a:t>
            </a:r>
            <a:r>
              <a:rPr lang="tr-TR" sz="1600" dirty="0">
                <a:latin typeface="Times New Roman" pitchFamily="18" charset="0"/>
                <a:cs typeface="Times New Roman" pitchFamily="18" charset="0"/>
              </a:rPr>
              <a:t> defterine işlenmesini sağlamak.</a:t>
            </a:r>
          </a:p>
          <a:p>
            <a:r>
              <a:rPr lang="tr-TR" sz="1600" dirty="0">
                <a:latin typeface="Times New Roman" pitchFamily="18" charset="0"/>
                <a:cs typeface="Times New Roman" pitchFamily="18" charset="0"/>
              </a:rPr>
              <a:t>Bölgesinde Verem Savaşı Haftasında ve Dünya Tüberküloz Gününde yapılan duyarlılaştırma ve eğitim kampanyalarının verimini artırmak için önceden plan ve programlar hazırlamak</a:t>
            </a:r>
          </a:p>
          <a:p>
            <a:endParaRPr lang="tr-TR" sz="1600" dirty="0"/>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7</a:t>
            </a:fld>
            <a:endParaRPr lang="en"/>
          </a:p>
        </p:txBody>
      </p:sp>
    </p:spTree>
    <p:extLst>
      <p:ext uri="{BB962C8B-B14F-4D97-AF65-F5344CB8AC3E}">
        <p14:creationId xmlns:p14="http://schemas.microsoft.com/office/powerpoint/2010/main" val="2818039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Verem Savaşı Dispanseri (2)</a:t>
            </a:r>
          </a:p>
        </p:txBody>
      </p:sp>
      <p:sp>
        <p:nvSpPr>
          <p:cNvPr id="3" name="Metin Yer Tutucusu 2"/>
          <p:cNvSpPr>
            <a:spLocks noGrp="1"/>
          </p:cNvSpPr>
          <p:nvPr>
            <p:ph type="body" idx="1"/>
          </p:nvPr>
        </p:nvSpPr>
        <p:spPr>
          <a:xfrm>
            <a:off x="539552" y="1851670"/>
            <a:ext cx="8424936" cy="2952328"/>
          </a:xfrm>
        </p:spPr>
        <p:txBody>
          <a:bodyPr/>
          <a:lstStyle/>
          <a:p>
            <a:r>
              <a:rPr lang="tr-TR" dirty="0">
                <a:latin typeface="Times New Roman" pitchFamily="18" charset="0"/>
                <a:cs typeface="Times New Roman" pitchFamily="18" charset="0"/>
              </a:rPr>
              <a:t>Dispanser bölgesi veremlilerin arşivini “Dispanser Arşiv İşletmesi </a:t>
            </a:r>
            <a:r>
              <a:rPr lang="tr-TR" dirty="0" err="1">
                <a:latin typeface="Times New Roman" pitchFamily="18" charset="0"/>
                <a:cs typeface="Times New Roman" pitchFamily="18" charset="0"/>
              </a:rPr>
              <a:t>Yönetmeliği”ne</a:t>
            </a:r>
            <a:r>
              <a:rPr lang="tr-TR" dirty="0">
                <a:latin typeface="Times New Roman" pitchFamily="18" charset="0"/>
                <a:cs typeface="Times New Roman" pitchFamily="18" charset="0"/>
              </a:rPr>
              <a:t> göre tutmak.</a:t>
            </a:r>
          </a:p>
          <a:p>
            <a:r>
              <a:rPr lang="tr-TR" dirty="0">
                <a:latin typeface="Times New Roman" pitchFamily="18" charset="0"/>
                <a:cs typeface="Times New Roman" pitchFamily="18" charset="0"/>
              </a:rPr>
              <a:t>Veremin toplum içinde oranını azaltmak için, bölgesindeki mahalli verem savaşı derneği ile işbirliği yapmak; gönüllülerin hasta takip ve tedavisinde rol almasını sağlamak.</a:t>
            </a:r>
          </a:p>
          <a:p>
            <a:pPr marL="50800" indent="0">
              <a:buNone/>
            </a:pPr>
            <a:endParaRPr lang="tr-TR" dirty="0"/>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8</a:t>
            </a:fld>
            <a:endParaRPr lang="en"/>
          </a:p>
        </p:txBody>
      </p:sp>
    </p:spTree>
    <p:extLst>
      <p:ext uri="{BB962C8B-B14F-4D97-AF65-F5344CB8AC3E}">
        <p14:creationId xmlns:p14="http://schemas.microsoft.com/office/powerpoint/2010/main" val="341435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Verem Savaşı Dispanseri</a:t>
            </a:r>
          </a:p>
        </p:txBody>
      </p:sp>
      <p:sp>
        <p:nvSpPr>
          <p:cNvPr id="3" name="Metin Yer Tutucusu 2"/>
          <p:cNvSpPr>
            <a:spLocks noGrp="1"/>
          </p:cNvSpPr>
          <p:nvPr>
            <p:ph type="body" idx="1"/>
          </p:nvPr>
        </p:nvSpPr>
        <p:spPr>
          <a:xfrm>
            <a:off x="467544" y="1767275"/>
            <a:ext cx="8676456" cy="3158700"/>
          </a:xfrm>
        </p:spPr>
        <p:txBody>
          <a:bodyPr/>
          <a:lstStyle/>
          <a:p>
            <a:r>
              <a:rPr lang="tr-TR" sz="2000" dirty="0">
                <a:latin typeface="Times New Roman" pitchFamily="18" charset="0"/>
                <a:cs typeface="Times New Roman" pitchFamily="18" charset="0"/>
              </a:rPr>
              <a:t>Sağlık ocağı ve sağlık evi personeli tarafından hastaların evde/ayakta tedavilerini izlemek ve hasta ailelerinin kontrol ve eğitim işlerini dispanser hekimleri veya ziyaretçi hemşireleri ile yapmak, denetlemek ve eğitmek.</a:t>
            </a:r>
          </a:p>
          <a:p>
            <a:r>
              <a:rPr lang="tr-TR" sz="2000" dirty="0">
                <a:latin typeface="Times New Roman" pitchFamily="18" charset="0"/>
                <a:cs typeface="Times New Roman" pitchFamily="18" charset="0"/>
              </a:rPr>
              <a:t>Bölgesindeki sağlık ocaklarına BCG aşısı yapılması konusunda destek vermek ve eğitimlerini sağlamak.</a:t>
            </a:r>
          </a:p>
          <a:p>
            <a:r>
              <a:rPr lang="tr-TR" sz="2000" dirty="0">
                <a:latin typeface="Times New Roman" pitchFamily="18" charset="0"/>
                <a:cs typeface="Times New Roman" pitchFamily="18" charset="0"/>
              </a:rPr>
              <a:t>Bölgesindeki sağlık ocaklarına her ay veremli hastaların isimlerini ve bu hastalara ait tedavi şemalarını bildirmek; bu bilgilerin hastaların kişisel sağlık fişlerine yazılmalarını sağlamak.</a:t>
            </a:r>
          </a:p>
          <a:p>
            <a:pPr marL="50800" indent="0">
              <a:buNone/>
            </a:pPr>
            <a:endParaRPr lang="tr-TR" sz="2000" dirty="0"/>
          </a:p>
        </p:txBody>
      </p:sp>
      <p:sp>
        <p:nvSpPr>
          <p:cNvPr id="4" name="Slayt Numarası Yer Tutucusu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9</a:t>
            </a:fld>
            <a:endParaRPr lang="en"/>
          </a:p>
        </p:txBody>
      </p:sp>
    </p:spTree>
    <p:extLst>
      <p:ext uri="{BB962C8B-B14F-4D97-AF65-F5344CB8AC3E}">
        <p14:creationId xmlns:p14="http://schemas.microsoft.com/office/powerpoint/2010/main" val="2026662465"/>
      </p:ext>
    </p:extLst>
  </p:cSld>
  <p:clrMapOvr>
    <a:masterClrMapping/>
  </p:clrMapOvr>
</p:sld>
</file>

<file path=ppt/theme/theme1.xml><?xml version="1.0" encoding="utf-8"?>
<a:theme xmlns:a="http://schemas.openxmlformats.org/drawingml/2006/main" name="Warwick template">
  <a:themeElements>
    <a:clrScheme name="Custom 347">
      <a:dk1>
        <a:srgbClr val="114454"/>
      </a:dk1>
      <a:lt1>
        <a:srgbClr val="FFFFFF"/>
      </a:lt1>
      <a:dk2>
        <a:srgbClr val="5F6C70"/>
      </a:dk2>
      <a:lt2>
        <a:srgbClr val="CED5D8"/>
      </a:lt2>
      <a:accent1>
        <a:srgbClr val="114454"/>
      </a:accent1>
      <a:accent2>
        <a:srgbClr val="18637B"/>
      </a:accent2>
      <a:accent3>
        <a:srgbClr val="309AAD"/>
      </a:accent3>
      <a:accent4>
        <a:srgbClr val="165751"/>
      </a:accent4>
      <a:accent5>
        <a:srgbClr val="3B8D61"/>
      </a:accent5>
      <a:accent6>
        <a:srgbClr val="94BF6E"/>
      </a:accent6>
      <a:hlink>
        <a:srgbClr val="114454"/>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1789</Words>
  <Application>Microsoft Office PowerPoint</Application>
  <PresentationFormat>Ekran Gösterisi (16:9)</PresentationFormat>
  <Paragraphs>192</Paragraphs>
  <Slides>36</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36</vt:i4>
      </vt:variant>
    </vt:vector>
  </HeadingPairs>
  <TitlesOfParts>
    <vt:vector size="41" baseType="lpstr">
      <vt:lpstr>Arial</vt:lpstr>
      <vt:lpstr>Roboto Slab</vt:lpstr>
      <vt:lpstr>Times New Roman</vt:lpstr>
      <vt:lpstr>Nixie One</vt:lpstr>
      <vt:lpstr>Warwick template</vt:lpstr>
      <vt:lpstr>Sağlık  Kurumları</vt:lpstr>
      <vt:lpstr>Koruyucu sağlık hizmeti veren kurumlar</vt:lpstr>
      <vt:lpstr>Sağlık evi</vt:lpstr>
      <vt:lpstr>Sağlık Ocağı</vt:lpstr>
      <vt:lpstr>ACSAP</vt:lpstr>
      <vt:lpstr>ACSAP Görevleri</vt:lpstr>
      <vt:lpstr>Verem Savaşı Dispanseri (1)</vt:lpstr>
      <vt:lpstr>Verem Savaşı Dispanseri (2)</vt:lpstr>
      <vt:lpstr>Verem Savaşı Dispanseri</vt:lpstr>
      <vt:lpstr>Verem Savaşı Dispanseri (2)</vt:lpstr>
      <vt:lpstr>Sıtma Savaşı Dispanseri</vt:lpstr>
      <vt:lpstr>Deri ve Tenasül Hast. Dispanseri</vt:lpstr>
      <vt:lpstr>PowerPoint Sunusu</vt:lpstr>
      <vt:lpstr>KETEM</vt:lpstr>
      <vt:lpstr>Toplum Sağlığı Merkezi  ve Toplum Sağlığı Birimi</vt:lpstr>
      <vt:lpstr>Aile Hekimliği ve  Aile Sağlığı Merkezi</vt:lpstr>
      <vt:lpstr>Aile hekiminin görevleri (1)</vt:lpstr>
      <vt:lpstr>Aile hekiminin görevleri (2)</vt:lpstr>
      <vt:lpstr>Aile hekiminin görevleri (3)</vt:lpstr>
      <vt:lpstr>Aile hekiminin görevleri (4)</vt:lpstr>
      <vt:lpstr>Tedavi Hizmetleri</vt:lpstr>
      <vt:lpstr>Tedavi hizmeti veren kurumlar</vt:lpstr>
      <vt:lpstr>Özel Muayenehane</vt:lpstr>
      <vt:lpstr>Günübirlik cerrahi merkezleri</vt:lpstr>
      <vt:lpstr>Günübirlik ameliyat örnekleri</vt:lpstr>
      <vt:lpstr>Evde bakım</vt:lpstr>
      <vt:lpstr>Evde bakım</vt:lpstr>
      <vt:lpstr>Hastane-Evde Bakım maliyetleri</vt:lpstr>
      <vt:lpstr>Hemşirelik bakım merkezleri</vt:lpstr>
      <vt:lpstr>Terminal Dönem  Bakım Merkezleri (Hospice)</vt:lpstr>
      <vt:lpstr>Sağlık Yönetim Sistemi (Managed Care)</vt:lpstr>
      <vt:lpstr>Sağlık yönetim sistemleri</vt:lpstr>
      <vt:lpstr>HMO</vt:lpstr>
      <vt:lpstr>PPO</vt:lpstr>
      <vt:lpstr>PHO</vt:lpstr>
      <vt:lpstr>Özet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ve Sağlık Düzeyini Etkileyen Faktörler</dc:title>
  <dc:creator>Kersoy</dc:creator>
  <cp:lastModifiedBy>Zelal Özyıldız</cp:lastModifiedBy>
  <cp:revision>9</cp:revision>
  <dcterms:modified xsi:type="dcterms:W3CDTF">2022-09-19T08:54:19Z</dcterms:modified>
</cp:coreProperties>
</file>