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9" r:id="rId2"/>
    <p:sldId id="573" r:id="rId3"/>
    <p:sldId id="574" r:id="rId4"/>
    <p:sldId id="597" r:id="rId5"/>
    <p:sldId id="576" r:id="rId6"/>
    <p:sldId id="577" r:id="rId7"/>
    <p:sldId id="578" r:id="rId8"/>
    <p:sldId id="579" r:id="rId9"/>
    <p:sldId id="580" r:id="rId10"/>
    <p:sldId id="581" r:id="rId11"/>
    <p:sldId id="598" r:id="rId12"/>
    <p:sldId id="599" r:id="rId13"/>
    <p:sldId id="600" r:id="rId14"/>
    <p:sldId id="601" r:id="rId15"/>
    <p:sldId id="586" r:id="rId16"/>
    <p:sldId id="587" r:id="rId17"/>
    <p:sldId id="588" r:id="rId18"/>
    <p:sldId id="589" r:id="rId19"/>
    <p:sldId id="590" r:id="rId20"/>
    <p:sldId id="591" r:id="rId21"/>
    <p:sldId id="592" r:id="rId22"/>
    <p:sldId id="593" r:id="rId23"/>
    <p:sldId id="594" r:id="rId24"/>
    <p:sldId id="595" r:id="rId25"/>
    <p:sldId id="596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Roboto Slab" charset="0"/>
      <p:regular r:id="rId32"/>
      <p:bold r:id="rId33"/>
    </p:embeddedFont>
    <p:embeddedFont>
      <p:font typeface="Tahoma" pitchFamily="34" charset="0"/>
      <p:regular r:id="rId34"/>
      <p:bold r:id="rId35"/>
    </p:embeddedFont>
    <p:embeddedFont>
      <p:font typeface="Nixie One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4660"/>
  </p:normalViewPr>
  <p:slideViewPr>
    <p:cSldViewPr>
      <p:cViewPr>
        <p:scale>
          <a:sx n="64" d="100"/>
          <a:sy n="64" d="100"/>
        </p:scale>
        <p:origin x="-90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hakan\Desktop\DEA%20&#199;al&#305;&#351;ma\DEA_DENEM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>
                <c:manualLayout>
                  <c:x val="-3.0661781736509599E-2"/>
                  <c:y val="-0.1058719139853366"/>
                </c:manualLayout>
              </c:layout>
              <c:tx>
                <c:rich>
                  <a:bodyPr rot="-2160000"/>
                  <a:lstStyle/>
                  <a:p>
                    <a:pPr>
                      <a:defRPr lang="tr-TR"/>
                    </a:pPr>
                    <a:r>
                      <a:rPr lang="tr-TR"/>
                      <a:t>H1(</a:t>
                    </a:r>
                    <a:r>
                      <a:rPr lang="en-US"/>
                      <a:t>1,39; 6,55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/>
                      <a:t>H2(</a:t>
                    </a:r>
                    <a:r>
                      <a:rPr lang="en-US"/>
                      <a:t>3,89; 13,33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601091579489793E-2"/>
                  <c:y val="5.4365726803222922E-2"/>
                </c:manualLayout>
              </c:layout>
              <c:tx>
                <c:rich>
                  <a:bodyPr/>
                  <a:lstStyle/>
                  <a:p>
                    <a:r>
                      <a:rPr lang="tr-TR"/>
                      <a:t>H3(</a:t>
                    </a:r>
                    <a:r>
                      <a:rPr lang="en-US"/>
                      <a:t>1,51; 5,48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950818684617527E-2"/>
                  <c:y val="-3.72003775466552E-2"/>
                </c:manualLayout>
              </c:layout>
              <c:tx>
                <c:rich>
                  <a:bodyPr/>
                  <a:lstStyle/>
                  <a:p>
                    <a:r>
                      <a:rPr lang="tr-TR"/>
                      <a:t>H4(</a:t>
                    </a:r>
                    <a:r>
                      <a:rPr lang="en-US"/>
                      <a:t>3,93; 2,59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126691426811508E-17"/>
                  <c:y val="-1.4307837517943942E-2"/>
                </c:manualLayout>
              </c:layout>
              <c:tx>
                <c:rich>
                  <a:bodyPr/>
                  <a:lstStyle/>
                  <a:p>
                    <a:r>
                      <a:rPr lang="tr-TR"/>
                      <a:t>H5(</a:t>
                    </a:r>
                    <a:r>
                      <a:rPr lang="en-US"/>
                      <a:t>2,31; 4,56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6186645639693E-3"/>
                  <c:y val="-2.0007971680055837E-2"/>
                </c:manualLayout>
              </c:layout>
              <c:tx>
                <c:rich>
                  <a:bodyPr/>
                  <a:lstStyle/>
                  <a:p>
                    <a:r>
                      <a:rPr lang="tr-TR"/>
                      <a:t>H6(</a:t>
                    </a:r>
                    <a:r>
                      <a:rPr lang="en-US"/>
                      <a:t>1,91; 7,94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tr-TR"/>
                      <a:t>H7(</a:t>
                    </a:r>
                    <a:r>
                      <a:rPr lang="en-US"/>
                      <a:t>1,44; 28,72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901637369234034E-2"/>
                  <c:y val="4.2923512553832033E-2"/>
                </c:manualLayout>
              </c:layout>
              <c:tx>
                <c:rich>
                  <a:bodyPr/>
                  <a:lstStyle/>
                  <a:p>
                    <a:r>
                      <a:rPr lang="tr-TR"/>
                      <a:t>H8(</a:t>
                    </a:r>
                    <a:r>
                      <a:rPr lang="en-US"/>
                      <a:t>2,64; 3,94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tr-TR"/>
                      <a:t>H9(</a:t>
                    </a:r>
                    <a:r>
                      <a:rPr lang="en-US"/>
                      <a:t>2,96; 21,16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tr-TR"/>
                      <a:t>H10(</a:t>
                    </a:r>
                    <a:r>
                      <a:rPr lang="en-US"/>
                      <a:t>3,15; 8,49</a:t>
                    </a:r>
                    <a:r>
                      <a:rPr lang="tr-TR"/>
                      <a:t>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tr-TR"/>
                </a:pPr>
                <a:endParaRPr lang="tr-TR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numRef>
              <c:f>Sayfa1!$B$16:$B$25</c:f>
              <c:numCache>
                <c:formatCode>0.00</c:formatCode>
                <c:ptCount val="10"/>
                <c:pt idx="0">
                  <c:v>1.386308068459658</c:v>
                </c:pt>
                <c:pt idx="1">
                  <c:v>3.8888888888888777</c:v>
                </c:pt>
                <c:pt idx="2">
                  <c:v>1.5084745762711864</c:v>
                </c:pt>
                <c:pt idx="3">
                  <c:v>3.9285714285714612</c:v>
                </c:pt>
                <c:pt idx="4">
                  <c:v>2.3076923076923292</c:v>
                </c:pt>
                <c:pt idx="5">
                  <c:v>1.9090909090909101</c:v>
                </c:pt>
                <c:pt idx="6">
                  <c:v>1.4444444444444438</c:v>
                </c:pt>
                <c:pt idx="7">
                  <c:v>2.6385404789053601</c:v>
                </c:pt>
                <c:pt idx="8">
                  <c:v>2.9629629629629632</c:v>
                </c:pt>
                <c:pt idx="9">
                  <c:v>3.1490566037735777</c:v>
                </c:pt>
              </c:numCache>
            </c:numRef>
          </c:xVal>
          <c:yVal>
            <c:numRef>
              <c:f>Sayfa1!$C$16:$C$25</c:f>
              <c:numCache>
                <c:formatCode>0.00</c:formatCode>
                <c:ptCount val="10"/>
                <c:pt idx="0">
                  <c:v>6.5476772616136918</c:v>
                </c:pt>
                <c:pt idx="1">
                  <c:v>13.333333333333334</c:v>
                </c:pt>
                <c:pt idx="2">
                  <c:v>5.4779661016949523</c:v>
                </c:pt>
                <c:pt idx="3">
                  <c:v>2.5892857142857144</c:v>
                </c:pt>
                <c:pt idx="4">
                  <c:v>4.5641025641025355</c:v>
                </c:pt>
                <c:pt idx="5">
                  <c:v>7.9425837320574155</c:v>
                </c:pt>
                <c:pt idx="6">
                  <c:v>28.722222222221749</c:v>
                </c:pt>
                <c:pt idx="7">
                  <c:v>3.9407069555302172</c:v>
                </c:pt>
                <c:pt idx="8">
                  <c:v>21.164021164021165</c:v>
                </c:pt>
                <c:pt idx="9">
                  <c:v>8.4905660377358547</c:v>
                </c:pt>
              </c:numCache>
            </c:numRef>
          </c:yVal>
          <c:smooth val="0"/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151364736"/>
        <c:axId val="151366656"/>
      </c:scatterChart>
      <c:valAx>
        <c:axId val="151364736"/>
        <c:scaling>
          <c:orientation val="minMax"/>
        </c:scaling>
        <c:delete val="0"/>
        <c:axPos val="b"/>
        <c:title>
          <c:layout/>
          <c:overlay val="0"/>
          <c:txPr>
            <a:bodyPr/>
            <a:lstStyle/>
            <a:p>
              <a:pPr>
                <a:defRPr lang="tr-TR"/>
              </a:pPr>
              <a:endParaRPr lang="tr-TR"/>
            </a:p>
          </c:txPr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tr-TR"/>
            </a:pPr>
            <a:endParaRPr lang="tr-TR"/>
          </a:p>
        </c:txPr>
        <c:crossAx val="151366656"/>
        <c:crosses val="autoZero"/>
        <c:crossBetween val="midCat"/>
      </c:valAx>
      <c:valAx>
        <c:axId val="151366656"/>
        <c:scaling>
          <c:orientation val="minMax"/>
        </c:scaling>
        <c:delete val="0"/>
        <c:axPos val="l"/>
        <c:title>
          <c:layout/>
          <c:overlay val="0"/>
          <c:txPr>
            <a:bodyPr/>
            <a:lstStyle/>
            <a:p>
              <a:pPr>
                <a:defRPr lang="tr-TR"/>
              </a:pPr>
              <a:endParaRPr lang="tr-TR"/>
            </a:p>
          </c:txPr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tr-TR"/>
            </a:pPr>
            <a:endParaRPr lang="tr-TR"/>
          </a:p>
        </c:txPr>
        <c:crossAx val="1513647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0.39764</cdr:x>
      <cdr:y>0.7323</cdr:y>
    </cdr:from>
    <cdr:to>
      <cdr:x>0.85872</cdr:x>
      <cdr:y>0.79354</cdr:y>
    </cdr:to>
    <cdr:sp macro="" textlink="">
      <cdr:nvSpPr>
        <cdr:cNvPr id="3" name="2 Düz Bağlayıcı"/>
        <cdr:cNvSpPr/>
      </cdr:nvSpPr>
      <cdr:spPr>
        <a:xfrm xmlns:a="http://schemas.openxmlformats.org/drawingml/2006/main" rot="10800000">
          <a:off x="2628533" y="3252055"/>
          <a:ext cx="3047904" cy="271944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0.12402</cdr:x>
      <cdr:y>0.36315</cdr:y>
    </cdr:from>
    <cdr:to>
      <cdr:x>0.39759</cdr:x>
      <cdr:y>0.7326</cdr:y>
    </cdr:to>
    <cdr:sp macro="" textlink="">
      <cdr:nvSpPr>
        <cdr:cNvPr id="5" name="4 Düz Bağlayıcı"/>
        <cdr:cNvSpPr/>
      </cdr:nvSpPr>
      <cdr:spPr>
        <a:xfrm xmlns:a="http://schemas.openxmlformats.org/drawingml/2006/main" rot="10800000">
          <a:off x="823545" y="1611714"/>
          <a:ext cx="1816555" cy="1639661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0.12211</cdr:x>
      <cdr:y>0.6659</cdr:y>
    </cdr:from>
    <cdr:to>
      <cdr:x>0.47878</cdr:x>
      <cdr:y>0.84252</cdr:y>
    </cdr:to>
    <cdr:sp macro="" textlink="">
      <cdr:nvSpPr>
        <cdr:cNvPr id="7" name="6 Düz Bağlayıcı"/>
        <cdr:cNvSpPr/>
      </cdr:nvSpPr>
      <cdr:spPr>
        <a:xfrm xmlns:a="http://schemas.openxmlformats.org/drawingml/2006/main" flipV="1">
          <a:off x="805229" y="2955680"/>
          <a:ext cx="2351942" cy="783981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0.38809</cdr:x>
      <cdr:y>0.6449</cdr:y>
    </cdr:from>
    <cdr:to>
      <cdr:x>0.47403</cdr:x>
      <cdr:y>0.68234</cdr:y>
    </cdr:to>
    <cdr:sp macro="" textlink="">
      <cdr:nvSpPr>
        <cdr:cNvPr id="8" name="7 Sol Ayraç"/>
        <cdr:cNvSpPr/>
      </cdr:nvSpPr>
      <cdr:spPr>
        <a:xfrm xmlns:a="http://schemas.openxmlformats.org/drawingml/2006/main" rot="4174998">
          <a:off x="2759418" y="2662209"/>
          <a:ext cx="166205" cy="566731"/>
        </a:xfrm>
        <a:prstGeom xmlns:a="http://schemas.openxmlformats.org/drawingml/2006/main" prst="leftBrace">
          <a:avLst/>
        </a:prstGeom>
        <a:ln xmlns:a="http://schemas.openxmlformats.org/drawingml/2006/main" w="15875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 i="1"/>
        </a:p>
      </cdr:txBody>
    </cdr:sp>
  </cdr:relSizeAnchor>
  <cdr:relSizeAnchor xmlns:cdr="http://schemas.openxmlformats.org/drawingml/2006/chartDrawing">
    <cdr:from>
      <cdr:x>0.41984</cdr:x>
      <cdr:y>0.60141</cdr:y>
    </cdr:from>
    <cdr:to>
      <cdr:x>0.51296</cdr:x>
      <cdr:y>0.64697</cdr:y>
    </cdr:to>
    <cdr:sp macro="" textlink="">
      <cdr:nvSpPr>
        <cdr:cNvPr id="9" name="8 Metin kutusu"/>
        <cdr:cNvSpPr txBox="1"/>
      </cdr:nvSpPr>
      <cdr:spPr>
        <a:xfrm xmlns:a="http://schemas.openxmlformats.org/drawingml/2006/main" rot="20253792">
          <a:off x="2764264" y="2672219"/>
          <a:ext cx="613172" cy="202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800"/>
            <a:t>Etkinsizlik</a:t>
          </a:r>
        </a:p>
      </cdr:txBody>
    </cdr:sp>
  </cdr:relSizeAnchor>
  <cdr:relSizeAnchor xmlns:cdr="http://schemas.openxmlformats.org/drawingml/2006/chartDrawing">
    <cdr:from>
      <cdr:x>0.33756</cdr:x>
      <cdr:y>0.72468</cdr:y>
    </cdr:from>
    <cdr:to>
      <cdr:x>0.39452</cdr:x>
      <cdr:y>0.78095</cdr:y>
    </cdr:to>
    <cdr:sp macro="" textlink="">
      <cdr:nvSpPr>
        <cdr:cNvPr id="10" name="9 Metin kutusu"/>
        <cdr:cNvSpPr txBox="1"/>
      </cdr:nvSpPr>
      <cdr:spPr>
        <a:xfrm xmlns:a="http://schemas.openxmlformats.org/drawingml/2006/main">
          <a:off x="2222530" y="3219907"/>
          <a:ext cx="375047" cy="2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000" b="0">
              <a:latin typeface="Calibri" pitchFamily="34" charset="0"/>
            </a:rPr>
            <a:t>H6</a:t>
          </a:r>
          <a:r>
            <a:rPr lang="tr-TR" sz="1000" b="0" baseline="0">
              <a:latin typeface="Calibri" pitchFamily="34" charset="0"/>
            </a:rPr>
            <a:t>¹</a:t>
          </a:r>
          <a:endParaRPr lang="tr-TR" sz="1000" b="0"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565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620A85-0705-44C5-8336-484A8FF8E983}" type="slidenum">
              <a:rPr lang="tr-TR" smtClean="0"/>
              <a:pPr eaLnBrk="1" hangingPunct="1"/>
              <a:t>10</a:t>
            </a:fld>
            <a:endParaRPr lang="tr-TR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ED7DED-5441-4B5A-9C80-37A6ABCCC87C}" type="slidenum">
              <a:rPr lang="tr-TR" smtClean="0"/>
              <a:pPr eaLnBrk="1" hangingPunct="1"/>
              <a:t>20</a:t>
            </a:fld>
            <a:endParaRPr lang="tr-TR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762000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80C4-2E8C-4F5F-811F-DB0B7E75F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828800"/>
            <a:ext cx="9009063" cy="789385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Tahoma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Tahoma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Tahoma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latin typeface="Tahoma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Tahoma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Tahoma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Tahoma" charset="0"/>
              </a:endParaRPr>
            </a:p>
          </p:txBody>
        </p:sp>
      </p:grp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8CF3DEA-5C23-4532-918C-B07089C61B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42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77EC-40DA-4F43-B3BF-3C2DF5813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70013" y="1370410"/>
            <a:ext cx="3579812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2225" y="1370410"/>
            <a:ext cx="35814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778E-4AC5-451B-BF71-3666F2EC3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6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61DC-26AB-4DA5-BE0F-22F65C8692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43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23C09-1EAC-498C-8C25-604680BF3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Grafik Yer Tutucusu"/>
          <p:cNvSpPr>
            <a:spLocks noGrp="1"/>
          </p:cNvSpPr>
          <p:nvPr>
            <p:ph type="chart"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9F2E-67BF-418F-B49B-950CB8D9D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88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49CC-7DDA-4361-901E-6A99469EA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64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113600" y="1995686"/>
            <a:ext cx="4505700" cy="2042864"/>
          </a:xfrm>
        </p:spPr>
        <p:txBody>
          <a:bodyPr/>
          <a:lstStyle/>
          <a:p>
            <a:r>
              <a:rPr lang="tr-TR" sz="4400" dirty="0" smtClean="0"/>
              <a:t>Verimlilik Yönetimi</a:t>
            </a:r>
            <a:endParaRPr lang="tr-TR" sz="4400" dirty="0"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Prof.Dr. ŞAHİN KAVUNCUBAŞI</a:t>
            </a:r>
            <a:endParaRPr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9903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0" dirty="0" smtClea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29</a:t>
            </a:r>
            <a:endParaRPr sz="2000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5749" y="483518"/>
            <a:ext cx="3616475" cy="1028700"/>
          </a:xfrm>
          <a:noFill/>
        </p:spPr>
        <p:txBody>
          <a:bodyPr lIns="92075" tIns="46038" rIns="92075" bIns="46038"/>
          <a:lstStyle/>
          <a:p>
            <a:r>
              <a:rPr lang="tr-TR" sz="2400" dirty="0" smtClean="0"/>
              <a:t>MİKRO BAKIŞ: Kurumsal Performansı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7339" y="2139702"/>
            <a:ext cx="7927032" cy="18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tr-TR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Örgütsel performans,  planlanan amaçların en az kaynak kullanılarak gerçekleştirilmesidir.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tr-TR" sz="32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Performans = f (Kalite + verimlilik)</a:t>
            </a:r>
          </a:p>
        </p:txBody>
      </p:sp>
    </p:spTree>
    <p:extLst>
      <p:ext uri="{BB962C8B-B14F-4D97-AF65-F5344CB8AC3E}">
        <p14:creationId xmlns:p14="http://schemas.microsoft.com/office/powerpoint/2010/main" val="412806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4"/>
            <a:ext cx="77284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77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F49CC-7DDA-4361-901E-6A99469EAC0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642"/>
            <a:ext cx="7151855" cy="506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86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6" y="157015"/>
            <a:ext cx="7920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50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604"/>
            <a:ext cx="6840760" cy="48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Verimlilik</a:t>
            </a:r>
          </a:p>
        </p:txBody>
      </p:sp>
      <p:sp>
        <p:nvSpPr>
          <p:cNvPr id="17411" name="2 İçerik Yer Tutucusu"/>
          <p:cNvSpPr>
            <a:spLocks noGrp="1"/>
          </p:cNvSpPr>
          <p:nvPr>
            <p:ph idx="4294967295"/>
          </p:nvPr>
        </p:nvSpPr>
        <p:spPr>
          <a:xfrm>
            <a:off x="467544" y="1995686"/>
            <a:ext cx="8229600" cy="2524820"/>
          </a:xfrm>
        </p:spPr>
        <p:txBody>
          <a:bodyPr/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Verimlilik, bir üretim veya hizmet sürecinin belli bir döneminde üretilmiş olan ürün ve hizmetlerle (çıktı), bu üretimi gerçekleştirmek için kullanılan üretim kaynaklarının (girdi) birbirine oranıdır</a:t>
            </a:r>
          </a:p>
        </p:txBody>
      </p:sp>
    </p:spTree>
    <p:extLst>
      <p:ext uri="{BB962C8B-B14F-4D97-AF65-F5344CB8AC3E}">
        <p14:creationId xmlns:p14="http://schemas.microsoft.com/office/powerpoint/2010/main" val="287775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Maliyetleri etkileyen faktörler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765C48D-5F55-43D5-90E4-50DF89C3468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11561" y="1766888"/>
            <a:ext cx="8532440" cy="315912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= f(O, Q, M, P, E)</a:t>
            </a:r>
          </a:p>
          <a:p>
            <a:pPr lvl="1">
              <a:defRPr/>
            </a:pP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C: maliyetleri,</a:t>
            </a:r>
          </a:p>
          <a:p>
            <a:pPr lvl="1">
              <a:defRPr/>
            </a:pP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O: çıktı miktarını,</a:t>
            </a:r>
          </a:p>
          <a:p>
            <a:pPr lvl="1">
              <a:defRPr/>
            </a:pP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Q: çıktının kalitesini,</a:t>
            </a:r>
          </a:p>
          <a:p>
            <a:pPr lvl="1">
              <a:defRPr/>
            </a:pP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M: hastanenin hizmet çeşitliliğini (</a:t>
            </a:r>
            <a:r>
              <a:rPr lang="tr-TR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case</a:t>
            </a: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mix</a:t>
            </a: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lvl="1">
              <a:defRPr/>
            </a:pP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P: üretim faktörlerinin fiyatlarını,</a:t>
            </a:r>
          </a:p>
          <a:p>
            <a:pPr lvl="1">
              <a:defRPr/>
            </a:pPr>
            <a:r>
              <a:rPr lang="tr-TR" dirty="0" smtClean="0">
                <a:latin typeface="Times New Roman" pitchFamily="18" charset="0"/>
                <a:ea typeface="+mn-ea"/>
                <a:cs typeface="Times New Roman" pitchFamily="18" charset="0"/>
              </a:rPr>
              <a:t>E: verimliliği,</a:t>
            </a:r>
          </a:p>
          <a:p>
            <a:pPr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4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 sektöründe başlıca verimsizlik kaynakları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Leveson</a:t>
            </a:r>
            <a:r>
              <a:rPr lang="tr-TR" dirty="0" smtClean="0"/>
              <a:t>)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1D901CC-51AF-4430-843A-A5B4933C4E9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9459" name="2 İçerik Yer Tutucusu"/>
          <p:cNvSpPr>
            <a:spLocks noGrp="1"/>
          </p:cNvSpPr>
          <p:nvPr>
            <p:ph idx="4294967295"/>
          </p:nvPr>
        </p:nvSpPr>
        <p:spPr>
          <a:xfrm>
            <a:off x="323528" y="1635646"/>
            <a:ext cx="8604448" cy="3159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Daha az maliyetle hastane dışında yapılabilecek hizmetlerin hastanede yapılması,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Gereksiz cerrahi işlemler,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Hastalara gereksiz hizmet sağlanması,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Hastaneler arası hasta sevk sisteminin kurulmaması,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Hastane hizmetlerinin yetersiz kullanılması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Hastanelerde hekimlerin gereksiz yere fazla tetkik istemeleri,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Bazı gelişmiş olanakların, araç ve makinelerin iyi kullanılmaması,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Evde bakım sisteminin geliştirilememesi,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Sağlık ocağı ve evlerinin iyi çalışamaması,</a:t>
            </a:r>
          </a:p>
          <a:p>
            <a:pPr>
              <a:spcBef>
                <a:spcPts val="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Muhasebe sistemlerinin kullanılmaması.</a:t>
            </a:r>
          </a:p>
          <a:p>
            <a:pPr>
              <a:spcBef>
                <a:spcPts val="0"/>
              </a:spcBef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5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Verimlilik ölçüm yaklaşımları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4294967295"/>
          </p:nvPr>
        </p:nvSpPr>
        <p:spPr>
          <a:xfrm>
            <a:off x="395537" y="1766888"/>
            <a:ext cx="8064895" cy="3159125"/>
          </a:xfrm>
        </p:spPr>
        <p:txBody>
          <a:bodyPr/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Verimlilik ölçümleri genel olarak üç yaklaşım esas alınarak gerçekleştirilmektedir. Bunlar: 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Oran analizi,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Regresyon analizi </a:t>
            </a:r>
          </a:p>
          <a:p>
            <a:pPr lvl="1"/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Parametresiz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verimlilik ölçümü</a:t>
            </a:r>
          </a:p>
        </p:txBody>
      </p:sp>
    </p:spTree>
    <p:extLst>
      <p:ext uri="{BB962C8B-B14F-4D97-AF65-F5344CB8AC3E}">
        <p14:creationId xmlns:p14="http://schemas.microsoft.com/office/powerpoint/2010/main" val="347364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Oran Analizi</a:t>
            </a:r>
          </a:p>
        </p:txBody>
      </p:sp>
      <p:sp>
        <p:nvSpPr>
          <p:cNvPr id="21507" name="2 İçerik Yer Tutucusu"/>
          <p:cNvSpPr>
            <a:spLocks noGrp="1"/>
          </p:cNvSpPr>
          <p:nvPr>
            <p:ph idx="4294967295"/>
          </p:nvPr>
        </p:nvSpPr>
        <p:spPr>
          <a:xfrm>
            <a:off x="467545" y="1766888"/>
            <a:ext cx="8676456" cy="3159125"/>
          </a:xfrm>
        </p:spPr>
        <p:txBody>
          <a:bodyPr/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Oran analizi en eski ve en sık kullanılan verimlilik ölçüm tekniğidir.  Basit anlatımla, çıktı/girdi oranı temel alınarak verimlilik ölçümü yapılmaktadır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Hasta/Doktor oranı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Hasta/Yatak Oranı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Toplam maliyet/Hasta günü oranı</a:t>
            </a:r>
          </a:p>
        </p:txBody>
      </p:sp>
    </p:spTree>
    <p:extLst>
      <p:ext uri="{BB962C8B-B14F-4D97-AF65-F5344CB8AC3E}">
        <p14:creationId xmlns:p14="http://schemas.microsoft.com/office/powerpoint/2010/main" val="245455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b="1" dirty="0" smtClean="0"/>
              <a:t>Sağlık sisteminin tanımı</a:t>
            </a:r>
            <a:endParaRPr lang="en-US" sz="2400" b="1" dirty="0" smtClean="0"/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AD1D8C0-654F-4B17-9D63-B9A13385158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491630"/>
            <a:ext cx="8496944" cy="3398838"/>
          </a:xfrm>
        </p:spPr>
        <p:txBody>
          <a:bodyPr/>
          <a:lstStyle/>
          <a:p>
            <a:pPr eaLnBrk="1" hangingPunct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ülkenin sağlık sistemi, sağlık için sosyal amaçların gerçekleştirilmesi için sağlık hizmetlerinin örgütlenmesi, finansmanı ve sunum mekanizmaları bütünüdür.</a:t>
            </a:r>
          </a:p>
          <a:p>
            <a:pPr eaLnBrk="1" hangingPunct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Sağlık sistemi, amaçları başarmak için etkileşimde bulunan insanları, kurum ve kuruluşları kapsadığı gibi, bu etkileşimleri yönlendiren süreç ve yapıları da içermektedir 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Commonwealth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Commission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on a High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2006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Sağlık sisteminin sınırları nedir ?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8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tr-TR" sz="2400" b="1" dirty="0" smtClean="0">
                <a:latin typeface="Arial" pitchFamily="34" charset="0"/>
              </a:rPr>
              <a:t>Oran analizinin sorunları</a:t>
            </a:r>
          </a:p>
        </p:txBody>
      </p:sp>
      <p:sp>
        <p:nvSpPr>
          <p:cNvPr id="31" name="3 Veri Yer Tutucusu"/>
          <p:cNvSpPr>
            <a:spLocks noGrp="1"/>
          </p:cNvSpPr>
          <p:nvPr>
            <p:ph type="dt" sz="quarter" idx="4294967295"/>
          </p:nvPr>
        </p:nvSpPr>
        <p:spPr>
          <a:xfrm>
            <a:off x="0" y="4683125"/>
            <a:ext cx="21336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A03BC-68D8-43C8-ACFE-B090015456AC}" type="datetime1">
              <a:rPr lang="en-US"/>
              <a:pPr>
                <a:defRPr/>
              </a:pPr>
              <a:t>9/20/2022</a:t>
            </a:fld>
            <a:endParaRPr lang="tr-TR"/>
          </a:p>
        </p:txBody>
      </p:sp>
      <p:graphicFrame>
        <p:nvGraphicFramePr>
          <p:cNvPr id="29728" name="Group 3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6301935"/>
              </p:ext>
            </p:extLst>
          </p:nvPr>
        </p:nvGraphicFramePr>
        <p:xfrm>
          <a:off x="539828" y="2931790"/>
          <a:ext cx="7704556" cy="1681163"/>
        </p:xfrm>
        <a:graphic>
          <a:graphicData uri="http://schemas.openxmlformats.org/drawingml/2006/table">
            <a:tbl>
              <a:tblPr/>
              <a:tblGrid>
                <a:gridCol w="1629303"/>
                <a:gridCol w="2222975"/>
                <a:gridCol w="1777721"/>
                <a:gridCol w="207455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Hastane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Yatan Hasta/hekim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Pol Say/ Hekim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Kapasite Kullanım Oranı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75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60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57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9" name="Rectangle 30"/>
          <p:cNvSpPr>
            <a:spLocks noChangeArrowheads="1"/>
          </p:cNvSpPr>
          <p:nvPr/>
        </p:nvSpPr>
        <p:spPr bwMode="auto">
          <a:xfrm>
            <a:off x="539828" y="1779662"/>
            <a:ext cx="7992612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tr-TR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Birden çok girdi ve çıktı söz konusu olduğunda kurumlar arası  </a:t>
            </a:r>
            <a:r>
              <a:rPr lang="tr-TR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karşılaştırmalar anlamsız </a:t>
            </a:r>
            <a:r>
              <a:rPr lang="tr-TR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olabilir.  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tr-TR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Hangi hastane verimli ?</a:t>
            </a:r>
          </a:p>
        </p:txBody>
      </p:sp>
    </p:spTree>
    <p:extLst>
      <p:ext uri="{BB962C8B-B14F-4D97-AF65-F5344CB8AC3E}">
        <p14:creationId xmlns:p14="http://schemas.microsoft.com/office/powerpoint/2010/main" val="37668779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Regresyon yöntemi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idx="4294967295"/>
          </p:nvPr>
        </p:nvSpPr>
        <p:spPr>
          <a:xfrm>
            <a:off x="467545" y="1766888"/>
            <a:ext cx="8676456" cy="3159125"/>
          </a:xfrm>
        </p:spPr>
        <p:txBody>
          <a:bodyPr/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Regresyon yöntemiyle verimlilik analizinde ise çıktı miktarı bağımlı değişken, girdiler ise bağımsız değişken olarak ele alınmakta ve matematiksel bir eşitlik elde edilerek hangi örgütün verimli hangisinin verimli olmadığı belirlenebilmektedir.</a:t>
            </a:r>
          </a:p>
        </p:txBody>
      </p:sp>
    </p:spTree>
    <p:extLst>
      <p:ext uri="{BB962C8B-B14F-4D97-AF65-F5344CB8AC3E}">
        <p14:creationId xmlns:p14="http://schemas.microsoft.com/office/powerpoint/2010/main" val="286472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Regresyon analizi</a:t>
            </a:r>
          </a:p>
        </p:txBody>
      </p:sp>
      <p:pic>
        <p:nvPicPr>
          <p:cNvPr id="24579" name="3 İçerik Yer Tutucusu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707654"/>
            <a:ext cx="7921055" cy="3435846"/>
          </a:xfrm>
        </p:spPr>
      </p:pic>
    </p:spTree>
    <p:extLst>
      <p:ext uri="{BB962C8B-B14F-4D97-AF65-F5344CB8AC3E}">
        <p14:creationId xmlns:p14="http://schemas.microsoft.com/office/powerpoint/2010/main" val="116255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Veri Zarflama Analizi</a:t>
            </a:r>
          </a:p>
        </p:txBody>
      </p:sp>
      <p:graphicFrame>
        <p:nvGraphicFramePr>
          <p:cNvPr id="4" name="5 Grafik"/>
          <p:cNvGraphicFramePr/>
          <p:nvPr>
            <p:extLst>
              <p:ext uri="{D42A27DB-BD31-4B8C-83A1-F6EECF244321}">
                <p14:modId xmlns:p14="http://schemas.microsoft.com/office/powerpoint/2010/main" val="4225121847"/>
              </p:ext>
            </p:extLst>
          </p:nvPr>
        </p:nvGraphicFramePr>
        <p:xfrm>
          <a:off x="611560" y="1707653"/>
          <a:ext cx="8280920" cy="343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6 Akış Çizelgesi: Bağlayıcı"/>
          <p:cNvSpPr/>
          <p:nvPr/>
        </p:nvSpPr>
        <p:spPr>
          <a:xfrm flipV="1">
            <a:off x="3783014" y="3278981"/>
            <a:ext cx="46037" cy="333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87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VZA-Regresyon analizi</a:t>
            </a:r>
          </a:p>
        </p:txBody>
      </p:sp>
      <p:pic>
        <p:nvPicPr>
          <p:cNvPr id="26627" name="3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30908"/>
            <a:ext cx="8712646" cy="33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err="1" smtClean="0"/>
              <a:t>Malmquist</a:t>
            </a:r>
            <a:r>
              <a:rPr lang="tr-TR" sz="2400" dirty="0" smtClean="0"/>
              <a:t> İndeks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4294967295"/>
          </p:nvPr>
        </p:nvSpPr>
        <p:spPr>
          <a:xfrm>
            <a:off x="467545" y="1766888"/>
            <a:ext cx="8676456" cy="3159125"/>
          </a:xfrm>
        </p:spPr>
        <p:txBody>
          <a:bodyPr/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Zamana göre performans takibinin yapılması sağlık örgütleri için elzemdir.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Malmquist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indeks, sağlık kurumlarının iki periyot arasındaki performanslarının karşılaştırılmasında kullanılan bir metottur.</a:t>
            </a:r>
          </a:p>
        </p:txBody>
      </p:sp>
    </p:spTree>
    <p:extLst>
      <p:ext uri="{BB962C8B-B14F-4D97-AF65-F5344CB8AC3E}">
        <p14:creationId xmlns:p14="http://schemas.microsoft.com/office/powerpoint/2010/main" val="254656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6025" y="699541"/>
            <a:ext cx="3208800" cy="859883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Roboto Slab" charset="0"/>
                <a:ea typeface="Roboto Slab" charset="0"/>
              </a:rPr>
              <a:t>Sağlık sisteminin amaç ve işlevleri arasındaki ilişkiler (WHR, 2000)</a:t>
            </a:r>
            <a:r>
              <a:rPr lang="en-US" dirty="0">
                <a:solidFill>
                  <a:schemeClr val="bg1"/>
                </a:solidFill>
                <a:latin typeface="Roboto Slab" charset="0"/>
                <a:ea typeface="Roboto Slab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Roboto Slab" charset="0"/>
                <a:ea typeface="Roboto Slab" charset="0"/>
              </a:rPr>
            </a:br>
            <a:endParaRPr lang="tr-TR" dirty="0"/>
          </a:p>
        </p:txBody>
      </p:sp>
      <p:sp>
        <p:nvSpPr>
          <p:cNvPr id="25" name="3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963D7EA-1A33-4A67-811C-D4A63D75289A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3" name="Line 30"/>
          <p:cNvSpPr>
            <a:spLocks noChangeShapeType="1"/>
          </p:cNvSpPr>
          <p:nvPr/>
        </p:nvSpPr>
        <p:spPr bwMode="auto">
          <a:xfrm>
            <a:off x="5003800" y="897731"/>
            <a:ext cx="0" cy="4225529"/>
          </a:xfrm>
          <a:prstGeom prst="line">
            <a:avLst/>
          </a:prstGeom>
          <a:noFill/>
          <a:ln w="539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5124" name="Group 33"/>
          <p:cNvGrpSpPr>
            <a:grpSpLocks/>
          </p:cNvGrpSpPr>
          <p:nvPr/>
        </p:nvGrpSpPr>
        <p:grpSpPr bwMode="auto">
          <a:xfrm>
            <a:off x="890776" y="1823077"/>
            <a:ext cx="7988300" cy="3047405"/>
            <a:chOff x="158" y="244"/>
            <a:chExt cx="5171" cy="3319"/>
          </a:xfrm>
        </p:grpSpPr>
        <p:sp>
          <p:nvSpPr>
            <p:cNvPr id="5126" name="Rectangle 9"/>
            <p:cNvSpPr>
              <a:spLocks noChangeArrowheads="1"/>
            </p:cNvSpPr>
            <p:nvPr/>
          </p:nvSpPr>
          <p:spPr bwMode="auto">
            <a:xfrm>
              <a:off x="177" y="784"/>
              <a:ext cx="1316" cy="439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/>
                <a:t>Stratejik bağlanma (Stewardship)</a:t>
              </a:r>
              <a:endParaRPr lang="en-US"/>
            </a:p>
          </p:txBody>
        </p:sp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158" y="2912"/>
              <a:ext cx="1451" cy="62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/>
                <a:t>Finansman</a:t>
              </a:r>
            </a:p>
            <a:p>
              <a:pPr algn="ctr"/>
              <a:r>
                <a:rPr lang="tr-TR"/>
                <a:t>(Kaynak sağlama, harcama)</a:t>
              </a:r>
              <a:endParaRPr lang="en-US"/>
            </a:p>
          </p:txBody>
        </p:sp>
        <p:sp>
          <p:nvSpPr>
            <p:cNvPr id="5128" name="Rectangle 14"/>
            <p:cNvSpPr>
              <a:spLocks noChangeArrowheads="1"/>
            </p:cNvSpPr>
            <p:nvPr/>
          </p:nvSpPr>
          <p:spPr bwMode="auto">
            <a:xfrm>
              <a:off x="385" y="1797"/>
              <a:ext cx="998" cy="491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tr-TR" sz="900"/>
            </a:p>
            <a:p>
              <a:pPr algn="ctr"/>
              <a:r>
                <a:rPr lang="tr-TR"/>
                <a:t>Kaynak yaratma</a:t>
              </a:r>
            </a:p>
            <a:p>
              <a:pPr algn="ctr"/>
              <a:endParaRPr lang="en-US" sz="900"/>
            </a:p>
          </p:txBody>
        </p:sp>
        <p:sp>
          <p:nvSpPr>
            <p:cNvPr id="5129" name="Rectangle 15"/>
            <p:cNvSpPr>
              <a:spLocks noChangeArrowheads="1"/>
            </p:cNvSpPr>
            <p:nvPr/>
          </p:nvSpPr>
          <p:spPr bwMode="auto">
            <a:xfrm>
              <a:off x="1837" y="1797"/>
              <a:ext cx="1043" cy="491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tr-TR" sz="900"/>
            </a:p>
            <a:p>
              <a:pPr algn="ctr"/>
              <a:r>
                <a:rPr lang="tr-TR"/>
                <a:t>Hizmet sunumu</a:t>
              </a:r>
            </a:p>
            <a:p>
              <a:pPr algn="ctr"/>
              <a:endParaRPr lang="en-US" sz="900"/>
            </a:p>
          </p:txBody>
        </p:sp>
        <p:sp>
          <p:nvSpPr>
            <p:cNvPr id="5130" name="Rectangle 16"/>
            <p:cNvSpPr>
              <a:spLocks noChangeArrowheads="1"/>
            </p:cNvSpPr>
            <p:nvPr/>
          </p:nvSpPr>
          <p:spPr bwMode="auto">
            <a:xfrm>
              <a:off x="3470" y="713"/>
              <a:ext cx="1315" cy="49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tr-TR" sz="900"/>
            </a:p>
            <a:p>
              <a:pPr algn="ctr"/>
              <a:r>
                <a:rPr lang="tr-TR"/>
                <a:t>Cevap verebilirlik</a:t>
              </a:r>
            </a:p>
            <a:p>
              <a:pPr algn="ctr"/>
              <a:endParaRPr lang="en-US" sz="900"/>
            </a:p>
          </p:txBody>
        </p:sp>
        <p:sp>
          <p:nvSpPr>
            <p:cNvPr id="5131" name="Rectangle 17"/>
            <p:cNvSpPr>
              <a:spLocks noChangeArrowheads="1"/>
            </p:cNvSpPr>
            <p:nvPr/>
          </p:nvSpPr>
          <p:spPr bwMode="auto">
            <a:xfrm>
              <a:off x="4014" y="1801"/>
              <a:ext cx="1315" cy="49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tr-TR" sz="900"/>
            </a:p>
            <a:p>
              <a:pPr algn="ctr"/>
              <a:r>
                <a:rPr lang="tr-TR"/>
                <a:t>Sağlık</a:t>
              </a:r>
            </a:p>
            <a:p>
              <a:pPr algn="ctr"/>
              <a:endParaRPr lang="en-US" sz="900"/>
            </a:p>
          </p:txBody>
        </p:sp>
        <p:sp>
          <p:nvSpPr>
            <p:cNvPr id="5132" name="Rectangle 18"/>
            <p:cNvSpPr>
              <a:spLocks noChangeArrowheads="1"/>
            </p:cNvSpPr>
            <p:nvPr/>
          </p:nvSpPr>
          <p:spPr bwMode="auto">
            <a:xfrm>
              <a:off x="3424" y="2891"/>
              <a:ext cx="1315" cy="672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tr-TR" sz="900"/>
            </a:p>
            <a:p>
              <a:pPr algn="ctr"/>
              <a:r>
                <a:rPr lang="tr-TR"/>
                <a:t>Hakkaniyet (finansal katkı</a:t>
              </a:r>
            </a:p>
            <a:p>
              <a:pPr algn="ctr"/>
              <a:endParaRPr lang="en-US" sz="900"/>
            </a:p>
          </p:txBody>
        </p:sp>
        <p:sp>
          <p:nvSpPr>
            <p:cNvPr id="5133" name="Line 19"/>
            <p:cNvSpPr>
              <a:spLocks noChangeShapeType="1"/>
            </p:cNvSpPr>
            <p:nvPr/>
          </p:nvSpPr>
          <p:spPr bwMode="auto">
            <a:xfrm>
              <a:off x="1565" y="320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34" name="Line 20"/>
            <p:cNvSpPr>
              <a:spLocks noChangeShapeType="1"/>
            </p:cNvSpPr>
            <p:nvPr/>
          </p:nvSpPr>
          <p:spPr bwMode="auto">
            <a:xfrm>
              <a:off x="1474" y="981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35" name="Line 21"/>
            <p:cNvSpPr>
              <a:spLocks noChangeShapeType="1"/>
            </p:cNvSpPr>
            <p:nvPr/>
          </p:nvSpPr>
          <p:spPr bwMode="auto">
            <a:xfrm>
              <a:off x="1383" y="206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36" name="Line 22"/>
            <p:cNvSpPr>
              <a:spLocks noChangeShapeType="1"/>
            </p:cNvSpPr>
            <p:nvPr/>
          </p:nvSpPr>
          <p:spPr bwMode="auto">
            <a:xfrm flipV="1">
              <a:off x="839" y="2341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37" name="Line 23"/>
            <p:cNvSpPr>
              <a:spLocks noChangeShapeType="1"/>
            </p:cNvSpPr>
            <p:nvPr/>
          </p:nvSpPr>
          <p:spPr bwMode="auto">
            <a:xfrm>
              <a:off x="839" y="1207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38" name="Line 24"/>
            <p:cNvSpPr>
              <a:spLocks noChangeShapeType="1"/>
            </p:cNvSpPr>
            <p:nvPr/>
          </p:nvSpPr>
          <p:spPr bwMode="auto">
            <a:xfrm>
              <a:off x="256" y="1207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39" name="Line 25"/>
            <p:cNvSpPr>
              <a:spLocks noChangeShapeType="1"/>
            </p:cNvSpPr>
            <p:nvPr/>
          </p:nvSpPr>
          <p:spPr bwMode="auto">
            <a:xfrm flipV="1">
              <a:off x="1610" y="2341"/>
              <a:ext cx="635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40" name="Line 26"/>
            <p:cNvSpPr>
              <a:spLocks noChangeShapeType="1"/>
            </p:cNvSpPr>
            <p:nvPr/>
          </p:nvSpPr>
          <p:spPr bwMode="auto">
            <a:xfrm>
              <a:off x="1474" y="981"/>
              <a:ext cx="816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41" name="Line 27"/>
            <p:cNvSpPr>
              <a:spLocks noChangeShapeType="1"/>
            </p:cNvSpPr>
            <p:nvPr/>
          </p:nvSpPr>
          <p:spPr bwMode="auto">
            <a:xfrm>
              <a:off x="2913" y="2069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42" name="Line 28"/>
            <p:cNvSpPr>
              <a:spLocks noChangeShapeType="1"/>
            </p:cNvSpPr>
            <p:nvPr/>
          </p:nvSpPr>
          <p:spPr bwMode="auto">
            <a:xfrm flipV="1">
              <a:off x="4150" y="2251"/>
              <a:ext cx="59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43" name="Line 29"/>
            <p:cNvSpPr>
              <a:spLocks noChangeShapeType="1"/>
            </p:cNvSpPr>
            <p:nvPr/>
          </p:nvSpPr>
          <p:spPr bwMode="auto">
            <a:xfrm>
              <a:off x="4105" y="1162"/>
              <a:ext cx="635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tr-TR"/>
            </a:p>
          </p:txBody>
        </p:sp>
        <p:sp>
          <p:nvSpPr>
            <p:cNvPr id="5144" name="Rectangle 31"/>
            <p:cNvSpPr>
              <a:spLocks noChangeArrowheads="1"/>
            </p:cNvSpPr>
            <p:nvPr/>
          </p:nvSpPr>
          <p:spPr bwMode="auto">
            <a:xfrm>
              <a:off x="781" y="284"/>
              <a:ext cx="1838" cy="259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tr-TR" b="1"/>
                <a:t>SAĞLIK SİSTEMİNİN İŞLEVLERİ</a:t>
              </a:r>
              <a:endParaRPr lang="en-US" b="1"/>
            </a:p>
          </p:txBody>
        </p:sp>
        <p:sp>
          <p:nvSpPr>
            <p:cNvPr id="5145" name="Rectangle 32"/>
            <p:cNvSpPr>
              <a:spLocks noChangeArrowheads="1"/>
            </p:cNvSpPr>
            <p:nvPr/>
          </p:nvSpPr>
          <p:spPr bwMode="auto">
            <a:xfrm>
              <a:off x="3660" y="244"/>
              <a:ext cx="1530" cy="259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tr-TR" b="1"/>
                <a:t>AMAÇLAR-PERFORMANS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529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sisteminin amaçları /performans ölçütleri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4"/>
          <a:stretch/>
        </p:blipFill>
        <p:spPr bwMode="auto">
          <a:xfrm>
            <a:off x="1043608" y="1635646"/>
            <a:ext cx="75608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3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000" dirty="0" smtClean="0"/>
              <a:t>ABD Sağlık Sistemi </a:t>
            </a:r>
            <a:br>
              <a:rPr lang="tr-TR" sz="2000" dirty="0" smtClean="0"/>
            </a:br>
            <a:r>
              <a:rPr lang="tr-TR" sz="2000" dirty="0" smtClean="0"/>
              <a:t>Performans Değerlendirme Çerçevesi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A5796E9-917B-46F6-AB8C-77143ACC409D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779662"/>
            <a:ext cx="7869560" cy="305435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sağlıklı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üretken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yaşamlar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Kalite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Erişim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Verimlilik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Hakkaniyet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000" dirty="0" smtClean="0"/>
              <a:t>EURO Sağlık Tüketici Endeksi</a:t>
            </a:r>
          </a:p>
        </p:txBody>
      </p:sp>
      <p:sp>
        <p:nvSpPr>
          <p:cNvPr id="33" name="5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238E3CB-9544-47BC-B8A1-E0D9C7D5BC97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25643" name="Group 4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5130381"/>
              </p:ext>
            </p:extLst>
          </p:nvPr>
        </p:nvGraphicFramePr>
        <p:xfrm>
          <a:off x="611560" y="1707654"/>
          <a:ext cx="8229600" cy="3096344"/>
        </p:xfrm>
        <a:graphic>
          <a:graphicData uri="http://schemas.openxmlformats.org/drawingml/2006/table">
            <a:tbl>
              <a:tblPr/>
              <a:tblGrid>
                <a:gridCol w="5157787"/>
                <a:gridCol w="1711325"/>
                <a:gridCol w="1360488"/>
              </a:tblGrid>
              <a:tr h="637600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Alanlar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4FFF">
                            <a:alpha val="57001"/>
                          </a:srgbClr>
                        </a:gs>
                        <a:gs pos="100000">
                          <a:srgbClr val="FF4FFF">
                            <a:gamma/>
                            <a:shade val="46275"/>
                            <a:invGamma/>
                            <a:alpha val="57001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İ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ndi</a:t>
                      </a: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at</a:t>
                      </a: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ö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</a:t>
                      </a:r>
                      <a:r>
                        <a:rPr kumimoji="0" lang="tr-T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ler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4FFF">
                            <a:alpha val="57001"/>
                          </a:srgbClr>
                        </a:gs>
                        <a:gs pos="100000">
                          <a:srgbClr val="FF4FFF">
                            <a:gamma/>
                            <a:shade val="46275"/>
                            <a:invGamma/>
                            <a:alpha val="57001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Nisbi ağırlık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4FFF">
                            <a:alpha val="57001"/>
                          </a:srgbClr>
                        </a:gs>
                        <a:gs pos="100000">
                          <a:srgbClr val="FF4FFF">
                            <a:gamma/>
                            <a:shade val="46275"/>
                            <a:invGamma/>
                            <a:alpha val="57001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75543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Hasta hakları ve bilgilendirme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10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1.5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  <a:tr h="459603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Bekleme süresi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2.0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  <a:tr h="523363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Klinik Sonuçlar 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2.0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  <a:tr h="458275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Provi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zy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on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düzeyleri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1.0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  <a:tr h="541960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Yeni ilaçlara erişim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1.0</a:t>
                      </a:r>
                    </a:p>
                  </a:txBody>
                  <a:tcPr marL="83101" marR="83101" marT="31163" marB="3116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3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OECD çerçevesi </a:t>
            </a:r>
          </a:p>
        </p:txBody>
      </p:sp>
      <p:sp>
        <p:nvSpPr>
          <p:cNvPr id="59" name="5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78ED70F-D3B3-47E3-8DF4-6B79D9DCD979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26696" name="Group 7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8558497"/>
              </p:ext>
            </p:extLst>
          </p:nvPr>
        </p:nvGraphicFramePr>
        <p:xfrm>
          <a:off x="611559" y="1635646"/>
          <a:ext cx="8326065" cy="3384375"/>
        </p:xfrm>
        <a:graphic>
          <a:graphicData uri="http://schemas.openxmlformats.org/drawingml/2006/table">
            <a:tbl>
              <a:tblPr/>
              <a:tblGrid>
                <a:gridCol w="1529015"/>
                <a:gridCol w="1092154"/>
                <a:gridCol w="1259188"/>
                <a:gridCol w="2238915"/>
                <a:gridCol w="909057"/>
                <a:gridCol w="1297736"/>
              </a:tblGrid>
              <a:tr h="269375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Sağlık Sistemi Performansı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9375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Boyutlar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5025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KALİTE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Erişim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Maliyet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/</a:t>
                      </a:r>
                    </a:p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Harcama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05025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Sağlık ihtiyaçları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</a:t>
                      </a: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tkililik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Güvenlik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Cevap verebilirlik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/</a:t>
                      </a:r>
                    </a:p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Hasta merkezlilik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99083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Sağlıklı kalmak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1169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Daha iyi olmak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73246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Hastalık veya sakatlıkla yaşamak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482077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Yaşamın sonuna dayanabilmek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3008E"/>
                        </a:gs>
                        <a:gs pos="100000">
                          <a:srgbClr val="73008E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83101" marR="83101" marT="31159" marB="3115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6685" name="AutoShape 61"/>
          <p:cNvSpPr>
            <a:spLocks noChangeArrowheads="1"/>
          </p:cNvSpPr>
          <p:nvPr/>
        </p:nvSpPr>
        <p:spPr bwMode="auto">
          <a:xfrm>
            <a:off x="2051050" y="2059247"/>
            <a:ext cx="6886575" cy="3468171"/>
          </a:xfrm>
          <a:prstGeom prst="leftArrow">
            <a:avLst>
              <a:gd name="adj1" fmla="val 50000"/>
              <a:gd name="adj2" fmla="val 50820"/>
            </a:avLst>
          </a:prstGeom>
          <a:gradFill rotWithShape="1">
            <a:gsLst>
              <a:gs pos="0">
                <a:srgbClr val="008BEA">
                  <a:alpha val="60001"/>
                </a:srgbClr>
              </a:gs>
              <a:gs pos="100000">
                <a:srgbClr val="008BEA">
                  <a:gamma/>
                  <a:shade val="31765"/>
                  <a:invGamma/>
                </a:srgbClr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83101" tIns="41550" rIns="83101" bIns="41550" anchor="ctr">
            <a:spAutoFit/>
          </a:bodyPr>
          <a:lstStyle/>
          <a:p>
            <a:pPr algn="ctr" defTabSz="852488" eaLnBrk="0" hangingPunct="0">
              <a:buClr>
                <a:srgbClr val="66FF33"/>
              </a:buClr>
              <a:defRPr/>
            </a:pPr>
            <a:endParaRPr lang="en-GB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defTabSz="852488" eaLnBrk="0" hangingPunct="0">
              <a:buClr>
                <a:srgbClr val="66FF33"/>
              </a:buClr>
              <a:defRPr/>
            </a:pPr>
            <a:r>
              <a:rPr lang="tr-T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Sonuçlar</a:t>
            </a: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tr-T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Süreç</a:t>
            </a: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tr-T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Yapı</a:t>
            </a:r>
            <a:endParaRPr lang="en-GB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52488" eaLnBrk="0" hangingPunct="0">
              <a:buClr>
                <a:srgbClr val="66FF33"/>
              </a:buClr>
              <a:defRPr/>
            </a:pPr>
            <a:endParaRPr lang="en-GB" sz="36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627534"/>
            <a:ext cx="3353967" cy="864096"/>
          </a:xfrm>
        </p:spPr>
        <p:txBody>
          <a:bodyPr/>
          <a:lstStyle/>
          <a:p>
            <a:pPr eaLnBrk="1" hangingPunct="1"/>
            <a:r>
              <a:rPr lang="tr-TR" sz="1600" dirty="0" smtClean="0"/>
              <a:t>Kanada sağlık ve sağlık sistemi </a:t>
            </a:r>
            <a:br>
              <a:rPr lang="tr-TR" sz="1600" dirty="0" smtClean="0"/>
            </a:br>
            <a:r>
              <a:rPr lang="tr-TR" sz="1600" dirty="0" smtClean="0"/>
              <a:t>performans indikatörleri çerçevesi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B272C81-C2B4-48EF-879F-549C3594ADAE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244" name="Picture 9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35646"/>
            <a:ext cx="8496944" cy="3394075"/>
          </a:xfrm>
          <a:noFill/>
        </p:spPr>
      </p:pic>
    </p:spTree>
    <p:extLst>
      <p:ext uri="{BB962C8B-B14F-4D97-AF65-F5344CB8AC3E}">
        <p14:creationId xmlns:p14="http://schemas.microsoft.com/office/powerpoint/2010/main" val="23333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D0649-4D7D-44B1-8FA6-A7737747C24C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699542"/>
            <a:ext cx="8229600" cy="4075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Ne kadar para harcandığını biliyoruz, ama bu çok büyük paranın ne kadar işe yaradığı hakkında çok az şey biliyoruz.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tr-TR" sz="3600" i="1" dirty="0" smtClean="0">
                <a:latin typeface="Times New Roman" pitchFamily="18" charset="0"/>
                <a:cs typeface="Times New Roman" pitchFamily="18" charset="0"/>
              </a:rPr>
              <a:t>Allan </a:t>
            </a:r>
            <a:r>
              <a:rPr lang="tr-TR" sz="3600" i="1" dirty="0" err="1" smtClean="0">
                <a:latin typeface="Times New Roman" pitchFamily="18" charset="0"/>
                <a:cs typeface="Times New Roman" pitchFamily="18" charset="0"/>
              </a:rPr>
              <a:t>Rock</a:t>
            </a:r>
            <a:endParaRPr lang="tr-TR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tr-TR" sz="3600" i="1" dirty="0" smtClean="0">
                <a:latin typeface="Times New Roman" pitchFamily="18" charset="0"/>
                <a:cs typeface="Times New Roman" pitchFamily="18" charset="0"/>
              </a:rPr>
              <a:t>Kanada Sağlık Bakanı</a:t>
            </a:r>
          </a:p>
        </p:txBody>
      </p:sp>
    </p:spTree>
    <p:extLst>
      <p:ext uri="{BB962C8B-B14F-4D97-AF65-F5344CB8AC3E}">
        <p14:creationId xmlns:p14="http://schemas.microsoft.com/office/powerpoint/2010/main" val="1848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652</Words>
  <Application>Microsoft Office PowerPoint</Application>
  <PresentationFormat>Ekran Gösterisi (16:9)</PresentationFormat>
  <Paragraphs>163</Paragraphs>
  <Slides>25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Wingdings</vt:lpstr>
      <vt:lpstr>Calibri</vt:lpstr>
      <vt:lpstr>Times New Roman</vt:lpstr>
      <vt:lpstr>Roboto Slab</vt:lpstr>
      <vt:lpstr>Tahoma</vt:lpstr>
      <vt:lpstr>Nixie One</vt:lpstr>
      <vt:lpstr>Warwick template</vt:lpstr>
      <vt:lpstr>Verimlilik Yönetimi</vt:lpstr>
      <vt:lpstr>Sağlık sisteminin tanımı</vt:lpstr>
      <vt:lpstr>Sağlık sisteminin amaç ve işlevleri arasındaki ilişkiler (WHR, 2000) </vt:lpstr>
      <vt:lpstr>Sağlık sisteminin amaçları /performans ölçütleri</vt:lpstr>
      <vt:lpstr>ABD Sağlık Sistemi  Performans Değerlendirme Çerçevesi</vt:lpstr>
      <vt:lpstr>EURO Sağlık Tüketici Endeksi</vt:lpstr>
      <vt:lpstr>OECD çerçevesi </vt:lpstr>
      <vt:lpstr>Kanada sağlık ve sağlık sistemi  performans indikatörleri çerçevesi</vt:lpstr>
      <vt:lpstr>PowerPoint Sunusu</vt:lpstr>
      <vt:lpstr>MİKRO BAKIŞ: Kurumsal Performansı</vt:lpstr>
      <vt:lpstr>PowerPoint Sunusu</vt:lpstr>
      <vt:lpstr>PowerPoint Sunusu</vt:lpstr>
      <vt:lpstr>PowerPoint Sunusu</vt:lpstr>
      <vt:lpstr>PowerPoint Sunusu</vt:lpstr>
      <vt:lpstr>Verimlilik</vt:lpstr>
      <vt:lpstr>Maliyetleri etkileyen faktörler</vt:lpstr>
      <vt:lpstr>Sağlık sektöründe başlıca verimsizlik kaynakları (Leveson)</vt:lpstr>
      <vt:lpstr>Verimlilik ölçüm yaklaşımları</vt:lpstr>
      <vt:lpstr>Oran Analizi</vt:lpstr>
      <vt:lpstr>Oran analizinin sorunları</vt:lpstr>
      <vt:lpstr>Regresyon yöntemi</vt:lpstr>
      <vt:lpstr>Regresyon analizi</vt:lpstr>
      <vt:lpstr>Veri Zarflama Analizi</vt:lpstr>
      <vt:lpstr>VZA-Regresyon analizi</vt:lpstr>
      <vt:lpstr>Malmquist İndeks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ve Sağlık Düzeyini Etkileyen Faktörler</dc:title>
  <dc:creator>Kersoy</dc:creator>
  <cp:lastModifiedBy>Zelal Özyıldız</cp:lastModifiedBy>
  <cp:revision>31</cp:revision>
  <dcterms:modified xsi:type="dcterms:W3CDTF">2022-09-20T10:35:59Z</dcterms:modified>
</cp:coreProperties>
</file>