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5"/>
  </p:notesMasterIdLst>
  <p:sldIdLst>
    <p:sldId id="259" r:id="rId2"/>
    <p:sldId id="551" r:id="rId3"/>
    <p:sldId id="552" r:id="rId4"/>
    <p:sldId id="553" r:id="rId5"/>
    <p:sldId id="554" r:id="rId6"/>
    <p:sldId id="555" r:id="rId7"/>
    <p:sldId id="556" r:id="rId8"/>
    <p:sldId id="557" r:id="rId9"/>
    <p:sldId id="558" r:id="rId10"/>
    <p:sldId id="559" r:id="rId11"/>
    <p:sldId id="560" r:id="rId12"/>
    <p:sldId id="561" r:id="rId13"/>
    <p:sldId id="562" r:id="rId14"/>
    <p:sldId id="563" r:id="rId15"/>
    <p:sldId id="564" r:id="rId16"/>
    <p:sldId id="573" r:id="rId17"/>
    <p:sldId id="566" r:id="rId18"/>
    <p:sldId id="567" r:id="rId19"/>
    <p:sldId id="568" r:id="rId20"/>
    <p:sldId id="569" r:id="rId21"/>
    <p:sldId id="570" r:id="rId22"/>
    <p:sldId id="571" r:id="rId23"/>
    <p:sldId id="572" r:id="rId24"/>
  </p:sldIdLst>
  <p:sldSz cx="9144000" cy="5143500" type="screen16x9"/>
  <p:notesSz cx="6858000" cy="9144000"/>
  <p:embeddedFontLst>
    <p:embeddedFont>
      <p:font typeface="Times New Roman Tur" pitchFamily="18" charset="0"/>
      <p:regular r:id="rId26"/>
      <p:bold r:id="rId27"/>
      <p:italic r:id="rId28"/>
      <p:boldItalic r:id="rId29"/>
    </p:embeddedFont>
    <p:embeddedFont>
      <p:font typeface="Tahoma" pitchFamily="34" charset="0"/>
      <p:regular r:id="rId30"/>
      <p:bold r:id="rId31"/>
    </p:embeddedFont>
    <p:embeddedFont>
      <p:font typeface="Nixie One" charset="0"/>
      <p:regular r:id="rId32"/>
    </p:embeddedFont>
    <p:embeddedFont>
      <p:font typeface="Roboto Slab" charset="0"/>
      <p:regular r:id="rId33"/>
      <p:bold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8CEBAF2-A0B9-41F5-855D-340B4F70AB4A}">
  <a:tblStyle styleId="{98CEBAF2-A0B9-41F5-855D-340B4F70AB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ED7BB8-C791-43B9-B544-FB8657F4FD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0" autoAdjust="0"/>
    <p:restoredTop sz="94660"/>
  </p:normalViewPr>
  <p:slideViewPr>
    <p:cSldViewPr>
      <p:cViewPr>
        <p:scale>
          <a:sx n="64" d="100"/>
          <a:sy n="64" d="100"/>
        </p:scale>
        <p:origin x="-90" y="-9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2565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Google Shape;71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</p:grp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371600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8CF3DEA-5C23-4532-918C-B07089C61B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42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B77EC-40DA-4F43-B3BF-3C2DF5813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2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370013" y="1370410"/>
            <a:ext cx="3579812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370410"/>
            <a:ext cx="35814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778E-4AC5-451B-BF71-3666F2EC3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6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727825" y="4806554"/>
            <a:ext cx="1919288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379913" y="4806554"/>
            <a:ext cx="2351087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F61DC-26AB-4DA5-BE0F-22F65C8692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43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486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457200" y="1200150"/>
            <a:ext cx="8229600" cy="3398044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23C09-1EAC-498C-8C25-604680BF3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3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2" r:id="rId3"/>
    <p:sldLayoutId id="2147483663" r:id="rId4"/>
    <p:sldLayoutId id="2147483665" r:id="rId5"/>
    <p:sldLayoutId id="2147483666" r:id="rId6"/>
    <p:sldLayoutId id="2147483667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113600" y="1995686"/>
            <a:ext cx="4505700" cy="2042864"/>
          </a:xfrm>
        </p:spPr>
        <p:txBody>
          <a:bodyPr/>
          <a:lstStyle/>
          <a:p>
            <a:r>
              <a:rPr lang="tr-TR" sz="4400" dirty="0" smtClean="0"/>
              <a:t>Ekip Çalışması</a:t>
            </a:r>
            <a:endParaRPr lang="tr-TR" sz="4400" dirty="0"/>
          </a:p>
        </p:txBody>
      </p:sp>
      <p:sp>
        <p:nvSpPr>
          <p:cNvPr id="143" name="Google Shape;143;p1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Prof.Dr. ŞAHİN KAVUNCUBAŞI</a:t>
            </a:r>
            <a:endParaRPr dirty="0"/>
          </a:p>
        </p:txBody>
      </p:sp>
      <p:sp>
        <p:nvSpPr>
          <p:cNvPr id="145" name="Google Shape;145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144" name="Google Shape;144;p16"/>
          <p:cNvSpPr txBox="1"/>
          <p:nvPr/>
        </p:nvSpPr>
        <p:spPr>
          <a:xfrm>
            <a:off x="9903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0" dirty="0" smtClean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28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Oluşturma aşaması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851670"/>
            <a:ext cx="8280920" cy="260603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Göreve bağlı olarak kurulacak ekipte yer alacak bireyler belirlenmekte ve bir araya getirilmektedir. 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Ekip üyeleri, aralarındaki buzları çözmeye çalışmaktadır. </a:t>
            </a:r>
          </a:p>
        </p:txBody>
      </p:sp>
    </p:spTree>
    <p:extLst>
      <p:ext uri="{BB962C8B-B14F-4D97-AF65-F5344CB8AC3E}">
        <p14:creationId xmlns:p14="http://schemas.microsoft.com/office/powerpoint/2010/main" val="69106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Tartışma aşaması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3" y="1766888"/>
            <a:ext cx="8604448" cy="3159125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Görevler, öncelikler, ve amaçlarla ilgili konularda ekip üyeleri arasında tartışmalar başlamaktadır.  </a:t>
            </a:r>
          </a:p>
          <a:p>
            <a:pPr eaLnBrk="1" hangingPunct="1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dönemde üyeler arasında gerilimler yükselebilmektedir.</a:t>
            </a:r>
          </a:p>
        </p:txBody>
      </p:sp>
    </p:spTree>
    <p:extLst>
      <p:ext uri="{BB962C8B-B14F-4D97-AF65-F5344CB8AC3E}">
        <p14:creationId xmlns:p14="http://schemas.microsoft.com/office/powerpoint/2010/main" val="674321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Ne yapmalı 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635646"/>
            <a:ext cx="8604448" cy="331236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Gerilimlerin olumsuz etkileri üyelere açıklanmalı,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Tartışmaları bastırmak yerine, özgür biçimde yapılmasını teşvik etmek,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Görüşlerin nesnel biçimde ifade edilmesini sağlamak,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Yapılan tartışmaları sık sık özetlemek,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Yapılan tartışmaların yararlılık düzeyini belirtmek,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Üyeler arasında gruplaşmaları engellemek,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Kişilerden ziyade, davranışı eleştirmek.</a:t>
            </a:r>
          </a:p>
        </p:txBody>
      </p:sp>
    </p:spTree>
    <p:extLst>
      <p:ext uri="{BB962C8B-B14F-4D97-AF65-F5344CB8AC3E}">
        <p14:creationId xmlns:p14="http://schemas.microsoft.com/office/powerpoint/2010/main" val="823169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Biçimlenme aşaması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995686"/>
            <a:ext cx="8460432" cy="2800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Biçimlenme aşamasında ekip, gerçek ekip kimliğini kazanmaya başlar.  Ekip üyeleri bilgi ve düşüncelerini istekli biçimde paylaşmaya, olumlu davranışlar sergilemeye başlamaktadır. 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aşama sonunda ekip üyeleri arasında birlik ruhu yerleşmiş olur.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91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İş başarma aşaması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923678"/>
            <a:ext cx="8676456" cy="2934072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Ekip görevlerini verimli ve etkili biçimde yerine getirmektedir. 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Ekip üyelerinin ilgi odağında sorun çözme ve görevin tamamlanması bulunmaktadır. 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Ekip üyeleri nerede kendi başlarına nerede ortak çalışacaklarını anlamaya başlamıştır. </a:t>
            </a:r>
          </a:p>
        </p:txBody>
      </p:sp>
    </p:spTree>
    <p:extLst>
      <p:ext uri="{BB962C8B-B14F-4D97-AF65-F5344CB8AC3E}">
        <p14:creationId xmlns:p14="http://schemas.microsoft.com/office/powerpoint/2010/main" val="2317488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Dağılma aşaması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2427734"/>
            <a:ext cx="8001000" cy="171450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Ekip üyeleri görevleri geçici nitelikte ise eski bölümlerine dönmektedir.  Kalite çemberi gibi takımlarda ise böyle bir durum söz konusu değildir. </a:t>
            </a:r>
          </a:p>
        </p:txBody>
      </p:sp>
    </p:spTree>
    <p:extLst>
      <p:ext uri="{BB962C8B-B14F-4D97-AF65-F5344CB8AC3E}">
        <p14:creationId xmlns:p14="http://schemas.microsoft.com/office/powerpoint/2010/main" val="669780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/>
              <a:t>Ekip geliştirme süreci ve davranışlar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4568"/>
            <a:ext cx="7642374" cy="3596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765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Ekip türleri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885950"/>
            <a:ext cx="8316416" cy="228600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Özerk ekipler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Sorun çözme ekipleri</a:t>
            </a:r>
          </a:p>
          <a:p>
            <a:pPr lvl="1"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Bölümsel sorun çözme ekipleri (kalite çemberleri)</a:t>
            </a:r>
          </a:p>
          <a:p>
            <a:pPr lvl="1"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İşlevsel ekipler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cross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functional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teams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36709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Özerk ekipler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79662"/>
            <a:ext cx="8568952" cy="3159125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Kendi kendini yönetin ekipler olarak da adlandırılan bu ekipler, belirlenen amaçlar doğrultusunda kendi faaliyetlerini ve kaynaklarını planlayan ekiplerdir. 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Grup kendi performansını kendisi değerlendirmektedir.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Gözetim ve denetim tamamen gruba aittir.</a:t>
            </a:r>
          </a:p>
        </p:txBody>
      </p:sp>
    </p:spTree>
    <p:extLst>
      <p:ext uri="{BB962C8B-B14F-4D97-AF65-F5344CB8AC3E}">
        <p14:creationId xmlns:p14="http://schemas.microsoft.com/office/powerpoint/2010/main" val="3868505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Kalite çemberleri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3" y="1766888"/>
            <a:ext cx="8604448" cy="3159125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Aynı bölümde çalışan, genellikle 8-10 kişiden oluşan,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Haftada 1 veya 2 saat toplanan,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Bölümde karşılaşılan sorunları irdeleyen, verileri toplayan ve çözümleyen,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Süreklilik gösteren ekiplerdir.</a:t>
            </a:r>
          </a:p>
          <a:p>
            <a:pPr eaLnBrk="1" hangingPunct="1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873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Program Files\Common Files\Microsoft Shared\Clipart\cagcat50\bd04972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57350"/>
            <a:ext cx="41148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>
                <a:solidFill>
                  <a:schemeClr val="bg1"/>
                </a:solidFill>
                <a:latin typeface="Roboto Slab" charset="0"/>
                <a:ea typeface="Roboto Slab" charset="0"/>
              </a:rPr>
              <a:t>T</a:t>
            </a:r>
            <a:r>
              <a:rPr lang="tr-TR" sz="2400" dirty="0" smtClean="0">
                <a:solidFill>
                  <a:schemeClr val="bg1"/>
                </a:solidFill>
                <a:latin typeface="Roboto Slab" charset="0"/>
                <a:ea typeface="Roboto Slab" charset="0"/>
              </a:rPr>
              <a:t>anım</a:t>
            </a:r>
            <a:endParaRPr lang="tr-TR" sz="2400" dirty="0" smtClean="0">
              <a:solidFill>
                <a:schemeClr val="bg1"/>
              </a:solidFill>
              <a:latin typeface="Roboto Slab" charset="0"/>
              <a:ea typeface="Roboto Slab" charset="0"/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838200" y="1885950"/>
            <a:ext cx="358978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tr-TR" sz="2800" dirty="0"/>
              <a:t>Ekip çalışması, belirli amaca yönelik, bilinçli biçimde gerçekleştirilen işbirliği sürecidir.</a:t>
            </a:r>
          </a:p>
        </p:txBody>
      </p:sp>
    </p:spTree>
    <p:extLst>
      <p:ext uri="{BB962C8B-B14F-4D97-AF65-F5344CB8AC3E}">
        <p14:creationId xmlns:p14="http://schemas.microsoft.com/office/powerpoint/2010/main" val="396250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Kalite çemberlerinin karar süreci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79662"/>
            <a:ext cx="8604448" cy="3159125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Ekip üyeleri, geliştirdikleri çözümü, kurum içinde önemli yapısal değişikliklere yol açmayacak ise, kendi başlarına uygulayabilmektedir.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Önemli değişiklikler ve kaynaklar gerekiyorsa, önerilen çözümün üst yönetimin onayına sunulması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1955477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Kalite çemberlerinin performansı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923678"/>
            <a:ext cx="8280920" cy="2592288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Kalite çemberlerinin performansı, önerilen sonuçtan daha çok, ekibin bu sonuç için gösterdiği çalışmanın niteliği dikkate alınarak değerlendirilir</a:t>
            </a:r>
          </a:p>
        </p:txBody>
      </p:sp>
    </p:spTree>
    <p:extLst>
      <p:ext uri="{BB962C8B-B14F-4D97-AF65-F5344CB8AC3E}">
        <p14:creationId xmlns:p14="http://schemas.microsoft.com/office/powerpoint/2010/main" val="2184933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err="1" smtClean="0"/>
              <a:t>Ishikawa</a:t>
            </a:r>
            <a:r>
              <a:rPr lang="tr-TR" sz="2400" dirty="0" smtClean="0"/>
              <a:t> değerlendirme kriterleri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5" y="1766888"/>
            <a:ext cx="8676456" cy="3159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000" b="1" u="sng" dirty="0" smtClean="0">
                <a:latin typeface="Times New Roman" pitchFamily="18" charset="0"/>
                <a:cs typeface="Times New Roman" pitchFamily="18" charset="0"/>
              </a:rPr>
              <a:t>KRİTER						PUAN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Konu seçimi						     20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İşbirliği gayreti					     20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Mevcut durumu anlama ve analiz			     30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Standardizasyon ve tekrar önleme		     10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Düşünme ve tekrar düşünme			     10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i="1" u="sng" dirty="0" smtClean="0">
                <a:latin typeface="Times New Roman" pitchFamily="18" charset="0"/>
                <a:cs typeface="Times New Roman" pitchFamily="18" charset="0"/>
              </a:rPr>
              <a:t>Sonuçlar						     10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b="1" u="sng" dirty="0" smtClean="0">
                <a:latin typeface="Times New Roman" pitchFamily="18" charset="0"/>
                <a:cs typeface="Times New Roman" pitchFamily="18" charset="0"/>
              </a:rPr>
              <a:t>Toplam 						    100</a:t>
            </a:r>
          </a:p>
        </p:txBody>
      </p:sp>
    </p:spTree>
    <p:extLst>
      <p:ext uri="{BB962C8B-B14F-4D97-AF65-F5344CB8AC3E}">
        <p14:creationId xmlns:p14="http://schemas.microsoft.com/office/powerpoint/2010/main" val="2331856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İşlevsel ekipler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828800"/>
            <a:ext cx="8676456" cy="308610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Birden fazla bölümü oluşturan sorunu çözmek için, 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Farklı bölümlerden gelen üyeleri içeren,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Sorun çözümlendikten sonra dağılan ekiplerdir.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ekibin büyüklüğü sorunu ilgilendiren bölüm sayısı ve problemin niteliğine göre değişmektedir.</a:t>
            </a:r>
          </a:p>
        </p:txBody>
      </p:sp>
    </p:spTree>
    <p:extLst>
      <p:ext uri="{BB962C8B-B14F-4D97-AF65-F5344CB8AC3E}">
        <p14:creationId xmlns:p14="http://schemas.microsoft.com/office/powerpoint/2010/main" val="131758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Ekip çalışmasının nedenleri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707654"/>
            <a:ext cx="7920879" cy="3159125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Yoğunlaşan işbölümü ve uzmanlaşma,</a:t>
            </a:r>
          </a:p>
          <a:p>
            <a:pPr eaLnBrk="1" hangingPunct="1">
              <a:spcBef>
                <a:spcPts val="0"/>
              </a:spcBef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Personel niteliklerinin değişkenliği,</a:t>
            </a:r>
          </a:p>
          <a:p>
            <a:pPr eaLnBrk="1" hangingPunct="1">
              <a:spcBef>
                <a:spcPts val="0"/>
              </a:spcBef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İşlevsel bağımlılık,</a:t>
            </a:r>
          </a:p>
          <a:p>
            <a:pPr eaLnBrk="1" hangingPunct="1">
              <a:spcBef>
                <a:spcPts val="0"/>
              </a:spcBef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Yönetim sorunlarının karmaşıklaşması,</a:t>
            </a:r>
          </a:p>
          <a:p>
            <a:pPr eaLnBrk="1" hangingPunct="1">
              <a:spcBef>
                <a:spcPts val="0"/>
              </a:spcBef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Etkili karar verme</a:t>
            </a:r>
          </a:p>
          <a:p>
            <a:pPr eaLnBrk="1" hangingPunct="1">
              <a:spcBef>
                <a:spcPts val="0"/>
              </a:spcBef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Personeli güdüleme</a:t>
            </a:r>
          </a:p>
          <a:p>
            <a:pPr eaLnBrk="1" hangingPunct="1">
              <a:spcBef>
                <a:spcPts val="0"/>
              </a:spcBef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Hizmet kalitesinin yükseltilmesi</a:t>
            </a:r>
          </a:p>
        </p:txBody>
      </p:sp>
    </p:spTree>
    <p:extLst>
      <p:ext uri="{BB962C8B-B14F-4D97-AF65-F5344CB8AC3E}">
        <p14:creationId xmlns:p14="http://schemas.microsoft.com/office/powerpoint/2010/main" val="1629573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Etkili ekibin özellikleri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635646"/>
            <a:ext cx="8238340" cy="322210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Doğal ve rahatlatıcı atmosfer,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Tartışmalara katılım,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Ekip görevlerinin üyeler tarafından benimsenmesi,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Ekip üyelerinin birbirini benimsemesi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Üyelerin birbirlerini dinlemesi,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Grup fikrini benimsememe özgürlüğünün bulunması,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Yapıcı eleştiri, kendi kendini denetleme,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Önder egemenliğinin bulunmaması.</a:t>
            </a:r>
          </a:p>
        </p:txBody>
      </p:sp>
    </p:spTree>
    <p:extLst>
      <p:ext uri="{BB962C8B-B14F-4D97-AF65-F5344CB8AC3E}">
        <p14:creationId xmlns:p14="http://schemas.microsoft.com/office/powerpoint/2010/main" val="1023327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Ekip etkililiği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1066800" y="1885950"/>
            <a:ext cx="4343400" cy="1428750"/>
          </a:xfrm>
          <a:prstGeom prst="rightArrow">
            <a:avLst>
              <a:gd name="adj1" fmla="val 73259"/>
              <a:gd name="adj2" fmla="val 74638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3600" dirty="0"/>
              <a:t>Bireysel koşullar</a:t>
            </a:r>
          </a:p>
        </p:txBody>
      </p:sp>
      <p:sp>
        <p:nvSpPr>
          <p:cNvPr id="8196" name="AutoShape 6"/>
          <p:cNvSpPr>
            <a:spLocks noChangeArrowheads="1"/>
          </p:cNvSpPr>
          <p:nvPr/>
        </p:nvSpPr>
        <p:spPr bwMode="auto">
          <a:xfrm>
            <a:off x="1066800" y="3505200"/>
            <a:ext cx="4343400" cy="1428750"/>
          </a:xfrm>
          <a:prstGeom prst="rightArrow">
            <a:avLst>
              <a:gd name="adj1" fmla="val 73259"/>
              <a:gd name="adj2" fmla="val 74638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sz="3600" dirty="0"/>
              <a:t>Kurumsal  koşullar</a:t>
            </a:r>
          </a:p>
        </p:txBody>
      </p:sp>
      <p:sp>
        <p:nvSpPr>
          <p:cNvPr id="8197" name="Oval 7"/>
          <p:cNvSpPr>
            <a:spLocks noChangeArrowheads="1"/>
          </p:cNvSpPr>
          <p:nvPr/>
        </p:nvSpPr>
        <p:spPr bwMode="auto">
          <a:xfrm>
            <a:off x="5334000" y="2400300"/>
            <a:ext cx="3200400" cy="2000250"/>
          </a:xfrm>
          <a:prstGeom prst="ellipse">
            <a:avLst/>
          </a:prstGeom>
          <a:solidFill>
            <a:srgbClr val="EBF5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 b="1" dirty="0"/>
              <a:t>Ekip etkililiği</a:t>
            </a:r>
          </a:p>
          <a:p>
            <a:pPr algn="ctr"/>
            <a:r>
              <a:rPr lang="tr-TR" sz="2800" b="1" dirty="0"/>
              <a:t>(Kalite verimlilik, </a:t>
            </a:r>
          </a:p>
          <a:p>
            <a:pPr algn="ctr"/>
            <a:r>
              <a:rPr lang="tr-TR" sz="2800" b="1" dirty="0"/>
              <a:t>uyum, tatmin)</a:t>
            </a:r>
          </a:p>
        </p:txBody>
      </p:sp>
    </p:spTree>
    <p:extLst>
      <p:ext uri="{BB962C8B-B14F-4D97-AF65-F5344CB8AC3E}">
        <p14:creationId xmlns:p14="http://schemas.microsoft.com/office/powerpoint/2010/main" val="3105111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Bireysel koşullar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779662"/>
            <a:ext cx="7540625" cy="3159125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Mesleki eğitim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Kendini geliştirme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Mesleki değer ve normların gelişmesi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Ekip çalışmasına yatkınlık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Tartışmaya ve eleştiriye açık olma</a:t>
            </a:r>
          </a:p>
        </p:txBody>
      </p:sp>
    </p:spTree>
    <p:extLst>
      <p:ext uri="{BB962C8B-B14F-4D97-AF65-F5344CB8AC3E}">
        <p14:creationId xmlns:p14="http://schemas.microsoft.com/office/powerpoint/2010/main" val="3528101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Kurumsal koşullar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1707654"/>
            <a:ext cx="7872873" cy="3159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Demokratik yönetim anlayışı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Yetki ve sorumlulukların tanımlanması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Personel seçiminde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liyakata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önem verme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Doğal kurumsal atmosfer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Güçlendirme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Bireylerin gelişmesine olanak tanıma</a:t>
            </a:r>
          </a:p>
        </p:txBody>
      </p:sp>
    </p:spTree>
    <p:extLst>
      <p:ext uri="{BB962C8B-B14F-4D97-AF65-F5344CB8AC3E}">
        <p14:creationId xmlns:p14="http://schemas.microsoft.com/office/powerpoint/2010/main" val="3570455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/>
          </p:cNvGraphicFramePr>
          <p:nvPr/>
        </p:nvGraphicFramePr>
        <p:xfrm>
          <a:off x="1752600" y="1943100"/>
          <a:ext cx="5410200" cy="2906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lipArt" r:id="rId3" imgW="1641240" imgH="1641240" progId="MS_ClipArt_Gallery.2">
                  <p:embed/>
                </p:oleObj>
              </mc:Choice>
              <mc:Fallback>
                <p:oleObj name="ClipArt" r:id="rId3" imgW="1641240" imgH="164124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943100"/>
                        <a:ext cx="5410200" cy="2906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/>
          </p:cNvGraphicFramePr>
          <p:nvPr/>
        </p:nvGraphicFramePr>
        <p:xfrm>
          <a:off x="2895601" y="2228850"/>
          <a:ext cx="2976563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lipArt" r:id="rId5" imgW="3406680" imgH="3662280" progId="MS_ClipArt_Gallery.2">
                  <p:embed/>
                </p:oleObj>
              </mc:Choice>
              <mc:Fallback>
                <p:oleObj name="ClipArt" r:id="rId5" imgW="3406680" imgH="366228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1" y="2228850"/>
                        <a:ext cx="2976563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5"/>
          <p:cNvSpPr>
            <a:spLocks noChangeArrowheads="1"/>
          </p:cNvSpPr>
          <p:nvPr/>
        </p:nvSpPr>
        <p:spPr bwMode="auto">
          <a:xfrm rot="3240000">
            <a:off x="3067248" y="3051771"/>
            <a:ext cx="2901554" cy="488950"/>
          </a:xfrm>
          <a:prstGeom prst="rect">
            <a:avLst/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1769" y="555526"/>
            <a:ext cx="3208800" cy="956692"/>
          </a:xfrm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pPr algn="ctr" eaLnBrk="1" hangingPunct="1">
              <a:defRPr/>
            </a:pPr>
            <a:r>
              <a:rPr lang="tr-TR" sz="2000" dirty="0" smtClean="0">
                <a:solidFill>
                  <a:schemeClr val="bg1"/>
                </a:solidFill>
              </a:rPr>
              <a:t>Ekip çalışması, demokratik </a:t>
            </a:r>
            <a:r>
              <a:rPr lang="tr-TR" sz="2000" dirty="0" smtClean="0">
                <a:solidFill>
                  <a:schemeClr val="bg1"/>
                </a:solidFill>
              </a:rPr>
              <a:t>yönetime dayanır</a:t>
            </a:r>
            <a:r>
              <a:rPr lang="tr-TR" sz="2000" dirty="0" smtClean="0">
                <a:solidFill>
                  <a:schemeClr val="bg1"/>
                </a:solidFill>
              </a:rPr>
              <a:t>.</a:t>
            </a:r>
            <a:endParaRPr lang="tr-TR" sz="2000" dirty="0" smtClean="0">
              <a:solidFill>
                <a:schemeClr val="bg1"/>
              </a:solidFill>
              <a:latin typeface="Times New Roman Tur" charset="-94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6858000" y="4114800"/>
            <a:ext cx="1828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800" b="1"/>
              <a:t>İnsanları ezmeyiniz</a:t>
            </a:r>
          </a:p>
        </p:txBody>
      </p:sp>
    </p:spTree>
    <p:extLst>
      <p:ext uri="{BB962C8B-B14F-4D97-AF65-F5344CB8AC3E}">
        <p14:creationId xmlns:p14="http://schemas.microsoft.com/office/powerpoint/2010/main" val="3975033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Ekip geliştirme süreci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2000250"/>
            <a:ext cx="8001000" cy="280035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Oluşturma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forming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Tartışma, boğuşma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storming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Biçimlenme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norming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İş başarma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performing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Dağılma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adjourneying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5463938"/>
      </p:ext>
    </p:extLst>
  </p:cSld>
  <p:clrMapOvr>
    <a:masterClrMapping/>
  </p:clrMapOvr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567</Words>
  <Application>Microsoft Office PowerPoint</Application>
  <PresentationFormat>Ekran Gösterisi (16:9)</PresentationFormat>
  <Paragraphs>109</Paragraphs>
  <Slides>23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2" baseType="lpstr">
      <vt:lpstr>Arial</vt:lpstr>
      <vt:lpstr>Times New Roman Tur</vt:lpstr>
      <vt:lpstr>Tahoma</vt:lpstr>
      <vt:lpstr>Nixie One</vt:lpstr>
      <vt:lpstr>Roboto Slab</vt:lpstr>
      <vt:lpstr>Wingdings</vt:lpstr>
      <vt:lpstr>Times New Roman</vt:lpstr>
      <vt:lpstr>Warwick template</vt:lpstr>
      <vt:lpstr>ClipArt</vt:lpstr>
      <vt:lpstr>Ekip Çalışması</vt:lpstr>
      <vt:lpstr>Tanım</vt:lpstr>
      <vt:lpstr>Ekip çalışmasının nedenleri</vt:lpstr>
      <vt:lpstr>Etkili ekibin özellikleri</vt:lpstr>
      <vt:lpstr>Ekip etkililiği</vt:lpstr>
      <vt:lpstr>Bireysel koşullar</vt:lpstr>
      <vt:lpstr>Kurumsal koşullar</vt:lpstr>
      <vt:lpstr>Ekip çalışması, demokratik yönetime dayanır.</vt:lpstr>
      <vt:lpstr>Ekip geliştirme süreci</vt:lpstr>
      <vt:lpstr>Oluşturma aşaması</vt:lpstr>
      <vt:lpstr>Tartışma aşaması</vt:lpstr>
      <vt:lpstr>Ne yapmalı ?</vt:lpstr>
      <vt:lpstr>Biçimlenme aşaması</vt:lpstr>
      <vt:lpstr>İş başarma aşaması</vt:lpstr>
      <vt:lpstr>Dağılma aşaması</vt:lpstr>
      <vt:lpstr>Ekip geliştirme süreci ve davranışlar</vt:lpstr>
      <vt:lpstr>Ekip türleri</vt:lpstr>
      <vt:lpstr>Özerk ekipler</vt:lpstr>
      <vt:lpstr>Kalite çemberleri</vt:lpstr>
      <vt:lpstr>Kalite çemberlerinin karar süreci</vt:lpstr>
      <vt:lpstr>Kalite çemberlerinin performansı</vt:lpstr>
      <vt:lpstr>Ishikawa değerlendirme kriterleri</vt:lpstr>
      <vt:lpstr>İşlevsel ekipler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ve Sağlık Düzeyini Etkileyen Faktörler</dc:title>
  <dc:creator>Kersoy</dc:creator>
  <cp:lastModifiedBy>Zelal Özyıldız</cp:lastModifiedBy>
  <cp:revision>29</cp:revision>
  <dcterms:modified xsi:type="dcterms:W3CDTF">2022-09-20T09:45:16Z</dcterms:modified>
</cp:coreProperties>
</file>