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9" r:id="rId2"/>
    <p:sldId id="551" r:id="rId3"/>
    <p:sldId id="552" r:id="rId4"/>
    <p:sldId id="553" r:id="rId5"/>
    <p:sldId id="554" r:id="rId6"/>
    <p:sldId id="555" r:id="rId7"/>
    <p:sldId id="556" r:id="rId8"/>
    <p:sldId id="557" r:id="rId9"/>
    <p:sldId id="558" r:id="rId10"/>
    <p:sldId id="559" r:id="rId11"/>
    <p:sldId id="567" r:id="rId12"/>
    <p:sldId id="561" r:id="rId13"/>
    <p:sldId id="562" r:id="rId14"/>
    <p:sldId id="563" r:id="rId15"/>
    <p:sldId id="564" r:id="rId16"/>
    <p:sldId id="565" r:id="rId17"/>
    <p:sldId id="566" r:id="rId18"/>
  </p:sldIdLst>
  <p:sldSz cx="9144000" cy="5143500" type="screen16x9"/>
  <p:notesSz cx="6858000" cy="9144000"/>
  <p:embeddedFontLst>
    <p:embeddedFont>
      <p:font typeface="Tahoma" pitchFamily="34" charset="0"/>
      <p:regular r:id="rId20"/>
      <p:bold r:id="rId21"/>
    </p:embeddedFont>
    <p:embeddedFont>
      <p:font typeface="Nixie One" charset="0"/>
      <p:regular r:id="rId22"/>
    </p:embeddedFont>
    <p:embeddedFont>
      <p:font typeface="Roboto Slab"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0" autoAdjust="0"/>
    <p:restoredTop sz="94660"/>
  </p:normalViewPr>
  <p:slideViewPr>
    <p:cSldViewPr>
      <p:cViewPr>
        <p:scale>
          <a:sx n="64" d="100"/>
          <a:sy n="64" d="100"/>
        </p:scale>
        <p:origin x="-90" y="-9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602565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800"/>
              <a:buNone/>
              <a:defRPr sz="4800">
                <a:solidFill>
                  <a:schemeClr val="accent1"/>
                </a:solidFill>
              </a:defRPr>
            </a:lvl1pPr>
            <a:lvl2pPr lvl="1" rtl="0">
              <a:spcBef>
                <a:spcPts val="0"/>
              </a:spcBef>
              <a:spcAft>
                <a:spcPts val="0"/>
              </a:spcAft>
              <a:buClr>
                <a:schemeClr val="accent1"/>
              </a:buClr>
              <a:buSzPts val="4800"/>
              <a:buNone/>
              <a:defRPr sz="4800">
                <a:solidFill>
                  <a:schemeClr val="accent1"/>
                </a:solidFill>
              </a:defRPr>
            </a:lvl2pPr>
            <a:lvl3pPr lvl="2" rtl="0">
              <a:spcBef>
                <a:spcPts val="0"/>
              </a:spcBef>
              <a:spcAft>
                <a:spcPts val="0"/>
              </a:spcAft>
              <a:buClr>
                <a:schemeClr val="accent1"/>
              </a:buClr>
              <a:buSzPts val="4800"/>
              <a:buNone/>
              <a:defRPr sz="4800">
                <a:solidFill>
                  <a:schemeClr val="accent1"/>
                </a:solidFill>
              </a:defRPr>
            </a:lvl3pPr>
            <a:lvl4pPr lvl="3" rtl="0">
              <a:spcBef>
                <a:spcPts val="0"/>
              </a:spcBef>
              <a:spcAft>
                <a:spcPts val="0"/>
              </a:spcAft>
              <a:buClr>
                <a:schemeClr val="accent1"/>
              </a:buClr>
              <a:buSzPts val="4800"/>
              <a:buNone/>
              <a:defRPr sz="4800">
                <a:solidFill>
                  <a:schemeClr val="accent1"/>
                </a:solidFill>
              </a:defRPr>
            </a:lvl4pPr>
            <a:lvl5pPr lvl="4" rtl="0">
              <a:spcBef>
                <a:spcPts val="0"/>
              </a:spcBef>
              <a:spcAft>
                <a:spcPts val="0"/>
              </a:spcAft>
              <a:buClr>
                <a:schemeClr val="accent1"/>
              </a:buClr>
              <a:buSzPts val="4800"/>
              <a:buNone/>
              <a:defRPr sz="4800">
                <a:solidFill>
                  <a:schemeClr val="accent1"/>
                </a:solidFill>
              </a:defRPr>
            </a:lvl5pPr>
            <a:lvl6pPr lvl="5" rtl="0">
              <a:spcBef>
                <a:spcPts val="0"/>
              </a:spcBef>
              <a:spcAft>
                <a:spcPts val="0"/>
              </a:spcAft>
              <a:buClr>
                <a:schemeClr val="accent1"/>
              </a:buClr>
              <a:buSzPts val="4800"/>
              <a:buNone/>
              <a:defRPr sz="4800">
                <a:solidFill>
                  <a:schemeClr val="accent1"/>
                </a:solidFill>
              </a:defRPr>
            </a:lvl6pPr>
            <a:lvl7pPr lvl="6" rtl="0">
              <a:spcBef>
                <a:spcPts val="0"/>
              </a:spcBef>
              <a:spcAft>
                <a:spcPts val="0"/>
              </a:spcAft>
              <a:buClr>
                <a:schemeClr val="accent1"/>
              </a:buClr>
              <a:buSzPts val="4800"/>
              <a:buNone/>
              <a:defRPr sz="4800">
                <a:solidFill>
                  <a:schemeClr val="accent1"/>
                </a:solidFill>
              </a:defRPr>
            </a:lvl7pPr>
            <a:lvl8pPr lvl="7" rtl="0">
              <a:spcBef>
                <a:spcPts val="0"/>
              </a:spcBef>
              <a:spcAft>
                <a:spcPts val="0"/>
              </a:spcAft>
              <a:buClr>
                <a:schemeClr val="accent1"/>
              </a:buClr>
              <a:buSzPts val="4800"/>
              <a:buNone/>
              <a:defRPr sz="4800">
                <a:solidFill>
                  <a:schemeClr val="accent1"/>
                </a:solidFill>
              </a:defRPr>
            </a:lvl8pPr>
            <a:lvl9pPr lvl="8" rtl="0">
              <a:spcBef>
                <a:spcPts val="0"/>
              </a:spcBef>
              <a:spcAft>
                <a:spcPts val="0"/>
              </a:spcAft>
              <a:buClr>
                <a:schemeClr val="accent1"/>
              </a:buClr>
              <a:buSzPts val="4800"/>
              <a:buNone/>
              <a:defRPr sz="4800">
                <a:solidFill>
                  <a:schemeClr val="accent1"/>
                </a:solidFill>
              </a:defRPr>
            </a:lvl9pPr>
          </a:lstStyle>
          <a:p>
            <a:endParaRPr/>
          </a:p>
        </p:txBody>
      </p:sp>
      <p:sp>
        <p:nvSpPr>
          <p:cNvPr id="17" name="Google Shape;17;p3"/>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800"/>
              <a:buNone/>
              <a:defRPr sz="1800" b="1">
                <a:solidFill>
                  <a:schemeClr val="accent6"/>
                </a:solidFill>
              </a:defRPr>
            </a:lvl1pPr>
            <a:lvl2pPr lvl="1" rtl="0">
              <a:spcBef>
                <a:spcPts val="0"/>
              </a:spcBef>
              <a:spcAft>
                <a:spcPts val="0"/>
              </a:spcAft>
              <a:buClr>
                <a:schemeClr val="accent6"/>
              </a:buClr>
              <a:buSzPts val="1800"/>
              <a:buNone/>
              <a:defRPr sz="1800" b="1">
                <a:solidFill>
                  <a:schemeClr val="accent6"/>
                </a:solidFill>
              </a:defRPr>
            </a:lvl2pPr>
            <a:lvl3pPr lvl="2" rtl="0">
              <a:spcBef>
                <a:spcPts val="0"/>
              </a:spcBef>
              <a:spcAft>
                <a:spcPts val="0"/>
              </a:spcAft>
              <a:buClr>
                <a:schemeClr val="accent6"/>
              </a:buClr>
              <a:buSzPts val="1800"/>
              <a:buNone/>
              <a:defRPr sz="1800" b="1">
                <a:solidFill>
                  <a:schemeClr val="accent6"/>
                </a:solidFill>
              </a:defRPr>
            </a:lvl3pPr>
            <a:lvl4pPr lvl="3" rtl="0">
              <a:spcBef>
                <a:spcPts val="0"/>
              </a:spcBef>
              <a:spcAft>
                <a:spcPts val="0"/>
              </a:spcAft>
              <a:buClr>
                <a:schemeClr val="accent6"/>
              </a:buClr>
              <a:buSzPts val="1800"/>
              <a:buNone/>
              <a:defRPr b="1">
                <a:solidFill>
                  <a:schemeClr val="accent6"/>
                </a:solidFill>
              </a:defRPr>
            </a:lvl4pPr>
            <a:lvl5pPr lvl="4" rtl="0">
              <a:spcBef>
                <a:spcPts val="0"/>
              </a:spcBef>
              <a:spcAft>
                <a:spcPts val="0"/>
              </a:spcAft>
              <a:buClr>
                <a:schemeClr val="accent6"/>
              </a:buClr>
              <a:buSzPts val="1800"/>
              <a:buNone/>
              <a:defRPr b="1">
                <a:solidFill>
                  <a:schemeClr val="accent6"/>
                </a:solidFill>
              </a:defRPr>
            </a:lvl5pPr>
            <a:lvl6pPr lvl="5" rtl="0">
              <a:spcBef>
                <a:spcPts val="0"/>
              </a:spcBef>
              <a:spcAft>
                <a:spcPts val="0"/>
              </a:spcAft>
              <a:buClr>
                <a:schemeClr val="accent6"/>
              </a:buClr>
              <a:buSzPts val="1800"/>
              <a:buNone/>
              <a:defRPr b="1">
                <a:solidFill>
                  <a:schemeClr val="accent6"/>
                </a:solidFill>
              </a:defRPr>
            </a:lvl6pPr>
            <a:lvl7pPr lvl="6" rtl="0">
              <a:spcBef>
                <a:spcPts val="0"/>
              </a:spcBef>
              <a:spcAft>
                <a:spcPts val="0"/>
              </a:spcAft>
              <a:buClr>
                <a:schemeClr val="accent6"/>
              </a:buClr>
              <a:buSzPts val="1800"/>
              <a:buNone/>
              <a:defRPr b="1">
                <a:solidFill>
                  <a:schemeClr val="accent6"/>
                </a:solidFill>
              </a:defRPr>
            </a:lvl7pPr>
            <a:lvl8pPr lvl="7" rtl="0">
              <a:spcBef>
                <a:spcPts val="0"/>
              </a:spcBef>
              <a:spcAft>
                <a:spcPts val="0"/>
              </a:spcAft>
              <a:buClr>
                <a:schemeClr val="accent6"/>
              </a:buClr>
              <a:buSzPts val="1800"/>
              <a:buNone/>
              <a:defRPr b="1">
                <a:solidFill>
                  <a:schemeClr val="accent6"/>
                </a:solidFill>
              </a:defRPr>
            </a:lvl8pPr>
            <a:lvl9pPr lvl="8" rtl="0">
              <a:spcBef>
                <a:spcPts val="0"/>
              </a:spcBef>
              <a:spcAft>
                <a:spcPts val="0"/>
              </a:spcAft>
              <a:buClr>
                <a:schemeClr val="accent6"/>
              </a:buClr>
              <a:buSzPts val="1800"/>
              <a:buNone/>
              <a:defRPr b="1">
                <a:solidFill>
                  <a:schemeClr val="accent6"/>
                </a:solidFill>
              </a:defRPr>
            </a:lvl9pPr>
          </a:lstStyle>
          <a:p>
            <a:endParaRPr/>
          </a:p>
        </p:txBody>
      </p:sp>
      <p:sp>
        <p:nvSpPr>
          <p:cNvPr id="18" name="Google Shape;18;p3"/>
          <p:cNvSpPr/>
          <p:nvPr/>
        </p:nvSpPr>
        <p:spPr>
          <a:xfrm>
            <a:off x="0" y="4288499"/>
            <a:ext cx="34743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0" y="0"/>
            <a:ext cx="34743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0" name="Google Shape;20;p3"/>
          <p:cNvSpPr/>
          <p:nvPr/>
        </p:nvSpPr>
        <p:spPr>
          <a:xfrm>
            <a:off x="0" y="500626"/>
            <a:ext cx="3474300" cy="38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0" y="4493604"/>
            <a:ext cx="34743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0" y="4584075"/>
            <a:ext cx="34743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8"/>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67" name="Google Shape;67;p8"/>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8"/>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 name="Google Shape;71;p8"/>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72" name="Google Shape;72;p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73" name="Google Shape;73;p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828800"/>
            <a:ext cx="9009063" cy="789385"/>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tr-TR">
                  <a:latin typeface="Tahoma"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tr-TR">
                  <a:latin typeface="Tahoma"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tr-TR">
                <a:latin typeface="Tahoma"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tr-TR">
                <a:latin typeface="Tahoma"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sp>
        <p:nvSpPr>
          <p:cNvPr id="12300" name="Rectangle 12"/>
          <p:cNvSpPr>
            <a:spLocks noGrp="1" noChangeArrowheads="1"/>
          </p:cNvSpPr>
          <p:nvPr>
            <p:ph type="ctrTitle"/>
          </p:nvPr>
        </p:nvSpPr>
        <p:spPr>
          <a:xfrm>
            <a:off x="990600" y="1371600"/>
            <a:ext cx="7772400" cy="857250"/>
          </a:xfrm>
        </p:spPr>
        <p:txBody>
          <a:bodyPr/>
          <a:lstStyle>
            <a:lvl1pPr>
              <a:defRPr/>
            </a:lvl1pPr>
          </a:lstStyle>
          <a:p>
            <a:r>
              <a:rPr lang="tr-TR"/>
              <a:t>Asıl başlık stili için tıklatın</a:t>
            </a:r>
          </a:p>
        </p:txBody>
      </p:sp>
      <p:sp>
        <p:nvSpPr>
          <p:cNvPr id="12301" name="Rectangle 13"/>
          <p:cNvSpPr>
            <a:spLocks noGrp="1" noChangeArrowheads="1"/>
          </p:cNvSpPr>
          <p:nvPr>
            <p:ph type="subTitle" idx="1"/>
          </p:nvPr>
        </p:nvSpPr>
        <p:spPr>
          <a:xfrm>
            <a:off x="1371600" y="2914650"/>
            <a:ext cx="6400800" cy="1314450"/>
          </a:xfrm>
        </p:spPr>
        <p:txBody>
          <a:bodyPr/>
          <a:lstStyle>
            <a:lvl1pPr marL="0" indent="0" algn="ctr">
              <a:buFont typeface="Wingdings" pitchFamily="2" charset="2"/>
              <a:buNone/>
              <a:defRPr/>
            </a:lvl1pPr>
          </a:lstStyle>
          <a:p>
            <a:r>
              <a:rPr lang="tr-TR"/>
              <a:t>Asıl alt başlık stilini düzenlemek için tıklatın</a:t>
            </a:r>
          </a:p>
        </p:txBody>
      </p:sp>
      <p:sp>
        <p:nvSpPr>
          <p:cNvPr id="14" name="Rectangle 14"/>
          <p:cNvSpPr>
            <a:spLocks noGrp="1" noChangeArrowheads="1"/>
          </p:cNvSpPr>
          <p:nvPr>
            <p:ph type="dt" sz="half" idx="10"/>
          </p:nvPr>
        </p:nvSpPr>
        <p:spPr>
          <a:xfrm>
            <a:off x="990600" y="4686300"/>
            <a:ext cx="1905000" cy="342900"/>
          </a:xfrm>
          <a:prstGeom prst="rect">
            <a:avLst/>
          </a:prstGeom>
        </p:spPr>
        <p:txBody>
          <a:bodyPr/>
          <a:lstStyle>
            <a:lvl1pPr>
              <a:defRPr>
                <a:solidFill>
                  <a:schemeClr val="bg2"/>
                </a:solidFill>
              </a:defRPr>
            </a:lvl1pPr>
          </a:lstStyle>
          <a:p>
            <a:pPr>
              <a:defRPr/>
            </a:pPr>
            <a:endParaRPr lang="tr-TR"/>
          </a:p>
        </p:txBody>
      </p:sp>
      <p:sp>
        <p:nvSpPr>
          <p:cNvPr id="15" name="Rectangle 15"/>
          <p:cNvSpPr>
            <a:spLocks noGrp="1" noChangeArrowheads="1"/>
          </p:cNvSpPr>
          <p:nvPr>
            <p:ph type="ftr" sz="quarter" idx="11"/>
          </p:nvPr>
        </p:nvSpPr>
        <p:spPr>
          <a:xfrm>
            <a:off x="3429000" y="4686300"/>
            <a:ext cx="2895600" cy="342900"/>
          </a:xfrm>
          <a:prstGeom prst="rect">
            <a:avLst/>
          </a:prstGeom>
        </p:spPr>
        <p:txBody>
          <a:bodyPr/>
          <a:lstStyle>
            <a:lvl1pPr>
              <a:defRPr>
                <a:solidFill>
                  <a:schemeClr val="bg2"/>
                </a:solidFill>
              </a:defRPr>
            </a:lvl1pPr>
          </a:lstStyle>
          <a:p>
            <a:pPr>
              <a:defRPr/>
            </a:pPr>
            <a:endParaRPr lang="tr-TR"/>
          </a:p>
        </p:txBody>
      </p:sp>
      <p:sp>
        <p:nvSpPr>
          <p:cNvPr id="16" name="Rectangle 16"/>
          <p:cNvSpPr>
            <a:spLocks noGrp="1" noChangeArrowheads="1"/>
          </p:cNvSpPr>
          <p:nvPr>
            <p:ph type="sldNum" sz="quarter" idx="12"/>
          </p:nvPr>
        </p:nvSpPr>
        <p:spPr>
          <a:xfrm>
            <a:off x="6858000" y="4686300"/>
            <a:ext cx="1905000" cy="342900"/>
          </a:xfrm>
        </p:spPr>
        <p:txBody>
          <a:bodyPr/>
          <a:lstStyle>
            <a:lvl1pPr>
              <a:defRPr>
                <a:solidFill>
                  <a:schemeClr val="bg2"/>
                </a:solidFill>
              </a:defRPr>
            </a:lvl1pPr>
          </a:lstStyle>
          <a:p>
            <a:pPr>
              <a:defRPr/>
            </a:pPr>
            <a:fld id="{58CF3DEA-5C23-4532-918C-B07089C61B2C}" type="slidenum">
              <a:rPr lang="tr-TR"/>
              <a:pPr>
                <a:defRPr/>
              </a:pPr>
              <a:t>‹#›</a:t>
            </a:fld>
            <a:endParaRPr lang="tr-TR"/>
          </a:p>
        </p:txBody>
      </p:sp>
    </p:spTree>
    <p:extLst>
      <p:ext uri="{BB962C8B-B14F-4D97-AF65-F5344CB8AC3E}">
        <p14:creationId xmlns:p14="http://schemas.microsoft.com/office/powerpoint/2010/main" val="68742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05B77EC-40DA-4F43-B3BF-3C2DF58132BE}" type="slidenum">
              <a:rPr lang="en-US"/>
              <a:pPr>
                <a:defRPr/>
              </a:pPr>
              <a:t>‹#›</a:t>
            </a:fld>
            <a:endParaRPr lang="en-US"/>
          </a:p>
        </p:txBody>
      </p:sp>
    </p:spTree>
    <p:extLst>
      <p:ext uri="{BB962C8B-B14F-4D97-AF65-F5344CB8AC3E}">
        <p14:creationId xmlns:p14="http://schemas.microsoft.com/office/powerpoint/2010/main" val="171012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370013" y="1370410"/>
            <a:ext cx="3579812"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02225" y="1370410"/>
            <a:ext cx="35814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390778E-4AC5-451B-BF71-3666F2EC38C1}" type="slidenum">
              <a:rPr lang="en-US"/>
              <a:pPr>
                <a:defRPr/>
              </a:pPr>
              <a:t>‹#›</a:t>
            </a:fld>
            <a:endParaRPr lang="en-US"/>
          </a:p>
        </p:txBody>
      </p:sp>
    </p:spTree>
    <p:extLst>
      <p:ext uri="{BB962C8B-B14F-4D97-AF65-F5344CB8AC3E}">
        <p14:creationId xmlns:p14="http://schemas.microsoft.com/office/powerpoint/2010/main" val="78946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05979"/>
            <a:ext cx="8229600" cy="85725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00151"/>
            <a:ext cx="4038600" cy="33944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xfrm>
            <a:off x="6727825" y="4806554"/>
            <a:ext cx="1919288" cy="273844"/>
          </a:xfrm>
          <a:prstGeom prst="rect">
            <a:avLst/>
          </a:prstGeom>
        </p:spPr>
        <p:txBody>
          <a:bodyPr/>
          <a:lstStyle>
            <a:lvl1pPr>
              <a:defRPr/>
            </a:lvl1pPr>
          </a:lstStyle>
          <a:p>
            <a:pPr>
              <a:defRPr/>
            </a:pPr>
            <a:endParaRPr lang="tr-TR"/>
          </a:p>
        </p:txBody>
      </p:sp>
      <p:sp>
        <p:nvSpPr>
          <p:cNvPr id="6" name="Rectangle 5"/>
          <p:cNvSpPr>
            <a:spLocks noGrp="1" noChangeArrowheads="1"/>
          </p:cNvSpPr>
          <p:nvPr>
            <p:ph type="ftr" sz="quarter" idx="11"/>
          </p:nvPr>
        </p:nvSpPr>
        <p:spPr>
          <a:xfrm>
            <a:off x="4379913" y="4806554"/>
            <a:ext cx="2351087" cy="273844"/>
          </a:xfrm>
          <a:prstGeom prst="rect">
            <a:avLst/>
          </a:prstGeom>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6B1F61DC-26AB-4DA5-BE0F-22F65C86923E}" type="slidenum">
              <a:rPr lang="tr-TR"/>
              <a:pPr>
                <a:defRPr/>
              </a:pPr>
              <a:t>‹#›</a:t>
            </a:fld>
            <a:endParaRPr lang="tr-TR"/>
          </a:p>
        </p:txBody>
      </p:sp>
    </p:spTree>
    <p:extLst>
      <p:ext uri="{BB962C8B-B14F-4D97-AF65-F5344CB8AC3E}">
        <p14:creationId xmlns:p14="http://schemas.microsoft.com/office/powerpoint/2010/main" val="414643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08360"/>
            <a:ext cx="8229600" cy="854869"/>
          </a:xfrm>
        </p:spPr>
        <p:txBody>
          <a:bodyPr/>
          <a:lstStyle/>
          <a:p>
            <a:r>
              <a:rPr lang="tr-TR" smtClean="0"/>
              <a:t>Asıl başlık stili için tıklatın</a:t>
            </a:r>
            <a:endParaRPr lang="tr-TR"/>
          </a:p>
        </p:txBody>
      </p:sp>
      <p:sp>
        <p:nvSpPr>
          <p:cNvPr id="3" name="2 SmartArt Yer Tutucusu"/>
          <p:cNvSpPr>
            <a:spLocks noGrp="1"/>
          </p:cNvSpPr>
          <p:nvPr>
            <p:ph type="dgm" idx="1"/>
          </p:nvPr>
        </p:nvSpPr>
        <p:spPr>
          <a:xfrm>
            <a:off x="457200" y="1200150"/>
            <a:ext cx="8229600" cy="3398044"/>
          </a:xfrm>
        </p:spPr>
        <p:txBody>
          <a:bodyPr/>
          <a:lstStyle/>
          <a:p>
            <a:pPr lvl="0"/>
            <a:endParaRPr lang="tr-TR" noProof="0" smtClean="0"/>
          </a:p>
        </p:txBody>
      </p:sp>
      <p:sp>
        <p:nvSpPr>
          <p:cNvPr id="4" name="Rectangle 4"/>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223C09-1EAC-498C-8C25-604680BF3E14}" type="slidenum">
              <a:rPr lang="en-US"/>
              <a:pPr>
                <a:defRPr/>
              </a:pPr>
              <a:t>‹#›</a:t>
            </a:fld>
            <a:endParaRPr lang="en-US"/>
          </a:p>
        </p:txBody>
      </p:sp>
    </p:spTree>
    <p:extLst>
      <p:ext uri="{BB962C8B-B14F-4D97-AF65-F5344CB8AC3E}">
        <p14:creationId xmlns:p14="http://schemas.microsoft.com/office/powerpoint/2010/main" val="250723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4" r:id="rId2"/>
    <p:sldLayoutId id="2147483662" r:id="rId3"/>
    <p:sldLayoutId id="2147483663" r:id="rId4"/>
    <p:sldLayoutId id="2147483665" r:id="rId5"/>
    <p:sldLayoutId id="2147483666" r:id="rId6"/>
    <p:sldLayoutId id="214748366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2" name="Başlık 1"/>
          <p:cNvSpPr>
            <a:spLocks noGrp="1"/>
          </p:cNvSpPr>
          <p:nvPr>
            <p:ph type="ctrTitle"/>
          </p:nvPr>
        </p:nvSpPr>
        <p:spPr>
          <a:xfrm>
            <a:off x="4067944" y="1995686"/>
            <a:ext cx="4505700" cy="2042864"/>
          </a:xfrm>
        </p:spPr>
        <p:txBody>
          <a:bodyPr/>
          <a:lstStyle/>
          <a:p>
            <a:r>
              <a:rPr lang="tr-TR" sz="4400" dirty="0" smtClean="0"/>
              <a:t>Tedavi Planları</a:t>
            </a:r>
            <a:endParaRPr lang="tr-TR" sz="4400" dirty="0"/>
          </a:p>
        </p:txBody>
      </p:sp>
      <p:sp>
        <p:nvSpPr>
          <p:cNvPr id="143" name="Google Shape;143;p16"/>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smtClean="0"/>
              <a:t>Prof.Dr. ŞAHİN KAVUNCUBAŞI</a:t>
            </a:r>
            <a:endParaRPr dirty="0"/>
          </a:p>
        </p:txBody>
      </p:sp>
      <p:sp>
        <p:nvSpPr>
          <p:cNvPr id="145" name="Google Shape;145;p1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a:t>
            </a:fld>
            <a:endParaRPr/>
          </a:p>
        </p:txBody>
      </p:sp>
      <p:sp>
        <p:nvSpPr>
          <p:cNvPr id="144" name="Google Shape;144;p16"/>
          <p:cNvSpPr txBox="1"/>
          <p:nvPr/>
        </p:nvSpPr>
        <p:spPr>
          <a:xfrm>
            <a:off x="9903"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0000" dirty="0" smtClean="0">
                <a:solidFill>
                  <a:schemeClr val="accent2"/>
                </a:solidFill>
                <a:latin typeface="Roboto Slab"/>
                <a:ea typeface="Roboto Slab"/>
                <a:cs typeface="Roboto Slab"/>
                <a:sym typeface="Roboto Slab"/>
              </a:rPr>
              <a:t>27</a:t>
            </a:r>
            <a:endParaRPr sz="20000" dirty="0">
              <a:solidFill>
                <a:schemeClr val="accent2"/>
              </a:solidFill>
              <a:latin typeface="Roboto Slab"/>
              <a:ea typeface="Roboto Slab"/>
              <a:cs typeface="Roboto Slab"/>
              <a:sym typeface="Roboto Slab"/>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sz="2400" dirty="0" smtClean="0"/>
              <a:t>Değişkenlik analizi: sorular ?</a:t>
            </a:r>
          </a:p>
        </p:txBody>
      </p:sp>
      <p:sp>
        <p:nvSpPr>
          <p:cNvPr id="12291" name="Rectangle 3"/>
          <p:cNvSpPr>
            <a:spLocks noGrp="1" noChangeArrowheads="1"/>
          </p:cNvSpPr>
          <p:nvPr>
            <p:ph type="body" idx="4294967295"/>
          </p:nvPr>
        </p:nvSpPr>
        <p:spPr>
          <a:xfrm>
            <a:off x="899593" y="1766888"/>
            <a:ext cx="8244408" cy="3159125"/>
          </a:xfrm>
        </p:spPr>
        <p:txBody>
          <a:bodyPr/>
          <a:lstStyle/>
          <a:p>
            <a:pPr eaLnBrk="1" hangingPunct="1"/>
            <a:r>
              <a:rPr lang="tr-TR" sz="2800" dirty="0" smtClean="0">
                <a:latin typeface="Times New Roman" pitchFamily="18" charset="0"/>
                <a:cs typeface="Times New Roman" pitchFamily="18" charset="0"/>
              </a:rPr>
              <a:t>FAALİYET</a:t>
            </a:r>
          </a:p>
          <a:p>
            <a:pPr lvl="1" eaLnBrk="1" hangingPunct="1"/>
            <a:r>
              <a:rPr lang="tr-TR" sz="2800" dirty="0" smtClean="0">
                <a:latin typeface="Times New Roman" pitchFamily="18" charset="0"/>
                <a:cs typeface="Times New Roman" pitchFamily="18" charset="0"/>
              </a:rPr>
              <a:t>Nedir ?</a:t>
            </a:r>
          </a:p>
          <a:p>
            <a:pPr lvl="1" eaLnBrk="1" hangingPunct="1"/>
            <a:r>
              <a:rPr lang="tr-TR" sz="2800" dirty="0" smtClean="0">
                <a:latin typeface="Times New Roman" pitchFamily="18" charset="0"/>
                <a:cs typeface="Times New Roman" pitchFamily="18" charset="0"/>
              </a:rPr>
              <a:t>Neden yapılmaktadır ?</a:t>
            </a:r>
          </a:p>
          <a:p>
            <a:pPr lvl="1" eaLnBrk="1" hangingPunct="1"/>
            <a:r>
              <a:rPr lang="tr-TR" sz="2800" dirty="0" smtClean="0">
                <a:latin typeface="Times New Roman" pitchFamily="18" charset="0"/>
                <a:cs typeface="Times New Roman" pitchFamily="18" charset="0"/>
              </a:rPr>
              <a:t>Başka ne yapılabilir</a:t>
            </a:r>
          </a:p>
          <a:p>
            <a:pPr lvl="1" eaLnBrk="1" hangingPunct="1"/>
            <a:r>
              <a:rPr lang="tr-TR" sz="2800" dirty="0" smtClean="0">
                <a:latin typeface="Times New Roman" pitchFamily="18" charset="0"/>
                <a:cs typeface="Times New Roman" pitchFamily="18" charset="0"/>
              </a:rPr>
              <a:t>Değiştirilebilir mi ?</a:t>
            </a:r>
          </a:p>
          <a:p>
            <a:pPr lvl="1" eaLnBrk="1" hangingPunct="1"/>
            <a:r>
              <a:rPr lang="tr-TR" sz="2800" dirty="0" smtClean="0">
                <a:latin typeface="Times New Roman" pitchFamily="18" charset="0"/>
                <a:cs typeface="Times New Roman" pitchFamily="18" charset="0"/>
              </a:rPr>
              <a:t>Değiştirilirse ne olabilir ?</a:t>
            </a:r>
          </a:p>
        </p:txBody>
      </p:sp>
    </p:spTree>
    <p:extLst>
      <p:ext uri="{BB962C8B-B14F-4D97-AF65-F5344CB8AC3E}">
        <p14:creationId xmlns:p14="http://schemas.microsoft.com/office/powerpoint/2010/main" val="288936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Kontrol kartları</a:t>
            </a:r>
            <a:endParaRPr lang="tr-TR" sz="2400" dirty="0"/>
          </a:p>
        </p:txBody>
      </p:sp>
      <p:sp>
        <p:nvSpPr>
          <p:cNvPr id="3" name="Slayt Numarası Yer Tutucusu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03334"/>
            <a:ext cx="7344816" cy="3540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019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2400" dirty="0" smtClean="0"/>
              <a:t>Başlıca değişkenlik nedenleri</a:t>
            </a:r>
          </a:p>
        </p:txBody>
      </p:sp>
      <p:sp>
        <p:nvSpPr>
          <p:cNvPr id="14339" name="Rectangle 3"/>
          <p:cNvSpPr>
            <a:spLocks noGrp="1" noChangeArrowheads="1"/>
          </p:cNvSpPr>
          <p:nvPr>
            <p:ph type="body" idx="4294967295"/>
          </p:nvPr>
        </p:nvSpPr>
        <p:spPr>
          <a:xfrm>
            <a:off x="467545" y="1635646"/>
            <a:ext cx="8676456" cy="3290367"/>
          </a:xfrm>
        </p:spPr>
        <p:txBody>
          <a:bodyPr/>
          <a:lstStyle/>
          <a:p>
            <a:pPr eaLnBrk="1" hangingPunct="1">
              <a:lnSpc>
                <a:spcPct val="90000"/>
              </a:lnSpc>
            </a:pPr>
            <a:r>
              <a:rPr lang="tr-TR" sz="2000" dirty="0" err="1" smtClean="0">
                <a:latin typeface="Times New Roman" pitchFamily="18" charset="0"/>
                <a:cs typeface="Times New Roman" pitchFamily="18" charset="0"/>
              </a:rPr>
              <a:t>Operasyonel</a:t>
            </a:r>
            <a:endParaRPr lang="tr-TR" sz="2000" dirty="0" smtClean="0">
              <a:latin typeface="Times New Roman" pitchFamily="18" charset="0"/>
              <a:cs typeface="Times New Roman" pitchFamily="18" charset="0"/>
            </a:endParaRPr>
          </a:p>
          <a:p>
            <a:pPr lvl="1" eaLnBrk="1" hangingPunct="1">
              <a:lnSpc>
                <a:spcPct val="90000"/>
              </a:lnSpc>
            </a:pPr>
            <a:r>
              <a:rPr lang="tr-TR" sz="2000" dirty="0" smtClean="0">
                <a:latin typeface="Times New Roman" pitchFamily="18" charset="0"/>
                <a:cs typeface="Times New Roman" pitchFamily="18" charset="0"/>
              </a:rPr>
              <a:t>Araç gereç arızaları</a:t>
            </a:r>
          </a:p>
          <a:p>
            <a:pPr lvl="1" eaLnBrk="1" hangingPunct="1">
              <a:lnSpc>
                <a:spcPct val="90000"/>
              </a:lnSpc>
            </a:pPr>
            <a:r>
              <a:rPr lang="tr-TR" sz="2000" dirty="0" smtClean="0">
                <a:latin typeface="Times New Roman" pitchFamily="18" charset="0"/>
                <a:cs typeface="Times New Roman" pitchFamily="18" charset="0"/>
              </a:rPr>
              <a:t>Planlama hataları</a:t>
            </a:r>
          </a:p>
          <a:p>
            <a:pPr lvl="1" eaLnBrk="1" hangingPunct="1">
              <a:lnSpc>
                <a:spcPct val="90000"/>
              </a:lnSpc>
            </a:pPr>
            <a:r>
              <a:rPr lang="tr-TR" sz="2000" dirty="0" smtClean="0">
                <a:latin typeface="Times New Roman" pitchFamily="18" charset="0"/>
                <a:cs typeface="Times New Roman" pitchFamily="18" charset="0"/>
              </a:rPr>
              <a:t>Koordinasyon hataları</a:t>
            </a:r>
          </a:p>
          <a:p>
            <a:pPr eaLnBrk="1" hangingPunct="1">
              <a:lnSpc>
                <a:spcPct val="90000"/>
              </a:lnSpc>
            </a:pPr>
            <a:r>
              <a:rPr lang="tr-TR" sz="2000" dirty="0" smtClean="0">
                <a:latin typeface="Times New Roman" pitchFamily="18" charset="0"/>
                <a:cs typeface="Times New Roman" pitchFamily="18" charset="0"/>
              </a:rPr>
              <a:t>Personel</a:t>
            </a:r>
          </a:p>
          <a:p>
            <a:pPr lvl="1" eaLnBrk="1" hangingPunct="1">
              <a:lnSpc>
                <a:spcPct val="90000"/>
              </a:lnSpc>
            </a:pPr>
            <a:r>
              <a:rPr lang="tr-TR" sz="2000" dirty="0" smtClean="0">
                <a:latin typeface="Times New Roman" pitchFamily="18" charset="0"/>
                <a:cs typeface="Times New Roman" pitchFamily="18" charset="0"/>
              </a:rPr>
              <a:t>Personelin bilgi beceri farklılıkları</a:t>
            </a:r>
          </a:p>
          <a:p>
            <a:pPr lvl="1" eaLnBrk="1" hangingPunct="1">
              <a:lnSpc>
                <a:spcPct val="90000"/>
              </a:lnSpc>
            </a:pPr>
            <a:r>
              <a:rPr lang="tr-TR" sz="2000" dirty="0" smtClean="0">
                <a:latin typeface="Times New Roman" pitchFamily="18" charset="0"/>
                <a:cs typeface="Times New Roman" pitchFamily="18" charset="0"/>
              </a:rPr>
              <a:t>Personelin işle ilgili davranışları</a:t>
            </a:r>
          </a:p>
          <a:p>
            <a:pPr eaLnBrk="1" hangingPunct="1">
              <a:lnSpc>
                <a:spcPct val="90000"/>
              </a:lnSpc>
            </a:pPr>
            <a:r>
              <a:rPr lang="tr-TR" sz="2000" dirty="0" smtClean="0">
                <a:latin typeface="Times New Roman" pitchFamily="18" charset="0"/>
                <a:cs typeface="Times New Roman" pitchFamily="18" charset="0"/>
              </a:rPr>
              <a:t>Hasta</a:t>
            </a:r>
          </a:p>
          <a:p>
            <a:pPr lvl="1" eaLnBrk="1" hangingPunct="1">
              <a:lnSpc>
                <a:spcPct val="90000"/>
              </a:lnSpc>
            </a:pPr>
            <a:r>
              <a:rPr lang="tr-TR" sz="2000" dirty="0" smtClean="0">
                <a:latin typeface="Times New Roman" pitchFamily="18" charset="0"/>
                <a:cs typeface="Times New Roman" pitchFamily="18" charset="0"/>
              </a:rPr>
              <a:t>Tedaviyi reddetme</a:t>
            </a:r>
          </a:p>
          <a:p>
            <a:pPr lvl="1" eaLnBrk="1" hangingPunct="1">
              <a:lnSpc>
                <a:spcPct val="90000"/>
              </a:lnSpc>
            </a:pPr>
            <a:r>
              <a:rPr lang="tr-TR" sz="2000" dirty="0" smtClean="0">
                <a:latin typeface="Times New Roman" pitchFamily="18" charset="0"/>
                <a:cs typeface="Times New Roman" pitchFamily="18" charset="0"/>
              </a:rPr>
              <a:t>Önerilere uymama</a:t>
            </a:r>
          </a:p>
          <a:p>
            <a:pPr lvl="1" eaLnBrk="1" hangingPunct="1">
              <a:lnSpc>
                <a:spcPct val="90000"/>
              </a:lnSpc>
            </a:pPr>
            <a:r>
              <a:rPr lang="tr-TR" sz="2000" dirty="0" smtClean="0">
                <a:latin typeface="Times New Roman" pitchFamily="18" charset="0"/>
                <a:cs typeface="Times New Roman" pitchFamily="18" charset="0"/>
              </a:rPr>
              <a:t>Hastanın durumunda beklenmeyen değişiklikler</a:t>
            </a:r>
          </a:p>
        </p:txBody>
      </p:sp>
    </p:spTree>
    <p:extLst>
      <p:ext uri="{BB962C8B-B14F-4D97-AF65-F5344CB8AC3E}">
        <p14:creationId xmlns:p14="http://schemas.microsoft.com/office/powerpoint/2010/main" val="54163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2400" dirty="0" smtClean="0"/>
              <a:t>Planın geliştirilmesi</a:t>
            </a:r>
          </a:p>
        </p:txBody>
      </p:sp>
      <p:sp>
        <p:nvSpPr>
          <p:cNvPr id="15363" name="Rectangle 3"/>
          <p:cNvSpPr>
            <a:spLocks noGrp="1" noChangeArrowheads="1"/>
          </p:cNvSpPr>
          <p:nvPr>
            <p:ph type="body" idx="4294967295"/>
          </p:nvPr>
        </p:nvSpPr>
        <p:spPr>
          <a:xfrm>
            <a:off x="611561" y="1766888"/>
            <a:ext cx="7776863" cy="3159125"/>
          </a:xfrm>
        </p:spPr>
        <p:txBody>
          <a:bodyPr/>
          <a:lstStyle/>
          <a:p>
            <a:pPr eaLnBrk="1" hangingPunct="1"/>
            <a:r>
              <a:rPr lang="tr-TR" sz="2800" dirty="0" smtClean="0">
                <a:latin typeface="Times New Roman" pitchFamily="18" charset="0"/>
                <a:ea typeface="Roboto Slab" charset="0"/>
                <a:cs typeface="Times New Roman" pitchFamily="18" charset="0"/>
              </a:rPr>
              <a:t>Kurumun koşulları</a:t>
            </a:r>
          </a:p>
          <a:p>
            <a:pPr eaLnBrk="1" hangingPunct="1"/>
            <a:r>
              <a:rPr lang="tr-TR" sz="2800" dirty="0" smtClean="0">
                <a:latin typeface="Times New Roman" pitchFamily="18" charset="0"/>
                <a:ea typeface="Roboto Slab" charset="0"/>
                <a:cs typeface="Times New Roman" pitchFamily="18" charset="0"/>
              </a:rPr>
              <a:t>Anahtar faaliyetler</a:t>
            </a:r>
          </a:p>
          <a:p>
            <a:pPr eaLnBrk="1" hangingPunct="1"/>
            <a:r>
              <a:rPr lang="tr-TR" sz="2800" dirty="0" smtClean="0">
                <a:latin typeface="Times New Roman" pitchFamily="18" charset="0"/>
                <a:ea typeface="Roboto Slab" charset="0"/>
                <a:cs typeface="Times New Roman" pitchFamily="18" charset="0"/>
              </a:rPr>
              <a:t>Destekleyici faaliyetler</a:t>
            </a:r>
          </a:p>
          <a:p>
            <a:pPr eaLnBrk="1" hangingPunct="1"/>
            <a:r>
              <a:rPr lang="tr-TR" sz="2800" dirty="0" smtClean="0">
                <a:latin typeface="Times New Roman" pitchFamily="18" charset="0"/>
                <a:ea typeface="Roboto Slab" charset="0"/>
                <a:cs typeface="Times New Roman" pitchFamily="18" charset="0"/>
              </a:rPr>
              <a:t>Zamanlama ve </a:t>
            </a:r>
            <a:r>
              <a:rPr lang="tr-TR" sz="2800" dirty="0" err="1" smtClean="0">
                <a:latin typeface="Times New Roman" pitchFamily="18" charset="0"/>
                <a:ea typeface="Roboto Slab" charset="0"/>
                <a:cs typeface="Times New Roman" pitchFamily="18" charset="0"/>
              </a:rPr>
              <a:t>lokasyon</a:t>
            </a:r>
            <a:r>
              <a:rPr lang="tr-TR" sz="2800" dirty="0" smtClean="0">
                <a:latin typeface="Times New Roman" pitchFamily="18" charset="0"/>
                <a:ea typeface="Roboto Slab" charset="0"/>
                <a:cs typeface="Times New Roman" pitchFamily="18" charset="0"/>
              </a:rPr>
              <a:t> (ne, nerede yapılacak ?)</a:t>
            </a:r>
          </a:p>
          <a:p>
            <a:pPr eaLnBrk="1" hangingPunct="1"/>
            <a:r>
              <a:rPr lang="tr-TR" sz="2800" dirty="0" smtClean="0">
                <a:latin typeface="Times New Roman" pitchFamily="18" charset="0"/>
                <a:ea typeface="Roboto Slab" charset="0"/>
                <a:cs typeface="Times New Roman" pitchFamily="18" charset="0"/>
              </a:rPr>
              <a:t>Karar kriterleri (öyle ise bu olmalı)</a:t>
            </a:r>
          </a:p>
          <a:p>
            <a:pPr eaLnBrk="1" hangingPunct="1"/>
            <a:r>
              <a:rPr lang="tr-TR" sz="2800" dirty="0" smtClean="0">
                <a:latin typeface="Times New Roman" pitchFamily="18" charset="0"/>
                <a:ea typeface="Roboto Slab" charset="0"/>
                <a:cs typeface="Times New Roman" pitchFamily="18" charset="0"/>
              </a:rPr>
              <a:t>Çıktı ölçütleri (beklenen durum ?)</a:t>
            </a:r>
          </a:p>
          <a:p>
            <a:pPr eaLnBrk="1" hangingPunct="1"/>
            <a:endParaRPr lang="tr-TR" sz="2800" dirty="0" smtClean="0">
              <a:latin typeface="Times New Roman" pitchFamily="18" charset="0"/>
              <a:ea typeface="Roboto Slab" charset="0"/>
              <a:cs typeface="Times New Roman" pitchFamily="18" charset="0"/>
            </a:endParaRPr>
          </a:p>
        </p:txBody>
      </p:sp>
    </p:spTree>
    <p:extLst>
      <p:ext uri="{BB962C8B-B14F-4D97-AF65-F5344CB8AC3E}">
        <p14:creationId xmlns:p14="http://schemas.microsoft.com/office/powerpoint/2010/main" val="16890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2400" dirty="0" smtClean="0"/>
              <a:t>Uygulama</a:t>
            </a:r>
          </a:p>
        </p:txBody>
      </p:sp>
      <p:sp>
        <p:nvSpPr>
          <p:cNvPr id="16387" name="Rectangle 3"/>
          <p:cNvSpPr>
            <a:spLocks noGrp="1" noChangeArrowheads="1"/>
          </p:cNvSpPr>
          <p:nvPr>
            <p:ph type="body" idx="4294967295"/>
          </p:nvPr>
        </p:nvSpPr>
        <p:spPr>
          <a:xfrm>
            <a:off x="755576" y="1923678"/>
            <a:ext cx="7772400" cy="2861344"/>
          </a:xfrm>
        </p:spPr>
        <p:txBody>
          <a:bodyPr/>
          <a:lstStyle/>
          <a:p>
            <a:pPr eaLnBrk="1" hangingPunct="1"/>
            <a:r>
              <a:rPr lang="tr-TR" sz="2800" dirty="0" smtClean="0">
                <a:latin typeface="Times New Roman" pitchFamily="18" charset="0"/>
                <a:cs typeface="Times New Roman" pitchFamily="18" charset="0"/>
              </a:rPr>
              <a:t>Vaka yönetici: hemşireler</a:t>
            </a:r>
          </a:p>
          <a:p>
            <a:pPr eaLnBrk="1" hangingPunct="1"/>
            <a:r>
              <a:rPr lang="tr-TR" sz="2800" dirty="0" smtClean="0">
                <a:latin typeface="Times New Roman" pitchFamily="18" charset="0"/>
                <a:cs typeface="Times New Roman" pitchFamily="18" charset="0"/>
              </a:rPr>
              <a:t>Personelin eğitimi</a:t>
            </a:r>
          </a:p>
          <a:p>
            <a:pPr eaLnBrk="1" hangingPunct="1"/>
            <a:r>
              <a:rPr lang="tr-TR" sz="2800" dirty="0" smtClean="0">
                <a:latin typeface="Times New Roman" pitchFamily="18" charset="0"/>
                <a:cs typeface="Times New Roman" pitchFamily="18" charset="0"/>
              </a:rPr>
              <a:t>Verilerin toplanması</a:t>
            </a:r>
          </a:p>
          <a:p>
            <a:pPr eaLnBrk="1" hangingPunct="1"/>
            <a:r>
              <a:rPr lang="tr-TR" sz="2800" dirty="0" smtClean="0">
                <a:latin typeface="Times New Roman" pitchFamily="18" charset="0"/>
                <a:cs typeface="Times New Roman" pitchFamily="18" charset="0"/>
              </a:rPr>
              <a:t>Planın standardizasyonu</a:t>
            </a:r>
          </a:p>
          <a:p>
            <a:pPr eaLnBrk="1" hangingPunct="1"/>
            <a:r>
              <a:rPr lang="tr-TR" sz="2800" dirty="0" smtClean="0">
                <a:latin typeface="Times New Roman" pitchFamily="18" charset="0"/>
                <a:cs typeface="Times New Roman" pitchFamily="18" charset="0"/>
              </a:rPr>
              <a:t>Personel davranışlarının pekiştirilmesi</a:t>
            </a:r>
          </a:p>
          <a:p>
            <a:pPr eaLnBrk="1" hangingPunct="1"/>
            <a:endParaRPr lang="tr-TR"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7466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2400" dirty="0" smtClean="0"/>
              <a:t>Sonuçların değerlendirilmesi</a:t>
            </a:r>
          </a:p>
        </p:txBody>
      </p:sp>
      <p:sp>
        <p:nvSpPr>
          <p:cNvPr id="17411" name="Rectangle 3"/>
          <p:cNvSpPr>
            <a:spLocks noGrp="1" noChangeArrowheads="1"/>
          </p:cNvSpPr>
          <p:nvPr>
            <p:ph type="body" idx="4294967295"/>
          </p:nvPr>
        </p:nvSpPr>
        <p:spPr>
          <a:xfrm>
            <a:off x="899593" y="1766888"/>
            <a:ext cx="8244408" cy="3159125"/>
          </a:xfrm>
        </p:spPr>
        <p:txBody>
          <a:bodyPr/>
          <a:lstStyle/>
          <a:p>
            <a:pPr eaLnBrk="1" hangingPunct="1"/>
            <a:r>
              <a:rPr lang="tr-TR" sz="2800" dirty="0" smtClean="0">
                <a:latin typeface="Times New Roman" pitchFamily="18" charset="0"/>
                <a:cs typeface="Times New Roman" pitchFamily="18" charset="0"/>
              </a:rPr>
              <a:t>Kaynak miktarındaki değişme</a:t>
            </a:r>
          </a:p>
          <a:p>
            <a:pPr eaLnBrk="1" hangingPunct="1"/>
            <a:r>
              <a:rPr lang="tr-TR" sz="2800" dirty="0" smtClean="0">
                <a:latin typeface="Times New Roman" pitchFamily="18" charset="0"/>
                <a:cs typeface="Times New Roman" pitchFamily="18" charset="0"/>
              </a:rPr>
              <a:t>Yatış süresindeki değişme</a:t>
            </a:r>
          </a:p>
          <a:p>
            <a:pPr eaLnBrk="1" hangingPunct="1"/>
            <a:r>
              <a:rPr lang="tr-TR" sz="2800" dirty="0" smtClean="0">
                <a:latin typeface="Times New Roman" pitchFamily="18" charset="0"/>
                <a:cs typeface="Times New Roman" pitchFamily="18" charset="0"/>
              </a:rPr>
              <a:t>Kalite göstergelerinde (enfeksiyon oranı) değişme</a:t>
            </a:r>
          </a:p>
          <a:p>
            <a:pPr eaLnBrk="1" hangingPunct="1"/>
            <a:r>
              <a:rPr lang="tr-TR" sz="2800" dirty="0" smtClean="0">
                <a:latin typeface="Times New Roman" pitchFamily="18" charset="0"/>
                <a:cs typeface="Times New Roman" pitchFamily="18" charset="0"/>
              </a:rPr>
              <a:t>Personelin tutumlarının izlenmesi</a:t>
            </a:r>
          </a:p>
        </p:txBody>
      </p:sp>
    </p:spTree>
    <p:extLst>
      <p:ext uri="{BB962C8B-B14F-4D97-AF65-F5344CB8AC3E}">
        <p14:creationId xmlns:p14="http://schemas.microsoft.com/office/powerpoint/2010/main" val="564091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z="2400" dirty="0" smtClean="0"/>
              <a:t>Planların yatış süresine etkisi</a:t>
            </a:r>
          </a:p>
        </p:txBody>
      </p:sp>
      <p:graphicFrame>
        <p:nvGraphicFramePr>
          <p:cNvPr id="15418" name="Group 58"/>
          <p:cNvGraphicFramePr>
            <a:graphicFrameLocks noGrp="1"/>
          </p:cNvGraphicFramePr>
          <p:nvPr>
            <p:extLst>
              <p:ext uri="{D42A27DB-BD31-4B8C-83A1-F6EECF244321}">
                <p14:modId xmlns:p14="http://schemas.microsoft.com/office/powerpoint/2010/main" val="406153602"/>
              </p:ext>
            </p:extLst>
          </p:nvPr>
        </p:nvGraphicFramePr>
        <p:xfrm>
          <a:off x="467544" y="1779662"/>
          <a:ext cx="8229600" cy="3108928"/>
        </p:xfrm>
        <a:graphic>
          <a:graphicData uri="http://schemas.openxmlformats.org/drawingml/2006/table">
            <a:tbl>
              <a:tblPr/>
              <a:tblGrid>
                <a:gridCol w="4724400"/>
                <a:gridCol w="1676400"/>
                <a:gridCol w="1828800"/>
              </a:tblGrid>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100" b="0" i="0" u="none" strike="noStrike" cap="none" normalizeH="0" baseline="0" smtClean="0">
                        <a:ln>
                          <a:noFill/>
                        </a:ln>
                        <a:solidFill>
                          <a:schemeClr val="tx1"/>
                        </a:solidFill>
                        <a:effectLst/>
                        <a:latin typeface="Tahoma" pitchFamily="34" charset="0"/>
                      </a:endParaRP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Önce</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Sonra</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Kronor arter bypass</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13,07</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10,92</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Özafagektomy</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16,31</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13,87</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Fıtık tamiri</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8,05</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7,94</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Kalp transplantasyonu</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26,74</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26,29</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Lobectomy</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9,60</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8,09</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Kalp kapağı nakli</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15,68</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11,73</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Doku nakli</a:t>
                      </a:r>
                    </a:p>
                  </a:txBody>
                  <a:tcPr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smtClean="0">
                          <a:ln>
                            <a:noFill/>
                          </a:ln>
                          <a:solidFill>
                            <a:schemeClr val="tx1"/>
                          </a:solidFill>
                          <a:effectLst/>
                          <a:latin typeface="Tahoma" pitchFamily="34" charset="0"/>
                        </a:rPr>
                        <a:t>16,26</a:t>
                      </a:r>
                    </a:p>
                  </a:txBody>
                  <a:tcPr marT="34288" marB="34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100" b="0" i="0" u="none" strike="noStrike" cap="none" normalizeH="0" baseline="0" dirty="0" smtClean="0">
                          <a:ln>
                            <a:noFill/>
                          </a:ln>
                          <a:solidFill>
                            <a:schemeClr val="tx1"/>
                          </a:solidFill>
                          <a:effectLst/>
                          <a:latin typeface="Tahoma" pitchFamily="34" charset="0"/>
                        </a:rPr>
                        <a:t>14,90</a:t>
                      </a:r>
                    </a:p>
                  </a:txBody>
                  <a:tcPr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80451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z="2400" dirty="0" smtClean="0"/>
              <a:t>Planların yararları</a:t>
            </a:r>
          </a:p>
        </p:txBody>
      </p:sp>
      <p:sp>
        <p:nvSpPr>
          <p:cNvPr id="19459" name="Rectangle 3"/>
          <p:cNvSpPr>
            <a:spLocks noGrp="1" noChangeArrowheads="1"/>
          </p:cNvSpPr>
          <p:nvPr>
            <p:ph type="body" idx="4294967295"/>
          </p:nvPr>
        </p:nvSpPr>
        <p:spPr>
          <a:xfrm>
            <a:off x="251520" y="1635646"/>
            <a:ext cx="8892480" cy="3222104"/>
          </a:xfrm>
        </p:spPr>
        <p:txBody>
          <a:bodyPr/>
          <a:lstStyle/>
          <a:p>
            <a:pPr eaLnBrk="1" hangingPunct="1">
              <a:spcBef>
                <a:spcPts val="0"/>
              </a:spcBef>
            </a:pPr>
            <a:r>
              <a:rPr lang="tr-TR" sz="2400" dirty="0" smtClean="0">
                <a:latin typeface="Times New Roman" pitchFamily="18" charset="0"/>
                <a:cs typeface="Times New Roman" pitchFamily="18" charset="0"/>
              </a:rPr>
              <a:t>Verimliliği yükseltmek</a:t>
            </a:r>
          </a:p>
          <a:p>
            <a:pPr eaLnBrk="1" hangingPunct="1">
              <a:spcBef>
                <a:spcPts val="0"/>
              </a:spcBef>
            </a:pPr>
            <a:r>
              <a:rPr lang="tr-TR" sz="2400" dirty="0" smtClean="0">
                <a:latin typeface="Times New Roman" pitchFamily="18" charset="0"/>
                <a:cs typeface="Times New Roman" pitchFamily="18" charset="0"/>
              </a:rPr>
              <a:t>Hizmetlerin planlanmasını ve koordinasyonunu sağlamak,</a:t>
            </a:r>
          </a:p>
          <a:p>
            <a:pPr eaLnBrk="1" hangingPunct="1">
              <a:spcBef>
                <a:spcPts val="0"/>
              </a:spcBef>
            </a:pPr>
            <a:r>
              <a:rPr lang="tr-TR" sz="2400" dirty="0" smtClean="0">
                <a:latin typeface="Times New Roman" pitchFamily="18" charset="0"/>
                <a:cs typeface="Times New Roman" pitchFamily="18" charset="0"/>
              </a:rPr>
              <a:t>Tedavi süreci ve çıktılardaki </a:t>
            </a:r>
            <a:r>
              <a:rPr lang="tr-TR" sz="2400" dirty="0" err="1" smtClean="0">
                <a:latin typeface="Times New Roman" pitchFamily="18" charset="0"/>
                <a:cs typeface="Times New Roman" pitchFamily="18" charset="0"/>
              </a:rPr>
              <a:t>varyansyonu</a:t>
            </a:r>
            <a:r>
              <a:rPr lang="tr-TR" sz="2400" dirty="0" smtClean="0">
                <a:latin typeface="Times New Roman" pitchFamily="18" charset="0"/>
                <a:cs typeface="Times New Roman" pitchFamily="18" charset="0"/>
              </a:rPr>
              <a:t> azaltmak</a:t>
            </a:r>
          </a:p>
          <a:p>
            <a:pPr eaLnBrk="1" hangingPunct="1">
              <a:spcBef>
                <a:spcPts val="0"/>
              </a:spcBef>
            </a:pPr>
            <a:r>
              <a:rPr lang="tr-TR" sz="2400" dirty="0" smtClean="0">
                <a:latin typeface="Times New Roman" pitchFamily="18" charset="0"/>
                <a:cs typeface="Times New Roman" pitchFamily="18" charset="0"/>
              </a:rPr>
              <a:t>Klinik standartlar oluşturmak</a:t>
            </a:r>
          </a:p>
          <a:p>
            <a:pPr eaLnBrk="1" hangingPunct="1">
              <a:spcBef>
                <a:spcPts val="0"/>
              </a:spcBef>
            </a:pPr>
            <a:r>
              <a:rPr lang="tr-TR" sz="2400" dirty="0" smtClean="0">
                <a:latin typeface="Times New Roman" pitchFamily="18" charset="0"/>
                <a:cs typeface="Times New Roman" pitchFamily="18" charset="0"/>
              </a:rPr>
              <a:t>Tıbbi kararları kolaylaştırmak</a:t>
            </a:r>
          </a:p>
          <a:p>
            <a:pPr eaLnBrk="1" hangingPunct="1">
              <a:spcBef>
                <a:spcPts val="0"/>
              </a:spcBef>
            </a:pPr>
            <a:r>
              <a:rPr lang="tr-TR" sz="2400" dirty="0" smtClean="0">
                <a:latin typeface="Times New Roman" pitchFamily="18" charset="0"/>
                <a:cs typeface="Times New Roman" pitchFamily="18" charset="0"/>
              </a:rPr>
              <a:t>Yatış süresini kontrol etmek</a:t>
            </a:r>
          </a:p>
          <a:p>
            <a:pPr eaLnBrk="1" hangingPunct="1">
              <a:spcBef>
                <a:spcPts val="0"/>
              </a:spcBef>
            </a:pPr>
            <a:r>
              <a:rPr lang="tr-TR" sz="2400" dirty="0" smtClean="0">
                <a:latin typeface="Times New Roman" pitchFamily="18" charset="0"/>
                <a:cs typeface="Times New Roman" pitchFamily="18" charset="0"/>
              </a:rPr>
              <a:t>Yönetsel kararları kolaylaştırmak</a:t>
            </a:r>
          </a:p>
          <a:p>
            <a:pPr eaLnBrk="1" hangingPunct="1">
              <a:spcBef>
                <a:spcPts val="0"/>
              </a:spcBef>
            </a:pPr>
            <a:r>
              <a:rPr lang="tr-TR" sz="2400" dirty="0" smtClean="0">
                <a:latin typeface="Times New Roman" pitchFamily="18" charset="0"/>
                <a:cs typeface="Times New Roman" pitchFamily="18" charset="0"/>
              </a:rPr>
              <a:t>Eğitim</a:t>
            </a:r>
          </a:p>
          <a:p>
            <a:pPr eaLnBrk="1" hangingPunct="1">
              <a:spcBef>
                <a:spcPts val="0"/>
              </a:spcBef>
            </a:pPr>
            <a:r>
              <a:rPr lang="tr-TR" sz="2400" dirty="0" smtClean="0">
                <a:latin typeface="Times New Roman" pitchFamily="18" charset="0"/>
                <a:cs typeface="Times New Roman" pitchFamily="18" charset="0"/>
              </a:rPr>
              <a:t>Sigorta kurumları ile olumlu ilişkiler geliştirmek</a:t>
            </a:r>
          </a:p>
        </p:txBody>
      </p:sp>
    </p:spTree>
    <p:extLst>
      <p:ext uri="{BB962C8B-B14F-4D97-AF65-F5344CB8AC3E}">
        <p14:creationId xmlns:p14="http://schemas.microsoft.com/office/powerpoint/2010/main" val="240862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sz="2400" dirty="0" smtClean="0"/>
              <a:t>Tedavi planı</a:t>
            </a:r>
          </a:p>
        </p:txBody>
      </p:sp>
      <p:sp>
        <p:nvSpPr>
          <p:cNvPr id="4099" name="Rectangle 3"/>
          <p:cNvSpPr>
            <a:spLocks noGrp="1" noChangeArrowheads="1"/>
          </p:cNvSpPr>
          <p:nvPr>
            <p:ph type="body" idx="4294967295"/>
          </p:nvPr>
        </p:nvSpPr>
        <p:spPr>
          <a:xfrm>
            <a:off x="539553" y="1766888"/>
            <a:ext cx="8604448" cy="3159125"/>
          </a:xfrm>
        </p:spPr>
        <p:txBody>
          <a:bodyPr/>
          <a:lstStyle/>
          <a:p>
            <a:pPr eaLnBrk="1" hangingPunct="1"/>
            <a:r>
              <a:rPr lang="tr-TR" sz="2800" dirty="0" smtClean="0">
                <a:latin typeface="Times New Roman" pitchFamily="18" charset="0"/>
                <a:cs typeface="Times New Roman" pitchFamily="18" charset="0"/>
              </a:rPr>
              <a:t>Kaynakların daha verimli kullanılması, bakım kalitesinin maksimize edilmesi, gecikmelerin minimize edilmesi için, doktorlar, hemşireler ve diğer sağlık personeli tarafından belirli hastalık ya da prosedür ile ilgili müdahalelerin optimal biçimde sıralanması ve zamanlanması sürecidir.</a:t>
            </a:r>
          </a:p>
        </p:txBody>
      </p:sp>
    </p:spTree>
    <p:extLst>
      <p:ext uri="{BB962C8B-B14F-4D97-AF65-F5344CB8AC3E}">
        <p14:creationId xmlns:p14="http://schemas.microsoft.com/office/powerpoint/2010/main" val="38242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sz="2400" b="1" dirty="0" smtClean="0"/>
              <a:t>Tedavi planı grubu bileşimi</a:t>
            </a:r>
          </a:p>
        </p:txBody>
      </p:sp>
      <p:sp>
        <p:nvSpPr>
          <p:cNvPr id="5123" name="Rectangle 3"/>
          <p:cNvSpPr>
            <a:spLocks noGrp="1" noChangeArrowheads="1"/>
          </p:cNvSpPr>
          <p:nvPr>
            <p:ph type="body" idx="4294967295"/>
          </p:nvPr>
        </p:nvSpPr>
        <p:spPr>
          <a:xfrm>
            <a:off x="467545" y="1766888"/>
            <a:ext cx="8676456" cy="3159125"/>
          </a:xfrm>
        </p:spPr>
        <p:txBody>
          <a:bodyPr/>
          <a:lstStyle/>
          <a:p>
            <a:pPr eaLnBrk="1" hangingPunct="1"/>
            <a:r>
              <a:rPr lang="tr-TR" dirty="0" smtClean="0">
                <a:latin typeface="Times New Roman" pitchFamily="18" charset="0"/>
                <a:cs typeface="Times New Roman" pitchFamily="18" charset="0"/>
              </a:rPr>
              <a:t>Tedavi planı geliştirme grubunda, ilgili hastalığın tedavisinde etkili ve önemli roller oynayan bölümlerden deneyimli kişiler yer almalıdır. Ekip, </a:t>
            </a:r>
            <a:r>
              <a:rPr lang="tr-TR" dirty="0" err="1" smtClean="0">
                <a:latin typeface="Times New Roman" pitchFamily="18" charset="0"/>
                <a:cs typeface="Times New Roman" pitchFamily="18" charset="0"/>
              </a:rPr>
              <a:t>multidisipliner</a:t>
            </a:r>
            <a:r>
              <a:rPr lang="tr-TR" dirty="0" smtClean="0">
                <a:latin typeface="Times New Roman" pitchFamily="18" charset="0"/>
                <a:cs typeface="Times New Roman" pitchFamily="18" charset="0"/>
              </a:rPr>
              <a:t> nitelik taşımalıdır.</a:t>
            </a:r>
          </a:p>
          <a:p>
            <a:pPr eaLnBrk="1" hangingPunct="1"/>
            <a:r>
              <a:rPr lang="tr-TR" dirty="0" smtClean="0">
                <a:latin typeface="Times New Roman" pitchFamily="18" charset="0"/>
                <a:cs typeface="Times New Roman" pitchFamily="18" charset="0"/>
              </a:rPr>
              <a:t>Planın başarısı, büyük ölçüde hekimlerin önderliğine bağlıdır.</a:t>
            </a:r>
          </a:p>
        </p:txBody>
      </p:sp>
    </p:spTree>
    <p:extLst>
      <p:ext uri="{BB962C8B-B14F-4D97-AF65-F5344CB8AC3E}">
        <p14:creationId xmlns:p14="http://schemas.microsoft.com/office/powerpoint/2010/main" val="230347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z="2400" dirty="0" smtClean="0"/>
              <a:t>Tedavi planlarının özellikleri</a:t>
            </a:r>
          </a:p>
        </p:txBody>
      </p:sp>
      <p:sp>
        <p:nvSpPr>
          <p:cNvPr id="6147" name="Rectangle 3"/>
          <p:cNvSpPr>
            <a:spLocks noGrp="1" noChangeArrowheads="1"/>
          </p:cNvSpPr>
          <p:nvPr>
            <p:ph type="body" idx="4294967295"/>
          </p:nvPr>
        </p:nvSpPr>
        <p:spPr>
          <a:xfrm>
            <a:off x="1187624" y="1779662"/>
            <a:ext cx="7540625" cy="3159125"/>
          </a:xfrm>
        </p:spPr>
        <p:txBody>
          <a:bodyPr/>
          <a:lstStyle/>
          <a:p>
            <a:pPr eaLnBrk="1" hangingPunct="1"/>
            <a:r>
              <a:rPr lang="tr-TR" sz="2800" dirty="0" smtClean="0">
                <a:latin typeface="Times New Roman" pitchFamily="18" charset="0"/>
                <a:cs typeface="Times New Roman" pitchFamily="18" charset="0"/>
              </a:rPr>
              <a:t>Kapsamlılık</a:t>
            </a:r>
          </a:p>
          <a:p>
            <a:pPr eaLnBrk="1" hangingPunct="1"/>
            <a:r>
              <a:rPr lang="tr-TR" sz="2800" dirty="0" smtClean="0">
                <a:latin typeface="Times New Roman" pitchFamily="18" charset="0"/>
                <a:cs typeface="Times New Roman" pitchFamily="18" charset="0"/>
              </a:rPr>
              <a:t>Zamanlanma</a:t>
            </a:r>
          </a:p>
          <a:p>
            <a:pPr eaLnBrk="1" hangingPunct="1"/>
            <a:r>
              <a:rPr lang="tr-TR" sz="2800" dirty="0" smtClean="0">
                <a:latin typeface="Times New Roman" pitchFamily="18" charset="0"/>
                <a:cs typeface="Times New Roman" pitchFamily="18" charset="0"/>
              </a:rPr>
              <a:t>İşbirliği</a:t>
            </a:r>
          </a:p>
          <a:p>
            <a:pPr eaLnBrk="1" hangingPunct="1"/>
            <a:r>
              <a:rPr lang="tr-TR" sz="2800" dirty="0" smtClean="0">
                <a:latin typeface="Times New Roman" pitchFamily="18" charset="0"/>
                <a:cs typeface="Times New Roman" pitchFamily="18" charset="0"/>
              </a:rPr>
              <a:t>Vaka yöneticisi</a:t>
            </a:r>
          </a:p>
        </p:txBody>
      </p:sp>
    </p:spTree>
    <p:extLst>
      <p:ext uri="{BB962C8B-B14F-4D97-AF65-F5344CB8AC3E}">
        <p14:creationId xmlns:p14="http://schemas.microsoft.com/office/powerpoint/2010/main" val="2672054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z="2400" dirty="0" smtClean="0"/>
              <a:t>Tedavi planı geliştirme süreci</a:t>
            </a:r>
          </a:p>
        </p:txBody>
      </p:sp>
      <p:sp>
        <p:nvSpPr>
          <p:cNvPr id="7171" name="Rectangle 3"/>
          <p:cNvSpPr>
            <a:spLocks noGrp="1" noChangeArrowheads="1"/>
          </p:cNvSpPr>
          <p:nvPr>
            <p:ph type="body" idx="4294967295"/>
          </p:nvPr>
        </p:nvSpPr>
        <p:spPr>
          <a:xfrm>
            <a:off x="827584" y="1635646"/>
            <a:ext cx="7560840" cy="3159125"/>
          </a:xfrm>
        </p:spPr>
        <p:txBody>
          <a:bodyPr/>
          <a:lstStyle/>
          <a:p>
            <a:pPr eaLnBrk="1" hangingPunct="1">
              <a:lnSpc>
                <a:spcPct val="90000"/>
              </a:lnSpc>
            </a:pPr>
            <a:r>
              <a:rPr lang="tr-TR" sz="2400" dirty="0" smtClean="0">
                <a:latin typeface="Times New Roman" pitchFamily="18" charset="0"/>
                <a:cs typeface="Times New Roman" pitchFamily="18" charset="0"/>
              </a:rPr>
              <a:t>Hastalıkların ve prosedürlerin seçimi</a:t>
            </a:r>
          </a:p>
          <a:p>
            <a:pPr eaLnBrk="1" hangingPunct="1">
              <a:lnSpc>
                <a:spcPct val="90000"/>
              </a:lnSpc>
            </a:pPr>
            <a:r>
              <a:rPr lang="tr-TR" sz="2400" dirty="0" smtClean="0">
                <a:latin typeface="Times New Roman" pitchFamily="18" charset="0"/>
                <a:cs typeface="Times New Roman" pitchFamily="18" charset="0"/>
              </a:rPr>
              <a:t>Tedavi planı geliştirme grubunun oluşturulması</a:t>
            </a:r>
          </a:p>
          <a:p>
            <a:pPr eaLnBrk="1" hangingPunct="1">
              <a:lnSpc>
                <a:spcPct val="90000"/>
              </a:lnSpc>
            </a:pPr>
            <a:r>
              <a:rPr lang="tr-TR" sz="2400" dirty="0" smtClean="0">
                <a:latin typeface="Times New Roman" pitchFamily="18" charset="0"/>
                <a:cs typeface="Times New Roman" pitchFamily="18" charset="0"/>
              </a:rPr>
              <a:t>Mevcut sürecin dokümantasyonu</a:t>
            </a:r>
          </a:p>
          <a:p>
            <a:pPr eaLnBrk="1" hangingPunct="1">
              <a:lnSpc>
                <a:spcPct val="90000"/>
              </a:lnSpc>
            </a:pPr>
            <a:r>
              <a:rPr lang="tr-TR" sz="2400" dirty="0" smtClean="0">
                <a:latin typeface="Times New Roman" pitchFamily="18" charset="0"/>
                <a:cs typeface="Times New Roman" pitchFamily="18" charset="0"/>
              </a:rPr>
              <a:t>Değişkenliklerin İncelenmesi</a:t>
            </a:r>
          </a:p>
          <a:p>
            <a:pPr eaLnBrk="1" hangingPunct="1">
              <a:lnSpc>
                <a:spcPct val="90000"/>
              </a:lnSpc>
            </a:pPr>
            <a:r>
              <a:rPr lang="tr-TR" sz="2400" dirty="0" smtClean="0">
                <a:latin typeface="Times New Roman" pitchFamily="18" charset="0"/>
                <a:cs typeface="Times New Roman" pitchFamily="18" charset="0"/>
              </a:rPr>
              <a:t>Tedavi planının geliştirilmesi</a:t>
            </a:r>
          </a:p>
          <a:p>
            <a:pPr eaLnBrk="1" hangingPunct="1">
              <a:lnSpc>
                <a:spcPct val="90000"/>
              </a:lnSpc>
            </a:pPr>
            <a:r>
              <a:rPr lang="tr-TR" sz="2400" dirty="0" smtClean="0">
                <a:latin typeface="Times New Roman" pitchFamily="18" charset="0"/>
                <a:cs typeface="Times New Roman" pitchFamily="18" charset="0"/>
              </a:rPr>
              <a:t>Planın uygulanması</a:t>
            </a:r>
          </a:p>
          <a:p>
            <a:pPr eaLnBrk="1" hangingPunct="1">
              <a:lnSpc>
                <a:spcPct val="90000"/>
              </a:lnSpc>
            </a:pPr>
            <a:r>
              <a:rPr lang="tr-TR" sz="2400" dirty="0" smtClean="0">
                <a:latin typeface="Times New Roman" pitchFamily="18" charset="0"/>
                <a:cs typeface="Times New Roman" pitchFamily="18" charset="0"/>
              </a:rPr>
              <a:t>Sonuçların değerlendirilmesi</a:t>
            </a:r>
          </a:p>
          <a:p>
            <a:pPr eaLnBrk="1" hangingPunct="1">
              <a:lnSpc>
                <a:spcPct val="90000"/>
              </a:lnSpc>
            </a:pPr>
            <a:r>
              <a:rPr lang="tr-TR" sz="2400" dirty="0" smtClean="0">
                <a:latin typeface="Times New Roman" pitchFamily="18" charset="0"/>
                <a:cs typeface="Times New Roman" pitchFamily="18" charset="0"/>
              </a:rPr>
              <a:t>Tedavi Planında değişiklikler yapılması</a:t>
            </a:r>
          </a:p>
          <a:p>
            <a:pPr eaLnBrk="1" hangingPunct="1">
              <a:lnSpc>
                <a:spcPct val="90000"/>
              </a:lnSpc>
              <a:buFont typeface="Wingdings" pitchFamily="2" charset="2"/>
              <a:buNone/>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23731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z="2400" b="1" dirty="0" smtClean="0"/>
              <a:t>Ne tür hastalıklar ?</a:t>
            </a:r>
          </a:p>
        </p:txBody>
      </p:sp>
      <p:sp>
        <p:nvSpPr>
          <p:cNvPr id="8195" name="Rectangle 3"/>
          <p:cNvSpPr>
            <a:spLocks noGrp="1" noChangeArrowheads="1"/>
          </p:cNvSpPr>
          <p:nvPr>
            <p:ph type="body" idx="4294967295"/>
          </p:nvPr>
        </p:nvSpPr>
        <p:spPr>
          <a:xfrm>
            <a:off x="1403648" y="1779662"/>
            <a:ext cx="7540625" cy="3159125"/>
          </a:xfrm>
        </p:spPr>
        <p:txBody>
          <a:bodyPr/>
          <a:lstStyle/>
          <a:p>
            <a:pPr eaLnBrk="1" hangingPunct="1"/>
            <a:r>
              <a:rPr lang="tr-TR" sz="2800" dirty="0" smtClean="0">
                <a:latin typeface="Times New Roman" pitchFamily="18" charset="0"/>
                <a:cs typeface="Times New Roman" pitchFamily="18" charset="0"/>
              </a:rPr>
              <a:t>Vaka sayısı</a:t>
            </a:r>
          </a:p>
          <a:p>
            <a:pPr eaLnBrk="1" hangingPunct="1"/>
            <a:r>
              <a:rPr lang="tr-TR" sz="2800" dirty="0" smtClean="0">
                <a:latin typeface="Times New Roman" pitchFamily="18" charset="0"/>
                <a:cs typeface="Times New Roman" pitchFamily="18" charset="0"/>
              </a:rPr>
              <a:t>Vaka maliyeti</a:t>
            </a:r>
          </a:p>
          <a:p>
            <a:pPr eaLnBrk="1" hangingPunct="1"/>
            <a:r>
              <a:rPr lang="tr-TR" sz="2800" dirty="0" smtClean="0">
                <a:latin typeface="Times New Roman" pitchFamily="18" charset="0"/>
                <a:cs typeface="Times New Roman" pitchFamily="18" charset="0"/>
              </a:rPr>
              <a:t>Vakanın maliyet/faydası</a:t>
            </a:r>
          </a:p>
          <a:p>
            <a:pPr eaLnBrk="1" hangingPunct="1"/>
            <a:r>
              <a:rPr lang="tr-TR" sz="2800" dirty="0" smtClean="0">
                <a:latin typeface="Times New Roman" pitchFamily="18" charset="0"/>
                <a:cs typeface="Times New Roman" pitchFamily="18" charset="0"/>
              </a:rPr>
              <a:t>Kurumsal kalite politikası</a:t>
            </a:r>
          </a:p>
          <a:p>
            <a:pPr eaLnBrk="1" hangingPunct="1"/>
            <a:r>
              <a:rPr lang="tr-TR" sz="2800" dirty="0" smtClean="0">
                <a:latin typeface="Times New Roman" pitchFamily="18" charset="0"/>
                <a:cs typeface="Times New Roman" pitchFamily="18" charset="0"/>
              </a:rPr>
              <a:t>Yönetsel denetim gereksinimi</a:t>
            </a:r>
          </a:p>
        </p:txBody>
      </p:sp>
    </p:spTree>
    <p:extLst>
      <p:ext uri="{BB962C8B-B14F-4D97-AF65-F5344CB8AC3E}">
        <p14:creationId xmlns:p14="http://schemas.microsoft.com/office/powerpoint/2010/main" val="81145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sz="2400" dirty="0" smtClean="0"/>
              <a:t>Grubun görevleri</a:t>
            </a:r>
          </a:p>
        </p:txBody>
      </p:sp>
      <p:sp>
        <p:nvSpPr>
          <p:cNvPr id="9219" name="Rectangle 3"/>
          <p:cNvSpPr>
            <a:spLocks noGrp="1" noChangeArrowheads="1"/>
          </p:cNvSpPr>
          <p:nvPr>
            <p:ph type="body" idx="4294967295"/>
          </p:nvPr>
        </p:nvSpPr>
        <p:spPr>
          <a:xfrm>
            <a:off x="395537" y="1766888"/>
            <a:ext cx="8748464" cy="3159125"/>
          </a:xfrm>
        </p:spPr>
        <p:txBody>
          <a:bodyPr/>
          <a:lstStyle/>
          <a:p>
            <a:pPr eaLnBrk="1" hangingPunct="1">
              <a:lnSpc>
                <a:spcPct val="90000"/>
              </a:lnSpc>
            </a:pPr>
            <a:r>
              <a:rPr lang="tr-TR" sz="2400" dirty="0" smtClean="0">
                <a:latin typeface="Times New Roman" pitchFamily="18" charset="0"/>
                <a:cs typeface="Times New Roman" pitchFamily="18" charset="0"/>
              </a:rPr>
              <a:t>Tüm disiplinlerin mevcut uygulamalarının belirlenmesi,</a:t>
            </a:r>
          </a:p>
          <a:p>
            <a:pPr eaLnBrk="1" hangingPunct="1">
              <a:lnSpc>
                <a:spcPct val="90000"/>
              </a:lnSpc>
            </a:pPr>
            <a:r>
              <a:rPr lang="tr-TR" sz="2400" dirty="0" smtClean="0">
                <a:latin typeface="Times New Roman" pitchFamily="18" charset="0"/>
                <a:cs typeface="Times New Roman" pitchFamily="18" charset="0"/>
              </a:rPr>
              <a:t>Spesifik tedavi planlarının geliştirilmesi ve güncellenmesi,</a:t>
            </a:r>
          </a:p>
          <a:p>
            <a:pPr eaLnBrk="1" hangingPunct="1">
              <a:lnSpc>
                <a:spcPct val="90000"/>
              </a:lnSpc>
            </a:pPr>
            <a:r>
              <a:rPr lang="tr-TR" sz="2400" dirty="0" smtClean="0">
                <a:latin typeface="Times New Roman" pitchFamily="18" charset="0"/>
                <a:cs typeface="Times New Roman" pitchFamily="18" charset="0"/>
              </a:rPr>
              <a:t>Maliyet yarar oranını maksimize edecek seçeneklerin geliştirilmesi,</a:t>
            </a:r>
          </a:p>
          <a:p>
            <a:pPr eaLnBrk="1" hangingPunct="1">
              <a:lnSpc>
                <a:spcPct val="90000"/>
              </a:lnSpc>
            </a:pPr>
            <a:r>
              <a:rPr lang="tr-TR" sz="2400" dirty="0" smtClean="0">
                <a:latin typeface="Times New Roman" pitchFamily="18" charset="0"/>
                <a:cs typeface="Times New Roman" pitchFamily="18" charset="0"/>
              </a:rPr>
              <a:t>Geliştirilen planın belgelenmesi ve çıktılarının tanımlanması,</a:t>
            </a:r>
          </a:p>
          <a:p>
            <a:pPr eaLnBrk="1" hangingPunct="1">
              <a:lnSpc>
                <a:spcPct val="90000"/>
              </a:lnSpc>
            </a:pPr>
            <a:r>
              <a:rPr lang="tr-TR" sz="2400" dirty="0" smtClean="0">
                <a:latin typeface="Times New Roman" pitchFamily="18" charset="0"/>
                <a:cs typeface="Times New Roman" pitchFamily="18" charset="0"/>
              </a:rPr>
              <a:t>Değişkenlikleri değerlendirmek,</a:t>
            </a:r>
          </a:p>
          <a:p>
            <a:pPr eaLnBrk="1" hangingPunct="1">
              <a:lnSpc>
                <a:spcPct val="90000"/>
              </a:lnSpc>
            </a:pPr>
            <a:r>
              <a:rPr lang="tr-TR" sz="2400" dirty="0" smtClean="0">
                <a:latin typeface="Times New Roman" pitchFamily="18" charset="0"/>
                <a:cs typeface="Times New Roman" pitchFamily="18" charset="0"/>
              </a:rPr>
              <a:t>Personelin eğitimini sağlamak.</a:t>
            </a:r>
          </a:p>
        </p:txBody>
      </p:sp>
    </p:spTree>
    <p:extLst>
      <p:ext uri="{BB962C8B-B14F-4D97-AF65-F5344CB8AC3E}">
        <p14:creationId xmlns:p14="http://schemas.microsoft.com/office/powerpoint/2010/main" val="284977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sz="2400" dirty="0" smtClean="0"/>
              <a:t>Süreç dokümantasyonu</a:t>
            </a:r>
          </a:p>
        </p:txBody>
      </p:sp>
      <p:sp>
        <p:nvSpPr>
          <p:cNvPr id="10243" name="Rectangle 3"/>
          <p:cNvSpPr>
            <a:spLocks noGrp="1" noChangeArrowheads="1"/>
          </p:cNvSpPr>
          <p:nvPr>
            <p:ph type="body" idx="4294967295"/>
          </p:nvPr>
        </p:nvSpPr>
        <p:spPr>
          <a:xfrm>
            <a:off x="539553" y="1766888"/>
            <a:ext cx="8604448" cy="3159125"/>
          </a:xfrm>
        </p:spPr>
        <p:txBody>
          <a:bodyPr/>
          <a:lstStyle/>
          <a:p>
            <a:pPr eaLnBrk="1" hangingPunct="1"/>
            <a:r>
              <a:rPr lang="tr-TR" sz="2800" dirty="0" smtClean="0">
                <a:latin typeface="Times New Roman" pitchFamily="18" charset="0"/>
                <a:cs typeface="Times New Roman" pitchFamily="18" charset="0"/>
              </a:rPr>
              <a:t>Mevcut tedavi sürecinin aşamaları ve bu aşamalarda yer alan bölüme ve diğer bölümlere özgü faaliyetler saptanmalıdır.</a:t>
            </a:r>
          </a:p>
          <a:p>
            <a:pPr eaLnBrk="1" hangingPunct="1"/>
            <a:r>
              <a:rPr lang="tr-TR" sz="2800" dirty="0" smtClean="0">
                <a:latin typeface="Times New Roman" pitchFamily="18" charset="0"/>
                <a:cs typeface="Times New Roman" pitchFamily="18" charset="0"/>
              </a:rPr>
              <a:t>Akış şemaları kullanılan başlıca araçtır. </a:t>
            </a:r>
          </a:p>
        </p:txBody>
      </p:sp>
    </p:spTree>
    <p:extLst>
      <p:ext uri="{BB962C8B-B14F-4D97-AF65-F5344CB8AC3E}">
        <p14:creationId xmlns:p14="http://schemas.microsoft.com/office/powerpoint/2010/main" val="245201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z="2400" dirty="0" smtClean="0"/>
              <a:t>Değişkenliklerin belirlenmesi</a:t>
            </a:r>
          </a:p>
        </p:txBody>
      </p:sp>
      <p:sp>
        <p:nvSpPr>
          <p:cNvPr id="11267" name="Rectangle 3"/>
          <p:cNvSpPr>
            <a:spLocks noGrp="1" noChangeArrowheads="1"/>
          </p:cNvSpPr>
          <p:nvPr>
            <p:ph type="body" idx="4294967295"/>
          </p:nvPr>
        </p:nvSpPr>
        <p:spPr>
          <a:xfrm>
            <a:off x="467545" y="1766888"/>
            <a:ext cx="7920879" cy="3159125"/>
          </a:xfrm>
        </p:spPr>
        <p:txBody>
          <a:bodyPr/>
          <a:lstStyle/>
          <a:p>
            <a:pPr eaLnBrk="1" hangingPunct="1"/>
            <a:r>
              <a:rPr lang="tr-TR" sz="2800" dirty="0" smtClean="0">
                <a:latin typeface="Times New Roman" pitchFamily="18" charset="0"/>
                <a:cs typeface="Times New Roman" pitchFamily="18" charset="0"/>
              </a:rPr>
              <a:t>Mevcut süreçte farklılıkların, sapmaların derecesi ve  nedenleri nelerdir ?  </a:t>
            </a:r>
          </a:p>
          <a:p>
            <a:pPr eaLnBrk="1" hangingPunct="1"/>
            <a:r>
              <a:rPr lang="tr-TR" sz="2800" dirty="0" smtClean="0">
                <a:latin typeface="Times New Roman" pitchFamily="18" charset="0"/>
                <a:cs typeface="Times New Roman" pitchFamily="18" charset="0"/>
              </a:rPr>
              <a:t>Derecesi aynı hastalığa sahip benzer özelliklerdeki kişilerin yatış süresi neden fark göstermektedir ?</a:t>
            </a:r>
          </a:p>
        </p:txBody>
      </p:sp>
    </p:spTree>
    <p:extLst>
      <p:ext uri="{BB962C8B-B14F-4D97-AF65-F5344CB8AC3E}">
        <p14:creationId xmlns:p14="http://schemas.microsoft.com/office/powerpoint/2010/main" val="4216038426"/>
      </p:ext>
    </p:extLst>
  </p:cSld>
  <p:clrMapOvr>
    <a:masterClrMapping/>
  </p:clrMapOvr>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412</Words>
  <Application>Microsoft Office PowerPoint</Application>
  <PresentationFormat>Ekran Gösterisi (16:9)</PresentationFormat>
  <Paragraphs>115</Paragraphs>
  <Slides>17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Tahoma</vt:lpstr>
      <vt:lpstr>Nixie One</vt:lpstr>
      <vt:lpstr>Roboto Slab</vt:lpstr>
      <vt:lpstr>Wingdings</vt:lpstr>
      <vt:lpstr>Times New Roman</vt:lpstr>
      <vt:lpstr>Warwick template</vt:lpstr>
      <vt:lpstr>Tedavi Planları</vt:lpstr>
      <vt:lpstr>Tedavi planı</vt:lpstr>
      <vt:lpstr>Tedavi planı grubu bileşimi</vt:lpstr>
      <vt:lpstr>Tedavi planlarının özellikleri</vt:lpstr>
      <vt:lpstr>Tedavi planı geliştirme süreci</vt:lpstr>
      <vt:lpstr>Ne tür hastalıklar ?</vt:lpstr>
      <vt:lpstr>Grubun görevleri</vt:lpstr>
      <vt:lpstr>Süreç dokümantasyonu</vt:lpstr>
      <vt:lpstr>Değişkenliklerin belirlenmesi</vt:lpstr>
      <vt:lpstr>Değişkenlik analizi: sorular ?</vt:lpstr>
      <vt:lpstr>Kontrol kartları</vt:lpstr>
      <vt:lpstr>Başlıca değişkenlik nedenleri</vt:lpstr>
      <vt:lpstr>Planın geliştirilmesi</vt:lpstr>
      <vt:lpstr>Uygulama</vt:lpstr>
      <vt:lpstr>Sonuçların değerlendirilmesi</vt:lpstr>
      <vt:lpstr>Planların yatış süresine etkisi</vt:lpstr>
      <vt:lpstr>Planların yararları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Sağlık Düzeyini Etkileyen Faktörler</dc:title>
  <dc:creator>Kersoy</dc:creator>
  <cp:lastModifiedBy>Zelal Özyıldız</cp:lastModifiedBy>
  <cp:revision>29</cp:revision>
  <dcterms:modified xsi:type="dcterms:W3CDTF">2022-09-20T09:34:33Z</dcterms:modified>
</cp:coreProperties>
</file>