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9" r:id="rId2"/>
    <p:sldId id="551" r:id="rId3"/>
    <p:sldId id="552" r:id="rId4"/>
    <p:sldId id="553" r:id="rId5"/>
    <p:sldId id="554" r:id="rId6"/>
    <p:sldId id="555" r:id="rId7"/>
    <p:sldId id="556" r:id="rId8"/>
    <p:sldId id="557" r:id="rId9"/>
    <p:sldId id="558" r:id="rId10"/>
    <p:sldId id="559" r:id="rId11"/>
  </p:sldIdLst>
  <p:sldSz cx="9144000" cy="5143500" type="screen16x9"/>
  <p:notesSz cx="6858000" cy="9144000"/>
  <p:embeddedFontLst>
    <p:embeddedFont>
      <p:font typeface="Nixie One" charset="0"/>
      <p:regular r:id="rId13"/>
    </p:embeddedFont>
    <p:embeddedFont>
      <p:font typeface="Roboto Slab" charset="0"/>
      <p:regular r:id="rId14"/>
      <p:bold r:id="rId15"/>
    </p:embeddedFont>
    <p:embeddedFont>
      <p:font typeface="Tahoma" pitchFamily="3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90" y="-8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B513B-51E4-49A3-9C05-B76BB8B00E31}" type="doc">
      <dgm:prSet loTypeId="urn:microsoft.com/office/officeart/2005/8/layout/cycle7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B844E53-416F-47E7-AD09-6DE66A353B9F}">
      <dgm:prSet phldrT="[Metin]"/>
      <dgm:spPr/>
      <dgm:t>
        <a:bodyPr/>
        <a:lstStyle/>
        <a:p>
          <a:r>
            <a:rPr lang="tr-TR" dirty="0" smtClean="0"/>
            <a:t>Tatmin</a:t>
          </a:r>
          <a:endParaRPr lang="en-US" dirty="0"/>
        </a:p>
      </dgm:t>
    </dgm:pt>
    <dgm:pt modelId="{70EEECC6-D81A-4A8B-BFF4-12DD0E6A355C}" type="parTrans" cxnId="{C5385001-2BE6-4FFA-9EC7-4C3238D526C8}">
      <dgm:prSet/>
      <dgm:spPr/>
      <dgm:t>
        <a:bodyPr/>
        <a:lstStyle/>
        <a:p>
          <a:endParaRPr lang="en-US"/>
        </a:p>
      </dgm:t>
    </dgm:pt>
    <dgm:pt modelId="{A8BB922B-2311-4FCC-AB63-9685B3532F23}" type="sibTrans" cxnId="{C5385001-2BE6-4FFA-9EC7-4C3238D526C8}">
      <dgm:prSet/>
      <dgm:spPr/>
      <dgm:t>
        <a:bodyPr/>
        <a:lstStyle/>
        <a:p>
          <a:r>
            <a:rPr lang="tr-TR" dirty="0" smtClean="0"/>
            <a:t>r=0,43</a:t>
          </a:r>
          <a:endParaRPr lang="en-US" dirty="0"/>
        </a:p>
      </dgm:t>
    </dgm:pt>
    <dgm:pt modelId="{34AE5CA4-1CE1-435B-AEC2-B1E23FEE5BAD}">
      <dgm:prSet phldrT="[Metin]"/>
      <dgm:spPr/>
      <dgm:t>
        <a:bodyPr/>
        <a:lstStyle/>
        <a:p>
          <a:r>
            <a:rPr lang="tr-TR" dirty="0" smtClean="0"/>
            <a:t>Sadakat</a:t>
          </a:r>
          <a:endParaRPr lang="en-US" dirty="0"/>
        </a:p>
      </dgm:t>
    </dgm:pt>
    <dgm:pt modelId="{DE7A0522-69CA-4111-9C04-ABB26DBC7EE9}" type="parTrans" cxnId="{6143F283-CB46-49BE-BD57-15A06CF73E44}">
      <dgm:prSet/>
      <dgm:spPr/>
      <dgm:t>
        <a:bodyPr/>
        <a:lstStyle/>
        <a:p>
          <a:endParaRPr lang="en-US"/>
        </a:p>
      </dgm:t>
    </dgm:pt>
    <dgm:pt modelId="{2E519D90-A5E9-4380-B194-6A7F307C730F}" type="sibTrans" cxnId="{6143F283-CB46-49BE-BD57-15A06CF73E44}">
      <dgm:prSet/>
      <dgm:spPr/>
      <dgm:t>
        <a:bodyPr/>
        <a:lstStyle/>
        <a:p>
          <a:r>
            <a:rPr lang="tr-TR" dirty="0" smtClean="0"/>
            <a:t>r=0,47</a:t>
          </a:r>
          <a:endParaRPr lang="en-US" dirty="0"/>
        </a:p>
      </dgm:t>
    </dgm:pt>
    <dgm:pt modelId="{0EF0CD10-F239-4A43-A12B-4B2CB57C82C2}">
      <dgm:prSet phldrT="[Metin]"/>
      <dgm:spPr/>
      <dgm:t>
        <a:bodyPr/>
        <a:lstStyle/>
        <a:p>
          <a:r>
            <a:rPr lang="tr-TR" dirty="0" smtClean="0"/>
            <a:t>Kalite</a:t>
          </a:r>
          <a:endParaRPr lang="en-US" dirty="0"/>
        </a:p>
      </dgm:t>
    </dgm:pt>
    <dgm:pt modelId="{BE8E0FA1-22ED-4D0E-8FCF-88A9182E1892}" type="parTrans" cxnId="{AB7357AE-71EC-484B-9F61-073F4B1645C6}">
      <dgm:prSet/>
      <dgm:spPr/>
      <dgm:t>
        <a:bodyPr/>
        <a:lstStyle/>
        <a:p>
          <a:endParaRPr lang="en-US"/>
        </a:p>
      </dgm:t>
    </dgm:pt>
    <dgm:pt modelId="{D3ABF57D-F484-4FFE-B84E-19A439C5444E}" type="sibTrans" cxnId="{AB7357AE-71EC-484B-9F61-073F4B1645C6}">
      <dgm:prSet/>
      <dgm:spPr/>
      <dgm:t>
        <a:bodyPr/>
        <a:lstStyle/>
        <a:p>
          <a:r>
            <a:rPr lang="tr-TR" dirty="0" smtClean="0"/>
            <a:t>r=0,71</a:t>
          </a:r>
          <a:endParaRPr lang="en-US" dirty="0"/>
        </a:p>
      </dgm:t>
    </dgm:pt>
    <dgm:pt modelId="{34B01A4C-AA7E-46D2-9242-C9B369455C63}" type="pres">
      <dgm:prSet presAssocID="{8BBB513B-51E4-49A3-9C05-B76BB8B00E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90A1DB2-4853-4020-A4AF-901D0411088C}" type="pres">
      <dgm:prSet presAssocID="{AB844E53-416F-47E7-AD09-6DE66A353B9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1A696A-C1ED-45CA-B3CF-2EE26D9770C1}" type="pres">
      <dgm:prSet presAssocID="{A8BB922B-2311-4FCC-AB63-9685B3532F2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C4256B9-0A8C-4AD1-9228-B80E24CAA9EA}" type="pres">
      <dgm:prSet presAssocID="{A8BB922B-2311-4FCC-AB63-9685B3532F23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28875A5-2FC3-4385-8BF6-0BC89468E27E}" type="pres">
      <dgm:prSet presAssocID="{34AE5CA4-1CE1-435B-AEC2-B1E23FEE5BA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BC0187-97A7-496C-8FD5-F9BF660CD362}" type="pres">
      <dgm:prSet presAssocID="{2E519D90-A5E9-4380-B194-6A7F307C730F}" presName="sibTrans" presStyleLbl="sibTrans2D1" presStyleIdx="1" presStyleCnt="3" custLinFactNeighborX="-2123" custLinFactNeighborY="9978"/>
      <dgm:spPr/>
      <dgm:t>
        <a:bodyPr/>
        <a:lstStyle/>
        <a:p>
          <a:endParaRPr lang="en-US"/>
        </a:p>
      </dgm:t>
    </dgm:pt>
    <dgm:pt modelId="{76A767E4-610B-4A7B-936F-74A2EC3810CB}" type="pres">
      <dgm:prSet presAssocID="{2E519D90-A5E9-4380-B194-6A7F307C730F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53D540A1-C553-4F35-AB5F-7A56E71E4A7F}" type="pres">
      <dgm:prSet presAssocID="{0EF0CD10-F239-4A43-A12B-4B2CB57C82C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6AA6348-3751-4C78-A195-31A0C9006715}" type="pres">
      <dgm:prSet presAssocID="{D3ABF57D-F484-4FFE-B84E-19A439C5444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373CC758-859D-4DCC-9E0A-FFBE18D7E352}" type="pres">
      <dgm:prSet presAssocID="{D3ABF57D-F484-4FFE-B84E-19A439C5444E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576C1D8-29E9-4980-AF6C-35F62C00D4BC}" type="presOf" srcId="{2E519D90-A5E9-4380-B194-6A7F307C730F}" destId="{76A767E4-610B-4A7B-936F-74A2EC3810CB}" srcOrd="1" destOrd="0" presId="urn:microsoft.com/office/officeart/2005/8/layout/cycle7"/>
    <dgm:cxn modelId="{04C616FB-DFBA-409D-AD6C-45F7193010D7}" type="presOf" srcId="{0EF0CD10-F239-4A43-A12B-4B2CB57C82C2}" destId="{53D540A1-C553-4F35-AB5F-7A56E71E4A7F}" srcOrd="0" destOrd="0" presId="urn:microsoft.com/office/officeart/2005/8/layout/cycle7"/>
    <dgm:cxn modelId="{96D71BF3-1D06-4369-B020-CE33FBA4FE42}" type="presOf" srcId="{D3ABF57D-F484-4FFE-B84E-19A439C5444E}" destId="{373CC758-859D-4DCC-9E0A-FFBE18D7E352}" srcOrd="1" destOrd="0" presId="urn:microsoft.com/office/officeart/2005/8/layout/cycle7"/>
    <dgm:cxn modelId="{1328DDC7-AD1D-44C1-9D34-B5A1080EDBEF}" type="presOf" srcId="{D3ABF57D-F484-4FFE-B84E-19A439C5444E}" destId="{46AA6348-3751-4C78-A195-31A0C9006715}" srcOrd="0" destOrd="0" presId="urn:microsoft.com/office/officeart/2005/8/layout/cycle7"/>
    <dgm:cxn modelId="{B23A9738-6470-4FC6-A3FF-66190C3C4765}" type="presOf" srcId="{AB844E53-416F-47E7-AD09-6DE66A353B9F}" destId="{990A1DB2-4853-4020-A4AF-901D0411088C}" srcOrd="0" destOrd="0" presId="urn:microsoft.com/office/officeart/2005/8/layout/cycle7"/>
    <dgm:cxn modelId="{438643A6-FFC8-4B1B-871B-A68AE78AA4D1}" type="presOf" srcId="{34AE5CA4-1CE1-435B-AEC2-B1E23FEE5BAD}" destId="{928875A5-2FC3-4385-8BF6-0BC89468E27E}" srcOrd="0" destOrd="0" presId="urn:microsoft.com/office/officeart/2005/8/layout/cycle7"/>
    <dgm:cxn modelId="{14B43C6C-F53E-4C97-9B68-7BA44ECE2AE7}" type="presOf" srcId="{8BBB513B-51E4-49A3-9C05-B76BB8B00E31}" destId="{34B01A4C-AA7E-46D2-9242-C9B369455C63}" srcOrd="0" destOrd="0" presId="urn:microsoft.com/office/officeart/2005/8/layout/cycle7"/>
    <dgm:cxn modelId="{B27B89D2-5967-4417-ACA7-AE1A38C0CFDE}" type="presOf" srcId="{A8BB922B-2311-4FCC-AB63-9685B3532F23}" destId="{DC1A696A-C1ED-45CA-B3CF-2EE26D9770C1}" srcOrd="0" destOrd="0" presId="urn:microsoft.com/office/officeart/2005/8/layout/cycle7"/>
    <dgm:cxn modelId="{C5385001-2BE6-4FFA-9EC7-4C3238D526C8}" srcId="{8BBB513B-51E4-49A3-9C05-B76BB8B00E31}" destId="{AB844E53-416F-47E7-AD09-6DE66A353B9F}" srcOrd="0" destOrd="0" parTransId="{70EEECC6-D81A-4A8B-BFF4-12DD0E6A355C}" sibTransId="{A8BB922B-2311-4FCC-AB63-9685B3532F23}"/>
    <dgm:cxn modelId="{AB7357AE-71EC-484B-9F61-073F4B1645C6}" srcId="{8BBB513B-51E4-49A3-9C05-B76BB8B00E31}" destId="{0EF0CD10-F239-4A43-A12B-4B2CB57C82C2}" srcOrd="2" destOrd="0" parTransId="{BE8E0FA1-22ED-4D0E-8FCF-88A9182E1892}" sibTransId="{D3ABF57D-F484-4FFE-B84E-19A439C5444E}"/>
    <dgm:cxn modelId="{DB660F25-0D70-43C0-B859-7EC2E6ED020C}" type="presOf" srcId="{2E519D90-A5E9-4380-B194-6A7F307C730F}" destId="{6ABC0187-97A7-496C-8FD5-F9BF660CD362}" srcOrd="0" destOrd="0" presId="urn:microsoft.com/office/officeart/2005/8/layout/cycle7"/>
    <dgm:cxn modelId="{8041009F-8879-43F7-84C6-F1C9A5EAD7A8}" type="presOf" srcId="{A8BB922B-2311-4FCC-AB63-9685B3532F23}" destId="{1C4256B9-0A8C-4AD1-9228-B80E24CAA9EA}" srcOrd="1" destOrd="0" presId="urn:microsoft.com/office/officeart/2005/8/layout/cycle7"/>
    <dgm:cxn modelId="{6143F283-CB46-49BE-BD57-15A06CF73E44}" srcId="{8BBB513B-51E4-49A3-9C05-B76BB8B00E31}" destId="{34AE5CA4-1CE1-435B-AEC2-B1E23FEE5BAD}" srcOrd="1" destOrd="0" parTransId="{DE7A0522-69CA-4111-9C04-ABB26DBC7EE9}" sibTransId="{2E519D90-A5E9-4380-B194-6A7F307C730F}"/>
    <dgm:cxn modelId="{0E211229-DD61-4F83-9AE1-36A21FDFFDB9}" type="presParOf" srcId="{34B01A4C-AA7E-46D2-9242-C9B369455C63}" destId="{990A1DB2-4853-4020-A4AF-901D0411088C}" srcOrd="0" destOrd="0" presId="urn:microsoft.com/office/officeart/2005/8/layout/cycle7"/>
    <dgm:cxn modelId="{3A25CE58-84D9-4A56-900D-A752E6644A1C}" type="presParOf" srcId="{34B01A4C-AA7E-46D2-9242-C9B369455C63}" destId="{DC1A696A-C1ED-45CA-B3CF-2EE26D9770C1}" srcOrd="1" destOrd="0" presId="urn:microsoft.com/office/officeart/2005/8/layout/cycle7"/>
    <dgm:cxn modelId="{A1FA7311-CDCC-41BD-A56B-58E9E6AC8894}" type="presParOf" srcId="{DC1A696A-C1ED-45CA-B3CF-2EE26D9770C1}" destId="{1C4256B9-0A8C-4AD1-9228-B80E24CAA9EA}" srcOrd="0" destOrd="0" presId="urn:microsoft.com/office/officeart/2005/8/layout/cycle7"/>
    <dgm:cxn modelId="{45CD449A-612E-4CC1-A66D-65C88BEDA3E5}" type="presParOf" srcId="{34B01A4C-AA7E-46D2-9242-C9B369455C63}" destId="{928875A5-2FC3-4385-8BF6-0BC89468E27E}" srcOrd="2" destOrd="0" presId="urn:microsoft.com/office/officeart/2005/8/layout/cycle7"/>
    <dgm:cxn modelId="{7D10E6F7-04DF-4882-9AE0-EF5D9DC69F32}" type="presParOf" srcId="{34B01A4C-AA7E-46D2-9242-C9B369455C63}" destId="{6ABC0187-97A7-496C-8FD5-F9BF660CD362}" srcOrd="3" destOrd="0" presId="urn:microsoft.com/office/officeart/2005/8/layout/cycle7"/>
    <dgm:cxn modelId="{99AD9040-4441-46B1-A257-98B0E0EBF6B9}" type="presParOf" srcId="{6ABC0187-97A7-496C-8FD5-F9BF660CD362}" destId="{76A767E4-610B-4A7B-936F-74A2EC3810CB}" srcOrd="0" destOrd="0" presId="urn:microsoft.com/office/officeart/2005/8/layout/cycle7"/>
    <dgm:cxn modelId="{5CE91B7E-F1D1-4ED3-8C1D-829C65F63991}" type="presParOf" srcId="{34B01A4C-AA7E-46D2-9242-C9B369455C63}" destId="{53D540A1-C553-4F35-AB5F-7A56E71E4A7F}" srcOrd="4" destOrd="0" presId="urn:microsoft.com/office/officeart/2005/8/layout/cycle7"/>
    <dgm:cxn modelId="{3558CA57-6E06-4201-A5C3-40BFFD20DF37}" type="presParOf" srcId="{34B01A4C-AA7E-46D2-9242-C9B369455C63}" destId="{46AA6348-3751-4C78-A195-31A0C9006715}" srcOrd="5" destOrd="0" presId="urn:microsoft.com/office/officeart/2005/8/layout/cycle7"/>
    <dgm:cxn modelId="{3D254578-44A1-403E-8B7A-4A2A57F2C515}" type="presParOf" srcId="{46AA6348-3751-4C78-A195-31A0C9006715}" destId="{373CC758-859D-4DCC-9E0A-FFBE18D7E35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0A1DB2-4853-4020-A4AF-901D0411088C}">
      <dsp:nvSpPr>
        <dsp:cNvPr id="0" name=""/>
        <dsp:cNvSpPr/>
      </dsp:nvSpPr>
      <dsp:spPr>
        <a:xfrm>
          <a:off x="2334921" y="1144"/>
          <a:ext cx="1858374" cy="92918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Tatmin</a:t>
          </a:r>
          <a:endParaRPr lang="en-US" sz="3300" kern="1200" dirty="0"/>
        </a:p>
      </dsp:txBody>
      <dsp:txXfrm>
        <a:off x="2362136" y="28359"/>
        <a:ext cx="1803944" cy="874757"/>
      </dsp:txXfrm>
    </dsp:sp>
    <dsp:sp modelId="{DC1A696A-C1ED-45CA-B3CF-2EE26D9770C1}">
      <dsp:nvSpPr>
        <dsp:cNvPr id="0" name=""/>
        <dsp:cNvSpPr/>
      </dsp:nvSpPr>
      <dsp:spPr>
        <a:xfrm rot="3600000">
          <a:off x="3547033" y="1632262"/>
          <a:ext cx="968899" cy="32521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r=0,43</a:t>
          </a:r>
          <a:endParaRPr lang="en-US" sz="1400" kern="1200" dirty="0"/>
        </a:p>
      </dsp:txBody>
      <dsp:txXfrm>
        <a:off x="3644598" y="1697305"/>
        <a:ext cx="773770" cy="195129"/>
      </dsp:txXfrm>
    </dsp:sp>
    <dsp:sp modelId="{928875A5-2FC3-4385-8BF6-0BC89468E27E}">
      <dsp:nvSpPr>
        <dsp:cNvPr id="0" name=""/>
        <dsp:cNvSpPr/>
      </dsp:nvSpPr>
      <dsp:spPr>
        <a:xfrm>
          <a:off x="3869671" y="2659409"/>
          <a:ext cx="1858374" cy="929187"/>
        </a:xfrm>
        <a:prstGeom prst="roundRect">
          <a:avLst>
            <a:gd name="adj" fmla="val 10000"/>
          </a:avLst>
        </a:prstGeom>
        <a:solidFill>
          <a:schemeClr val="accent5">
            <a:hueOff val="-1678540"/>
            <a:satOff val="-1121"/>
            <a:lumOff val="99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Sadakat</a:t>
          </a:r>
          <a:endParaRPr lang="en-US" sz="3300" kern="1200" dirty="0"/>
        </a:p>
      </dsp:txBody>
      <dsp:txXfrm>
        <a:off x="3896886" y="2686624"/>
        <a:ext cx="1803944" cy="874757"/>
      </dsp:txXfrm>
    </dsp:sp>
    <dsp:sp modelId="{6ABC0187-97A7-496C-8FD5-F9BF660CD362}">
      <dsp:nvSpPr>
        <dsp:cNvPr id="0" name=""/>
        <dsp:cNvSpPr/>
      </dsp:nvSpPr>
      <dsp:spPr>
        <a:xfrm rot="10800000">
          <a:off x="2759089" y="2993844"/>
          <a:ext cx="968899" cy="32521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1678540"/>
            <a:satOff val="-1121"/>
            <a:lumOff val="990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r=0,47</a:t>
          </a:r>
          <a:endParaRPr lang="en-US" sz="1400" kern="1200" dirty="0"/>
        </a:p>
      </dsp:txBody>
      <dsp:txXfrm rot="10800000">
        <a:off x="2856653" y="3058887"/>
        <a:ext cx="773770" cy="195129"/>
      </dsp:txXfrm>
    </dsp:sp>
    <dsp:sp modelId="{53D540A1-C553-4F35-AB5F-7A56E71E4A7F}">
      <dsp:nvSpPr>
        <dsp:cNvPr id="0" name=""/>
        <dsp:cNvSpPr/>
      </dsp:nvSpPr>
      <dsp:spPr>
        <a:xfrm>
          <a:off x="800171" y="2659409"/>
          <a:ext cx="1858374" cy="929187"/>
        </a:xfrm>
        <a:prstGeom prst="roundRect">
          <a:avLst>
            <a:gd name="adj" fmla="val 10000"/>
          </a:avLst>
        </a:prstGeom>
        <a:solidFill>
          <a:schemeClr val="accent5">
            <a:hueOff val="-3357079"/>
            <a:satOff val="-2242"/>
            <a:lumOff val="1980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Kalite</a:t>
          </a:r>
          <a:endParaRPr lang="en-US" sz="3300" kern="1200" dirty="0"/>
        </a:p>
      </dsp:txBody>
      <dsp:txXfrm>
        <a:off x="827386" y="2686624"/>
        <a:ext cx="1803944" cy="874757"/>
      </dsp:txXfrm>
    </dsp:sp>
    <dsp:sp modelId="{46AA6348-3751-4C78-A195-31A0C9006715}">
      <dsp:nvSpPr>
        <dsp:cNvPr id="0" name=""/>
        <dsp:cNvSpPr/>
      </dsp:nvSpPr>
      <dsp:spPr>
        <a:xfrm rot="18000000">
          <a:off x="2012284" y="1632262"/>
          <a:ext cx="968899" cy="32521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3357079"/>
            <a:satOff val="-2242"/>
            <a:lumOff val="1980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r=0,71</a:t>
          </a:r>
          <a:endParaRPr lang="en-US" sz="1400" kern="1200" dirty="0"/>
        </a:p>
      </dsp:txBody>
      <dsp:txXfrm>
        <a:off x="2109849" y="1697305"/>
        <a:ext cx="773770" cy="195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200150"/>
            <a:ext cx="8229600" cy="3398044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3C09-1EAC-498C-8C25-604680BF3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5" r:id="rId5"/>
    <p:sldLayoutId id="2147483666" r:id="rId6"/>
    <p:sldLayoutId id="214748366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400" dirty="0" smtClean="0"/>
              <a:t>Hasta Tatmini</a:t>
            </a:r>
            <a:endParaRPr lang="tr-TR" sz="44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25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Hasta tatmini ölçüm yöntemleri</a:t>
            </a:r>
            <a:endParaRPr lang="en-US" sz="24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2211710"/>
            <a:ext cx="7772400" cy="2297410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Odak grup görüşmesi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Diğer kantitatif yöntemler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Telefon görüşmeleri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Anket yöntemi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3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Müşteri 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4294967295"/>
          </p:nvPr>
        </p:nvSpPr>
        <p:spPr>
          <a:xfrm>
            <a:off x="539552" y="2067694"/>
            <a:ext cx="7992888" cy="2184400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hizmetleri üretimi sürecine katılan tüm birey ve kurumlar" müşteri olarak kabul edilmektedir.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21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Müşteri sınıflandırması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635646"/>
            <a:ext cx="6121400" cy="3521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3481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dirty="0">
                <a:solidFill>
                  <a:schemeClr val="bg1"/>
                </a:solidFill>
              </a:rPr>
              <a:t>M</a:t>
            </a:r>
            <a:r>
              <a:rPr lang="tr-TR" sz="2400" dirty="0" smtClean="0">
                <a:solidFill>
                  <a:schemeClr val="bg1"/>
                </a:solidFill>
              </a:rPr>
              <a:t>üşteri </a:t>
            </a:r>
            <a:r>
              <a:rPr lang="tr-TR" sz="2400" dirty="0" smtClean="0">
                <a:solidFill>
                  <a:schemeClr val="bg1"/>
                </a:solidFill>
              </a:rPr>
              <a:t>tatmini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171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2211710"/>
            <a:ext cx="8568952" cy="2076450"/>
          </a:xfrm>
        </p:spPr>
        <p:txBody>
          <a:bodyPr/>
          <a:lstStyle/>
          <a:p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üşterilerin </a:t>
            </a:r>
            <a:r>
              <a:rPr lang="tr-TR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istek ve beklentilerinin </a:t>
            </a:r>
            <a:r>
              <a:rPr lang="tr-TR" sz="2800" dirty="0" smtClean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karşılanması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veya bu istek ve beklentilerin üstünde hizmet verilmesi.</a:t>
            </a:r>
          </a:p>
          <a:p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Müşteri tatmini = f (beklenti, algılama).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6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Tedarikçiler (Kaynak Sağlayan Kurumlar)</a:t>
            </a:r>
            <a:r>
              <a:rPr lang="tr-TR" sz="2400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 </a:t>
            </a:r>
            <a:endParaRPr lang="en-US" sz="2400" dirty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8195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1923678"/>
            <a:ext cx="8604448" cy="2747318"/>
          </a:xfrm>
        </p:spPr>
        <p:txBody>
          <a:bodyPr/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hizmetlerinin üretim ve sunumu için gerekli kaynakları sağlayan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kuruluşlardır. Tıbbi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malzeme, ilaç, tıbbi cihaz üreten, ithal eden ve satan kuruluşlar tedarikçiler olarak kabul edilmektedir.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822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400" b="1" dirty="0" smtClean="0">
                <a:solidFill>
                  <a:schemeClr val="bg1"/>
                </a:solidFill>
              </a:rPr>
              <a:t>Beklenti ve algılama 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424813"/>
              </p:ext>
            </p:extLst>
          </p:nvPr>
        </p:nvGraphicFramePr>
        <p:xfrm>
          <a:off x="857250" y="1553766"/>
          <a:ext cx="8133838" cy="3589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Belge" r:id="rId3" imgW="5654958" imgH="2692401" progId="Word.Document.12">
                  <p:embed/>
                </p:oleObj>
              </mc:Choice>
              <mc:Fallback>
                <p:oleObj name="Belge" r:id="rId3" imgW="5654958" imgH="269240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553766"/>
                        <a:ext cx="8133838" cy="35897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3218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/>
              <a:t>Niçin hasta tatmini önemlidir ?</a:t>
            </a:r>
            <a:endParaRPr lang="en-US" sz="2400" dirty="0" smtClean="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506350" y="2139702"/>
            <a:ext cx="60007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457200" indent="-457200" algn="just" eaLnBrk="0" hangingPunct="0">
              <a:buFont typeface="Wingdings" pitchFamily="2" charset="2"/>
              <a:buChar char="§"/>
              <a:tabLst>
                <a:tab pos="457200" algn="l"/>
              </a:tabLst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İnsancıl nedenler,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0" hangingPunct="0">
              <a:buFont typeface="Wingdings" pitchFamily="2" charset="2"/>
              <a:buChar char="§"/>
              <a:tabLst>
                <a:tab pos="457200" algn="l"/>
              </a:tabLst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Ekonomik nedenler,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0" hangingPunct="0">
              <a:buFont typeface="Wingdings" pitchFamily="2" charset="2"/>
              <a:buChar char="§"/>
              <a:tabLst>
                <a:tab pos="457200" algn="l"/>
              </a:tabLst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Pazarlama nedenleri, 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0" hangingPunct="0">
              <a:buFont typeface="Wingdings" pitchFamily="2" charset="2"/>
              <a:buChar char="§"/>
              <a:tabLst>
                <a:tab pos="457200" algn="l"/>
              </a:tabLst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Etkililik nedenleri.</a:t>
            </a:r>
          </a:p>
        </p:txBody>
      </p:sp>
    </p:spTree>
    <p:extLst>
      <p:ext uri="{BB962C8B-B14F-4D97-AF65-F5344CB8AC3E}">
        <p14:creationId xmlns:p14="http://schemas.microsoft.com/office/powerpoint/2010/main" val="3409526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1146024" y="530725"/>
            <a:ext cx="3497983" cy="1028700"/>
          </a:xfrm>
        </p:spPr>
        <p:txBody>
          <a:bodyPr/>
          <a:lstStyle/>
          <a:p>
            <a:r>
              <a:rPr lang="tr-TR" sz="2400" dirty="0" smtClean="0"/>
              <a:t>Hasta Tatmini ve Hasta Sadakati (bağlılık)</a:t>
            </a:r>
            <a:endParaRPr lang="en-US" sz="2400" dirty="0" smtClean="0"/>
          </a:p>
        </p:txBody>
      </p:sp>
      <p:graphicFrame>
        <p:nvGraphicFramePr>
          <p:cNvPr id="5" name="4 Diyagram"/>
          <p:cNvGraphicFramePr/>
          <p:nvPr>
            <p:extLst>
              <p:ext uri="{D42A27DB-BD31-4B8C-83A1-F6EECF244321}">
                <p14:modId xmlns:p14="http://schemas.microsoft.com/office/powerpoint/2010/main" val="1450146984"/>
              </p:ext>
            </p:extLst>
          </p:nvPr>
        </p:nvGraphicFramePr>
        <p:xfrm>
          <a:off x="1500166" y="1553758"/>
          <a:ext cx="6528218" cy="3589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9804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/>
              <a:t>Hasta tatmini modeli</a:t>
            </a:r>
            <a:endParaRPr lang="en-US" sz="2400" b="1" dirty="0" smtClean="0"/>
          </a:p>
        </p:txBody>
      </p:sp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11" y="1610624"/>
            <a:ext cx="5213350" cy="3525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804874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138</Words>
  <Application>Microsoft Office PowerPoint</Application>
  <PresentationFormat>Ekran Gösterisi (16:9)</PresentationFormat>
  <Paragraphs>32</Paragraphs>
  <Slides>10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Nixie One</vt:lpstr>
      <vt:lpstr>Wingdings</vt:lpstr>
      <vt:lpstr>Times New Roman</vt:lpstr>
      <vt:lpstr>Roboto Slab</vt:lpstr>
      <vt:lpstr>Tahoma</vt:lpstr>
      <vt:lpstr>Warwick template</vt:lpstr>
      <vt:lpstr>Microsoft Office Word Belgesi</vt:lpstr>
      <vt:lpstr>Hasta Tatmini</vt:lpstr>
      <vt:lpstr>Müşteri </vt:lpstr>
      <vt:lpstr>Müşteri sınıflandırması</vt:lpstr>
      <vt:lpstr>Müşteri tatmini</vt:lpstr>
      <vt:lpstr>Tedarikçiler (Kaynak Sağlayan Kurumlar) </vt:lpstr>
      <vt:lpstr>Beklenti ve algılama </vt:lpstr>
      <vt:lpstr>Niçin hasta tatmini önemlidir ?</vt:lpstr>
      <vt:lpstr>Hasta Tatmini ve Hasta Sadakati (bağlılık)</vt:lpstr>
      <vt:lpstr>Hasta tatmini modeli</vt:lpstr>
      <vt:lpstr>Hasta tatmini ölçüm yöntemleri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28</cp:revision>
  <dcterms:modified xsi:type="dcterms:W3CDTF">2022-09-20T09:04:51Z</dcterms:modified>
</cp:coreProperties>
</file>