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9" r:id="rId2"/>
    <p:sldId id="540" r:id="rId3"/>
    <p:sldId id="541" r:id="rId4"/>
    <p:sldId id="542" r:id="rId5"/>
    <p:sldId id="543"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Lst>
  <p:sldSz cx="9144000" cy="5143500" type="screen16x9"/>
  <p:notesSz cx="6858000" cy="9144000"/>
  <p:embeddedFontLst>
    <p:embeddedFont>
      <p:font typeface="Roboto Slab" charset="0"/>
      <p:regular r:id="rId23"/>
      <p:bold r:id="rId24"/>
    </p:embeddedFont>
    <p:embeddedFont>
      <p:font typeface="Tahoma" pitchFamily="34" charset="0"/>
      <p:regular r:id="rId25"/>
      <p:bold r:id="rId26"/>
    </p:embeddedFont>
    <p:embeddedFont>
      <p:font typeface="Nixie One"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8CEBAF2-A0B9-41F5-855D-340B4F70AB4A}">
  <a:tblStyle styleId="{98CEBAF2-A0B9-41F5-855D-340B4F70AB4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ED7BB8-C791-43B9-B544-FB8657F4FD4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0" autoAdjust="0"/>
    <p:restoredTop sz="94660"/>
  </p:normalViewPr>
  <p:slideViewPr>
    <p:cSldViewPr>
      <p:cViewPr>
        <p:scale>
          <a:sx n="64" d="100"/>
          <a:sy n="64" d="100"/>
        </p:scale>
        <p:origin x="-90" y="-8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02565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17" name="Google Shape;17;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4288499"/>
            <a:ext cx="34743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34743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4493604"/>
            <a:ext cx="34743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584075"/>
            <a:ext cx="34743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8"/>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7" name="Google Shape;67;p8"/>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71;p8"/>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72" name="Google Shape;72;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3" name="Google Shape;73;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828800"/>
            <a:ext cx="9009063" cy="789385"/>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tr-TR">
                  <a:latin typeface="Tahoma"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tr-TR">
                  <a:latin typeface="Tahoma"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tr-TR">
                  <a:latin typeface="Tahoma"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tr-TR">
                  <a:latin typeface="Tahoma"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tr-TR">
                <a:latin typeface="Tahoma"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tr-TR">
                <a:latin typeface="Tahoma"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tr-TR">
                <a:latin typeface="Tahoma" charset="0"/>
              </a:endParaRPr>
            </a:p>
          </p:txBody>
        </p:sp>
      </p:grpSp>
      <p:sp>
        <p:nvSpPr>
          <p:cNvPr id="12300" name="Rectangle 12"/>
          <p:cNvSpPr>
            <a:spLocks noGrp="1" noChangeArrowheads="1"/>
          </p:cNvSpPr>
          <p:nvPr>
            <p:ph type="ctrTitle"/>
          </p:nvPr>
        </p:nvSpPr>
        <p:spPr>
          <a:xfrm>
            <a:off x="990600" y="1371600"/>
            <a:ext cx="7772400" cy="857250"/>
          </a:xfrm>
        </p:spPr>
        <p:txBody>
          <a:bodyPr/>
          <a:lstStyle>
            <a:lvl1pPr>
              <a:defRPr/>
            </a:lvl1pPr>
          </a:lstStyle>
          <a:p>
            <a:r>
              <a:rPr lang="tr-TR"/>
              <a:t>Asıl başlık stili için tıklatın</a:t>
            </a:r>
          </a:p>
        </p:txBody>
      </p:sp>
      <p:sp>
        <p:nvSpPr>
          <p:cNvPr id="12301" name="Rectangle 13"/>
          <p:cNvSpPr>
            <a:spLocks noGrp="1" noChangeArrowheads="1"/>
          </p:cNvSpPr>
          <p:nvPr>
            <p:ph type="subTitle" idx="1"/>
          </p:nvPr>
        </p:nvSpPr>
        <p:spPr>
          <a:xfrm>
            <a:off x="1371600" y="2914650"/>
            <a:ext cx="6400800" cy="131445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4686300"/>
            <a:ext cx="1905000" cy="342900"/>
          </a:xfrm>
          <a:prstGeom prst="rect">
            <a:avLst/>
          </a:prstGeom>
        </p:spPr>
        <p:txBody>
          <a:bodyPr/>
          <a:lstStyle>
            <a:lvl1pPr>
              <a:defRPr>
                <a:solidFill>
                  <a:schemeClr val="bg2"/>
                </a:solidFill>
              </a:defRPr>
            </a:lvl1pPr>
          </a:lstStyle>
          <a:p>
            <a:pPr>
              <a:defRPr/>
            </a:pPr>
            <a:endParaRPr lang="tr-TR"/>
          </a:p>
        </p:txBody>
      </p:sp>
      <p:sp>
        <p:nvSpPr>
          <p:cNvPr id="15" name="Rectangle 15"/>
          <p:cNvSpPr>
            <a:spLocks noGrp="1" noChangeArrowheads="1"/>
          </p:cNvSpPr>
          <p:nvPr>
            <p:ph type="ftr" sz="quarter" idx="11"/>
          </p:nvPr>
        </p:nvSpPr>
        <p:spPr>
          <a:xfrm>
            <a:off x="3429000" y="4686300"/>
            <a:ext cx="2895600" cy="342900"/>
          </a:xfrm>
          <a:prstGeom prst="rect">
            <a:avLst/>
          </a:prstGeom>
        </p:spPr>
        <p:txBody>
          <a:bodyPr/>
          <a:lstStyle>
            <a:lvl1pPr>
              <a:defRPr>
                <a:solidFill>
                  <a:schemeClr val="bg2"/>
                </a:solidFill>
              </a:defRPr>
            </a:lvl1pPr>
          </a:lstStyle>
          <a:p>
            <a:pPr>
              <a:defRPr/>
            </a:pPr>
            <a:endParaRPr lang="tr-TR"/>
          </a:p>
        </p:txBody>
      </p:sp>
      <p:sp>
        <p:nvSpPr>
          <p:cNvPr id="16" name="Rectangle 16"/>
          <p:cNvSpPr>
            <a:spLocks noGrp="1" noChangeArrowheads="1"/>
          </p:cNvSpPr>
          <p:nvPr>
            <p:ph type="sldNum" sz="quarter" idx="12"/>
          </p:nvPr>
        </p:nvSpPr>
        <p:spPr>
          <a:xfrm>
            <a:off x="6858000" y="4686300"/>
            <a:ext cx="1905000" cy="342900"/>
          </a:xfrm>
        </p:spPr>
        <p:txBody>
          <a:bodyPr/>
          <a:lstStyle>
            <a:lvl1pPr>
              <a:defRPr>
                <a:solidFill>
                  <a:schemeClr val="bg2"/>
                </a:solidFill>
              </a:defRPr>
            </a:lvl1pPr>
          </a:lstStyle>
          <a:p>
            <a:pPr>
              <a:defRPr/>
            </a:pPr>
            <a:fld id="{58CF3DEA-5C23-4532-918C-B07089C61B2C}" type="slidenum">
              <a:rPr lang="tr-TR"/>
              <a:pPr>
                <a:defRPr/>
              </a:pPr>
              <a:t>‹#›</a:t>
            </a:fld>
            <a:endParaRPr lang="tr-TR"/>
          </a:p>
        </p:txBody>
      </p:sp>
    </p:spTree>
    <p:extLst>
      <p:ext uri="{BB962C8B-B14F-4D97-AF65-F5344CB8AC3E}">
        <p14:creationId xmlns:p14="http://schemas.microsoft.com/office/powerpoint/2010/main" val="68742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xfrm>
            <a:off x="457200" y="4686300"/>
            <a:ext cx="2133600" cy="3429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05B77EC-40DA-4F43-B3BF-3C2DF58132BE}" type="slidenum">
              <a:rPr lang="en-US"/>
              <a:pPr>
                <a:defRPr/>
              </a:pPr>
              <a:t>‹#›</a:t>
            </a:fld>
            <a:endParaRPr lang="en-US"/>
          </a:p>
        </p:txBody>
      </p:sp>
    </p:spTree>
    <p:extLst>
      <p:ext uri="{BB962C8B-B14F-4D97-AF65-F5344CB8AC3E}">
        <p14:creationId xmlns:p14="http://schemas.microsoft.com/office/powerpoint/2010/main" val="171012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370013" y="1370410"/>
            <a:ext cx="3579812"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02225" y="1370410"/>
            <a:ext cx="35814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a:xfrm>
            <a:off x="457200" y="4686300"/>
            <a:ext cx="2133600" cy="3429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390778E-4AC5-451B-BF71-3666F2EC38C1}" type="slidenum">
              <a:rPr lang="en-US"/>
              <a:pPr>
                <a:defRPr/>
              </a:pPr>
              <a:t>‹#›</a:t>
            </a:fld>
            <a:endParaRPr lang="en-US"/>
          </a:p>
        </p:txBody>
      </p:sp>
    </p:spTree>
    <p:extLst>
      <p:ext uri="{BB962C8B-B14F-4D97-AF65-F5344CB8AC3E}">
        <p14:creationId xmlns:p14="http://schemas.microsoft.com/office/powerpoint/2010/main" val="78946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8229600" cy="85725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00151"/>
            <a:ext cx="4038600" cy="33944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xfrm>
            <a:off x="6727825" y="4806554"/>
            <a:ext cx="1919288" cy="273844"/>
          </a:xfrm>
          <a:prstGeom prst="rect">
            <a:avLst/>
          </a:prstGeom>
        </p:spPr>
        <p:txBody>
          <a:bodyPr/>
          <a:lstStyle>
            <a:lvl1pPr>
              <a:defRPr/>
            </a:lvl1pPr>
          </a:lstStyle>
          <a:p>
            <a:pPr>
              <a:defRPr/>
            </a:pPr>
            <a:endParaRPr lang="tr-TR"/>
          </a:p>
        </p:txBody>
      </p:sp>
      <p:sp>
        <p:nvSpPr>
          <p:cNvPr id="6" name="Rectangle 5"/>
          <p:cNvSpPr>
            <a:spLocks noGrp="1" noChangeArrowheads="1"/>
          </p:cNvSpPr>
          <p:nvPr>
            <p:ph type="ftr" sz="quarter" idx="11"/>
          </p:nvPr>
        </p:nvSpPr>
        <p:spPr>
          <a:xfrm>
            <a:off x="4379913" y="4806554"/>
            <a:ext cx="2351087" cy="273844"/>
          </a:xfrm>
          <a:prstGeom prst="rect">
            <a:avLst/>
          </a:prstGeom>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6B1F61DC-26AB-4DA5-BE0F-22F65C86923E}" type="slidenum">
              <a:rPr lang="tr-TR"/>
              <a:pPr>
                <a:defRPr/>
              </a:pPr>
              <a:t>‹#›</a:t>
            </a:fld>
            <a:endParaRPr lang="tr-TR"/>
          </a:p>
        </p:txBody>
      </p:sp>
    </p:spTree>
    <p:extLst>
      <p:ext uri="{BB962C8B-B14F-4D97-AF65-F5344CB8AC3E}">
        <p14:creationId xmlns:p14="http://schemas.microsoft.com/office/powerpoint/2010/main" val="414643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8360"/>
            <a:ext cx="8229600" cy="854869"/>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200150"/>
            <a:ext cx="8229600" cy="3398044"/>
          </a:xfrm>
        </p:spPr>
        <p:txBody>
          <a:bodyPr/>
          <a:lstStyle/>
          <a:p>
            <a:pPr lvl="0"/>
            <a:endParaRPr lang="tr-TR" noProof="0" smtClean="0"/>
          </a:p>
        </p:txBody>
      </p:sp>
      <p:sp>
        <p:nvSpPr>
          <p:cNvPr id="4" name="Rectangle 4"/>
          <p:cNvSpPr>
            <a:spLocks noGrp="1" noChangeArrowheads="1"/>
          </p:cNvSpPr>
          <p:nvPr>
            <p:ph type="dt" sz="half" idx="10"/>
          </p:nvPr>
        </p:nvSpPr>
        <p:spPr>
          <a:xfrm>
            <a:off x="457200" y="4686300"/>
            <a:ext cx="2133600" cy="3429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23C09-1EAC-498C-8C25-604680BF3E14}" type="slidenum">
              <a:rPr lang="en-US"/>
              <a:pPr>
                <a:defRPr/>
              </a:pPr>
              <a:t>‹#›</a:t>
            </a:fld>
            <a:endParaRPr lang="en-US"/>
          </a:p>
        </p:txBody>
      </p:sp>
    </p:spTree>
    <p:extLst>
      <p:ext uri="{BB962C8B-B14F-4D97-AF65-F5344CB8AC3E}">
        <p14:creationId xmlns:p14="http://schemas.microsoft.com/office/powerpoint/2010/main" val="250723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marL="914400" lvl="1"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marL="1371600" lvl="2"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marL="1828800" lvl="3"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marL="2286000" lvl="4"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marL="2743200" lvl="5"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marL="3200400" lvl="6"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marL="3657600" lvl="7"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marL="4114800" lvl="8"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62" r:id="rId3"/>
    <p:sldLayoutId id="2147483663" r:id="rId4"/>
    <p:sldLayoutId id="2147483665" r:id="rId5"/>
    <p:sldLayoutId id="2147483666" r:id="rId6"/>
    <p:sldLayoutId id="214748366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Başlık 1"/>
          <p:cNvSpPr>
            <a:spLocks noGrp="1"/>
          </p:cNvSpPr>
          <p:nvPr>
            <p:ph type="ctrTitle"/>
          </p:nvPr>
        </p:nvSpPr>
        <p:spPr>
          <a:xfrm>
            <a:off x="4113600" y="1995686"/>
            <a:ext cx="4505700" cy="2042864"/>
          </a:xfrm>
        </p:spPr>
        <p:txBody>
          <a:bodyPr/>
          <a:lstStyle/>
          <a:p>
            <a:r>
              <a:rPr lang="tr-TR" sz="4000" dirty="0" smtClean="0"/>
              <a:t>Klinik Bilgi Sistemleri</a:t>
            </a:r>
            <a:endParaRPr lang="tr-TR" sz="4000" dirty="0"/>
          </a:p>
        </p:txBody>
      </p:sp>
      <p:sp>
        <p:nvSpPr>
          <p:cNvPr id="143" name="Google Shape;143;p1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Prof.Dr. ŞAHİN KAVUNCUBAŞI</a:t>
            </a:r>
            <a:endParaRPr dirty="0"/>
          </a:p>
        </p:txBody>
      </p:sp>
      <p:sp>
        <p:nvSpPr>
          <p:cNvPr id="145" name="Google Shape;145;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144" name="Google Shape;144;p16"/>
          <p:cNvSpPr txBox="1"/>
          <p:nvPr/>
        </p:nvSpPr>
        <p:spPr>
          <a:xfrm>
            <a:off x="9903"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0000" dirty="0" smtClean="0">
                <a:solidFill>
                  <a:schemeClr val="accent2"/>
                </a:solidFill>
                <a:latin typeface="Roboto Slab"/>
                <a:ea typeface="Roboto Slab"/>
                <a:cs typeface="Roboto Slab"/>
                <a:sym typeface="Roboto Slab"/>
              </a:rPr>
              <a:t>23</a:t>
            </a:r>
            <a:endParaRPr sz="20000" dirty="0">
              <a:solidFill>
                <a:schemeClr val="accent2"/>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z="2400" b="1" dirty="0" smtClean="0"/>
              <a:t>Pasif KKDS</a:t>
            </a:r>
          </a:p>
        </p:txBody>
      </p:sp>
      <p:sp>
        <p:nvSpPr>
          <p:cNvPr id="12291" name="Rectangle 3"/>
          <p:cNvSpPr>
            <a:spLocks noGrp="1" noChangeArrowheads="1"/>
          </p:cNvSpPr>
          <p:nvPr>
            <p:ph type="body" idx="4294967295"/>
          </p:nvPr>
        </p:nvSpPr>
        <p:spPr>
          <a:xfrm>
            <a:off x="323528" y="1923678"/>
            <a:ext cx="8604448" cy="2530574"/>
          </a:xfrm>
        </p:spPr>
        <p:txBody>
          <a:bodyPr/>
          <a:lstStyle/>
          <a:p>
            <a:pPr eaLnBrk="1" hangingPunct="1"/>
            <a:r>
              <a:rPr lang="tr-TR" sz="2800" dirty="0" smtClean="0">
                <a:latin typeface="Times New Roman" pitchFamily="18" charset="0"/>
                <a:cs typeface="Times New Roman" pitchFamily="18" charset="0"/>
              </a:rPr>
              <a:t>Pasif KKDS, hasta ile ilgili bilgileri (hastanın demografik özellikleri,  geçirdiği hastalıklar,  fiziksel muayene sonuçları, laboratuvar test sonuçları </a:t>
            </a:r>
            <a:r>
              <a:rPr lang="tr-TR" sz="2800" dirty="0" err="1" smtClean="0">
                <a:latin typeface="Times New Roman" pitchFamily="18" charset="0"/>
                <a:cs typeface="Times New Roman" pitchFamily="18" charset="0"/>
              </a:rPr>
              <a:t>vb</a:t>
            </a:r>
            <a:r>
              <a:rPr lang="tr-TR" sz="2800" dirty="0" smtClean="0">
                <a:latin typeface="Times New Roman" pitchFamily="18" charset="0"/>
                <a:cs typeface="Times New Roman" pitchFamily="18" charset="0"/>
              </a:rPr>
              <a:t>) toplayan, örgütleyen ve hekimin kullanıma sunan bilgi sistemidir. </a:t>
            </a:r>
            <a:endParaRPr lang="tr-TR" sz="3600" b="1" dirty="0" smtClean="0">
              <a:solidFill>
                <a:srgbClr val="FFCC00"/>
              </a:solidFill>
              <a:latin typeface="Times New Roman" pitchFamily="18" charset="0"/>
              <a:cs typeface="Times New Roman" pitchFamily="18" charset="0"/>
            </a:endParaRPr>
          </a:p>
        </p:txBody>
      </p:sp>
    </p:spTree>
    <p:extLst>
      <p:ext uri="{BB962C8B-B14F-4D97-AF65-F5344CB8AC3E}">
        <p14:creationId xmlns:p14="http://schemas.microsoft.com/office/powerpoint/2010/main" val="276717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eaLnBrk="1" hangingPunct="1"/>
            <a:r>
              <a:rPr lang="tr-TR" sz="2400" dirty="0" smtClean="0">
                <a:solidFill>
                  <a:schemeClr val="bg1"/>
                </a:solidFill>
              </a:rPr>
              <a:t>Aktif KKDS</a:t>
            </a:r>
            <a:endParaRPr lang="tr-TR" sz="2400" b="1" dirty="0" smtClean="0">
              <a:solidFill>
                <a:schemeClr val="bg1"/>
              </a:solidFill>
            </a:endParaRPr>
          </a:p>
        </p:txBody>
      </p:sp>
      <p:sp>
        <p:nvSpPr>
          <p:cNvPr id="13315" name="2 İçerik Yer Tutucusu"/>
          <p:cNvSpPr>
            <a:spLocks noGrp="1"/>
          </p:cNvSpPr>
          <p:nvPr>
            <p:ph idx="4294967295"/>
          </p:nvPr>
        </p:nvSpPr>
        <p:spPr>
          <a:xfrm>
            <a:off x="395536" y="1851670"/>
            <a:ext cx="8748464" cy="2961803"/>
          </a:xfrm>
        </p:spPr>
        <p:txBody>
          <a:bodyPr/>
          <a:lstStyle/>
          <a:p>
            <a:pPr eaLnBrk="1" hangingPunct="1">
              <a:defRPr/>
            </a:pPr>
            <a:r>
              <a:rPr lang="tr-TR" sz="2400" dirty="0">
                <a:latin typeface="Times New Roman" pitchFamily="18" charset="0"/>
                <a:cs typeface="Times New Roman" pitchFamily="18" charset="0"/>
              </a:rPr>
              <a:t>H</a:t>
            </a:r>
            <a:r>
              <a:rPr lang="tr-TR" sz="2400" dirty="0" smtClean="0">
                <a:latin typeface="Times New Roman" pitchFamily="18" charset="0"/>
                <a:cs typeface="Times New Roman" pitchFamily="18" charset="0"/>
              </a:rPr>
              <a:t>ekime </a:t>
            </a:r>
            <a:r>
              <a:rPr lang="tr-TR" sz="2400" dirty="0" smtClean="0">
                <a:latin typeface="Times New Roman" pitchFamily="18" charset="0"/>
                <a:cs typeface="Times New Roman" pitchFamily="18" charset="0"/>
              </a:rPr>
              <a:t>tanı koyma ve tedavi planı geliştirmede doğrudan yol gösterir.  </a:t>
            </a:r>
            <a:r>
              <a:rPr lang="tr-TR" sz="2400" dirty="0" smtClean="0">
                <a:latin typeface="Times New Roman" pitchFamily="18" charset="0"/>
                <a:cs typeface="Times New Roman" pitchFamily="18" charset="0"/>
              </a:rPr>
              <a:t>Aktif KKDS, hasta bilgileri ile tıbbi bilgi veya tıp bilimini birleştirerek, hekimlere karar önerileri sağlamaktadır. </a:t>
            </a:r>
          </a:p>
          <a:p>
            <a:pPr lvl="1" eaLnBrk="1" hangingPunct="1">
              <a:defRPr/>
            </a:pPr>
            <a:r>
              <a:rPr lang="tr-TR" dirty="0" smtClean="0">
                <a:latin typeface="Times New Roman" pitchFamily="18" charset="0"/>
                <a:ea typeface="+mn-ea"/>
                <a:cs typeface="Times New Roman" pitchFamily="18" charset="0"/>
              </a:rPr>
              <a:t>(1) Uzman Sistemleri (</a:t>
            </a:r>
            <a:r>
              <a:rPr lang="tr-TR" dirty="0" err="1" smtClean="0">
                <a:latin typeface="Times New Roman" pitchFamily="18" charset="0"/>
                <a:ea typeface="+mn-ea"/>
                <a:cs typeface="Times New Roman" pitchFamily="18" charset="0"/>
              </a:rPr>
              <a:t>expert</a:t>
            </a:r>
            <a:r>
              <a:rPr lang="tr-TR" dirty="0" smtClean="0">
                <a:latin typeface="Times New Roman" pitchFamily="18" charset="0"/>
                <a:ea typeface="+mn-ea"/>
                <a:cs typeface="Times New Roman" pitchFamily="18" charset="0"/>
              </a:rPr>
              <a:t> </a:t>
            </a:r>
            <a:r>
              <a:rPr lang="tr-TR" dirty="0" err="1" smtClean="0">
                <a:latin typeface="Times New Roman" pitchFamily="18" charset="0"/>
                <a:ea typeface="+mn-ea"/>
                <a:cs typeface="Times New Roman" pitchFamily="18" charset="0"/>
              </a:rPr>
              <a:t>systems</a:t>
            </a:r>
            <a:r>
              <a:rPr lang="tr-TR" dirty="0" smtClean="0">
                <a:latin typeface="Times New Roman" pitchFamily="18" charset="0"/>
                <a:ea typeface="+mn-ea"/>
                <a:cs typeface="Times New Roman" pitchFamily="18" charset="0"/>
              </a:rPr>
              <a:t>), </a:t>
            </a:r>
          </a:p>
          <a:p>
            <a:pPr lvl="1" eaLnBrk="1" hangingPunct="1">
              <a:defRPr/>
            </a:pPr>
            <a:r>
              <a:rPr lang="tr-TR" dirty="0" smtClean="0">
                <a:latin typeface="Times New Roman" pitchFamily="18" charset="0"/>
                <a:ea typeface="+mn-ea"/>
                <a:cs typeface="Times New Roman" pitchFamily="18" charset="0"/>
              </a:rPr>
              <a:t>(2) </a:t>
            </a:r>
            <a:r>
              <a:rPr lang="tr-TR" dirty="0" err="1" smtClean="0">
                <a:latin typeface="Times New Roman" pitchFamily="18" charset="0"/>
                <a:ea typeface="+mn-ea"/>
                <a:cs typeface="Times New Roman" pitchFamily="18" charset="0"/>
              </a:rPr>
              <a:t>Olasılıksal</a:t>
            </a:r>
            <a:r>
              <a:rPr lang="tr-TR" dirty="0" smtClean="0">
                <a:latin typeface="Times New Roman" pitchFamily="18" charset="0"/>
                <a:ea typeface="+mn-ea"/>
                <a:cs typeface="Times New Roman" pitchFamily="18" charset="0"/>
              </a:rPr>
              <a:t> Algoritmalar (</a:t>
            </a:r>
            <a:r>
              <a:rPr lang="tr-TR" dirty="0" err="1" smtClean="0">
                <a:latin typeface="Times New Roman" pitchFamily="18" charset="0"/>
                <a:ea typeface="+mn-ea"/>
                <a:cs typeface="Times New Roman" pitchFamily="18" charset="0"/>
              </a:rPr>
              <a:t>probabilistic</a:t>
            </a:r>
            <a:r>
              <a:rPr lang="tr-TR" dirty="0" smtClean="0">
                <a:latin typeface="Times New Roman" pitchFamily="18" charset="0"/>
                <a:ea typeface="+mn-ea"/>
                <a:cs typeface="Times New Roman" pitchFamily="18" charset="0"/>
              </a:rPr>
              <a:t> </a:t>
            </a:r>
            <a:r>
              <a:rPr lang="tr-TR" dirty="0" err="1" smtClean="0">
                <a:latin typeface="Times New Roman" pitchFamily="18" charset="0"/>
                <a:ea typeface="+mn-ea"/>
                <a:cs typeface="Times New Roman" pitchFamily="18" charset="0"/>
              </a:rPr>
              <a:t>algorithms</a:t>
            </a:r>
            <a:r>
              <a:rPr lang="tr-TR" dirty="0" smtClean="0">
                <a:latin typeface="Times New Roman" pitchFamily="18" charset="0"/>
                <a:ea typeface="+mn-ea"/>
                <a:cs typeface="Times New Roman" pitchFamily="18" charset="0"/>
              </a:rPr>
              <a:t>) </a:t>
            </a:r>
          </a:p>
          <a:p>
            <a:pPr lvl="1" eaLnBrk="1" hangingPunct="1">
              <a:defRPr/>
            </a:pPr>
            <a:r>
              <a:rPr lang="tr-TR" dirty="0" smtClean="0">
                <a:latin typeface="Times New Roman" pitchFamily="18" charset="0"/>
                <a:ea typeface="+mn-ea"/>
                <a:cs typeface="Times New Roman" pitchFamily="18" charset="0"/>
              </a:rPr>
              <a:t>(3) Anımsatma, Uyarı Sistemleri (</a:t>
            </a:r>
            <a:r>
              <a:rPr lang="tr-TR" dirty="0" err="1" smtClean="0">
                <a:latin typeface="Times New Roman" pitchFamily="18" charset="0"/>
                <a:ea typeface="+mn-ea"/>
                <a:cs typeface="Times New Roman" pitchFamily="18" charset="0"/>
              </a:rPr>
              <a:t>remainder</a:t>
            </a:r>
            <a:r>
              <a:rPr lang="tr-TR" dirty="0" smtClean="0">
                <a:latin typeface="Times New Roman" pitchFamily="18" charset="0"/>
                <a:ea typeface="+mn-ea"/>
                <a:cs typeface="Times New Roman" pitchFamily="18" charset="0"/>
              </a:rPr>
              <a:t>/</a:t>
            </a:r>
            <a:r>
              <a:rPr lang="tr-TR" dirty="0" err="1" smtClean="0">
                <a:latin typeface="Times New Roman" pitchFamily="18" charset="0"/>
                <a:ea typeface="+mn-ea"/>
                <a:cs typeface="Times New Roman" pitchFamily="18" charset="0"/>
              </a:rPr>
              <a:t>alert</a:t>
            </a:r>
            <a:r>
              <a:rPr lang="tr-TR" dirty="0" smtClean="0">
                <a:latin typeface="Times New Roman" pitchFamily="18" charset="0"/>
                <a:ea typeface="+mn-ea"/>
                <a:cs typeface="Times New Roman" pitchFamily="18" charset="0"/>
              </a:rPr>
              <a:t> </a:t>
            </a:r>
            <a:r>
              <a:rPr lang="tr-TR" dirty="0" err="1" smtClean="0">
                <a:latin typeface="Times New Roman" pitchFamily="18" charset="0"/>
                <a:ea typeface="+mn-ea"/>
                <a:cs typeface="Times New Roman" pitchFamily="18" charset="0"/>
              </a:rPr>
              <a:t>systems</a:t>
            </a:r>
            <a:r>
              <a:rPr lang="tr-TR" dirty="0" smtClean="0">
                <a:latin typeface="Times New Roman" pitchFamily="18" charset="0"/>
                <a:ea typeface="+mn-ea"/>
                <a:cs typeface="Times New Roman" pitchFamily="18" charset="0"/>
              </a:rPr>
              <a:t>) </a:t>
            </a:r>
            <a:endParaRPr lang="tr-TR"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12351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5526"/>
            <a:ext cx="8642226" cy="44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çerik Yer Tutucusu 1"/>
          <p:cNvSpPr>
            <a:spLocks noGrp="1"/>
          </p:cNvSpPr>
          <p:nvPr>
            <p:ph idx="1"/>
          </p:nvPr>
        </p:nvSpPr>
        <p:spPr>
          <a:xfrm>
            <a:off x="0" y="10823"/>
            <a:ext cx="4067944" cy="1164515"/>
          </a:xfrm>
        </p:spPr>
        <p:txBody>
          <a:bodyPr/>
          <a:lstStyle/>
          <a:p>
            <a:r>
              <a:rPr lang="tr-TR" sz="1800" b="1" dirty="0" smtClean="0">
                <a:latin typeface="Times New Roman" pitchFamily="18" charset="0"/>
                <a:cs typeface="Times New Roman" pitchFamily="18" charset="0"/>
              </a:rPr>
              <a:t>Aktif KKDS Algoritması</a:t>
            </a:r>
            <a:endParaRPr lang="tr-TR"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297568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pPr eaLnBrk="1" hangingPunct="1"/>
            <a:r>
              <a:rPr lang="tr-TR" sz="2400" b="1" dirty="0" smtClean="0"/>
              <a:t>Örnek 2</a:t>
            </a: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4" y="1577496"/>
            <a:ext cx="5810970" cy="353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20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sz="2400" b="1" dirty="0" smtClean="0"/>
              <a:t>Laboratuvar bilgi sistemi</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47594"/>
            <a:ext cx="7664758" cy="34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52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pPr eaLnBrk="1" hangingPunct="1"/>
            <a:r>
              <a:rPr lang="tr-TR" sz="2400" b="1" dirty="0" smtClean="0"/>
              <a:t>Hasta takip sistemi</a:t>
            </a:r>
            <a:endParaRPr lang="tr-TR" sz="2400" dirty="0" smtClean="0"/>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357437"/>
            <a:ext cx="60960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7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r>
              <a:rPr lang="tr-TR" sz="2400" b="1" dirty="0" smtClean="0"/>
              <a:t>Eczane bilgi sistemi</a:t>
            </a:r>
          </a:p>
        </p:txBody>
      </p:sp>
      <p:sp>
        <p:nvSpPr>
          <p:cNvPr id="18435" name="2 İçerik Yer Tutucusu"/>
          <p:cNvSpPr>
            <a:spLocks noGrp="1"/>
          </p:cNvSpPr>
          <p:nvPr>
            <p:ph idx="4294967295"/>
          </p:nvPr>
        </p:nvSpPr>
        <p:spPr>
          <a:xfrm>
            <a:off x="539553" y="1766888"/>
            <a:ext cx="8424935" cy="3159125"/>
          </a:xfrm>
        </p:spPr>
        <p:txBody>
          <a:bodyPr/>
          <a:lstStyle/>
          <a:p>
            <a:pPr eaLnBrk="1" hangingPunct="1"/>
            <a:r>
              <a:rPr lang="tr-TR" sz="2400" dirty="0" smtClean="0">
                <a:latin typeface="Times New Roman" pitchFamily="18" charset="0"/>
                <a:cs typeface="Times New Roman" pitchFamily="18" charset="0"/>
              </a:rPr>
              <a:t>Eczanede, binlerce  ilacın, satın alınması, depolanması, hasta ve servislere dağıtımı, stok düzeylerinin kontrolü amacıyla eczane bilgi sistemleri geliştirilmiştir.   </a:t>
            </a:r>
          </a:p>
          <a:p>
            <a:pPr eaLnBrk="1" hangingPunct="1"/>
            <a:r>
              <a:rPr lang="tr-TR" sz="2400" dirty="0" smtClean="0">
                <a:latin typeface="Times New Roman" pitchFamily="18" charset="0"/>
                <a:cs typeface="Times New Roman" pitchFamily="18" charset="0"/>
              </a:rPr>
              <a:t>Eczane bilgi sistemi, eczane faaliyetleri yanında tedavi hizmetlerini de desteklemektedir.   Eczane bilgi sistemi, hasta reçetelerini incelemekte, hastalara verilen ilaçları takip etmekte, ilaçların dozu, ilaç etkileşimleri  ve yan etkileri hakkında sağlık personelini uyarmaktadır.</a:t>
            </a:r>
            <a:r>
              <a:rPr lang="tr-TR" sz="2400" dirty="0" smtClean="0">
                <a:solidFill>
                  <a:schemeClr val="tx2"/>
                </a:solidFill>
                <a:latin typeface="Times New Roman" pitchFamily="18" charset="0"/>
                <a:cs typeface="Times New Roman" pitchFamily="18" charset="0"/>
              </a:rPr>
              <a:t>.    </a:t>
            </a:r>
          </a:p>
          <a:p>
            <a:pPr eaLnBrk="1" hangingPunct="1"/>
            <a:endParaRPr lang="tr-TR" sz="24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87941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eaLnBrk="1" hangingPunct="1"/>
            <a:r>
              <a:rPr lang="tr-TR" sz="2400" b="1" dirty="0" smtClean="0"/>
              <a:t>Hemşirelik bilgi sistemleri</a:t>
            </a:r>
          </a:p>
        </p:txBody>
      </p:sp>
      <p:sp>
        <p:nvSpPr>
          <p:cNvPr id="19459" name="2 İçerik Yer Tutucusu"/>
          <p:cNvSpPr>
            <a:spLocks noGrp="1"/>
          </p:cNvSpPr>
          <p:nvPr>
            <p:ph idx="4294967295"/>
          </p:nvPr>
        </p:nvSpPr>
        <p:spPr>
          <a:xfrm>
            <a:off x="755576" y="1851670"/>
            <a:ext cx="7632848" cy="2354263"/>
          </a:xfrm>
        </p:spPr>
        <p:txBody>
          <a:bodyPr/>
          <a:lstStyle/>
          <a:p>
            <a:pPr eaLnBrk="1" hangingPunct="1"/>
            <a:r>
              <a:rPr lang="tr-TR" sz="2800" dirty="0" smtClean="0">
                <a:latin typeface="Times New Roman" pitchFamily="18" charset="0"/>
                <a:cs typeface="Times New Roman" pitchFamily="18" charset="0"/>
              </a:rPr>
              <a:t>Hemşirelik hizmetleri bilgi sistemleri, özellikle tedavi planlaması, hasta takibi ve hemşirelik hizmetleri yönetimi alanlarında yaygın biçimde kullanılmaktadır.</a:t>
            </a:r>
            <a:endParaRPr lang="tr-TR" sz="28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64464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eaLnBrk="1" hangingPunct="1"/>
            <a:r>
              <a:rPr lang="tr-TR" sz="2400" b="1" dirty="0" err="1" smtClean="0"/>
              <a:t>Teletıp</a:t>
            </a:r>
            <a:endParaRPr lang="tr-TR" sz="2400" b="1" dirty="0" smtClean="0"/>
          </a:p>
        </p:txBody>
      </p:sp>
      <p:sp>
        <p:nvSpPr>
          <p:cNvPr id="20483" name="2 İçerik Yer Tutucusu"/>
          <p:cNvSpPr>
            <a:spLocks noGrp="1"/>
          </p:cNvSpPr>
          <p:nvPr>
            <p:ph idx="4294967295"/>
          </p:nvPr>
        </p:nvSpPr>
        <p:spPr>
          <a:xfrm>
            <a:off x="611560" y="2139702"/>
            <a:ext cx="8208912" cy="2726060"/>
          </a:xfrm>
        </p:spPr>
        <p:txBody>
          <a:bodyPr/>
          <a:lstStyle/>
          <a:p>
            <a:pPr eaLnBrk="1" hangingPunct="1"/>
            <a:r>
              <a:rPr lang="tr-TR" sz="2400" dirty="0" smtClean="0">
                <a:latin typeface="Times New Roman" pitchFamily="18" charset="0"/>
                <a:cs typeface="Times New Roman" pitchFamily="18" charset="0"/>
              </a:rPr>
              <a:t>Hasta tedavisi, hasta ve sağlık personelinin eğitimi ve sağlık hizmetlerinin geliştirilmesi amacıyla iki bölge arasında, elektronik iletişim araçları ile tıbbi bilgi alış verişi olarak tanımlamaktadır</a:t>
            </a:r>
            <a:endParaRPr lang="tr-TR" sz="24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64421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sz="2400" b="1" dirty="0" smtClean="0"/>
              <a:t>Kullanım alanları</a:t>
            </a:r>
          </a:p>
        </p:txBody>
      </p:sp>
      <p:sp>
        <p:nvSpPr>
          <p:cNvPr id="21507" name="2 İçerik Yer Tutucusu"/>
          <p:cNvSpPr>
            <a:spLocks noGrp="1"/>
          </p:cNvSpPr>
          <p:nvPr>
            <p:ph idx="4294967295"/>
          </p:nvPr>
        </p:nvSpPr>
        <p:spPr>
          <a:xfrm>
            <a:off x="683568" y="1779662"/>
            <a:ext cx="8280920" cy="3086100"/>
          </a:xfrm>
        </p:spPr>
        <p:txBody>
          <a:bodyPr/>
          <a:lstStyle/>
          <a:p>
            <a:pPr eaLnBrk="1" hangingPunct="1"/>
            <a:r>
              <a:rPr lang="tr-TR" sz="2400" dirty="0" smtClean="0">
                <a:latin typeface="Times New Roman" pitchFamily="18" charset="0"/>
                <a:cs typeface="Times New Roman" pitchFamily="18" charset="0"/>
              </a:rPr>
              <a:t>Konsültasyon</a:t>
            </a:r>
          </a:p>
          <a:p>
            <a:pPr eaLnBrk="1" hangingPunct="1"/>
            <a:r>
              <a:rPr lang="tr-TR" sz="2400" dirty="0" err="1" smtClean="0">
                <a:latin typeface="Times New Roman" pitchFamily="18" charset="0"/>
                <a:cs typeface="Times New Roman" pitchFamily="18" charset="0"/>
              </a:rPr>
              <a:t>Teleradyoloji</a:t>
            </a:r>
            <a:endParaRPr lang="tr-TR" sz="2400" dirty="0" smtClean="0">
              <a:latin typeface="Times New Roman" pitchFamily="18" charset="0"/>
              <a:cs typeface="Times New Roman" pitchFamily="18" charset="0"/>
            </a:endParaRPr>
          </a:p>
          <a:p>
            <a:pPr eaLnBrk="1" hangingPunct="1"/>
            <a:r>
              <a:rPr lang="tr-TR" sz="2400" dirty="0" smtClean="0">
                <a:latin typeface="Times New Roman" pitchFamily="18" charset="0"/>
                <a:cs typeface="Times New Roman" pitchFamily="18" charset="0"/>
              </a:rPr>
              <a:t>Hasta takibi</a:t>
            </a:r>
          </a:p>
          <a:p>
            <a:pPr eaLnBrk="1" hangingPunct="1"/>
            <a:r>
              <a:rPr lang="tr-TR" sz="2400" dirty="0" smtClean="0">
                <a:latin typeface="Times New Roman" pitchFamily="18" charset="0"/>
                <a:cs typeface="Times New Roman" pitchFamily="18" charset="0"/>
              </a:rPr>
              <a:t>Tıp eğitimi</a:t>
            </a:r>
          </a:p>
          <a:p>
            <a:pPr eaLnBrk="1" hangingPunct="1"/>
            <a:r>
              <a:rPr lang="tr-TR" sz="2400" dirty="0" smtClean="0">
                <a:latin typeface="Times New Roman" pitchFamily="18" charset="0"/>
                <a:cs typeface="Times New Roman" pitchFamily="18" charset="0"/>
              </a:rPr>
              <a:t>Sağlık eğitimi</a:t>
            </a:r>
          </a:p>
          <a:p>
            <a:pPr eaLnBrk="1" hangingPunct="1"/>
            <a:r>
              <a:rPr lang="tr-TR" sz="2400" dirty="0" smtClean="0">
                <a:latin typeface="Times New Roman" pitchFamily="18" charset="0"/>
                <a:cs typeface="Times New Roman" pitchFamily="18" charset="0"/>
              </a:rPr>
              <a:t>Tutuklu ve kırsal alanlarda sağlık hizmetlerine erişimi artırma</a:t>
            </a:r>
          </a:p>
          <a:p>
            <a:pPr eaLnBrk="1" hangingPunct="1"/>
            <a:endParaRPr lang="tr-T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8140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r>
              <a:rPr lang="tr-TR" sz="2400" b="1" dirty="0" smtClean="0"/>
              <a:t>Klinik bilgi</a:t>
            </a:r>
          </a:p>
        </p:txBody>
      </p:sp>
      <p:sp>
        <p:nvSpPr>
          <p:cNvPr id="4099" name="2 İçerik Yer Tutucusu"/>
          <p:cNvSpPr>
            <a:spLocks noGrp="1"/>
          </p:cNvSpPr>
          <p:nvPr>
            <p:ph idx="4294967295"/>
          </p:nvPr>
        </p:nvSpPr>
        <p:spPr>
          <a:xfrm>
            <a:off x="755576" y="1995686"/>
            <a:ext cx="7920880" cy="2899668"/>
          </a:xfrm>
        </p:spPr>
        <p:txBody>
          <a:bodyPr/>
          <a:lstStyle/>
          <a:p>
            <a:pPr eaLnBrk="1" hangingPunct="1"/>
            <a:r>
              <a:rPr lang="tr-TR" sz="2800" dirty="0" smtClean="0">
                <a:latin typeface="Times New Roman" pitchFamily="18" charset="0"/>
                <a:cs typeface="Times New Roman" pitchFamily="18" charset="0"/>
              </a:rPr>
              <a:t>Klinik (tıbbi) bilgi, hastalıkların tanı ve tedavisiyle ilgili kararların alınmasına yardımcı olan değerli bir varlık olarak tanımlanabilir.</a:t>
            </a:r>
            <a:endParaRPr lang="tr-TR" sz="2800" dirty="0" smtClean="0">
              <a:solidFill>
                <a:schemeClr val="tx2"/>
              </a:solidFill>
              <a:latin typeface="Times New Roman" pitchFamily="18" charset="0"/>
              <a:cs typeface="Times New Roman" pitchFamily="18" charset="0"/>
            </a:endParaRPr>
          </a:p>
          <a:p>
            <a:pPr eaLnBrk="1" hangingPunct="1"/>
            <a:endParaRPr lang="tr-TR" sz="28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780077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r>
              <a:rPr lang="tr-TR" sz="2400" dirty="0" err="1" smtClean="0"/>
              <a:t>Teletıbbın</a:t>
            </a:r>
            <a:r>
              <a:rPr lang="tr-TR" sz="2400" dirty="0" smtClean="0"/>
              <a:t> yararları</a:t>
            </a:r>
            <a:endParaRPr lang="en-US" sz="2400" dirty="0" smtClean="0"/>
          </a:p>
        </p:txBody>
      </p:sp>
      <p:sp>
        <p:nvSpPr>
          <p:cNvPr id="22531" name="2 İçerik Yer Tutucusu"/>
          <p:cNvSpPr>
            <a:spLocks noGrp="1"/>
          </p:cNvSpPr>
          <p:nvPr>
            <p:ph idx="4294967295"/>
          </p:nvPr>
        </p:nvSpPr>
        <p:spPr>
          <a:xfrm>
            <a:off x="323528" y="1635646"/>
            <a:ext cx="8640960" cy="3384376"/>
          </a:xfrm>
        </p:spPr>
        <p:txBody>
          <a:bodyPr/>
          <a:lstStyle/>
          <a:p>
            <a:pPr>
              <a:spcBef>
                <a:spcPts val="0"/>
              </a:spcBef>
            </a:pPr>
            <a:r>
              <a:rPr lang="tr-TR" sz="2000" dirty="0" smtClean="0">
                <a:latin typeface="Times New Roman" pitchFamily="18" charset="0"/>
                <a:cs typeface="Times New Roman" pitchFamily="18" charset="0"/>
              </a:rPr>
              <a:t>Konsültasyon ve eğitim yoluyla tıbbi kararların etkililiğinin yükselmesi ve hizmet kalitesinin artırılması,</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Tedavinin etkili ve kolay biçimde takip edilmesi,</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Maliyetlerin aşağıya çekilmesi,</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Sağlık hizmetlerinin yaygınlaştırılması ve kullanılabilirliğinin yükseltilmesi,</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Hastaların daha ekonomik ve zahmetsiz biçimde hizmete ulaşmaları,</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Hastanelerin gereksiz kullanımının önlenmesi,</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Tıp personelinin eğitimi,</a:t>
            </a:r>
            <a:endParaRPr lang="en-US" sz="2000" dirty="0" smtClean="0">
              <a:latin typeface="Times New Roman" pitchFamily="18" charset="0"/>
              <a:cs typeface="Times New Roman" pitchFamily="18" charset="0"/>
            </a:endParaRPr>
          </a:p>
          <a:p>
            <a:pPr>
              <a:spcBef>
                <a:spcPts val="0"/>
              </a:spcBef>
            </a:pPr>
            <a:r>
              <a:rPr lang="tr-TR" sz="2000" dirty="0" smtClean="0">
                <a:latin typeface="Times New Roman" pitchFamily="18" charset="0"/>
                <a:cs typeface="Times New Roman" pitchFamily="18" charset="0"/>
              </a:rPr>
              <a:t>Hekimlerin, diğer kurum, bölge ve ülkelerdeki meslektaşlarıyla işbirliği yaparak, dışa açılmaları.</a:t>
            </a:r>
            <a:endParaRPr lang="en-US" sz="2000" dirty="0" smtClean="0">
              <a:latin typeface="Times New Roman" pitchFamily="18" charset="0"/>
              <a:cs typeface="Times New Roman" pitchFamily="18" charset="0"/>
            </a:endParaRPr>
          </a:p>
          <a:p>
            <a:pPr>
              <a:spcBef>
                <a:spcPts val="0"/>
              </a:spcBef>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1288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defRPr/>
            </a:pPr>
            <a:r>
              <a:rPr lang="tr-TR" sz="2400" b="1" dirty="0" smtClean="0">
                <a:latin typeface="Roboto Slab" charset="0"/>
                <a:ea typeface="Roboto Slab" charset="0"/>
              </a:rPr>
              <a:t>Klinik bilgi sistemi</a:t>
            </a:r>
            <a:r>
              <a:rPr lang="tr-TR" sz="2400" dirty="0" smtClean="0">
                <a:solidFill>
                  <a:schemeClr val="tx1"/>
                </a:solidFill>
                <a:latin typeface="Roboto Slab" charset="0"/>
                <a:ea typeface="Roboto Slab" charset="0"/>
                <a:cs typeface="+mn-cs"/>
              </a:rPr>
              <a:t> </a:t>
            </a:r>
            <a:endParaRPr lang="tr-TR" sz="2400" b="1" dirty="0" smtClean="0">
              <a:latin typeface="Roboto Slab" charset="0"/>
              <a:ea typeface="Roboto Slab" charset="0"/>
            </a:endParaRPr>
          </a:p>
        </p:txBody>
      </p:sp>
      <p:sp>
        <p:nvSpPr>
          <p:cNvPr id="5123" name="2 İçerik Yer Tutucusu"/>
          <p:cNvSpPr>
            <a:spLocks noGrp="1"/>
          </p:cNvSpPr>
          <p:nvPr>
            <p:ph idx="4294967295"/>
          </p:nvPr>
        </p:nvSpPr>
        <p:spPr>
          <a:xfrm>
            <a:off x="467544" y="1995686"/>
            <a:ext cx="8316416" cy="1928812"/>
          </a:xfrm>
        </p:spPr>
        <p:txBody>
          <a:bodyPr/>
          <a:lstStyle/>
          <a:p>
            <a:pPr eaLnBrk="1" hangingPunct="1"/>
            <a:r>
              <a:rPr lang="tr-TR" sz="2800" dirty="0" smtClean="0">
                <a:latin typeface="Times New Roman" pitchFamily="18" charset="0"/>
                <a:cs typeface="Times New Roman" pitchFamily="18" charset="0"/>
              </a:rPr>
              <a:t>Tanı  ve tedavi hizmetlerini destekleyen, hekimlerin klinik kararları daha etkili biçimde almalarını kolaylaştıran bilgileri üreten bilgi sistemi olarak tanımlanabilir. </a:t>
            </a:r>
            <a:endParaRPr lang="tr-TR" sz="28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17889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9502"/>
            <a:ext cx="8237365"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25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pPr eaLnBrk="1" hangingPunct="1"/>
            <a:r>
              <a:rPr lang="tr-TR" sz="2400" b="1" dirty="0" smtClean="0"/>
              <a:t>Temel klinik bilgi sistemleri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53944"/>
            <a:ext cx="4524470" cy="38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7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z="2400" b="1" dirty="0" smtClean="0"/>
              <a:t>Hasta dosyası</a:t>
            </a:r>
          </a:p>
        </p:txBody>
      </p:sp>
      <p:sp>
        <p:nvSpPr>
          <p:cNvPr id="8195" name="Rectangle 3"/>
          <p:cNvSpPr>
            <a:spLocks noGrp="1" noChangeArrowheads="1"/>
          </p:cNvSpPr>
          <p:nvPr>
            <p:ph type="body" idx="4294967295"/>
          </p:nvPr>
        </p:nvSpPr>
        <p:spPr>
          <a:xfrm>
            <a:off x="467544" y="1758554"/>
            <a:ext cx="4675188" cy="3086100"/>
          </a:xfrm>
        </p:spPr>
        <p:txBody>
          <a:bodyPr/>
          <a:lstStyle/>
          <a:p>
            <a:pPr eaLnBrk="1" hangingPunct="1"/>
            <a:r>
              <a:rPr lang="tr-TR" sz="2000" dirty="0" smtClean="0">
                <a:latin typeface="Times New Roman" pitchFamily="18" charset="0"/>
                <a:cs typeface="Times New Roman" pitchFamily="18" charset="0"/>
              </a:rPr>
              <a:t>Sağlık kurumlarına başvuran hasta ve yaralıların, kurumda kaldıkları süre </a:t>
            </a:r>
            <a:r>
              <a:rPr lang="tr-TR" sz="2000" dirty="0" smtClean="0">
                <a:latin typeface="Times New Roman" pitchFamily="18" charset="0"/>
                <a:cs typeface="Times New Roman" pitchFamily="18" charset="0"/>
              </a:rPr>
              <a:t>içerisinde </a:t>
            </a:r>
            <a:r>
              <a:rPr lang="tr-TR" sz="2000" dirty="0" smtClean="0">
                <a:latin typeface="Times New Roman" pitchFamily="18" charset="0"/>
                <a:cs typeface="Times New Roman" pitchFamily="18" charset="0"/>
              </a:rPr>
              <a:t>teşhis ve tedavileriyle ilgili olarak yapılan çalışmalardan elde edilen bilgileri içeren; belgelerin bilimsel kurallara uygun olarak düzenlenmesinden elde edilen dosyalardır.</a:t>
            </a:r>
            <a:endParaRPr lang="tr-TR" sz="2000" dirty="0" smtClean="0">
              <a:solidFill>
                <a:schemeClr val="tx2"/>
              </a:solidFill>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321844"/>
            <a:ext cx="1714500" cy="15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696516"/>
            <a:ext cx="2952750" cy="2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04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sz="2400" b="1" dirty="0" smtClean="0"/>
              <a:t>Elektronik hasta dosyası</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49964"/>
            <a:ext cx="721518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1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sz="2000" b="1" dirty="0" smtClean="0"/>
              <a:t>Elektronik hasta dosyalarının faydaları</a:t>
            </a:r>
          </a:p>
        </p:txBody>
      </p:sp>
      <p:sp>
        <p:nvSpPr>
          <p:cNvPr id="10243" name="Rectangle 3"/>
          <p:cNvSpPr>
            <a:spLocks noGrp="1" noChangeArrowheads="1"/>
          </p:cNvSpPr>
          <p:nvPr>
            <p:ph type="body" idx="4294967295"/>
          </p:nvPr>
        </p:nvSpPr>
        <p:spPr>
          <a:xfrm>
            <a:off x="683569" y="1563638"/>
            <a:ext cx="7920879" cy="3362375"/>
          </a:xfrm>
        </p:spPr>
        <p:txBody>
          <a:bodyPr/>
          <a:lstStyle/>
          <a:p>
            <a:pPr>
              <a:spcBef>
                <a:spcPts val="0"/>
              </a:spcBef>
            </a:pPr>
            <a:r>
              <a:rPr lang="tr-TR" sz="2400" dirty="0" smtClean="0">
                <a:latin typeface="Times New Roman" pitchFamily="18" charset="0"/>
                <a:cs typeface="Times New Roman" pitchFamily="18" charset="0"/>
              </a:rPr>
              <a:t>Anında ve uzaktan erişim,</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Kolay okunabilirlik, </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Veri güvenliği,</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Esnek kullanım,</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Diğer bilgi sistemleri ile entegrasyon,</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Verilerin birleştirilmesi,</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Veri kalitesinin sağlanması,</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Araştırmaları kolaylaştırma,</a:t>
            </a:r>
            <a:endParaRPr lang="en-US" sz="2400" dirty="0" smtClean="0">
              <a:latin typeface="Times New Roman" pitchFamily="18" charset="0"/>
              <a:cs typeface="Times New Roman" pitchFamily="18" charset="0"/>
            </a:endParaRPr>
          </a:p>
          <a:p>
            <a:pPr>
              <a:spcBef>
                <a:spcPts val="0"/>
              </a:spcBef>
            </a:pPr>
            <a:r>
              <a:rPr lang="tr-TR" sz="2400" dirty="0" smtClean="0">
                <a:latin typeface="Times New Roman" pitchFamily="18" charset="0"/>
                <a:cs typeface="Times New Roman" pitchFamily="18" charset="0"/>
              </a:rPr>
              <a:t>Verimlilik.</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6649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sz="2400" b="1" dirty="0" smtClean="0"/>
              <a:t>Klinik karar destek sistemi</a:t>
            </a:r>
          </a:p>
        </p:txBody>
      </p:sp>
      <p:sp>
        <p:nvSpPr>
          <p:cNvPr id="11267" name="Rectangle 3"/>
          <p:cNvSpPr>
            <a:spLocks noGrp="1" noChangeArrowheads="1"/>
          </p:cNvSpPr>
          <p:nvPr>
            <p:ph type="body" idx="4294967295"/>
          </p:nvPr>
        </p:nvSpPr>
        <p:spPr>
          <a:xfrm>
            <a:off x="467544" y="1923678"/>
            <a:ext cx="8532440" cy="2747318"/>
          </a:xfrm>
        </p:spPr>
        <p:txBody>
          <a:bodyPr/>
          <a:lstStyle/>
          <a:p>
            <a:r>
              <a:rPr lang="tr-TR" sz="2800" dirty="0" smtClean="0">
                <a:latin typeface="Times New Roman" pitchFamily="18" charset="0"/>
                <a:cs typeface="Times New Roman" pitchFamily="18" charset="0"/>
              </a:rPr>
              <a:t>Klinik karar destek sistemleri (KKDS) (</a:t>
            </a:r>
            <a:r>
              <a:rPr lang="tr-TR" sz="2800" dirty="0" err="1" smtClean="0">
                <a:latin typeface="Times New Roman" pitchFamily="18" charset="0"/>
                <a:cs typeface="Times New Roman" pitchFamily="18" charset="0"/>
              </a:rPr>
              <a:t>medical</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decision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support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systems</a:t>
            </a:r>
            <a:r>
              <a:rPr lang="tr-TR" sz="2800" dirty="0" smtClean="0">
                <a:latin typeface="Times New Roman" pitchFamily="18" charset="0"/>
                <a:cs typeface="Times New Roman" pitchFamily="18" charset="0"/>
              </a:rPr>
              <a:t>), hekimlere, hastalıklara tanı koyma ve tedavi planı geliştirme ile ilgili kararlarda yardımcı olmaktadır. </a:t>
            </a:r>
          </a:p>
          <a:p>
            <a:pPr lvl="1"/>
            <a:r>
              <a:rPr lang="tr-TR" sz="2800" dirty="0" smtClean="0">
                <a:latin typeface="Times New Roman" pitchFamily="18" charset="0"/>
                <a:cs typeface="Times New Roman" pitchFamily="18" charset="0"/>
              </a:rPr>
              <a:t>Aktif KKDS</a:t>
            </a:r>
          </a:p>
          <a:p>
            <a:pPr lvl="1"/>
            <a:r>
              <a:rPr lang="tr-TR" sz="2800" dirty="0" smtClean="0">
                <a:latin typeface="Times New Roman" pitchFamily="18" charset="0"/>
                <a:cs typeface="Times New Roman" pitchFamily="18" charset="0"/>
              </a:rPr>
              <a:t>Pasif KKDS	</a:t>
            </a:r>
            <a:endParaRPr lang="tr-TR" sz="2800" dirty="0" smtClean="0">
              <a:solidFill>
                <a:schemeClr val="tx2"/>
              </a:solidFill>
              <a:latin typeface="Times New Roman" pitchFamily="18" charset="0"/>
              <a:cs typeface="Times New Roman" pitchFamily="18" charset="0"/>
            </a:endParaRPr>
          </a:p>
          <a:p>
            <a:pPr eaLnBrk="1" hangingPunct="1">
              <a:buFont typeface="Wingdings" pitchFamily="2" charset="2"/>
              <a:buNone/>
            </a:pPr>
            <a:endParaRPr lang="tr-TR" sz="2800" dirty="0" smtClean="0">
              <a:solidFill>
                <a:schemeClr val="tx2"/>
              </a:solidFill>
              <a:latin typeface="Times New Roman" pitchFamily="18" charset="0"/>
              <a:cs typeface="Times New Roman" pitchFamily="18" charset="0"/>
            </a:endParaRPr>
          </a:p>
          <a:p>
            <a:pPr eaLnBrk="1" hangingPunct="1">
              <a:buFont typeface="Wingdings" pitchFamily="2" charset="2"/>
              <a:buNone/>
            </a:pPr>
            <a:endParaRPr lang="tr-TR" sz="28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965010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479</Words>
  <Application>Microsoft Office PowerPoint</Application>
  <PresentationFormat>Ekran Gösterisi (16:9)</PresentationFormat>
  <Paragraphs>60</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Times New Roman</vt:lpstr>
      <vt:lpstr>Roboto Slab</vt:lpstr>
      <vt:lpstr>Tahoma</vt:lpstr>
      <vt:lpstr>Nixie One</vt:lpstr>
      <vt:lpstr>Wingdings</vt:lpstr>
      <vt:lpstr>Warwick template</vt:lpstr>
      <vt:lpstr>Klinik Bilgi Sistemleri</vt:lpstr>
      <vt:lpstr>Klinik bilgi</vt:lpstr>
      <vt:lpstr>Klinik bilgi sistemi </vt:lpstr>
      <vt:lpstr>PowerPoint Sunusu</vt:lpstr>
      <vt:lpstr>Temel klinik bilgi sistemleri</vt:lpstr>
      <vt:lpstr>Hasta dosyası</vt:lpstr>
      <vt:lpstr>Elektronik hasta dosyası</vt:lpstr>
      <vt:lpstr>Elektronik hasta dosyalarının faydaları</vt:lpstr>
      <vt:lpstr>Klinik karar destek sistemi</vt:lpstr>
      <vt:lpstr>Pasif KKDS</vt:lpstr>
      <vt:lpstr>Aktif KKDS</vt:lpstr>
      <vt:lpstr>PowerPoint Sunusu</vt:lpstr>
      <vt:lpstr>Örnek 2</vt:lpstr>
      <vt:lpstr>Laboratuvar bilgi sistemi</vt:lpstr>
      <vt:lpstr>Hasta takip sistemi</vt:lpstr>
      <vt:lpstr>Eczane bilgi sistemi</vt:lpstr>
      <vt:lpstr>Hemşirelik bilgi sistemleri</vt:lpstr>
      <vt:lpstr>Teletıp</vt:lpstr>
      <vt:lpstr>Kullanım alanları</vt:lpstr>
      <vt:lpstr>Teletıbbın yararları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ve Sağlık Düzeyini Etkileyen Faktörler</dc:title>
  <dc:creator>Kersoy</dc:creator>
  <cp:lastModifiedBy>Zelal Özyıldız</cp:lastModifiedBy>
  <cp:revision>28</cp:revision>
  <dcterms:modified xsi:type="dcterms:W3CDTF">2022-09-20T08:47:39Z</dcterms:modified>
</cp:coreProperties>
</file>