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18"/>
  </p:notesMasterIdLst>
  <p:sldIdLst>
    <p:sldId id="259" r:id="rId2"/>
    <p:sldId id="512" r:id="rId3"/>
    <p:sldId id="513" r:id="rId4"/>
    <p:sldId id="514" r:id="rId5"/>
    <p:sldId id="515" r:id="rId6"/>
    <p:sldId id="516" r:id="rId7"/>
    <p:sldId id="518" r:id="rId8"/>
    <p:sldId id="519" r:id="rId9"/>
    <p:sldId id="520" r:id="rId10"/>
    <p:sldId id="521" r:id="rId11"/>
    <p:sldId id="522" r:id="rId12"/>
    <p:sldId id="523" r:id="rId13"/>
    <p:sldId id="524" r:id="rId14"/>
    <p:sldId id="525" r:id="rId15"/>
    <p:sldId id="526" r:id="rId16"/>
    <p:sldId id="527" r:id="rId17"/>
  </p:sldIdLst>
  <p:sldSz cx="9144000" cy="5143500" type="screen16x9"/>
  <p:notesSz cx="6858000" cy="9144000"/>
  <p:embeddedFontLst>
    <p:embeddedFont>
      <p:font typeface="Roboto Slab" charset="0"/>
      <p:regular r:id="rId19"/>
      <p:bold r:id="rId20"/>
    </p:embeddedFont>
    <p:embeddedFont>
      <p:font typeface="Tahoma" pitchFamily="34" charset="0"/>
      <p:regular r:id="rId21"/>
      <p:bold r:id="rId22"/>
    </p:embeddedFont>
    <p:embeddedFont>
      <p:font typeface="Nixie One" charset="0"/>
      <p:regular r:id="rId2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CEBAF2-A0B9-41F5-855D-340B4F70AB4A}">
  <a:tblStyle styleId="{98CEBAF2-A0B9-41F5-855D-340B4F70A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ED7BB8-C791-43B9-B544-FB8657F4FD4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250" autoAdjust="0"/>
    <p:restoredTop sz="94660"/>
  </p:normalViewPr>
  <p:slideViewPr>
    <p:cSldViewPr>
      <p:cViewPr>
        <p:scale>
          <a:sx n="64" d="100"/>
          <a:sy n="64" d="100"/>
        </p:scale>
        <p:origin x="-2076" y="-94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2565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8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8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8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1" name="Google Shape;71;p8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" y="1828800"/>
            <a:ext cx="9009063" cy="789385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tr-TR">
                  <a:latin typeface="Tahoma" charset="0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tr-TR">
                <a:latin typeface="Tahoma" charset="0"/>
              </a:endParaRPr>
            </a:p>
          </p:txBody>
        </p:sp>
      </p:grpSp>
      <p:sp>
        <p:nvSpPr>
          <p:cNvPr id="123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371600"/>
            <a:ext cx="77724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123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4686300"/>
            <a:ext cx="1905000" cy="3429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58CF3DEA-5C23-4532-918C-B07089C61B2C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8742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5B77EC-40DA-4F43-B3BF-3C2DF58132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126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0013" y="226219"/>
            <a:ext cx="7313612" cy="8572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Tablo Yer Tutucusu"/>
          <p:cNvSpPr>
            <a:spLocks noGrp="1"/>
          </p:cNvSpPr>
          <p:nvPr>
            <p:ph type="tbl" idx="1"/>
          </p:nvPr>
        </p:nvSpPr>
        <p:spPr>
          <a:xfrm>
            <a:off x="1370013" y="1370410"/>
            <a:ext cx="7313612" cy="3086100"/>
          </a:xfrm>
        </p:spPr>
        <p:txBody>
          <a:bodyPr/>
          <a:lstStyle/>
          <a:p>
            <a:pPr lvl="0"/>
            <a:endParaRPr lang="tr-TR" noProof="0" smtClean="0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637A4A-E2C5-47C4-BCC3-7203726B89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3857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370013" y="1370410"/>
            <a:ext cx="3579812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370410"/>
            <a:ext cx="35814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0778E-4AC5-451B-BF71-3666F2EC3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467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727825" y="4806554"/>
            <a:ext cx="1919288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4379913" y="4806554"/>
            <a:ext cx="2351087" cy="273844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1F61DC-26AB-4DA5-BE0F-22F65C86923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6437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62" r:id="rId3"/>
    <p:sldLayoutId id="2147483663" r:id="rId4"/>
    <p:sldLayoutId id="2147483664" r:id="rId5"/>
    <p:sldLayoutId id="2147483665" r:id="rId6"/>
    <p:sldLayoutId id="2147483666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4113600" y="1995686"/>
            <a:ext cx="4505700" cy="2042864"/>
          </a:xfrm>
        </p:spPr>
        <p:txBody>
          <a:bodyPr/>
          <a:lstStyle/>
          <a:p>
            <a:r>
              <a:rPr lang="tr-TR" sz="4000" dirty="0" smtClean="0"/>
              <a:t>Sağlık </a:t>
            </a:r>
            <a:r>
              <a:rPr lang="tr-TR" sz="4000" dirty="0" err="1" smtClean="0"/>
              <a:t>İnsangücü</a:t>
            </a:r>
            <a:r>
              <a:rPr lang="tr-TR" sz="4000" dirty="0" smtClean="0"/>
              <a:t> Planlaması</a:t>
            </a:r>
            <a:endParaRPr lang="tr-TR" sz="4000" dirty="0"/>
          </a:p>
        </p:txBody>
      </p:sp>
      <p:sp>
        <p:nvSpPr>
          <p:cNvPr id="143" name="Google Shape;143;p16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Prof.Dr. ŞAHİN KAVUNCUBAŞI</a:t>
            </a:r>
            <a:endParaRPr dirty="0"/>
          </a:p>
        </p:txBody>
      </p:sp>
      <p:sp>
        <p:nvSpPr>
          <p:cNvPr id="145" name="Google Shape;145;p16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  <p:sp>
        <p:nvSpPr>
          <p:cNvPr id="144" name="Google Shape;144;p16"/>
          <p:cNvSpPr txBox="1"/>
          <p:nvPr/>
        </p:nvSpPr>
        <p:spPr>
          <a:xfrm>
            <a:off x="9903" y="503350"/>
            <a:ext cx="34713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0" dirty="0" smtClean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20</a:t>
            </a:r>
            <a:endParaRPr sz="20000" dirty="0">
              <a:solidFill>
                <a:schemeClr val="accent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Sağlık </a:t>
            </a:r>
            <a:r>
              <a:rPr lang="tr-TR" sz="2400" dirty="0" err="1" smtClean="0"/>
              <a:t>insangücü</a:t>
            </a:r>
            <a:r>
              <a:rPr lang="tr-TR" sz="2400" dirty="0" smtClean="0"/>
              <a:t> tahmin yöntemleri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779662"/>
            <a:ext cx="8229600" cy="32067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Oran analizi (Örnekler: 10.000 nüfusa düşen hekim sayısı, Yoğun bakım yatağına düşen hemşire sayısı), 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Sağlık gereksinmeleri yöntemi (sağlık istatistikleri, verilecek hizmetlerin tahmin edilmesi, hizmetin verilmesi için gerekli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insangücü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tür ve saati)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Hizmet talep yöntemi (fiili hizmet kullanım düzeyine göre gerekli hizmetlerin belirlenmesi ve bu hizmetleri karşılayacak insan kaynağının belirlenmesi)</a:t>
            </a:r>
          </a:p>
          <a:p>
            <a:pPr eaLnBrk="1" hangingPunct="1">
              <a:lnSpc>
                <a:spcPct val="90000"/>
              </a:lnSpc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Sağlık yönetim sistemi yöntemi (Kayıtlı üyelerin sağlık gereksinmelerini karşılamak için neler yapılmalı ? Kimler yapmalı ?)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68618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Sağlık </a:t>
            </a:r>
            <a:r>
              <a:rPr lang="tr-TR" sz="2400" dirty="0" err="1" smtClean="0"/>
              <a:t>insangücü</a:t>
            </a:r>
            <a:r>
              <a:rPr lang="tr-TR" sz="2400" dirty="0" smtClean="0"/>
              <a:t> tahmin yöntemleri</a:t>
            </a:r>
          </a:p>
        </p:txBody>
      </p:sp>
      <p:pic>
        <p:nvPicPr>
          <p:cNvPr id="14339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1707654"/>
            <a:ext cx="7128792" cy="33663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533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Oran analizi: Örnek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39552" y="1995686"/>
            <a:ext cx="8136904" cy="234950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Devlet politika olarak, 12.000 nüfusa 10 hekim düşmesini öngörmüştür.  Bulunduğumuz ilçenin nüfusu  60.000 ve mevcut hekim sayısı,  30 olduğuna göre, ihtiyaç duyulan hekim sayısı nedir ?</a:t>
            </a:r>
          </a:p>
        </p:txBody>
      </p:sp>
    </p:spTree>
    <p:extLst>
      <p:ext uri="{BB962C8B-B14F-4D97-AF65-F5344CB8AC3E}">
        <p14:creationId xmlns:p14="http://schemas.microsoft.com/office/powerpoint/2010/main" val="10922452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707654"/>
            <a:ext cx="7540625" cy="3159125"/>
          </a:xfrm>
        </p:spPr>
        <p:txBody>
          <a:bodyPr/>
          <a:lstStyle/>
          <a:p>
            <a:pPr eaLnBrk="1" hangingPunct="1">
              <a:buSzTx/>
              <a:buFont typeface="Wingdings" pitchFamily="2" charset="2"/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SzTx/>
              <a:buFont typeface="Wingdings" pitchFamily="2" charset="2"/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Gerekli hekim sayısı= 60.000/(10/12000)= 50</a:t>
            </a:r>
          </a:p>
          <a:p>
            <a:pPr eaLnBrk="1" hangingPunct="1">
              <a:buSzTx/>
              <a:buFont typeface="Wingdings" pitchFamily="2" charset="2"/>
              <a:buNone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Hekim ihtiyacı= 50-30= 20</a:t>
            </a:r>
          </a:p>
          <a:p>
            <a:pPr eaLnBrk="1" hangingPunct="1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1333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Sağlık gereksinmeleri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5" y="1635646"/>
            <a:ext cx="8676456" cy="329036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Bir bölgede epidemiyolojik araştırmalar, kronik kalp hastalıklarına maruz kalan hasta sayısının  2009 yılında 10.000 olacağını öngörmüştür.  Bu hastaların % 10’u yatırılarak (ortalama yatış süresi 4 gün) tedavi edilecektir.   Buna göre ihtiyaç duyulan kardiyolog sayısı ne olmalıdır ?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Parametreler: Bir poliklinik muayenesi ortalama 30 dakika sürmektedir. </a:t>
            </a:r>
          </a:p>
          <a:p>
            <a:pPr eaLnBrk="1" hangingPunct="1">
              <a:lnSpc>
                <a:spcPct val="90000"/>
              </a:lnSpc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Doktor, yatan bir hastaya günde ortalama bir  saat zaman ayırmaktadır.</a:t>
            </a:r>
          </a:p>
          <a:p>
            <a:pPr eaLnBrk="1" hangingPunct="1">
              <a:lnSpc>
                <a:spcPct val="90000"/>
              </a:lnSpc>
            </a:pPr>
            <a:endParaRPr lang="tr-TR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19818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7" y="1766888"/>
            <a:ext cx="8496943" cy="3159125"/>
          </a:xfrm>
        </p:spPr>
        <p:txBody>
          <a:bodyPr/>
          <a:lstStyle/>
          <a:p>
            <a:pPr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Poliklinik hizmetlerinin gerektirdiği süre: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30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dk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 x 10.000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pol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.= 300,000 dakika (5000 saat). </a:t>
            </a:r>
          </a:p>
          <a:p>
            <a:pPr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Yatan hasta için gerekli süre= 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10,000 hasta  x % 10 x 1 saat x 4 gün= 4000 saat.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Toplam gerekli süre = 5.000+4.000= 9.000 Saat</a:t>
            </a:r>
          </a:p>
          <a:p>
            <a:pPr eaLnBrk="1" hangingPunct="1">
              <a:buFont typeface="Wingdings" pitchFamily="2" charset="2"/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Bir doktor yılda 225 gün ve günde 8 saat çalıştığına göre; gerekli doktor sayısı=</a:t>
            </a:r>
          </a:p>
          <a:p>
            <a:pPr eaLnBrk="1" hangingPunct="1">
              <a:buFont typeface="Wingdings" pitchFamily="2" charset="2"/>
              <a:buNone/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9.000 saat / (225x8)=5 kardiyolog.</a:t>
            </a:r>
          </a:p>
          <a:p>
            <a:pPr eaLnBrk="1" hangingPunct="1">
              <a:buFont typeface="Wingdings" pitchFamily="2" charset="2"/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tr-TR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9325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000" dirty="0" smtClean="0"/>
              <a:t>Hemşirelik hizmetlerine özgü yöntemler</a:t>
            </a:r>
            <a:endParaRPr lang="en-US" sz="2000" dirty="0" smtClean="0"/>
          </a:p>
        </p:txBody>
      </p:sp>
      <p:sp>
        <p:nvSpPr>
          <p:cNvPr id="19459" name="2 İçerik Yer Tutucusu"/>
          <p:cNvSpPr>
            <a:spLocks noGrp="1"/>
          </p:cNvSpPr>
          <p:nvPr>
            <p:ph idx="4294967295"/>
          </p:nvPr>
        </p:nvSpPr>
        <p:spPr>
          <a:xfrm>
            <a:off x="611560" y="2283718"/>
            <a:ext cx="8229600" cy="174625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 sınıflandırma tekniği</a:t>
            </a:r>
          </a:p>
          <a:p>
            <a:pPr eaLnBrk="1" hangingPunct="1"/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Grasp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tekniği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 gerçek bakım süresi tekniği</a:t>
            </a:r>
          </a:p>
          <a:p>
            <a:pPr eaLnBrk="1" hangingPunct="1">
              <a:buFont typeface="Wingdings" pitchFamily="2" charset="2"/>
              <a:buNone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73665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Ders planı</a:t>
            </a:r>
            <a:endParaRPr lang="en-US" sz="2400" dirty="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5" y="1766888"/>
            <a:ext cx="8676456" cy="3159125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Sağlık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insangücü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ve sınıflandırma,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İK Planlamasının nedenleri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İK Planlamasını etkileyen faktörler (Planlama çevresi)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İK Planlama süreci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İK Tahmin yöntemleri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Personel fazlalığı</a:t>
            </a:r>
          </a:p>
          <a:p>
            <a:pPr eaLnBrk="1" hangingPunct="1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9603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Sağlık </a:t>
            </a:r>
            <a:r>
              <a:rPr lang="tr-TR" sz="2400" dirty="0" err="1" smtClean="0"/>
              <a:t>insangücü</a:t>
            </a:r>
            <a:r>
              <a:rPr lang="tr-TR" sz="2400" dirty="0" smtClean="0"/>
              <a:t> sınıflandırması</a:t>
            </a:r>
            <a:endParaRPr lang="en-US" sz="2400" dirty="0" smtClean="0"/>
          </a:p>
        </p:txBody>
      </p:sp>
      <p:sp>
        <p:nvSpPr>
          <p:cNvPr id="5123" name="2 İçerik Yer Tutucusu"/>
          <p:cNvSpPr>
            <a:spLocks noGrp="1"/>
          </p:cNvSpPr>
          <p:nvPr>
            <p:ph idx="4294967295"/>
          </p:nvPr>
        </p:nvSpPr>
        <p:spPr>
          <a:xfrm>
            <a:off x="1475656" y="1707654"/>
            <a:ext cx="4624809" cy="3159125"/>
          </a:xfrm>
        </p:spPr>
        <p:txBody>
          <a:bodyPr/>
          <a:lstStyle/>
          <a:p>
            <a:pPr marL="38100" indent="0" eaLnBrk="1" hangingPunct="1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ILO</a:t>
            </a:r>
          </a:p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Nusret Fişek</a:t>
            </a:r>
          </a:p>
          <a:p>
            <a:pPr eaLnBrk="1" hangingPunct="1"/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Weiss</a:t>
            </a: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1574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ILO</a:t>
            </a:r>
            <a:endParaRPr lang="en-US" sz="2400" dirty="0" smtClean="0"/>
          </a:p>
        </p:txBody>
      </p:sp>
      <p:sp>
        <p:nvSpPr>
          <p:cNvPr id="3" name="2 İçerik Yer Tutucusu"/>
          <p:cNvSpPr>
            <a:spLocks noGrp="1"/>
          </p:cNvSpPr>
          <p:nvPr>
            <p:ph idx="4294967295"/>
          </p:nvPr>
        </p:nvSpPr>
        <p:spPr>
          <a:xfrm>
            <a:off x="323528" y="1709117"/>
            <a:ext cx="8604448" cy="3434383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Sağlık sektörü dar anlamda sağlık </a:t>
            </a:r>
            <a:r>
              <a:rPr lang="tr-TR" sz="2400" dirty="0" err="1" smtClean="0">
                <a:latin typeface="Times New Roman" pitchFamily="18" charset="0"/>
                <a:cs typeface="Times New Roman" pitchFamily="18" charset="0"/>
              </a:rPr>
              <a:t>insangücü</a:t>
            </a: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, sağlık kurumlarında çalışan sağlık personeli,</a:t>
            </a:r>
          </a:p>
          <a:p>
            <a:pPr eaLnBrk="1" hangingPunct="1">
              <a:spcBef>
                <a:spcPts val="0"/>
              </a:spcBef>
            </a:pPr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Sağlık sektörü geniş anlamda ele alındığında,</a:t>
            </a:r>
          </a:p>
          <a:p>
            <a:pPr lvl="1" eaLnBrk="1" hangingPunct="1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Hastane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eczane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ambulans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merkezi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gibi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sağlık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hizmeti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sunan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kurumlarda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birimlerde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çalışan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tüm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personeli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Sağlıkla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ilişkili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birimlerde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rehabilitasyon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çalışan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tüm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personeli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Yaşlı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engelli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kişilere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tıbbi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yardım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sağlayan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sosyal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hizmet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birimlerinde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çalışan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personeli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Sağlık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sektöründeki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idarecileri (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sigorta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personeli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bilgi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teknisyenleri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vb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),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Tıbbi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bakımda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kullanılan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ilaç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tıbbi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malzemeleri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üreten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fabrikalarda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çalışan</a:t>
            </a:r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personeli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,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r>
              <a:rPr lang="es-ES" sz="1600" dirty="0" smtClean="0">
                <a:latin typeface="Times New Roman" pitchFamily="18" charset="0"/>
                <a:cs typeface="Times New Roman" pitchFamily="18" charset="0"/>
              </a:rPr>
              <a:t>Eğitim ve araştırma personeli,</a:t>
            </a:r>
            <a:endParaRPr lang="tr-TR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r>
              <a:rPr lang="tr-TR" sz="1600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eknik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ekipmanlarının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bakım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onarımıyla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ilgili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personeli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içermektedir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tr-TR" dirty="0" smtClean="0">
                <a:latin typeface="Times New Roman" pitchFamily="18" charset="0"/>
                <a:cs typeface="Times New Roman" pitchFamily="18" charset="0"/>
              </a:rPr>
            </a:b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2101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Nusret Fişek</a:t>
            </a:r>
            <a:endParaRPr lang="en-US" sz="2400" dirty="0" smtClean="0"/>
          </a:p>
        </p:txBody>
      </p:sp>
      <p:sp>
        <p:nvSpPr>
          <p:cNvPr id="7171" name="5 Dikdörtgen"/>
          <p:cNvSpPr>
            <a:spLocks noChangeArrowheads="1"/>
          </p:cNvSpPr>
          <p:nvPr/>
        </p:nvSpPr>
        <p:spPr bwMode="auto">
          <a:xfrm>
            <a:off x="1285874" y="1982391"/>
            <a:ext cx="6886525" cy="22467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Kişiye</a:t>
            </a:r>
            <a:r>
              <a:rPr lang="en-US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yönelik</a:t>
            </a:r>
            <a:r>
              <a:rPr lang="en-US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hizmet</a:t>
            </a:r>
            <a:r>
              <a:rPr lang="en-US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verenler</a:t>
            </a:r>
            <a:endParaRPr lang="en-US" sz="2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Çevreye</a:t>
            </a:r>
            <a:r>
              <a:rPr lang="en-US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Yönelik</a:t>
            </a:r>
            <a:r>
              <a:rPr lang="en-US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hizmet</a:t>
            </a:r>
            <a:r>
              <a:rPr lang="en-US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verenler</a:t>
            </a:r>
            <a:endParaRPr lang="en-US" sz="2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8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Laboratuvar</a:t>
            </a:r>
            <a:r>
              <a:rPr lang="en-US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teşhis</a:t>
            </a:r>
            <a:r>
              <a:rPr lang="en-US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personeli</a:t>
            </a:r>
            <a:endParaRPr lang="en-US" sz="2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en-US" sz="28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Uzman</a:t>
            </a:r>
            <a:r>
              <a:rPr lang="en-US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sağlık </a:t>
            </a:r>
            <a:r>
              <a:rPr lang="en-US" sz="28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Destek</a:t>
            </a:r>
            <a:r>
              <a:rPr lang="en-US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Personeli</a:t>
            </a:r>
            <a:endParaRPr lang="en-US" sz="2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5. </a:t>
            </a:r>
            <a:r>
              <a:rPr lang="en-US" sz="28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Genel</a:t>
            </a:r>
            <a:r>
              <a:rPr lang="en-US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Hizmet</a:t>
            </a:r>
            <a:r>
              <a:rPr lang="tr-TR" sz="2800" dirty="0" err="1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ler</a:t>
            </a:r>
            <a:r>
              <a:rPr lang="tr-TR" sz="2800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personeli</a:t>
            </a:r>
            <a:endParaRPr lang="en-US" sz="28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8219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1 Başlık"/>
          <p:cNvSpPr>
            <a:spLocks noGrp="1"/>
          </p:cNvSpPr>
          <p:nvPr>
            <p:ph type="title"/>
          </p:nvPr>
        </p:nvSpPr>
        <p:spPr>
          <a:xfrm>
            <a:off x="1146025" y="530725"/>
            <a:ext cx="3208800" cy="672873"/>
          </a:xfrm>
        </p:spPr>
        <p:txBody>
          <a:bodyPr/>
          <a:lstStyle/>
          <a:p>
            <a:pPr eaLnBrk="1" hangingPunct="1"/>
            <a:r>
              <a:rPr lang="tr-TR" sz="2400" dirty="0" err="1" smtClean="0"/>
              <a:t>Weiss</a:t>
            </a:r>
            <a:endParaRPr lang="en-US" sz="2400" dirty="0" smtClean="0"/>
          </a:p>
        </p:txBody>
      </p:sp>
      <p:pic>
        <p:nvPicPr>
          <p:cNvPr id="8195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43608" y="1707654"/>
            <a:ext cx="7811848" cy="3312368"/>
          </a:xfrm>
          <a:noFill/>
        </p:spPr>
      </p:pic>
    </p:spTree>
    <p:extLst>
      <p:ext uri="{BB962C8B-B14F-4D97-AF65-F5344CB8AC3E}">
        <p14:creationId xmlns:p14="http://schemas.microsoft.com/office/powerpoint/2010/main" val="5576411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İK Planlaması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851670"/>
            <a:ext cx="8229600" cy="2730500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Hastanenin  mevcut ve gelecekteki amaçlarını verimli biçimde gerçekleştirmesi için uygun yer ve zamanda uygun sayı ve nitelikte personeli elde etmesi için girişilen bilinçli bir faaliyettir.</a:t>
            </a:r>
          </a:p>
        </p:txBody>
      </p:sp>
    </p:spTree>
    <p:extLst>
      <p:ext uri="{BB962C8B-B14F-4D97-AF65-F5344CB8AC3E}">
        <p14:creationId xmlns:p14="http://schemas.microsoft.com/office/powerpoint/2010/main" val="214750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İK Planlaması Nedenleri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923678"/>
            <a:ext cx="8229600" cy="2730500"/>
          </a:xfrm>
        </p:spPr>
        <p:txBody>
          <a:bodyPr/>
          <a:lstStyle/>
          <a:p>
            <a:pPr eaLnBrk="1" hangingPunct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İnsangücü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eksiklik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fazlalığının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belirlenmesi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eaLnBrk="1" hangingPunct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Görev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ve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rollerin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değerlendirilmesi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eaLnBrk="1" hangingPunct="1"/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Eğitim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gereksiniminin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saptanması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pPr eaLnBrk="1" hangingPunct="1"/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İnsangücü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dinamiklerinin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personel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devir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hızı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devamsızlık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vb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belirlenmesi</a:t>
            </a: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64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İK Planlama süreci</a:t>
            </a:r>
            <a:endParaRPr lang="en-US" sz="2400" dirty="0" smtClean="0"/>
          </a:p>
        </p:txBody>
      </p:sp>
      <p:pic>
        <p:nvPicPr>
          <p:cNvPr id="12291" name="Picture 2"/>
          <p:cNvPicPr>
            <a:picLocks noGrp="1" noChangeAspect="1" noChangeArrowheads="1"/>
          </p:cNvPicPr>
          <p:nvPr>
            <p:ph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59632" y="1635646"/>
            <a:ext cx="7508875" cy="3398838"/>
          </a:xfrm>
          <a:noFill/>
        </p:spPr>
      </p:pic>
    </p:spTree>
    <p:extLst>
      <p:ext uri="{BB962C8B-B14F-4D97-AF65-F5344CB8AC3E}">
        <p14:creationId xmlns:p14="http://schemas.microsoft.com/office/powerpoint/2010/main" val="160267330"/>
      </p:ext>
    </p:extLst>
  </p:cSld>
  <p:clrMapOvr>
    <a:masterClrMapping/>
  </p:clrMapOvr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137</TotalTime>
  <Words>522</Words>
  <Application>Microsoft Office PowerPoint</Application>
  <PresentationFormat>Ekran Gösterisi (16:9)</PresentationFormat>
  <Paragraphs>68</Paragraphs>
  <Slides>16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3" baseType="lpstr">
      <vt:lpstr>Arial</vt:lpstr>
      <vt:lpstr>Roboto Slab</vt:lpstr>
      <vt:lpstr>Wingdings</vt:lpstr>
      <vt:lpstr>Times New Roman</vt:lpstr>
      <vt:lpstr>Tahoma</vt:lpstr>
      <vt:lpstr>Nixie One</vt:lpstr>
      <vt:lpstr>Warwick template</vt:lpstr>
      <vt:lpstr>Sağlık İnsangücü Planlaması</vt:lpstr>
      <vt:lpstr>Ders planı</vt:lpstr>
      <vt:lpstr>Sağlık insangücü sınıflandırması</vt:lpstr>
      <vt:lpstr>ILO</vt:lpstr>
      <vt:lpstr>Nusret Fişek</vt:lpstr>
      <vt:lpstr>Weiss</vt:lpstr>
      <vt:lpstr>İK Planlaması</vt:lpstr>
      <vt:lpstr>İK Planlaması Nedenleri</vt:lpstr>
      <vt:lpstr>İK Planlama süreci</vt:lpstr>
      <vt:lpstr>Sağlık insangücü tahmin yöntemleri</vt:lpstr>
      <vt:lpstr>Sağlık insangücü tahmin yöntemleri</vt:lpstr>
      <vt:lpstr>Oran analizi: Örnek</vt:lpstr>
      <vt:lpstr>PowerPoint Sunusu</vt:lpstr>
      <vt:lpstr>Sağlık gereksinmeleri</vt:lpstr>
      <vt:lpstr>PowerPoint Sunusu</vt:lpstr>
      <vt:lpstr>Hemşirelik hizmetlerine özgü yöntemler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Sağlık Düzeyini Etkileyen Faktörler</dc:title>
  <dc:creator>Kersoy</dc:creator>
  <cp:lastModifiedBy>Zelal Özyıldız</cp:lastModifiedBy>
  <cp:revision>26</cp:revision>
  <dcterms:modified xsi:type="dcterms:W3CDTF">2022-09-20T12:52:45Z</dcterms:modified>
</cp:coreProperties>
</file>