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24"/>
  </p:notesMasterIdLst>
  <p:sldIdLst>
    <p:sldId id="259" r:id="rId2"/>
    <p:sldId id="300" r:id="rId3"/>
    <p:sldId id="301" r:id="rId4"/>
    <p:sldId id="302" r:id="rId5"/>
    <p:sldId id="303" r:id="rId6"/>
    <p:sldId id="304" r:id="rId7"/>
    <p:sldId id="305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6" r:id="rId18"/>
    <p:sldId id="337" r:id="rId19"/>
    <p:sldId id="338" r:id="rId20"/>
    <p:sldId id="339" r:id="rId21"/>
    <p:sldId id="340" r:id="rId22"/>
    <p:sldId id="341" r:id="rId23"/>
  </p:sldIdLst>
  <p:sldSz cx="9144000" cy="5143500" type="screen16x9"/>
  <p:notesSz cx="6858000" cy="9144000"/>
  <p:embeddedFontLst>
    <p:embeddedFont>
      <p:font typeface="Roboto Slab" charset="0"/>
      <p:regular r:id="rId25"/>
      <p:bold r:id="rId26"/>
    </p:embeddedFont>
    <p:embeddedFont>
      <p:font typeface="Nixie One" charset="0"/>
      <p:regular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CEBAF2-A0B9-41F5-855D-340B4F70AB4A}">
  <a:tblStyle styleId="{98CEBAF2-A0B9-41F5-855D-340B4F70A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ED7BB8-C791-43B9-B544-FB8657F4FD4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70" y="-9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2565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34" name="Google Shape;34;p5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5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5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5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8" name="Google Shape;38;p5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9" name="Google Shape;39;p5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spcBef>
                <a:spcPts val="600"/>
              </a:spcBef>
              <a:spcAft>
                <a:spcPts val="0"/>
              </a:spcAft>
              <a:buSzPts val="2800"/>
              <a:buChar char="▪"/>
              <a:defRPr sz="2800"/>
            </a:lvl1pPr>
            <a:lvl2pPr marL="914400" lvl="1" indent="-406400">
              <a:spcBef>
                <a:spcPts val="0"/>
              </a:spcBef>
              <a:spcAft>
                <a:spcPts val="0"/>
              </a:spcAft>
              <a:buSzPts val="2800"/>
              <a:buChar char="▫"/>
              <a:defRPr sz="2800"/>
            </a:lvl2pPr>
            <a:lvl3pPr marL="1371600" lvl="2" indent="-40640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marL="1828800" lvl="3" indent="-406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marL="2286000" lvl="4" indent="-40640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marL="2743200" lvl="5" indent="-40640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marL="3200400" lvl="6" indent="-406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marL="3657600" lvl="7" indent="-40640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marL="4114800" lvl="8" indent="-40640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4743450"/>
            <a:ext cx="19050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474345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9E43E-1319-41CB-95A4-A1514D45C9D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4251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6"/>
          <p:cNvSpPr txBox="1">
            <a:spLocks noGrp="1"/>
          </p:cNvSpPr>
          <p:nvPr>
            <p:ph type="ctrTitle"/>
          </p:nvPr>
        </p:nvSpPr>
        <p:spPr>
          <a:xfrm>
            <a:off x="4139952" y="2443827"/>
            <a:ext cx="4505700" cy="125077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defRPr/>
            </a:pPr>
            <a:r>
              <a:rPr lang="tr-TR" sz="4000" dirty="0"/>
              <a:t>Sağlık </a:t>
            </a:r>
            <a:br>
              <a:rPr lang="tr-TR" sz="4000" dirty="0"/>
            </a:br>
            <a:r>
              <a:rPr lang="tr-TR" sz="4000" dirty="0" smtClean="0"/>
              <a:t>Hizmetleri</a:t>
            </a:r>
            <a:endParaRPr lang="tr-TR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3" name="Google Shape;143;p16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Prof.Dr. ŞAHİN KAVUNCUBAŞI</a:t>
            </a:r>
            <a:endParaRPr dirty="0"/>
          </a:p>
        </p:txBody>
      </p:sp>
      <p:sp>
        <p:nvSpPr>
          <p:cNvPr id="144" name="Google Shape;144;p16"/>
          <p:cNvSpPr txBox="1"/>
          <p:nvPr/>
        </p:nvSpPr>
        <p:spPr>
          <a:xfrm>
            <a:off x="0" y="503350"/>
            <a:ext cx="34713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0" dirty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2</a:t>
            </a:r>
            <a:endParaRPr sz="20000" dirty="0">
              <a:solidFill>
                <a:schemeClr val="accent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145" name="Google Shape;145;p16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3450" y="195486"/>
            <a:ext cx="2026507" cy="2557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>
          <a:xfrm>
            <a:off x="1146025" y="555527"/>
            <a:ext cx="3208800" cy="864096"/>
          </a:xfrm>
        </p:spPr>
        <p:txBody>
          <a:bodyPr/>
          <a:lstStyle/>
          <a:p>
            <a:pPr eaLnBrk="1" hangingPunct="1"/>
            <a:r>
              <a:rPr lang="tr-TR" sz="2400" b="1" dirty="0" smtClean="0"/>
              <a:t>Günü birlik tedavi kurumları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925761"/>
              </p:ext>
            </p:extLst>
          </p:nvPr>
        </p:nvGraphicFramePr>
        <p:xfrm>
          <a:off x="251520" y="1540766"/>
          <a:ext cx="8892480" cy="3596640"/>
        </p:xfrm>
        <a:graphic>
          <a:graphicData uri="http://schemas.openxmlformats.org/drawingml/2006/table">
            <a:tbl>
              <a:tblPr>
                <a:tableStyleId>{5202B0CA-FC54-4496-8BCA-5EF66A818D29}</a:tableStyleId>
              </a:tblPr>
              <a:tblGrid>
                <a:gridCol w="3172610"/>
                <a:gridCol w="3012636"/>
                <a:gridCol w="2707234"/>
              </a:tblGrid>
              <a:tr h="22796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Kurum</a:t>
                      </a:r>
                      <a:endParaRPr lang="tr-TR" sz="1200" b="1" dirty="0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Personel</a:t>
                      </a:r>
                      <a:endParaRPr lang="tr-TR" sz="1200" b="1" dirty="0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Hizmet türü </a:t>
                      </a:r>
                      <a:endParaRPr lang="tr-TR" sz="1200" b="1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59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Özel muayenehaneler</a:t>
                      </a:r>
                      <a:endParaRPr lang="tr-TR" sz="1200" b="1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Hekim, diş hekimi, terapist, hemşire, </a:t>
                      </a:r>
                      <a:endParaRPr lang="tr-TR" sz="1200" b="1" dirty="0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Teşhis ve tedavi</a:t>
                      </a:r>
                      <a:endParaRPr lang="tr-TR" sz="1200" b="1" dirty="0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59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Hastane poliklinikleri</a:t>
                      </a:r>
                      <a:endParaRPr lang="tr-TR" sz="1200" b="1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Hekim, diş hekimi, terapist, hemşire, </a:t>
                      </a:r>
                      <a:endParaRPr lang="tr-TR" sz="1200" b="1" dirty="0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Teşhis ve tedavi</a:t>
                      </a:r>
                      <a:endParaRPr lang="tr-TR" sz="1200" b="1" dirty="0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389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Hastane acil servisleri</a:t>
                      </a:r>
                      <a:endParaRPr lang="tr-TR" sz="1200" b="1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Hekim, Hemşire</a:t>
                      </a:r>
                      <a:endParaRPr lang="tr-TR" sz="1200" b="1" dirty="0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Tedavi-Acil </a:t>
                      </a:r>
                      <a:r>
                        <a:rPr lang="tr-TR" sz="1600" b="1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cerrahi </a:t>
                      </a:r>
                      <a:endParaRPr lang="tr-TR" sz="1200" b="1" dirty="0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59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Ayaktan cerrahi merkezler</a:t>
                      </a:r>
                      <a:endParaRPr lang="tr-TR" sz="1200" b="1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Hekim (cerrah), hemşire, anestezi teknisyeni</a:t>
                      </a:r>
                      <a:endParaRPr lang="tr-TR" sz="1200" b="1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Tedavi-Cerrahi </a:t>
                      </a:r>
                      <a:endParaRPr lang="tr-TR" sz="1200" b="1" dirty="0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59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Evde Bakım Kurumları</a:t>
                      </a:r>
                      <a:endParaRPr lang="tr-TR" sz="1200" b="1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Hemşire, hekim</a:t>
                      </a:r>
                      <a:endParaRPr lang="tr-TR" sz="1200" b="1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Koruyucu, tedavi ve rehabilitasyon</a:t>
                      </a:r>
                      <a:endParaRPr lang="tr-TR" sz="1200" b="1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59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İşyeri revirleri</a:t>
                      </a:r>
                      <a:endParaRPr lang="tr-TR" sz="1200" b="1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Hekim, hemşire, çevre sağlık teknisyeni</a:t>
                      </a:r>
                      <a:endParaRPr lang="tr-TR" sz="1200" b="1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Koruyucu ve tedavi</a:t>
                      </a:r>
                      <a:endParaRPr lang="tr-TR" sz="1200" b="1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389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Okul sağlık merkezleri</a:t>
                      </a:r>
                      <a:endParaRPr lang="tr-TR" sz="1200" b="1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Hekim, hemşire</a:t>
                      </a:r>
                      <a:endParaRPr lang="tr-TR" sz="1200" b="1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Koruyucu, tedavi </a:t>
                      </a:r>
                      <a:endParaRPr lang="tr-TR" sz="1200" b="1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27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Aile Planlaması</a:t>
                      </a:r>
                      <a:endParaRPr lang="tr-TR" sz="1200" b="1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Hekim, hemşire, ebe </a:t>
                      </a:r>
                      <a:endParaRPr lang="tr-TR" sz="1200" b="1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Koruyucu, tedavi</a:t>
                      </a:r>
                      <a:endParaRPr lang="tr-TR" sz="1200" b="1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70974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1200" b="1" dirty="0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9300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Rehabilitasyon hizmetleri</a:t>
            </a:r>
          </a:p>
        </p:txBody>
      </p:sp>
      <p:sp>
        <p:nvSpPr>
          <p:cNvPr id="13315" name="2 İçerik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Hastalık ve kaza sonucunda kişilerin kaybettiği bedensel ve zihinsel becerilerin tekrar kazandırılmasına yönelik hizmetlerdir</a:t>
            </a:r>
          </a:p>
        </p:txBody>
      </p:sp>
    </p:spTree>
    <p:extLst>
      <p:ext uri="{BB962C8B-B14F-4D97-AF65-F5344CB8AC3E}">
        <p14:creationId xmlns:p14="http://schemas.microsoft.com/office/powerpoint/2010/main" val="3963823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Rehabilitasyon hizmet türleri</a:t>
            </a:r>
          </a:p>
        </p:txBody>
      </p:sp>
      <p:sp>
        <p:nvSpPr>
          <p:cNvPr id="14339" name="2 İçerik Yer Tutucusu"/>
          <p:cNvSpPr>
            <a:spLocks noGrp="1"/>
          </p:cNvSpPr>
          <p:nvPr>
            <p:ph type="body" idx="1"/>
          </p:nvPr>
        </p:nvSpPr>
        <p:spPr>
          <a:xfrm>
            <a:off x="395536" y="1767275"/>
            <a:ext cx="8291289" cy="3158700"/>
          </a:xfrm>
        </p:spPr>
        <p:txBody>
          <a:bodyPr/>
          <a:lstStyle/>
          <a:p>
            <a:pPr eaLnBrk="1" hangingPunct="1"/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Tıbbi Rehabilitasyon: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 Bedensel kalıcı bozukluk ve sakatlıkların düzeltilmesi, yaşam kalitesinin arttırılması amacıyla verilen hizmetlerdir. 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Postür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bozukluklarının düzeltilmesi,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eksremite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protezlerinin kullanılması, işitme, görme vb. kusurların en aza indirgenmesi çalışmaları.</a:t>
            </a:r>
          </a:p>
          <a:p>
            <a:pPr eaLnBrk="1" hangingPunct="1"/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Sosyal Rehabilitasyon: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Sakat veya özürlü olan kişilerin günlük hayata aktif olarak katılması, başkalarına bağımlı olmadan yaşayabilmesi amacıyla yapılan, işe uyum sağlama, yeni iş bulma ya da öğretme çalışmalarını kapsar.</a:t>
            </a:r>
          </a:p>
        </p:txBody>
      </p:sp>
    </p:spTree>
    <p:extLst>
      <p:ext uri="{BB962C8B-B14F-4D97-AF65-F5344CB8AC3E}">
        <p14:creationId xmlns:p14="http://schemas.microsoft.com/office/powerpoint/2010/main" val="26291769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>
          <a:xfrm>
            <a:off x="1146024" y="530725"/>
            <a:ext cx="3425975" cy="1028700"/>
          </a:xfrm>
        </p:spPr>
        <p:txBody>
          <a:bodyPr/>
          <a:lstStyle/>
          <a:p>
            <a:pPr eaLnBrk="1" hangingPunct="1"/>
            <a:r>
              <a:rPr lang="tr-TR" sz="2400" b="1" dirty="0" smtClean="0"/>
              <a:t>Sağlığın geliştirilmesi hizmetleri</a:t>
            </a:r>
          </a:p>
        </p:txBody>
      </p:sp>
      <p:sp>
        <p:nvSpPr>
          <p:cNvPr id="15363" name="2 İçerik Yer Tutucusu"/>
          <p:cNvSpPr>
            <a:spLocks noGrp="1"/>
          </p:cNvSpPr>
          <p:nvPr>
            <p:ph type="body" idx="1"/>
          </p:nvPr>
        </p:nvSpPr>
        <p:spPr>
          <a:xfrm>
            <a:off x="539552" y="1812124"/>
            <a:ext cx="8072156" cy="3309516"/>
          </a:xfrm>
        </p:spPr>
        <p:txBody>
          <a:bodyPr/>
          <a:lstStyle/>
          <a:p>
            <a:pPr eaLnBrk="1" hangingPunct="1"/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Tıbbi Rehabilitasyon: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 Bedensel kalıcı bozukluk ve sakatlıkların düzeltilmesi, yaşam kalitesinin arttırılması amacıyla verilen hizmetlerdir. 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Postür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bozukluklarının düzeltilmesi,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eksremite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protezlerinin kullanılması, işitme, görme vb. kusurların en aza indirgenmesi çalışmaları.</a:t>
            </a:r>
          </a:p>
          <a:p>
            <a:pPr eaLnBrk="1" hangingPunct="1"/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Sosyal Rehabilitasyon: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Sakat veya özürlü olan kişilerin günlük hayata aktif olarak katılması, başkalarına bağımlı olmadan yaşayabilmesi amacıyla yapılan, işe uyum sağlama, yeni iş bulma ya da öğretme çalışmalarını kapsar.</a:t>
            </a:r>
          </a:p>
        </p:txBody>
      </p:sp>
    </p:spTree>
    <p:extLst>
      <p:ext uri="{BB962C8B-B14F-4D97-AF65-F5344CB8AC3E}">
        <p14:creationId xmlns:p14="http://schemas.microsoft.com/office/powerpoint/2010/main" val="3520890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Sağlığın yükseltilmesi hizmetleri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Sağlığın geliştirilmesi hizmetleri sağlıklı kişilerin, sağlık durumlarını daha üst düzeye yükseltmek için sağlanan hizmetlerdir.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9542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Sağlığın yükseltilmesi</a:t>
            </a:r>
            <a:endParaRPr lang="tr-TR" sz="2400" b="1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Ulusal ve uluslar arası boyutludur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Sorumluluk bireye aittir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Sağlık eğitimini içerir</a:t>
            </a:r>
          </a:p>
        </p:txBody>
      </p:sp>
    </p:spTree>
    <p:extLst>
      <p:ext uri="{BB962C8B-B14F-4D97-AF65-F5344CB8AC3E}">
        <p14:creationId xmlns:p14="http://schemas.microsoft.com/office/powerpoint/2010/main" val="6293712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Sağlık hizmeti düzeyleri </a:t>
            </a:r>
            <a:endParaRPr lang="tr-TR" sz="2400" dirty="0" smtClean="0"/>
          </a:p>
        </p:txBody>
      </p:sp>
      <p:sp>
        <p:nvSpPr>
          <p:cNvPr id="3" name="2 İçerik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Sağlık hizmetleri </a:t>
            </a:r>
          </a:p>
          <a:p>
            <a:pPr lvl="1" eaLnBrk="1" hangingPunct="1">
              <a:defRPr/>
            </a:pPr>
            <a:r>
              <a:rPr lang="tr-TR" dirty="0" smtClean="0">
                <a:latin typeface="Times New Roman" pitchFamily="18" charset="0"/>
                <a:ea typeface="+mn-ea"/>
                <a:cs typeface="Times New Roman" pitchFamily="18" charset="0"/>
              </a:rPr>
              <a:t>temel amaçları (koruyucu, tedavi vb)  </a:t>
            </a:r>
          </a:p>
          <a:p>
            <a:pPr lvl="1" eaLnBrk="1" hangingPunct="1">
              <a:defRPr/>
            </a:pPr>
            <a:r>
              <a:rPr lang="tr-TR" dirty="0" smtClean="0">
                <a:latin typeface="Times New Roman" pitchFamily="18" charset="0"/>
                <a:ea typeface="+mn-ea"/>
                <a:cs typeface="Times New Roman" pitchFamily="18" charset="0"/>
              </a:rPr>
              <a:t>kapsam (</a:t>
            </a:r>
            <a:r>
              <a:rPr lang="tr-TR" dirty="0" err="1" smtClean="0">
                <a:latin typeface="Times New Roman" pitchFamily="18" charset="0"/>
                <a:ea typeface="+mn-ea"/>
                <a:cs typeface="Times New Roman" pitchFamily="18" charset="0"/>
              </a:rPr>
              <a:t>scope</a:t>
            </a:r>
            <a:r>
              <a:rPr lang="tr-TR" dirty="0" smtClean="0">
                <a:latin typeface="Times New Roman" pitchFamily="18" charset="0"/>
                <a:ea typeface="+mn-ea"/>
                <a:cs typeface="Times New Roman" pitchFamily="18" charset="0"/>
              </a:rPr>
              <a:t>)  bakımından farklılaşmaktadır</a:t>
            </a:r>
            <a:r>
              <a:rPr lang="tr-TR" b="1" dirty="0" smtClean="0"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endParaRPr lang="tr-TR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2902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Hizmet kapsamı</a:t>
            </a:r>
          </a:p>
        </p:txBody>
      </p:sp>
      <p:sp>
        <p:nvSpPr>
          <p:cNvPr id="19459" name="2 İçerik Yer Tutucusu"/>
          <p:cNvSpPr>
            <a:spLocks noGrp="1"/>
          </p:cNvSpPr>
          <p:nvPr>
            <p:ph type="body" idx="1"/>
          </p:nvPr>
        </p:nvSpPr>
        <p:spPr>
          <a:xfrm>
            <a:off x="467544" y="1635646"/>
            <a:ext cx="8496944" cy="3158700"/>
          </a:xfrm>
        </p:spPr>
        <p:txBody>
          <a:bodyPr/>
          <a:lstStyle/>
          <a:p>
            <a:pPr eaLnBrk="1" hangingPunct="1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Hizmet kapsamı, verilen hizmetleri çeşitliliğini ve veriliş sürecinde kullanılan bilgi ve teknolojiler anlamına gelmektedir.</a:t>
            </a:r>
          </a:p>
          <a:p>
            <a:pPr eaLnBrk="1" hangingPunct="1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Bir sağlık kurumu veya programı tarafından sağlanan hizmetlerin sayısı, türü, yoğunluğu (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intensity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) veya karmaşıklığı (vakaların şiddeti) olarak tanımlanabilir .</a:t>
            </a:r>
          </a:p>
          <a:p>
            <a:pPr eaLnBrk="1" hangingPunct="1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Hizmet yoğunluğu, hizmet sunumunda kullanılan bilgi, beceri, teknolojiyi ifade etmekte ve genellikle tedavi edilen hastalık karması (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case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mix,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patient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mix) esas alınarak ölçülmektedir.    </a:t>
            </a:r>
          </a:p>
          <a:p>
            <a:pPr eaLnBrk="1" hangingPunct="1"/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5899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Hizmet düzeyleri</a:t>
            </a:r>
          </a:p>
        </p:txBody>
      </p:sp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851670"/>
            <a:ext cx="8392494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54405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Birinci basamak sağlık hizmetleri</a:t>
            </a:r>
          </a:p>
        </p:txBody>
      </p:sp>
      <p:sp>
        <p:nvSpPr>
          <p:cNvPr id="21507" name="2 İçerik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Tedavi hizmetlerinden daha çok koruyucu sağlık hizmetlerini içermektedir. </a:t>
            </a:r>
          </a:p>
          <a:p>
            <a:pPr eaLnBrk="1" hangingPunct="1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Toplumun sağlık sistemiyle ilk temas noktasını oluşturmaktadır.</a:t>
            </a:r>
          </a:p>
          <a:p>
            <a:pPr eaLnBrk="1" hangingPunct="1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Genellikle uzmanlaşmamış tıp personeli (hekimler) ve sağlık personeli tarafından sunulmaktadır.</a:t>
            </a:r>
          </a:p>
        </p:txBody>
      </p:sp>
    </p:spTree>
    <p:extLst>
      <p:ext uri="{BB962C8B-B14F-4D97-AF65-F5344CB8AC3E}">
        <p14:creationId xmlns:p14="http://schemas.microsoft.com/office/powerpoint/2010/main" val="2986193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/>
              <a:t>Sağlık hizmetleri</a:t>
            </a:r>
            <a:endParaRPr lang="tr-TR" sz="240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539552" y="1635647"/>
            <a:ext cx="8352928" cy="3290328"/>
          </a:xfrm>
        </p:spPr>
        <p:txBody>
          <a:bodyPr/>
          <a:lstStyle/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Hastalıkların teşhis, tedavi ve rehabilitasyonu yanında,  hastalıkların önlenmesi; toplum ve bireyin sağlık düzeyini geliştirilmesi ile ilgili faaliyetler bütünüdür.</a:t>
            </a:r>
          </a:p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İnsan sağlığına zarar veren çeşitli etmenlerin yok edilmesi ve toplumun bu etmenlerin etkilerinden korunması, hastaların tedavi edilmesi, bedensel ve ruhsal yetenek ve becerileri azalmış olanların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rehabilite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edilmesi için yapılan hizmetlerdir. </a:t>
            </a:r>
          </a:p>
          <a:p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250467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İkinci basamak sağlık hizmetleri</a:t>
            </a:r>
          </a:p>
        </p:txBody>
      </p:sp>
      <p:sp>
        <p:nvSpPr>
          <p:cNvPr id="22531" name="2 İçerik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İkinci basamak sağlık hizmetleri, uzman tıp ve sağlık personelinin (hemşire, eczacı, psikolog,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vb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) yer aldığı, değişik büyüklüklerde hastaneler tarafından verilen tedavi amaçlı hizmetleri içermektedir. </a:t>
            </a:r>
          </a:p>
          <a:p>
            <a:pPr eaLnBrk="1" hangingPunct="1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Tedavi hizmetleri ön plandadır</a:t>
            </a:r>
          </a:p>
          <a:p>
            <a:pPr eaLnBrk="1" hangingPunct="1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Genellikle uzmanlaşmamış tıp personeli (hekimler) ve sağlık personeli tarafından sunulmaktadır.</a:t>
            </a:r>
          </a:p>
        </p:txBody>
      </p:sp>
    </p:spTree>
    <p:extLst>
      <p:ext uri="{BB962C8B-B14F-4D97-AF65-F5344CB8AC3E}">
        <p14:creationId xmlns:p14="http://schemas.microsoft.com/office/powerpoint/2010/main" val="39390691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Üçüncü basamak sağlık hizmetleri</a:t>
            </a:r>
          </a:p>
        </p:txBody>
      </p:sp>
      <p:sp>
        <p:nvSpPr>
          <p:cNvPr id="23555" name="2 İçerik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Üçüncü basamak sağlık hizmetlerinde de tedavi amacı ön plandadır. </a:t>
            </a:r>
          </a:p>
          <a:p>
            <a:pPr eaLnBrk="1" hangingPunct="1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birinci ve ikinci basamak sağlık hizmetleri kapsamında sunulamayan; yoğun bilgi ve teknolojik olanaklar gerektiren karmaşık, ağır olgulara (vaka)  yönelik hizmetleri içerir. sağlamaktadır..</a:t>
            </a:r>
          </a:p>
          <a:p>
            <a:pPr eaLnBrk="1" hangingPunct="1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Eğitim amacı da güdülmektedir.</a:t>
            </a:r>
          </a:p>
        </p:txBody>
      </p:sp>
    </p:spTree>
    <p:extLst>
      <p:ext uri="{BB962C8B-B14F-4D97-AF65-F5344CB8AC3E}">
        <p14:creationId xmlns:p14="http://schemas.microsoft.com/office/powerpoint/2010/main" val="2938894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b="1" smtClean="0"/>
              <a:t>Karşılaştırma</a:t>
            </a:r>
          </a:p>
        </p:txBody>
      </p:sp>
      <p:sp>
        <p:nvSpPr>
          <p:cNvPr id="2" name="Metin Yer Tutucusu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0" y="17561"/>
            <a:ext cx="1847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pic>
        <p:nvPicPr>
          <p:cNvPr id="24580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600200"/>
            <a:ext cx="8496300" cy="3293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4935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Sağlı</a:t>
            </a:r>
            <a:r>
              <a:rPr lang="tr-TR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 hizmet türleri</a:t>
            </a:r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93438"/>
            <a:ext cx="5370513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542738"/>
            <a:ext cx="5370513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201" y="3419044"/>
            <a:ext cx="537686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49194"/>
            <a:ext cx="3335337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98494"/>
            <a:ext cx="5370513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0064" y="1793437"/>
            <a:ext cx="3133725" cy="7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0064" y="2542737"/>
            <a:ext cx="2982416" cy="790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0065" y="3248470"/>
            <a:ext cx="3233935" cy="950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0064" y="4098494"/>
            <a:ext cx="3183830" cy="921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123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/>
              <a:t>Koruyucu sağlık hizmetleri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11560" y="1767275"/>
            <a:ext cx="8075265" cy="3158700"/>
          </a:xfrm>
        </p:spPr>
        <p:txBody>
          <a:bodyPr/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Koruyucu sağlık hizmetlerinin temel amacı,  toplumu hastalık etkenlerinden uzak tutmaya veya hastalık etkenlerinin yok edilmesine yönelik hizmetlerdir. </a:t>
            </a:r>
          </a:p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41274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/>
              <a:t>Koruyucu sağlık hizmet türleri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Çevreye dönük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Kişiye dönük</a:t>
            </a:r>
          </a:p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46042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/>
              <a:t>Çevreye dönük koruyucu hizmetler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99592" y="1767275"/>
            <a:ext cx="7992888" cy="31587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Su kaynaklarının sağlanması ve denetimi</a:t>
            </a:r>
          </a:p>
          <a:p>
            <a:pPr>
              <a:spcBef>
                <a:spcPts val="0"/>
              </a:spcBef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Katı atıkların denetimi</a:t>
            </a:r>
          </a:p>
          <a:p>
            <a:pPr>
              <a:spcBef>
                <a:spcPts val="0"/>
              </a:spcBef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Zararlı canlılarla (haşere) mücadele</a:t>
            </a:r>
          </a:p>
          <a:p>
            <a:pPr>
              <a:spcBef>
                <a:spcPts val="0"/>
              </a:spcBef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Besin sanitasyonu</a:t>
            </a:r>
          </a:p>
          <a:p>
            <a:pPr>
              <a:spcBef>
                <a:spcPts val="0"/>
              </a:spcBef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Hava kirliliğinin denetimi</a:t>
            </a:r>
          </a:p>
          <a:p>
            <a:pPr>
              <a:spcBef>
                <a:spcPts val="0"/>
              </a:spcBef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Gürültü kirliliğinin denetimi</a:t>
            </a:r>
          </a:p>
          <a:p>
            <a:pPr>
              <a:spcBef>
                <a:spcPts val="0"/>
              </a:spcBef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Radyolojik zararlıların denetimi</a:t>
            </a:r>
          </a:p>
          <a:p>
            <a:pPr>
              <a:spcBef>
                <a:spcPts val="0"/>
              </a:spcBef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İş sağlığı</a:t>
            </a:r>
          </a:p>
          <a:p>
            <a:pPr>
              <a:spcBef>
                <a:spcPts val="0"/>
              </a:spcBef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4906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/>
              <a:t>Kişiye yönelik koruyucu hizmetler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115616" y="1707654"/>
            <a:ext cx="7540800" cy="324036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Bağışıklama</a:t>
            </a:r>
          </a:p>
          <a:p>
            <a:pPr>
              <a:spcBef>
                <a:spcPts val="0"/>
              </a:spcBef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Beslenmeyi düzenleme</a:t>
            </a:r>
          </a:p>
          <a:p>
            <a:pPr>
              <a:spcBef>
                <a:spcPts val="0"/>
              </a:spcBef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Hastalıkların erken tanı ve tedavisi</a:t>
            </a:r>
          </a:p>
          <a:p>
            <a:pPr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Ana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çocuk sağlığı hizmetleri</a:t>
            </a:r>
          </a:p>
          <a:p>
            <a:pPr>
              <a:spcBef>
                <a:spcPts val="0"/>
              </a:spcBef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Aşırı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doğurganlığın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denetimi</a:t>
            </a:r>
          </a:p>
          <a:p>
            <a:pPr>
              <a:spcBef>
                <a:spcPts val="0"/>
              </a:spcBef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İlaçla koruma</a:t>
            </a:r>
          </a:p>
          <a:p>
            <a:pPr>
              <a:spcBef>
                <a:spcPts val="0"/>
              </a:spcBef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Kişisel hijyen</a:t>
            </a:r>
          </a:p>
          <a:p>
            <a:pPr>
              <a:spcBef>
                <a:spcPts val="0"/>
              </a:spcBef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Sağlık eğitimi.</a:t>
            </a:r>
          </a:p>
          <a:p>
            <a:pPr>
              <a:spcBef>
                <a:spcPts val="0"/>
              </a:spcBef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285251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Tedavi hizmetleri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767275"/>
            <a:ext cx="8147273" cy="3158700"/>
          </a:xfrm>
        </p:spPr>
        <p:txBody>
          <a:bodyPr/>
          <a:lstStyle/>
          <a:p>
            <a:pPr eaLnBrk="1" hangingPunct="1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Tedavi hizmetleri, sağlık durumu bozulan kişilerin, eski sağlık düzeylerine ulaşmalarını sağlamak üzere verilen sağlık hizmetleridir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Tedavi edici sağlık hizmetleri, temel olarak uzman hekim sorumluluğunda, diğer sağlık personelinin ekip halinde çalışmasıyla sunulmaktadır. </a:t>
            </a:r>
          </a:p>
        </p:txBody>
      </p:sp>
    </p:spTree>
    <p:extLst>
      <p:ext uri="{BB962C8B-B14F-4D97-AF65-F5344CB8AC3E}">
        <p14:creationId xmlns:p14="http://schemas.microsoft.com/office/powerpoint/2010/main" val="108014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Tedavi hizmet türleri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6025" y="2283717"/>
            <a:ext cx="7540800" cy="2642257"/>
          </a:xfrm>
        </p:spPr>
        <p:txBody>
          <a:bodyPr/>
          <a:lstStyle/>
          <a:p>
            <a:pPr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Günü birlik (ayaktan-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outpatient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Yataklı tedavi (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inpatient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endParaRPr lang="tr-TR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889776"/>
      </p:ext>
    </p:extLst>
  </p:cSld>
  <p:clrMapOvr>
    <a:masterClrMapping/>
  </p:clrMapOvr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736</Words>
  <Application>Microsoft Office PowerPoint</Application>
  <PresentationFormat>Ekran Gösterisi (16:9)</PresentationFormat>
  <Paragraphs>107</Paragraphs>
  <Slides>22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7" baseType="lpstr">
      <vt:lpstr>Arial</vt:lpstr>
      <vt:lpstr>Roboto Slab</vt:lpstr>
      <vt:lpstr>Times New Roman</vt:lpstr>
      <vt:lpstr>Nixie One</vt:lpstr>
      <vt:lpstr>Warwick template</vt:lpstr>
      <vt:lpstr>Sağlık  Hizmetleri</vt:lpstr>
      <vt:lpstr>Sağlık hizmetleri</vt:lpstr>
      <vt:lpstr>Sağlık hizmet türleri</vt:lpstr>
      <vt:lpstr>Koruyucu sağlık hizmetleri</vt:lpstr>
      <vt:lpstr>Koruyucu sağlık hizmet türleri</vt:lpstr>
      <vt:lpstr>Çevreye dönük koruyucu hizmetler</vt:lpstr>
      <vt:lpstr>Kişiye yönelik koruyucu hizmetler</vt:lpstr>
      <vt:lpstr>Tedavi hizmetleri</vt:lpstr>
      <vt:lpstr>Tedavi hizmet türleri</vt:lpstr>
      <vt:lpstr>Günü birlik tedavi kurumları</vt:lpstr>
      <vt:lpstr>Rehabilitasyon hizmetleri</vt:lpstr>
      <vt:lpstr>Rehabilitasyon hizmet türleri</vt:lpstr>
      <vt:lpstr>Sağlığın geliştirilmesi hizmetleri</vt:lpstr>
      <vt:lpstr>Sağlığın yükseltilmesi hizmetleri</vt:lpstr>
      <vt:lpstr>Sağlığın yükseltilmesi</vt:lpstr>
      <vt:lpstr>Sağlık hizmeti düzeyleri </vt:lpstr>
      <vt:lpstr>Hizmet kapsamı</vt:lpstr>
      <vt:lpstr>Hizmet düzeyleri</vt:lpstr>
      <vt:lpstr>Birinci basamak sağlık hizmetleri</vt:lpstr>
      <vt:lpstr>İkinci basamak sağlık hizmetleri</vt:lpstr>
      <vt:lpstr>Üçüncü basamak sağlık hizmetleri</vt:lpstr>
      <vt:lpstr>Karşılaştırma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Sağlık Düzeyini Etkileyen Faktörler</dc:title>
  <dc:creator>Kersoy</dc:creator>
  <cp:lastModifiedBy>Zelal Özyıldız</cp:lastModifiedBy>
  <cp:revision>11</cp:revision>
  <dcterms:modified xsi:type="dcterms:W3CDTF">2022-09-19T09:15:55Z</dcterms:modified>
</cp:coreProperties>
</file>