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2"/>
  </p:notesMasterIdLst>
  <p:sldIdLst>
    <p:sldId id="259" r:id="rId2"/>
    <p:sldId id="512" r:id="rId3"/>
    <p:sldId id="513" r:id="rId4"/>
    <p:sldId id="514" r:id="rId5"/>
    <p:sldId id="515" r:id="rId6"/>
    <p:sldId id="516" r:id="rId7"/>
    <p:sldId id="517" r:id="rId8"/>
    <p:sldId id="518" r:id="rId9"/>
    <p:sldId id="519" r:id="rId10"/>
    <p:sldId id="520" r:id="rId11"/>
    <p:sldId id="521" r:id="rId12"/>
    <p:sldId id="522" r:id="rId13"/>
    <p:sldId id="523" r:id="rId14"/>
    <p:sldId id="531" r:id="rId15"/>
    <p:sldId id="525" r:id="rId16"/>
    <p:sldId id="526" r:id="rId17"/>
    <p:sldId id="527" r:id="rId18"/>
    <p:sldId id="528" r:id="rId19"/>
    <p:sldId id="529" r:id="rId20"/>
    <p:sldId id="530" r:id="rId21"/>
  </p:sldIdLst>
  <p:sldSz cx="9144000" cy="5143500" type="screen16x9"/>
  <p:notesSz cx="6858000" cy="9144000"/>
  <p:embeddedFontLst>
    <p:embeddedFont>
      <p:font typeface="Times New Roman Tur" pitchFamily="18" charset="0"/>
      <p:regular r:id="rId23"/>
      <p:bold r:id="rId24"/>
      <p:italic r:id="rId25"/>
      <p:boldItalic r:id="rId26"/>
    </p:embeddedFont>
    <p:embeddedFont>
      <p:font typeface="Nixie One" charset="0"/>
      <p:regular r:id="rId27"/>
    </p:embeddedFont>
    <p:embeddedFont>
      <p:font typeface="Roboto Slab" charset="0"/>
      <p:regular r:id="rId28"/>
      <p:bold r:id="rId29"/>
    </p:embeddedFont>
    <p:embeddedFont>
      <p:font typeface="Verdana" pitchFamily="34" charset="0"/>
      <p:regular r:id="rId30"/>
      <p:bold r:id="rId31"/>
      <p:italic r:id="rId32"/>
      <p:boldItalic r:id="rId33"/>
    </p:embeddedFont>
    <p:embeddedFont>
      <p:font typeface="Tahoma" pitchFamily="34" charset="0"/>
      <p:regular r:id="rId34"/>
      <p:bold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50" autoAdjust="0"/>
    <p:restoredTop sz="94660"/>
  </p:normalViewPr>
  <p:slideViewPr>
    <p:cSldViewPr>
      <p:cViewPr>
        <p:scale>
          <a:sx n="64" d="100"/>
          <a:sy n="64" d="100"/>
        </p:scale>
        <p:origin x="-108" y="-8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font" Target="fonts/font11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font" Target="fonts/font13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3643" y="8684899"/>
            <a:ext cx="2972724" cy="457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7F75EB0-F01A-4B50-B43F-051647C9F5DD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384175" y="687388"/>
            <a:ext cx="6089650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183" y="4342450"/>
            <a:ext cx="5029635" cy="411582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3643" y="8684899"/>
            <a:ext cx="2972724" cy="457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E0881D4-6260-4857-9597-40782735901F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384175" y="687388"/>
            <a:ext cx="6089650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183" y="4342450"/>
            <a:ext cx="5029635" cy="411582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226219"/>
            <a:ext cx="7313612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370013" y="1370410"/>
            <a:ext cx="7313612" cy="30861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37A4A-E2C5-47C4-BCC3-7203726B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5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F61DC-26AB-4DA5-BE0F-22F65C869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43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2" r:id="rId3"/>
    <p:sldLayoutId id="2147483663" r:id="rId4"/>
    <p:sldLayoutId id="2147483664" r:id="rId5"/>
    <p:sldLayoutId id="2147483665" r:id="rId6"/>
    <p:sldLayoutId id="2147483666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2931790"/>
            <a:ext cx="4505700" cy="1106760"/>
          </a:xfrm>
        </p:spPr>
        <p:txBody>
          <a:bodyPr/>
          <a:lstStyle/>
          <a:p>
            <a:r>
              <a:rPr lang="tr-TR" sz="4000" dirty="0" smtClean="0"/>
              <a:t>İKY İşlevleri</a:t>
            </a:r>
            <a:endParaRPr lang="tr-TR" sz="40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19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dirty="0" smtClean="0"/>
              <a:t>Personel Yönlendirme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2067694"/>
            <a:ext cx="7313612" cy="2069951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İletişim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Önderlik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Güdüleme</a:t>
            </a:r>
          </a:p>
        </p:txBody>
      </p:sp>
    </p:spTree>
    <p:extLst>
      <p:ext uri="{BB962C8B-B14F-4D97-AF65-F5344CB8AC3E}">
        <p14:creationId xmlns:p14="http://schemas.microsoft.com/office/powerpoint/2010/main" val="2968431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dirty="0" smtClean="0"/>
              <a:t>Bütünleştirme </a:t>
            </a:r>
            <a:endParaRPr lang="tr-TR" sz="2400" dirty="0" smtClean="0">
              <a:latin typeface="Times New Roman Tur" charset="-94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923678"/>
            <a:ext cx="8028384" cy="2033885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Sendikalar ve toplu sözleşme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sağlığı ve iş güvenliği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Şikayet ve disiplin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ücretleme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03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dirty="0" smtClean="0"/>
              <a:t>İK Yöneticisi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23678"/>
            <a:ext cx="7313612" cy="2540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Komuta işlevi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Kurmay işlevi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Eşgüdüm işlevi</a:t>
            </a:r>
          </a:p>
        </p:txBody>
      </p:sp>
    </p:spTree>
    <p:extLst>
      <p:ext uri="{BB962C8B-B14F-4D97-AF65-F5344CB8AC3E}">
        <p14:creationId xmlns:p14="http://schemas.microsoft.com/office/powerpoint/2010/main" val="133651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İKY Performansı (4 C Yaklaşımı)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851670"/>
            <a:ext cx="7772400" cy="30861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Yeterlilik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Competence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Bağlanma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Commitment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Uyum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Compliance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Maliyet Etkililik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Effectiveness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11983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/>
              <a:t>İKY performansı</a:t>
            </a:r>
            <a:endParaRPr lang="en-US" sz="2400" dirty="0" smtClean="0"/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>
            <a:off x="285751" y="3290736"/>
            <a:ext cx="5364163" cy="700881"/>
            <a:chOff x="1184" y="2588"/>
            <a:chExt cx="3378" cy="375"/>
          </a:xfrm>
        </p:grpSpPr>
        <p:sp>
          <p:nvSpPr>
            <p:cNvPr id="12318" name="Freeform 4"/>
            <p:cNvSpPr>
              <a:spLocks/>
            </p:cNvSpPr>
            <p:nvPr/>
          </p:nvSpPr>
          <p:spPr bwMode="auto">
            <a:xfrm>
              <a:off x="1184" y="2588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Freeform 5"/>
            <p:cNvSpPr>
              <a:spLocks/>
            </p:cNvSpPr>
            <p:nvPr/>
          </p:nvSpPr>
          <p:spPr bwMode="auto">
            <a:xfrm>
              <a:off x="1188" y="2588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Freeform 6"/>
            <p:cNvSpPr>
              <a:spLocks/>
            </p:cNvSpPr>
            <p:nvPr/>
          </p:nvSpPr>
          <p:spPr bwMode="auto">
            <a:xfrm>
              <a:off x="1302" y="2638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Freeform 7"/>
            <p:cNvSpPr>
              <a:spLocks/>
            </p:cNvSpPr>
            <p:nvPr/>
          </p:nvSpPr>
          <p:spPr bwMode="auto">
            <a:xfrm>
              <a:off x="4438" y="2588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Freeform 8"/>
            <p:cNvSpPr>
              <a:spLocks/>
            </p:cNvSpPr>
            <p:nvPr/>
          </p:nvSpPr>
          <p:spPr bwMode="auto">
            <a:xfrm>
              <a:off x="1307" y="2639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292" name="Group 9"/>
          <p:cNvGrpSpPr>
            <a:grpSpLocks/>
          </p:cNvGrpSpPr>
          <p:nvPr/>
        </p:nvGrpSpPr>
        <p:grpSpPr bwMode="auto">
          <a:xfrm>
            <a:off x="270078" y="1689597"/>
            <a:ext cx="5359400" cy="801063"/>
            <a:chOff x="1184" y="1519"/>
            <a:chExt cx="3376" cy="457"/>
          </a:xfrm>
        </p:grpSpPr>
        <p:sp>
          <p:nvSpPr>
            <p:cNvPr id="12312" name="Freeform 10"/>
            <p:cNvSpPr>
              <a:spLocks/>
            </p:cNvSpPr>
            <p:nvPr/>
          </p:nvSpPr>
          <p:spPr bwMode="auto">
            <a:xfrm>
              <a:off x="1184" y="1519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Freeform 11"/>
            <p:cNvSpPr>
              <a:spLocks/>
            </p:cNvSpPr>
            <p:nvPr/>
          </p:nvSpPr>
          <p:spPr bwMode="auto">
            <a:xfrm>
              <a:off x="1188" y="1519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Freeform 12"/>
            <p:cNvSpPr>
              <a:spLocks/>
            </p:cNvSpPr>
            <p:nvPr/>
          </p:nvSpPr>
          <p:spPr bwMode="auto">
            <a:xfrm>
              <a:off x="1302" y="1569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Freeform 13"/>
            <p:cNvSpPr>
              <a:spLocks/>
            </p:cNvSpPr>
            <p:nvPr/>
          </p:nvSpPr>
          <p:spPr bwMode="auto">
            <a:xfrm>
              <a:off x="4421" y="1519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Freeform 14"/>
            <p:cNvSpPr>
              <a:spLocks/>
            </p:cNvSpPr>
            <p:nvPr/>
          </p:nvSpPr>
          <p:spPr bwMode="auto">
            <a:xfrm>
              <a:off x="1307" y="1570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Rectangle 15"/>
            <p:cNvSpPr>
              <a:spLocks noChangeArrowheads="1"/>
            </p:cNvSpPr>
            <p:nvPr/>
          </p:nvSpPr>
          <p:spPr bwMode="auto">
            <a:xfrm>
              <a:off x="1328" y="1593"/>
              <a:ext cx="1185" cy="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400" b="1" i="1" dirty="0" smtClean="0">
                  <a:solidFill>
                    <a:schemeClr val="bg2"/>
                  </a:solidFill>
                  <a:latin typeface="Tahoma" pitchFamily="34" charset="0"/>
                </a:rPr>
                <a:t>Yeterlilik</a:t>
              </a:r>
              <a:endParaRPr lang="tr-TR" sz="2400" b="1" i="1" dirty="0">
                <a:solidFill>
                  <a:schemeClr val="bg2"/>
                </a:solidFill>
                <a:latin typeface="Tahoma" pitchFamily="34" charset="0"/>
              </a:endParaRPr>
            </a:p>
          </p:txBody>
        </p:sp>
      </p:grpSp>
      <p:grpSp>
        <p:nvGrpSpPr>
          <p:cNvPr id="12293" name="Group 16"/>
          <p:cNvGrpSpPr>
            <a:grpSpLocks/>
          </p:cNvGrpSpPr>
          <p:nvPr/>
        </p:nvGrpSpPr>
        <p:grpSpPr bwMode="auto">
          <a:xfrm>
            <a:off x="304438" y="2529622"/>
            <a:ext cx="5359400" cy="704153"/>
            <a:chOff x="1184" y="2055"/>
            <a:chExt cx="3376" cy="429"/>
          </a:xfrm>
        </p:grpSpPr>
        <p:sp>
          <p:nvSpPr>
            <p:cNvPr id="12306" name="Freeform 17"/>
            <p:cNvSpPr>
              <a:spLocks/>
            </p:cNvSpPr>
            <p:nvPr/>
          </p:nvSpPr>
          <p:spPr bwMode="auto">
            <a:xfrm>
              <a:off x="1184" y="2055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Freeform 18"/>
            <p:cNvSpPr>
              <a:spLocks/>
            </p:cNvSpPr>
            <p:nvPr/>
          </p:nvSpPr>
          <p:spPr bwMode="auto">
            <a:xfrm>
              <a:off x="1188" y="2055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Freeform 19"/>
            <p:cNvSpPr>
              <a:spLocks/>
            </p:cNvSpPr>
            <p:nvPr/>
          </p:nvSpPr>
          <p:spPr bwMode="auto">
            <a:xfrm>
              <a:off x="1302" y="2105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Freeform 20"/>
            <p:cNvSpPr>
              <a:spLocks/>
            </p:cNvSpPr>
            <p:nvPr/>
          </p:nvSpPr>
          <p:spPr bwMode="auto">
            <a:xfrm>
              <a:off x="4421" y="2055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Freeform 21"/>
            <p:cNvSpPr>
              <a:spLocks/>
            </p:cNvSpPr>
            <p:nvPr/>
          </p:nvSpPr>
          <p:spPr bwMode="auto">
            <a:xfrm>
              <a:off x="1307" y="2106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Rectangle 22"/>
            <p:cNvSpPr>
              <a:spLocks noChangeArrowheads="1"/>
            </p:cNvSpPr>
            <p:nvPr/>
          </p:nvSpPr>
          <p:spPr bwMode="auto">
            <a:xfrm>
              <a:off x="1328" y="2101"/>
              <a:ext cx="873" cy="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400" b="1" i="1" dirty="0" smtClean="0">
                  <a:solidFill>
                    <a:schemeClr val="bg2"/>
                  </a:solidFill>
                  <a:latin typeface="Tahoma" pitchFamily="34" charset="0"/>
                </a:rPr>
                <a:t>Uyum</a:t>
              </a:r>
              <a:endParaRPr lang="tr-TR" sz="2400" b="1" i="1" dirty="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</p:grpSp>
      <p:sp>
        <p:nvSpPr>
          <p:cNvPr id="12294" name="Rectangle 23"/>
          <p:cNvSpPr>
            <a:spLocks noChangeArrowheads="1"/>
          </p:cNvSpPr>
          <p:nvPr/>
        </p:nvSpPr>
        <p:spPr bwMode="auto">
          <a:xfrm>
            <a:off x="439281" y="3384187"/>
            <a:ext cx="2031325" cy="455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725" tIns="42862" rIns="85725" bIns="42862">
            <a:spAutoFit/>
          </a:bodyPr>
          <a:lstStyle/>
          <a:p>
            <a:pPr marL="312738" indent="-312738" defTabSz="762000" eaLnBrk="0" hangingPunct="0">
              <a:spcBef>
                <a:spcPct val="20000"/>
              </a:spcBef>
              <a:buClr>
                <a:srgbClr val="FC0128"/>
              </a:buClr>
              <a:buSzPct val="80000"/>
              <a:buFont typeface="ZapfDingbats BT" charset="2"/>
              <a:buChar char="ä"/>
            </a:pPr>
            <a:r>
              <a:rPr lang="tr-TR" sz="2400" b="1" i="1" dirty="0" smtClean="0">
                <a:solidFill>
                  <a:schemeClr val="bg2"/>
                </a:solidFill>
                <a:latin typeface="Tahoma" pitchFamily="34" charset="0"/>
              </a:rPr>
              <a:t>Bağlanma</a:t>
            </a:r>
            <a:endParaRPr lang="tr-TR" sz="2400" b="1" i="1" dirty="0">
              <a:solidFill>
                <a:schemeClr val="bg2"/>
              </a:solidFill>
              <a:latin typeface="Tahoma" pitchFamily="34" charset="0"/>
            </a:endParaRPr>
          </a:p>
        </p:txBody>
      </p:sp>
      <p:grpSp>
        <p:nvGrpSpPr>
          <p:cNvPr id="12295" name="Group 24"/>
          <p:cNvGrpSpPr>
            <a:grpSpLocks/>
          </p:cNvGrpSpPr>
          <p:nvPr/>
        </p:nvGrpSpPr>
        <p:grpSpPr bwMode="auto">
          <a:xfrm>
            <a:off x="285751" y="4143721"/>
            <a:ext cx="5410171" cy="761677"/>
            <a:chOff x="1184" y="3095"/>
            <a:chExt cx="3376" cy="434"/>
          </a:xfrm>
        </p:grpSpPr>
        <p:sp>
          <p:nvSpPr>
            <p:cNvPr id="12300" name="Freeform 25"/>
            <p:cNvSpPr>
              <a:spLocks/>
            </p:cNvSpPr>
            <p:nvPr/>
          </p:nvSpPr>
          <p:spPr bwMode="auto">
            <a:xfrm>
              <a:off x="1184" y="3095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Freeform 26"/>
            <p:cNvSpPr>
              <a:spLocks/>
            </p:cNvSpPr>
            <p:nvPr/>
          </p:nvSpPr>
          <p:spPr bwMode="auto">
            <a:xfrm>
              <a:off x="1188" y="3095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Freeform 27"/>
            <p:cNvSpPr>
              <a:spLocks/>
            </p:cNvSpPr>
            <p:nvPr/>
          </p:nvSpPr>
          <p:spPr bwMode="auto">
            <a:xfrm>
              <a:off x="1302" y="3145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03" name="Freeform 28"/>
            <p:cNvSpPr>
              <a:spLocks/>
            </p:cNvSpPr>
            <p:nvPr/>
          </p:nvSpPr>
          <p:spPr bwMode="auto">
            <a:xfrm>
              <a:off x="4421" y="3095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Freeform 29"/>
            <p:cNvSpPr>
              <a:spLocks/>
            </p:cNvSpPr>
            <p:nvPr/>
          </p:nvSpPr>
          <p:spPr bwMode="auto">
            <a:xfrm>
              <a:off x="1307" y="3146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Rectangle 30"/>
            <p:cNvSpPr>
              <a:spLocks noChangeArrowheads="1"/>
            </p:cNvSpPr>
            <p:nvPr/>
          </p:nvSpPr>
          <p:spPr bwMode="auto">
            <a:xfrm>
              <a:off x="1321" y="3146"/>
              <a:ext cx="1802" cy="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 eaLnBrk="0" hangingPunct="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sz="2400" b="1" i="1" dirty="0" smtClean="0">
                  <a:solidFill>
                    <a:schemeClr val="bg2"/>
                  </a:solidFill>
                  <a:latin typeface="Tahoma" pitchFamily="34" charset="0"/>
                </a:rPr>
                <a:t>Maliyet etkililik</a:t>
              </a:r>
              <a:endParaRPr lang="tr-TR" sz="2400" b="1" i="1" dirty="0">
                <a:solidFill>
                  <a:schemeClr val="bg2"/>
                </a:solidFill>
                <a:latin typeface="Tahoma" pitchFamily="34" charset="0"/>
              </a:endParaRPr>
            </a:p>
          </p:txBody>
        </p:sp>
      </p:grp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713574" y="1771561"/>
            <a:ext cx="3505200" cy="646973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kumimoji="1"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Personelin, kurumun etkili ve üretken üyesi olabilme derecesidir</a:t>
            </a:r>
          </a:p>
        </p:txBody>
      </p:sp>
      <p:sp>
        <p:nvSpPr>
          <p:cNvPr id="36896" name="Rectangle 32"/>
          <p:cNvSpPr>
            <a:spLocks noChangeArrowheads="1"/>
          </p:cNvSpPr>
          <p:nvPr/>
        </p:nvSpPr>
        <p:spPr bwMode="auto">
          <a:xfrm>
            <a:off x="5720067" y="2526459"/>
            <a:ext cx="3295650" cy="92397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kumimoji="1"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Bireysel amaçlarla, kurumsal amaçlar arasında tutarlılık sağlanması</a:t>
            </a:r>
            <a:endParaRPr kumimoji="1" lang="tr-TR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5689313" y="3348976"/>
            <a:ext cx="2430152" cy="646973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Personelin kuruma karşı</a:t>
            </a:r>
          </a:p>
          <a:p>
            <a:pPr eaLnBrk="0" hangingPunct="0"/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bağlılığı-sadakati</a:t>
            </a:r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5796136" y="3995949"/>
            <a:ext cx="2498928" cy="92397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Personele </a:t>
            </a:r>
            <a:r>
              <a:rPr lang="tr-TR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yönelik harcamaların istenen sonuçları </a:t>
            </a:r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verebilmesi</a:t>
            </a:r>
          </a:p>
        </p:txBody>
      </p:sp>
    </p:spTree>
    <p:extLst>
      <p:ext uri="{BB962C8B-B14F-4D97-AF65-F5344CB8AC3E}">
        <p14:creationId xmlns:p14="http://schemas.microsoft.com/office/powerpoint/2010/main" val="16366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95" grpId="0" animBg="1" autoUpdateAnimBg="0"/>
      <p:bldP spid="36896" grpId="0" animBg="1" autoUpdateAnimBg="0"/>
      <p:bldP spid="36897" grpId="0" animBg="1" autoUpdateAnimBg="0"/>
      <p:bldP spid="36898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İki temel gösterge:</a:t>
            </a:r>
            <a:endParaRPr lang="tr-TR" sz="1600" b="1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2211710"/>
            <a:ext cx="7128792" cy="1754188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devri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devamsızlığı</a:t>
            </a:r>
          </a:p>
        </p:txBody>
      </p:sp>
    </p:spTree>
    <p:extLst>
      <p:ext uri="{BB962C8B-B14F-4D97-AF65-F5344CB8AC3E}">
        <p14:creationId xmlns:p14="http://schemas.microsoft.com/office/powerpoint/2010/main" val="122954226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Personel devri</a:t>
            </a:r>
            <a:endParaRPr lang="tr-TR" sz="1600" b="1" dirty="0" smtClean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475656" y="1995686"/>
            <a:ext cx="6753944" cy="2308324"/>
          </a:xfrm>
          <a:prstGeom prst="rect">
            <a:avLst/>
          </a:prstGeom>
          <a:solidFill>
            <a:srgbClr val="FFFFCC"/>
          </a:solidFill>
          <a:ln w="12700" cap="sq">
            <a:solidFill>
              <a:srgbClr val="00FFFF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3600" b="1" dirty="0">
                <a:latin typeface="Times New Roman" pitchFamily="18" charset="0"/>
                <a:sym typeface="Symbol" pitchFamily="18" charset="2"/>
              </a:rPr>
              <a:t>  </a:t>
            </a:r>
            <a:r>
              <a:rPr lang="tr-TR" sz="3200" b="1" dirty="0">
                <a:latin typeface="Times New Roman" pitchFamily="18" charset="0"/>
              </a:rPr>
              <a:t>Ayrılan Personel Sayısı</a:t>
            </a:r>
            <a:endParaRPr lang="tr-TR" sz="3600" b="1" dirty="0">
              <a:latin typeface="Times New Roman" pitchFamily="18" charset="0"/>
              <a:sym typeface="Symbol" pitchFamily="18" charset="2"/>
            </a:endParaRPr>
          </a:p>
          <a:p>
            <a:pPr algn="ctr">
              <a:spcBef>
                <a:spcPct val="50000"/>
              </a:spcBef>
            </a:pPr>
            <a:endParaRPr lang="tr-TR" sz="3600" b="1" dirty="0">
              <a:latin typeface="Times New Roman" pitchFamily="18" charset="0"/>
              <a:sym typeface="Symbol" pitchFamily="18" charset="2"/>
            </a:endParaRPr>
          </a:p>
          <a:p>
            <a:pPr algn="ctr">
              <a:spcBef>
                <a:spcPct val="50000"/>
              </a:spcBef>
            </a:pPr>
            <a:r>
              <a:rPr lang="tr-TR" sz="3600" b="1" dirty="0">
                <a:latin typeface="Times New Roman" pitchFamily="18" charset="0"/>
                <a:sym typeface="Symbol" pitchFamily="18" charset="2"/>
              </a:rPr>
              <a:t> </a:t>
            </a:r>
            <a:r>
              <a:rPr lang="tr-TR" sz="3200" b="1" dirty="0">
                <a:latin typeface="Times New Roman" pitchFamily="18" charset="0"/>
              </a:rPr>
              <a:t>Personel Sayısı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2743200" y="3314700"/>
            <a:ext cx="55626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94188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Personel devamsızlığı</a:t>
            </a:r>
            <a:endParaRPr lang="tr-TR" sz="1600" b="1" dirty="0" smtClean="0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547664" y="1923678"/>
            <a:ext cx="6834336" cy="2308324"/>
          </a:xfrm>
          <a:prstGeom prst="rect">
            <a:avLst/>
          </a:prstGeom>
          <a:solidFill>
            <a:srgbClr val="FFFFCC"/>
          </a:solidFill>
          <a:ln w="12700" cap="sq">
            <a:solidFill>
              <a:srgbClr val="CC00CC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3600" b="1" dirty="0">
                <a:latin typeface="Symbol" pitchFamily="18" charset="2"/>
                <a:sym typeface="Symbol" pitchFamily="18" charset="2"/>
              </a:rPr>
              <a:t> K</a:t>
            </a:r>
            <a:r>
              <a:rPr lang="tr-TR" sz="3600" b="1" dirty="0">
                <a:latin typeface="Times New Roman" pitchFamily="18" charset="0"/>
              </a:rPr>
              <a:t>ayıp işgücü saati </a:t>
            </a:r>
            <a:endParaRPr lang="tr-TR" sz="3600" b="1" dirty="0">
              <a:latin typeface="Arial" pitchFamily="34" charset="0"/>
              <a:sym typeface="Symbol" pitchFamily="18" charset="2"/>
            </a:endParaRPr>
          </a:p>
          <a:p>
            <a:pPr algn="ctr">
              <a:spcBef>
                <a:spcPct val="50000"/>
              </a:spcBef>
            </a:pPr>
            <a:endParaRPr lang="tr-TR" sz="3600" b="1" dirty="0">
              <a:latin typeface="Arial" pitchFamily="34" charset="0"/>
              <a:sym typeface="Symbol" pitchFamily="18" charset="2"/>
            </a:endParaRPr>
          </a:p>
          <a:p>
            <a:pPr algn="ctr">
              <a:spcBef>
                <a:spcPct val="50000"/>
              </a:spcBef>
            </a:pPr>
            <a:r>
              <a:rPr lang="tr-TR" sz="3600" b="1" dirty="0">
                <a:latin typeface="Symbol" pitchFamily="18" charset="2"/>
                <a:sym typeface="Symbol" pitchFamily="18" charset="2"/>
              </a:rPr>
              <a:t></a:t>
            </a:r>
            <a:r>
              <a:rPr lang="tr-TR" sz="3600" b="1" dirty="0">
                <a:latin typeface="Arial" pitchFamily="34" charset="0"/>
                <a:sym typeface="Symbol" pitchFamily="18" charset="2"/>
              </a:rPr>
              <a:t> </a:t>
            </a:r>
            <a:r>
              <a:rPr lang="tr-TR" sz="3600" b="1" dirty="0">
                <a:latin typeface="Times New Roman" pitchFamily="18" charset="0"/>
              </a:rPr>
              <a:t>İşgücü saati</a:t>
            </a:r>
            <a:endParaRPr lang="tr-TR" sz="3200" b="1" dirty="0">
              <a:latin typeface="Times New Roman" pitchFamily="18" charset="0"/>
            </a:endParaRP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2819400" y="3371850"/>
            <a:ext cx="55626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94586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İKY Modeli</a:t>
            </a:r>
          </a:p>
        </p:txBody>
      </p:sp>
      <p:grpSp>
        <p:nvGrpSpPr>
          <p:cNvPr id="21507" name="Group 3"/>
          <p:cNvGrpSpPr>
            <a:grpSpLocks/>
          </p:cNvGrpSpPr>
          <p:nvPr/>
        </p:nvGrpSpPr>
        <p:grpSpPr bwMode="auto">
          <a:xfrm>
            <a:off x="476251" y="1635646"/>
            <a:ext cx="8416925" cy="3312368"/>
            <a:chOff x="864" y="1581"/>
            <a:chExt cx="14829" cy="5909"/>
          </a:xfrm>
        </p:grpSpPr>
        <p:sp>
          <p:nvSpPr>
            <p:cNvPr id="21508" name="Rectangle 4"/>
            <p:cNvSpPr>
              <a:spLocks noChangeArrowheads="1"/>
            </p:cNvSpPr>
            <p:nvPr/>
          </p:nvSpPr>
          <p:spPr bwMode="auto">
            <a:xfrm>
              <a:off x="3308" y="1585"/>
              <a:ext cx="6481" cy="5905"/>
            </a:xfrm>
            <a:prstGeom prst="rect">
              <a:avLst/>
            </a:prstGeom>
            <a:solidFill>
              <a:srgbClr val="FFCC99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9" name="Oval 5"/>
            <p:cNvSpPr>
              <a:spLocks noChangeArrowheads="1"/>
            </p:cNvSpPr>
            <p:nvPr/>
          </p:nvSpPr>
          <p:spPr bwMode="auto">
            <a:xfrm>
              <a:off x="4752" y="3021"/>
              <a:ext cx="3745" cy="2593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864" y="1581"/>
              <a:ext cx="2017" cy="5905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1" name="Rectangle 7"/>
            <p:cNvSpPr>
              <a:spLocks noChangeArrowheads="1"/>
            </p:cNvSpPr>
            <p:nvPr/>
          </p:nvSpPr>
          <p:spPr bwMode="auto">
            <a:xfrm>
              <a:off x="1008" y="2444"/>
              <a:ext cx="1729" cy="187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400" b="1">
                  <a:latin typeface="Times New Roman" pitchFamily="18" charset="0"/>
                </a:rPr>
                <a:t>DIŞ ÇEVRE</a:t>
              </a:r>
            </a:p>
            <a:p>
              <a:pPr algn="ctr" eaLnBrk="0" hangingPunct="0"/>
              <a:r>
                <a:rPr lang="tr-TR" sz="1200">
                  <a:latin typeface="Arial" pitchFamily="34" charset="0"/>
                </a:rPr>
                <a:t>Ekonomi</a:t>
              </a:r>
            </a:p>
            <a:p>
              <a:pPr algn="ctr" eaLnBrk="0" hangingPunct="0"/>
              <a:r>
                <a:rPr lang="tr-TR" sz="1200">
                  <a:latin typeface="Arial" pitchFamily="34" charset="0"/>
                </a:rPr>
                <a:t>Nüfus</a:t>
              </a:r>
            </a:p>
            <a:p>
              <a:pPr algn="ctr" eaLnBrk="0" hangingPunct="0"/>
              <a:r>
                <a:rPr lang="tr-TR" sz="1200">
                  <a:latin typeface="Arial" pitchFamily="34" charset="0"/>
                </a:rPr>
                <a:t>Hukuk</a:t>
              </a:r>
            </a:p>
            <a:p>
              <a:pPr algn="ctr" eaLnBrk="0" hangingPunct="0"/>
              <a:r>
                <a:rPr lang="tr-TR" sz="1200">
                  <a:latin typeface="Arial" pitchFamily="34" charset="0"/>
                </a:rPr>
                <a:t>Politika</a:t>
              </a:r>
            </a:p>
            <a:p>
              <a:pPr algn="ctr" eaLnBrk="0" hangingPunct="0"/>
              <a:r>
                <a:rPr lang="tr-TR" sz="1200">
                  <a:latin typeface="Arial" pitchFamily="34" charset="0"/>
                </a:rPr>
                <a:t>Rekabet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1008" y="4749"/>
              <a:ext cx="1729" cy="2305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400" b="1">
                  <a:latin typeface="Times New Roman" pitchFamily="18" charset="0"/>
                </a:rPr>
                <a:t>İÇ ÇEVRE</a:t>
              </a:r>
              <a:endParaRPr lang="tr-TR" sz="1200">
                <a:latin typeface="Times New Roman" pitchFamily="18" charset="0"/>
              </a:endParaRPr>
            </a:p>
            <a:p>
              <a:pPr algn="ctr" eaLnBrk="0" hangingPunct="0"/>
              <a:r>
                <a:rPr lang="tr-TR" sz="1200">
                  <a:latin typeface="Arial" pitchFamily="34" charset="0"/>
                </a:rPr>
                <a:t>Amaçlar</a:t>
              </a:r>
            </a:p>
            <a:p>
              <a:pPr algn="ctr" eaLnBrk="0" hangingPunct="0"/>
              <a:r>
                <a:rPr lang="tr-TR" sz="1200">
                  <a:latin typeface="Arial" pitchFamily="34" charset="0"/>
                </a:rPr>
                <a:t>Stratejiler</a:t>
              </a:r>
            </a:p>
            <a:p>
              <a:pPr algn="ctr" eaLnBrk="0" hangingPunct="0"/>
              <a:r>
                <a:rPr lang="tr-TR" sz="1200">
                  <a:latin typeface="Arial" pitchFamily="34" charset="0"/>
                </a:rPr>
                <a:t>Politikalar</a:t>
              </a:r>
            </a:p>
            <a:p>
              <a:pPr algn="ctr" eaLnBrk="0" hangingPunct="0"/>
              <a:r>
                <a:rPr lang="tr-TR" sz="1200">
                  <a:latin typeface="Arial" pitchFamily="34" charset="0"/>
                </a:rPr>
                <a:t>Kurallar</a:t>
              </a:r>
            </a:p>
            <a:p>
              <a:pPr algn="ctr" eaLnBrk="0" hangingPunct="0"/>
              <a:r>
                <a:rPr lang="tr-TR" sz="1200">
                  <a:latin typeface="Arial" pitchFamily="34" charset="0"/>
                </a:rPr>
                <a:t>Teknoloji</a:t>
              </a:r>
            </a:p>
            <a:p>
              <a:pPr eaLnBrk="0" hangingPunct="0"/>
              <a:endParaRPr lang="tr-TR" sz="1200">
                <a:latin typeface="Arial" pitchFamily="34" charset="0"/>
              </a:endParaRPr>
            </a:p>
            <a:p>
              <a:pPr eaLnBrk="0" hangingPunct="0"/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1008" y="1869"/>
              <a:ext cx="1729" cy="43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600" b="1">
                  <a:latin typeface="Arial" pitchFamily="34" charset="0"/>
                </a:rPr>
                <a:t>ÇEVRE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/>
          </p:nvSpPr>
          <p:spPr bwMode="auto">
            <a:xfrm>
              <a:off x="4320" y="5325"/>
              <a:ext cx="2017" cy="43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200" b="1">
                  <a:latin typeface="Arial" pitchFamily="34" charset="0"/>
                </a:rPr>
                <a:t>ÜCRETLEME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/>
          </p:nvSpPr>
          <p:spPr bwMode="auto">
            <a:xfrm>
              <a:off x="7632" y="3885"/>
              <a:ext cx="2017" cy="43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200" b="1">
                  <a:latin typeface="Arial" pitchFamily="34" charset="0"/>
                </a:rPr>
                <a:t>GELİŞTİRME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/>
          </p:nvSpPr>
          <p:spPr bwMode="auto">
            <a:xfrm>
              <a:off x="3600" y="3885"/>
              <a:ext cx="2017" cy="43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200" b="1">
                  <a:latin typeface="Arial" pitchFamily="34" charset="0"/>
                </a:rPr>
                <a:t>BÜTÜNLEŞME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/>
          </p:nvSpPr>
          <p:spPr bwMode="auto">
            <a:xfrm>
              <a:off x="6912" y="5325"/>
              <a:ext cx="2017" cy="43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200" b="1">
                  <a:latin typeface="Arial" pitchFamily="34" charset="0"/>
                </a:rPr>
                <a:t>YÖNELTME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/>
          </p:nvSpPr>
          <p:spPr bwMode="auto">
            <a:xfrm>
              <a:off x="5472" y="2732"/>
              <a:ext cx="2017" cy="43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200" b="1">
                  <a:latin typeface="Arial" pitchFamily="34" charset="0"/>
                </a:rPr>
                <a:t>İSTİHDAM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/>
          </p:nvSpPr>
          <p:spPr bwMode="auto">
            <a:xfrm>
              <a:off x="5760" y="3304"/>
              <a:ext cx="1729" cy="192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200" b="1">
                  <a:latin typeface="Arial" pitchFamily="34" charset="0"/>
                </a:rPr>
                <a:t>İNSAN KAYNAKLARI YÖNETİMİ</a:t>
              </a:r>
            </a:p>
            <a:p>
              <a:pPr algn="ctr" eaLnBrk="0" hangingPunct="0"/>
              <a:r>
                <a:rPr lang="tr-TR" sz="1200" b="1">
                  <a:latin typeface="Arial" pitchFamily="34" charset="0"/>
                </a:rPr>
                <a:t>İlkeler</a:t>
              </a:r>
            </a:p>
            <a:p>
              <a:pPr algn="ctr" eaLnBrk="0" hangingPunct="0"/>
              <a:r>
                <a:rPr lang="tr-TR" sz="1200" b="1">
                  <a:latin typeface="Arial" pitchFamily="34" charset="0"/>
                </a:rPr>
                <a:t>Süreçler</a:t>
              </a:r>
            </a:p>
            <a:p>
              <a:pPr eaLnBrk="0" hangingPunct="0"/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/>
          </p:nvSpPr>
          <p:spPr bwMode="auto">
            <a:xfrm>
              <a:off x="10364" y="1585"/>
              <a:ext cx="2305" cy="5905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Rectangle 17"/>
            <p:cNvSpPr>
              <a:spLocks noChangeArrowheads="1"/>
            </p:cNvSpPr>
            <p:nvPr/>
          </p:nvSpPr>
          <p:spPr bwMode="auto">
            <a:xfrm>
              <a:off x="13244" y="1585"/>
              <a:ext cx="2449" cy="5905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Rectangle 18"/>
            <p:cNvSpPr>
              <a:spLocks noChangeArrowheads="1"/>
            </p:cNvSpPr>
            <p:nvPr/>
          </p:nvSpPr>
          <p:spPr bwMode="auto">
            <a:xfrm>
              <a:off x="10508" y="1729"/>
              <a:ext cx="2017" cy="720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200" b="1">
                  <a:latin typeface="Arial" pitchFamily="34" charset="0"/>
                </a:rPr>
                <a:t>İKY PERFORMNSI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/>
          </p:nvSpPr>
          <p:spPr bwMode="auto">
            <a:xfrm>
              <a:off x="13388" y="1729"/>
              <a:ext cx="2017" cy="720"/>
            </a:xfrm>
            <a:prstGeom prst="rect">
              <a:avLst/>
            </a:prstGeom>
            <a:solidFill>
              <a:srgbClr val="33CCCC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algn="ctr" eaLnBrk="0" hangingPunct="0"/>
              <a:r>
                <a:rPr lang="tr-TR" sz="1200" b="1">
                  <a:latin typeface="Arial" pitchFamily="34" charset="0"/>
                </a:rPr>
                <a:t>ÖRGÜTSEL PERFORMANSI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/>
          </p:nvSpPr>
          <p:spPr bwMode="auto">
            <a:xfrm>
              <a:off x="13388" y="5472"/>
              <a:ext cx="2161" cy="1009"/>
            </a:xfrm>
            <a:prstGeom prst="rect">
              <a:avLst/>
            </a:prstGeom>
            <a:solidFill>
              <a:srgbClr val="33CCCC"/>
            </a:solidFill>
            <a:ln w="3175">
              <a:solidFill>
                <a:srgbClr val="33CCCC"/>
              </a:solidFill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algn="ctr" eaLnBrk="0" hangingPunct="0"/>
              <a:endParaRPr lang="tr-TR" sz="1200" b="1">
                <a:latin typeface="Arial" pitchFamily="34" charset="0"/>
              </a:endParaRPr>
            </a:p>
            <a:p>
              <a:pPr algn="ctr" eaLnBrk="0" hangingPunct="0"/>
              <a:r>
                <a:rPr lang="tr-TR" sz="1200" b="1">
                  <a:latin typeface="Arial" pitchFamily="34" charset="0"/>
                </a:rPr>
                <a:t>KALİTE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/>
          </p:nvSpPr>
          <p:spPr bwMode="auto">
            <a:xfrm>
              <a:off x="13388" y="3170"/>
              <a:ext cx="2161" cy="1009"/>
            </a:xfrm>
            <a:prstGeom prst="rect">
              <a:avLst/>
            </a:prstGeom>
            <a:solidFill>
              <a:srgbClr val="33CCCC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algn="ctr" eaLnBrk="0" hangingPunct="0"/>
              <a:endParaRPr lang="tr-TR" sz="1200" b="1">
                <a:latin typeface="Arial" pitchFamily="34" charset="0"/>
              </a:endParaRPr>
            </a:p>
            <a:p>
              <a:pPr algn="ctr" eaLnBrk="0" hangingPunct="0"/>
              <a:r>
                <a:rPr lang="tr-TR" sz="1200" b="1">
                  <a:latin typeface="Arial" pitchFamily="34" charset="0"/>
                </a:rPr>
                <a:t>VERİMLİLİK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/>
          </p:nvSpPr>
          <p:spPr bwMode="auto">
            <a:xfrm>
              <a:off x="10508" y="2737"/>
              <a:ext cx="1873" cy="865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endParaRPr lang="tr-TR" sz="1200" b="1">
                <a:latin typeface="Arial" pitchFamily="34" charset="0"/>
              </a:endParaRPr>
            </a:p>
            <a:p>
              <a:pPr algn="ctr" eaLnBrk="0" hangingPunct="0"/>
              <a:r>
                <a:rPr lang="tr-TR" sz="1200" b="1">
                  <a:latin typeface="Arial" pitchFamily="34" charset="0"/>
                </a:rPr>
                <a:t>YETERLİLİK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/>
          </p:nvSpPr>
          <p:spPr bwMode="auto">
            <a:xfrm>
              <a:off x="10508" y="3889"/>
              <a:ext cx="1873" cy="865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endParaRPr lang="tr-TR" sz="1200" b="1">
                <a:latin typeface="Arial" pitchFamily="34" charset="0"/>
              </a:endParaRPr>
            </a:p>
            <a:p>
              <a:pPr algn="ctr" eaLnBrk="0" hangingPunct="0"/>
              <a:r>
                <a:rPr lang="tr-TR" sz="1200" b="1">
                  <a:latin typeface="Arial" pitchFamily="34" charset="0"/>
                </a:rPr>
                <a:t>BAĞLANMA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/>
          </p:nvSpPr>
          <p:spPr bwMode="auto">
            <a:xfrm>
              <a:off x="10508" y="5185"/>
              <a:ext cx="1873" cy="865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endParaRPr lang="tr-TR" sz="1200" b="1">
                <a:latin typeface="Arial" pitchFamily="34" charset="0"/>
              </a:endParaRPr>
            </a:p>
            <a:p>
              <a:pPr algn="ctr" eaLnBrk="0" hangingPunct="0"/>
              <a:r>
                <a:rPr lang="tr-TR" sz="1200" b="1">
                  <a:latin typeface="Arial" pitchFamily="34" charset="0"/>
                </a:rPr>
                <a:t>UYUM</a:t>
              </a:r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/>
          </p:nvSpPr>
          <p:spPr bwMode="auto">
            <a:xfrm>
              <a:off x="10508" y="6336"/>
              <a:ext cx="1873" cy="865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algn="ctr" eaLnBrk="0" hangingPunct="0"/>
              <a:endParaRPr lang="tr-TR" sz="1200" b="1">
                <a:latin typeface="Arial" pitchFamily="34" charset="0"/>
              </a:endParaRPr>
            </a:p>
            <a:p>
              <a:pPr algn="ctr" eaLnBrk="0" hangingPunct="0"/>
              <a:r>
                <a:rPr lang="tr-TR" sz="1200" b="1">
                  <a:latin typeface="Arial" pitchFamily="34" charset="0"/>
                </a:rPr>
                <a:t>MALİYET</a:t>
              </a:r>
            </a:p>
            <a:p>
              <a:pPr algn="ctr" eaLnBrk="0" hangingPunct="0"/>
              <a:r>
                <a:rPr lang="tr-TR" sz="1200" b="1">
                  <a:latin typeface="Arial" pitchFamily="34" charset="0"/>
                </a:rPr>
                <a:t>ETKİLİLİK</a:t>
              </a:r>
              <a:endParaRPr lang="tr-TR" sz="240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5004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İKY – Personel Yönetimi Farkı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56270172"/>
              </p:ext>
            </p:extLst>
          </p:nvPr>
        </p:nvGraphicFramePr>
        <p:xfrm>
          <a:off x="467544" y="1731962"/>
          <a:ext cx="8352928" cy="3144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Belge" r:id="rId3" imgW="4422578" imgH="2026180" progId="Word.Document.8">
                  <p:embed/>
                </p:oleObj>
              </mc:Choice>
              <mc:Fallback>
                <p:oleObj name="Belge" r:id="rId3" imgW="4422578" imgH="20261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731962"/>
                        <a:ext cx="8352928" cy="31440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582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Dersin planı ve amaçları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995686"/>
            <a:ext cx="7632848" cy="2106612"/>
          </a:xfrm>
        </p:spPr>
        <p:txBody>
          <a:bodyPr/>
          <a:lstStyle/>
          <a:p>
            <a:pPr eaLnBrk="1" hangingPunct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İnsan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kaynakları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istihdamı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İnsan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kaynaklarının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geliştirilmesi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İnsan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kaynaklarının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ücretlendirilmesi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İnsan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kaynaklarının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bütünleştirilmesi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2374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Yanlış bilinenler..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978025"/>
            <a:ext cx="7992888" cy="2609949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İKY departmanı, personele yönelik sosyal etkinlikler (piknik, turnuva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vb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düzenlemez.  Bu tip görevler halkla ilişkiler departmanına aittir.</a:t>
            </a:r>
          </a:p>
        </p:txBody>
      </p:sp>
    </p:spTree>
    <p:extLst>
      <p:ext uri="{BB962C8B-B14F-4D97-AF65-F5344CB8AC3E}">
        <p14:creationId xmlns:p14="http://schemas.microsoft.com/office/powerpoint/2010/main" val="20615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b="1" dirty="0" smtClean="0"/>
              <a:t>İş Analizi</a:t>
            </a:r>
            <a:endParaRPr lang="tr-TR" sz="2400" b="1" dirty="0" smtClean="0">
              <a:latin typeface="Times New Roman Tur" charset="-94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707654"/>
            <a:ext cx="8280920" cy="3086100"/>
          </a:xfrm>
          <a:noFill/>
        </p:spPr>
        <p:txBody>
          <a:bodyPr lIns="92075" tIns="46038" rIns="92075" bIns="46038"/>
          <a:lstStyle/>
          <a:p>
            <a:pPr marL="457200" indent="-457200"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tarafından yürütülen iş kapsamında yer alan görevlerin, 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İşin yapıldığı ortamın,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İşi yapan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işgörenin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taşıması gerekli niteliklerin araştırılması ve belgelenmesi sürecidir</a:t>
            </a:r>
          </a:p>
          <a:p>
            <a:pPr marL="457200" indent="-457200" eaLnBrk="1" hangingPunct="1">
              <a:lnSpc>
                <a:spcPct val="90000"/>
              </a:lnSpc>
              <a:buFontTx/>
              <a:buChar char=" "/>
            </a:pPr>
            <a:r>
              <a:rPr lang="tr-TR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İş analizi bir araştırma (bilgi toplama ve inceleme) etkinliğidir.</a:t>
            </a:r>
          </a:p>
        </p:txBody>
      </p:sp>
    </p:spTree>
    <p:extLst>
      <p:ext uri="{BB962C8B-B14F-4D97-AF65-F5344CB8AC3E}">
        <p14:creationId xmlns:p14="http://schemas.microsoft.com/office/powerpoint/2010/main" val="2851677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İş analizinin sonuçları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2065421"/>
            <a:ext cx="8136904" cy="2427288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 tanımı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 gerekleri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724525" y="2247900"/>
            <a:ext cx="1828800" cy="43704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b="1">
                <a:latin typeface="Arial" pitchFamily="34" charset="0"/>
              </a:rPr>
              <a:t>İŞ TANIMI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648325" y="3390900"/>
            <a:ext cx="1981200" cy="43704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b="1">
                <a:latin typeface="Arial" pitchFamily="34" charset="0"/>
              </a:rPr>
              <a:t>İŞ GEREKLERİ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563938" y="2842022"/>
            <a:ext cx="1600200" cy="43704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b="1">
                <a:latin typeface="Arial" pitchFamily="34" charset="0"/>
              </a:rPr>
              <a:t>İŞ ANALİZİ</a:t>
            </a:r>
          </a:p>
        </p:txBody>
      </p:sp>
      <p:cxnSp>
        <p:nvCxnSpPr>
          <p:cNvPr id="7175" name="AutoShape 7"/>
          <p:cNvCxnSpPr>
            <a:cxnSpLocks noChangeShapeType="1"/>
          </p:cNvCxnSpPr>
          <p:nvPr/>
        </p:nvCxnSpPr>
        <p:spPr bwMode="auto">
          <a:xfrm>
            <a:off x="6638925" y="2647950"/>
            <a:ext cx="1588" cy="7048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5292725" y="2950369"/>
            <a:ext cx="1366838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6504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b="1" dirty="0" smtClean="0"/>
              <a:t>İş Tanımı</a:t>
            </a:r>
            <a:endParaRPr lang="tr-TR" sz="2400" b="1" dirty="0" smtClean="0">
              <a:latin typeface="Times New Roman Tur" charset="-94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2067694"/>
            <a:ext cx="8136904" cy="2870076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İşin içeriğindeki görevleri, sorumlulukları, çalışma koşullarını, ve işin diğer yönlerini açıklayan yazılı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belgedir. </a:t>
            </a:r>
          </a:p>
        </p:txBody>
      </p:sp>
    </p:spTree>
    <p:extLst>
      <p:ext uri="{BB962C8B-B14F-4D97-AF65-F5344CB8AC3E}">
        <p14:creationId xmlns:p14="http://schemas.microsoft.com/office/powerpoint/2010/main" val="1492336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dirty="0" smtClean="0"/>
              <a:t>İK Yönetimi İşlevleri </a:t>
            </a:r>
            <a:endParaRPr lang="tr-TR" sz="2400" dirty="0" smtClean="0">
              <a:latin typeface="Times New Roman Tur" charset="-94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42955"/>
            <a:ext cx="6264696" cy="3600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9398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dirty="0" smtClean="0"/>
              <a:t>İstihdam</a:t>
            </a:r>
            <a:endParaRPr lang="tr-TR" sz="2400" dirty="0" smtClean="0">
              <a:latin typeface="Times New Roman Tur" charset="-94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1" y="1766888"/>
            <a:ext cx="7920879" cy="3159125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 ve personel profilinin çıkartılması: İş analizi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Gerekli işgücünün ve çalışma yönteminin belirlenmesi: İş Etüdü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İnsan kaynakları planlaması,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 sağlama ve seçme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 hareketliliği</a:t>
            </a:r>
          </a:p>
        </p:txBody>
      </p:sp>
    </p:spTree>
    <p:extLst>
      <p:ext uri="{BB962C8B-B14F-4D97-AF65-F5344CB8AC3E}">
        <p14:creationId xmlns:p14="http://schemas.microsoft.com/office/powerpoint/2010/main" val="3269634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dirty="0" smtClean="0"/>
              <a:t>İK Geliştirme</a:t>
            </a:r>
            <a:endParaRPr lang="tr-TR" sz="2400" dirty="0" smtClean="0">
              <a:latin typeface="Times New Roman Tur" charset="-94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2283718"/>
            <a:ext cx="7632848" cy="1944216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Örgütsel sosyalizasyon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başarı değerlendirmesi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Hizmet içi eğitim  </a:t>
            </a:r>
          </a:p>
        </p:txBody>
      </p:sp>
    </p:spTree>
    <p:extLst>
      <p:ext uri="{BB962C8B-B14F-4D97-AF65-F5344CB8AC3E}">
        <p14:creationId xmlns:p14="http://schemas.microsoft.com/office/powerpoint/2010/main" val="1039133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dirty="0" err="1" smtClean="0"/>
              <a:t>Ücretleme</a:t>
            </a:r>
            <a:endParaRPr lang="tr-TR" sz="24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924050"/>
            <a:ext cx="8532440" cy="280794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 değerlemesi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Ücret belirleme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Sosyal yardımlar ve haklar: Ücret dışı ödemeler </a:t>
            </a:r>
          </a:p>
        </p:txBody>
      </p:sp>
    </p:spTree>
    <p:extLst>
      <p:ext uri="{BB962C8B-B14F-4D97-AF65-F5344CB8AC3E}">
        <p14:creationId xmlns:p14="http://schemas.microsoft.com/office/powerpoint/2010/main" val="1046661063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335</Words>
  <Application>Microsoft Office PowerPoint</Application>
  <PresentationFormat>Ekran Gösterisi (16:9)</PresentationFormat>
  <Paragraphs>117</Paragraphs>
  <Slides>20</Slides>
  <Notes>3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32" baseType="lpstr">
      <vt:lpstr>Arial</vt:lpstr>
      <vt:lpstr>Times New Roman Tur</vt:lpstr>
      <vt:lpstr>Nixie One</vt:lpstr>
      <vt:lpstr>Roboto Slab</vt:lpstr>
      <vt:lpstr>Wingdings</vt:lpstr>
      <vt:lpstr>Times New Roman</vt:lpstr>
      <vt:lpstr>Verdana</vt:lpstr>
      <vt:lpstr>Tahoma</vt:lpstr>
      <vt:lpstr>Symbol</vt:lpstr>
      <vt:lpstr>ZapfDingbats BT</vt:lpstr>
      <vt:lpstr>Warwick template</vt:lpstr>
      <vt:lpstr>Microsoft Word Belgesi</vt:lpstr>
      <vt:lpstr>İKY İşlevleri</vt:lpstr>
      <vt:lpstr>Dersin planı ve amaçları</vt:lpstr>
      <vt:lpstr>İş Analizi</vt:lpstr>
      <vt:lpstr>İş analizinin sonuçları</vt:lpstr>
      <vt:lpstr>İş Tanımı</vt:lpstr>
      <vt:lpstr>İK Yönetimi İşlevleri </vt:lpstr>
      <vt:lpstr>İstihdam</vt:lpstr>
      <vt:lpstr>İK Geliştirme</vt:lpstr>
      <vt:lpstr>Ücretleme</vt:lpstr>
      <vt:lpstr>Personel Yönlendirme</vt:lpstr>
      <vt:lpstr>Bütünleştirme </vt:lpstr>
      <vt:lpstr>İK Yöneticisi</vt:lpstr>
      <vt:lpstr>İKY Performansı (4 C Yaklaşımı) </vt:lpstr>
      <vt:lpstr>İKY performansı</vt:lpstr>
      <vt:lpstr>İki temel gösterge:</vt:lpstr>
      <vt:lpstr>Personel devri</vt:lpstr>
      <vt:lpstr>Personel devamsızlığı</vt:lpstr>
      <vt:lpstr>İKY Modeli</vt:lpstr>
      <vt:lpstr>İKY – Personel Yönetimi Farkı</vt:lpstr>
      <vt:lpstr>Yanlış bilinenler..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25</cp:revision>
  <dcterms:modified xsi:type="dcterms:W3CDTF">2022-09-20T07:55:14Z</dcterms:modified>
</cp:coreProperties>
</file>