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41"/>
  </p:notesMasterIdLst>
  <p:sldIdLst>
    <p:sldId id="259" r:id="rId2"/>
    <p:sldId id="474" r:id="rId3"/>
    <p:sldId id="475" r:id="rId4"/>
    <p:sldId id="476" r:id="rId5"/>
    <p:sldId id="477" r:id="rId6"/>
    <p:sldId id="478" r:id="rId7"/>
    <p:sldId id="479" r:id="rId8"/>
    <p:sldId id="480" r:id="rId9"/>
    <p:sldId id="481" r:id="rId10"/>
    <p:sldId id="482" r:id="rId11"/>
    <p:sldId id="483" r:id="rId12"/>
    <p:sldId id="484" r:id="rId13"/>
    <p:sldId id="485" r:id="rId14"/>
    <p:sldId id="486" r:id="rId15"/>
    <p:sldId id="487" r:id="rId16"/>
    <p:sldId id="488" r:id="rId17"/>
    <p:sldId id="489" r:id="rId18"/>
    <p:sldId id="490" r:id="rId19"/>
    <p:sldId id="491" r:id="rId20"/>
    <p:sldId id="492" r:id="rId21"/>
    <p:sldId id="493" r:id="rId22"/>
    <p:sldId id="494" r:id="rId23"/>
    <p:sldId id="495" r:id="rId24"/>
    <p:sldId id="496" r:id="rId25"/>
    <p:sldId id="497" r:id="rId26"/>
    <p:sldId id="498" r:id="rId27"/>
    <p:sldId id="499" r:id="rId28"/>
    <p:sldId id="500" r:id="rId29"/>
    <p:sldId id="501" r:id="rId30"/>
    <p:sldId id="502" r:id="rId31"/>
    <p:sldId id="503" r:id="rId32"/>
    <p:sldId id="504" r:id="rId33"/>
    <p:sldId id="505" r:id="rId34"/>
    <p:sldId id="506" r:id="rId35"/>
    <p:sldId id="507" r:id="rId36"/>
    <p:sldId id="508" r:id="rId37"/>
    <p:sldId id="509" r:id="rId38"/>
    <p:sldId id="510" r:id="rId39"/>
    <p:sldId id="511" r:id="rId40"/>
  </p:sldIdLst>
  <p:sldSz cx="9144000" cy="5143500" type="screen16x9"/>
  <p:notesSz cx="6858000" cy="9144000"/>
  <p:embeddedFontLst>
    <p:embeddedFont>
      <p:font typeface="Roboto Slab" charset="0"/>
      <p:regular r:id="rId42"/>
      <p:bold r:id="rId43"/>
    </p:embeddedFont>
    <p:embeddedFont>
      <p:font typeface="Tahoma" pitchFamily="34" charset="0"/>
      <p:regular r:id="rId44"/>
      <p:bold r:id="rId45"/>
    </p:embeddedFont>
    <p:embeddedFont>
      <p:font typeface="Nixie One" charset="0"/>
      <p:regular r:id="rId4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50" autoAdjust="0"/>
    <p:restoredTop sz="94660"/>
  </p:normalViewPr>
  <p:slideViewPr>
    <p:cSldViewPr>
      <p:cViewPr>
        <p:scale>
          <a:sx n="64" d="100"/>
          <a:sy n="64" d="100"/>
        </p:scale>
        <p:origin x="-108" y="-8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70013" y="1370410"/>
            <a:ext cx="7313612" cy="30861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37A4A-E2C5-47C4-BCC3-7203726B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5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4" r:id="rId5"/>
    <p:sldLayoutId id="2147483665" r:id="rId6"/>
    <p:sldLayoutId id="214748366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995686"/>
            <a:ext cx="4505700" cy="2042864"/>
          </a:xfrm>
        </p:spPr>
        <p:txBody>
          <a:bodyPr/>
          <a:lstStyle/>
          <a:p>
            <a:r>
              <a:rPr lang="tr-TR" sz="3600" dirty="0" smtClean="0"/>
              <a:t>İnsan Kaynakları Yönetimi</a:t>
            </a:r>
            <a:br>
              <a:rPr lang="tr-TR" sz="3600" dirty="0" smtClean="0"/>
            </a:br>
            <a:r>
              <a:rPr lang="tr-TR" sz="3600" dirty="0" smtClean="0"/>
              <a:t>Giriş ve Temel Kavramlar</a:t>
            </a:r>
            <a:endParaRPr lang="tr-TR" sz="36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18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Personel devamsızlığı</a:t>
            </a:r>
            <a:endParaRPr lang="tr-TR" sz="1600" b="1" dirty="0" smtClean="0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259632" y="1958595"/>
            <a:ext cx="6978352" cy="2308324"/>
          </a:xfrm>
          <a:prstGeom prst="rect">
            <a:avLst/>
          </a:prstGeom>
          <a:solidFill>
            <a:srgbClr val="FFFFCC"/>
          </a:solidFill>
          <a:ln w="12700" cap="sq">
            <a:solidFill>
              <a:srgbClr val="CC00CC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3600" b="1" dirty="0">
                <a:latin typeface="Symbol" pitchFamily="18" charset="2"/>
                <a:sym typeface="Symbol" pitchFamily="18" charset="2"/>
              </a:rPr>
              <a:t> K</a:t>
            </a:r>
            <a:r>
              <a:rPr lang="tr-TR" sz="3600" b="1" dirty="0">
                <a:latin typeface="Times New Roman" pitchFamily="18" charset="0"/>
              </a:rPr>
              <a:t>ayıp işgücü saati </a:t>
            </a:r>
            <a:endParaRPr lang="tr-TR" sz="3600" b="1" dirty="0">
              <a:latin typeface="Arial" pitchFamily="34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endParaRPr lang="tr-TR" sz="3600" b="1" dirty="0">
              <a:latin typeface="Arial" pitchFamily="34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r>
              <a:rPr lang="tr-TR" sz="3600" b="1" dirty="0">
                <a:latin typeface="Symbol" pitchFamily="18" charset="2"/>
                <a:sym typeface="Symbol" pitchFamily="18" charset="2"/>
              </a:rPr>
              <a:t></a:t>
            </a:r>
            <a:r>
              <a:rPr lang="tr-TR" sz="3600" b="1" dirty="0">
                <a:latin typeface="Arial" pitchFamily="34" charset="0"/>
                <a:sym typeface="Symbol" pitchFamily="18" charset="2"/>
              </a:rPr>
              <a:t> </a:t>
            </a:r>
            <a:r>
              <a:rPr lang="tr-TR" sz="3600" b="1" dirty="0">
                <a:latin typeface="Times New Roman" pitchFamily="18" charset="0"/>
              </a:rPr>
              <a:t>İşgücü saati</a:t>
            </a:r>
            <a:endParaRPr lang="tr-TR" sz="3200" b="1" dirty="0">
              <a:latin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819400" y="3371850"/>
            <a:ext cx="55626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86504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İKY İLKELERİ VE GÜNCEL SORUNLAR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766888"/>
            <a:ext cx="8748465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Dersin Planı</a:t>
            </a: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İKY kabul gören ilkeler</a:t>
            </a: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İlkelerin yaşama geçirilmesi</a:t>
            </a: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İKY alanında yaşanan gelişmeler ve sonuçları</a:t>
            </a:r>
          </a:p>
          <a:p>
            <a:pPr lvl="2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Küçülme</a:t>
            </a:r>
          </a:p>
          <a:p>
            <a:pPr lvl="2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Güçlendirme</a:t>
            </a:r>
          </a:p>
          <a:p>
            <a:pPr lvl="2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Cinsel taciz</a:t>
            </a:r>
          </a:p>
        </p:txBody>
      </p:sp>
    </p:spTree>
    <p:extLst>
      <p:ext uri="{BB962C8B-B14F-4D97-AF65-F5344CB8AC3E}">
        <p14:creationId xmlns:p14="http://schemas.microsoft.com/office/powerpoint/2010/main" val="464047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dirty="0"/>
              <a:t>İ</a:t>
            </a:r>
            <a:r>
              <a:rPr lang="tr-TR" sz="2800" b="1" dirty="0" smtClean="0"/>
              <a:t>lke</a:t>
            </a:r>
            <a:endParaRPr lang="tr-TR" sz="2800" b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851670"/>
            <a:ext cx="7425953" cy="29321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İlke, büyük ölçüde geçerliliği kabul edilen genelleştirme demektir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daha kesin kararlar vermede yardımcı olur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benimsenmiş ilkelere dayanan kararlar daha tutarlı ve yararlıdır.</a:t>
            </a:r>
          </a:p>
        </p:txBody>
      </p:sp>
    </p:spTree>
    <p:extLst>
      <p:ext uri="{BB962C8B-B14F-4D97-AF65-F5344CB8AC3E}">
        <p14:creationId xmlns:p14="http://schemas.microsoft.com/office/powerpoint/2010/main" val="3385865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b="1" dirty="0" smtClean="0">
                <a:latin typeface="Roboto Slab" charset="0"/>
                <a:ea typeface="Roboto Slab" charset="0"/>
              </a:rPr>
              <a:t>İnsan kaynakları yönetimi ilkeleri</a:t>
            </a:r>
            <a:endParaRPr lang="tr-TR" sz="1000" b="1" dirty="0" smtClean="0">
              <a:latin typeface="Roboto Slab" charset="0"/>
              <a:ea typeface="Roboto Slab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79662"/>
            <a:ext cx="7402016" cy="3160638"/>
          </a:xfrm>
          <a:noFill/>
        </p:spPr>
        <p:txBody>
          <a:bodyPr lIns="92075" tIns="46038" rIns="92075" bIns="46038"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Liyakat ilkesi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İşe girişte eşitlik ilkesi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Güvence ilkesi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Yansızlık ilkesi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Halef yetiştirme ilkesi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Yönetim geliştirme ilkesi</a:t>
            </a:r>
          </a:p>
        </p:txBody>
      </p:sp>
    </p:spTree>
    <p:extLst>
      <p:ext uri="{BB962C8B-B14F-4D97-AF65-F5344CB8AC3E}">
        <p14:creationId xmlns:p14="http://schemas.microsoft.com/office/powerpoint/2010/main" val="135098626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defTabSz="762000" eaLnBrk="1" hangingPunct="1"/>
            <a:r>
              <a:rPr lang="tr-TR" sz="2400" b="1" dirty="0" smtClean="0">
                <a:latin typeface="Roboto Slab" charset="0"/>
                <a:ea typeface="Roboto Slab" charset="0"/>
              </a:rPr>
              <a:t>  Liyakat ilkesi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97703" y="1923678"/>
            <a:ext cx="5894777" cy="2267694"/>
          </a:xfrm>
          <a:noFill/>
        </p:spPr>
        <p:txBody>
          <a:bodyPr lIns="92075" tIns="46038" rIns="92075" bIns="46038"/>
          <a:lstStyle/>
          <a:p>
            <a:pPr defTabSz="762000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İşin niteliklerine en uygun </a:t>
            </a:r>
            <a:r>
              <a:rPr lang="tr-TR" sz="2800" dirty="0" err="1" smtClean="0">
                <a:latin typeface="Times New Roman" pitchFamily="18" charset="0"/>
              </a:rPr>
              <a:t>işgörenin</a:t>
            </a:r>
            <a:r>
              <a:rPr lang="tr-TR" sz="2800" dirty="0" smtClean="0">
                <a:latin typeface="Times New Roman" pitchFamily="18" charset="0"/>
              </a:rPr>
              <a:t> seçilmesidir. </a:t>
            </a:r>
          </a:p>
          <a:p>
            <a:pPr defTabSz="762000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Liyakat: “adama göre iş” değil “işe göre adam”.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243130"/>
              </p:ext>
            </p:extLst>
          </p:nvPr>
        </p:nvGraphicFramePr>
        <p:xfrm>
          <a:off x="755576" y="1923678"/>
          <a:ext cx="2209800" cy="2812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Clip" r:id="rId3" imgW="3192120" imgH="3749400" progId="MS_ClipArt_Gallery.2">
                  <p:embed/>
                </p:oleObj>
              </mc:Choice>
              <mc:Fallback>
                <p:oleObj name="Clip" r:id="rId3" imgW="3192120" imgH="37494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923678"/>
                        <a:ext cx="2209800" cy="2812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8557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defTabSz="762000" eaLnBrk="1" hangingPunct="1"/>
            <a:r>
              <a:rPr lang="tr-TR" sz="2400" dirty="0" smtClean="0">
                <a:latin typeface="Roboto Slab" charset="0"/>
                <a:ea typeface="Roboto Slab" charset="0"/>
              </a:rPr>
              <a:t>  </a:t>
            </a:r>
            <a:r>
              <a:rPr lang="tr-TR" sz="2400" b="1" dirty="0" smtClean="0">
                <a:latin typeface="Roboto Slab" charset="0"/>
                <a:ea typeface="Roboto Slab" charset="0"/>
              </a:rPr>
              <a:t>Eşitlik ilkesi</a:t>
            </a:r>
            <a:endParaRPr lang="tr-TR" sz="900" b="1" dirty="0" smtClean="0">
              <a:latin typeface="Roboto Slab" charset="0"/>
              <a:ea typeface="Roboto Slab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35263" y="1995686"/>
            <a:ext cx="6408737" cy="2160240"/>
          </a:xfrm>
          <a:noFill/>
        </p:spPr>
        <p:txBody>
          <a:bodyPr lIns="92075" tIns="46038" rIns="92075" bIns="46038"/>
          <a:lstStyle/>
          <a:p>
            <a:pPr defTabSz="762000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Dil, ırk, cinsiyet, siyasal düşünce, felsefi inanç, din ve mezhep ayrımı gözetmeksizin hiç bir kişiye, zümreye ya da sınıfa ayrıcalık verilmemesidir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022511"/>
              </p:ext>
            </p:extLst>
          </p:nvPr>
        </p:nvGraphicFramePr>
        <p:xfrm>
          <a:off x="611560" y="1779662"/>
          <a:ext cx="19812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Clip" r:id="rId3" imgW="4762440" imgH="3504600" progId="MS_ClipArt_Gallery.2">
                  <p:embed/>
                </p:oleObj>
              </mc:Choice>
              <mc:Fallback>
                <p:oleObj name="Clip" r:id="rId3" imgW="4762440" imgH="35046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779662"/>
                        <a:ext cx="19812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543069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defTabSz="762000" eaLnBrk="1" hangingPunct="1"/>
            <a:r>
              <a:rPr lang="tr-TR" sz="2400" dirty="0" smtClean="0">
                <a:latin typeface="Roboto Slab" charset="0"/>
                <a:ea typeface="Roboto Slab" charset="0"/>
              </a:rPr>
              <a:t>  </a:t>
            </a:r>
            <a:r>
              <a:rPr lang="tr-TR" sz="2400" b="1" dirty="0" smtClean="0">
                <a:latin typeface="Roboto Slab" charset="0"/>
                <a:ea typeface="Roboto Slab" charset="0"/>
              </a:rPr>
              <a:t>Güvence ilkesi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87624" y="1995686"/>
            <a:ext cx="7212012" cy="2133600"/>
          </a:xfrm>
          <a:noFill/>
        </p:spPr>
        <p:txBody>
          <a:bodyPr lIns="92075" tIns="46038" rIns="92075" bIns="46038"/>
          <a:lstStyle/>
          <a:p>
            <a:pPr defTabSz="762000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err="1" smtClean="0">
                <a:latin typeface="Times New Roman" pitchFamily="18" charset="0"/>
              </a:rPr>
              <a:t>İşgörenin</a:t>
            </a:r>
            <a:r>
              <a:rPr lang="tr-TR" sz="2800" dirty="0" smtClean="0">
                <a:latin typeface="Times New Roman" pitchFamily="18" charset="0"/>
              </a:rPr>
              <a:t> ağır kusuru bulunmadıkça  işten uzaklaştırılmaması ve haklarının korunmasıdır.</a:t>
            </a:r>
            <a:endParaRPr lang="tr-TR" sz="1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89199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defTabSz="762000" eaLnBrk="1" hangingPunct="1"/>
            <a:r>
              <a:rPr lang="tr-TR" sz="2400" b="1" dirty="0" smtClean="0">
                <a:latin typeface="Roboto Slab" charset="0"/>
                <a:ea typeface="Roboto Slab" charset="0"/>
              </a:rPr>
              <a:t>Yansızlık ilkesi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995686"/>
            <a:ext cx="8388424" cy="2378075"/>
          </a:xfrm>
          <a:noFill/>
        </p:spPr>
        <p:txBody>
          <a:bodyPr lIns="92075" tIns="46038" rIns="92075" bIns="46038"/>
          <a:lstStyle/>
          <a:p>
            <a:pPr defTabSz="762000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err="1" smtClean="0">
                <a:latin typeface="Times New Roman" pitchFamily="18" charset="0"/>
              </a:rPr>
              <a:t>İşgörenlere</a:t>
            </a:r>
            <a:r>
              <a:rPr lang="tr-TR" sz="2800" dirty="0" smtClean="0">
                <a:latin typeface="Times New Roman" pitchFamily="18" charset="0"/>
              </a:rPr>
              <a:t> eşit biçimde yaklaşılması; terfi, </a:t>
            </a:r>
            <a:r>
              <a:rPr lang="tr-TR" sz="2800" dirty="0" err="1" smtClean="0">
                <a:latin typeface="Times New Roman" pitchFamily="18" charset="0"/>
              </a:rPr>
              <a:t>ücretleme</a:t>
            </a:r>
            <a:r>
              <a:rPr lang="tr-TR" sz="2800" dirty="0" smtClean="0">
                <a:latin typeface="Times New Roman" pitchFamily="18" charset="0"/>
              </a:rPr>
              <a:t>, ödüllendirme ve  cezalandırmada </a:t>
            </a:r>
            <a:r>
              <a:rPr lang="tr-TR" sz="2800" dirty="0" err="1" smtClean="0">
                <a:latin typeface="Times New Roman" pitchFamily="18" charset="0"/>
              </a:rPr>
              <a:t>işgörenler</a:t>
            </a:r>
            <a:r>
              <a:rPr lang="tr-TR" sz="2800" dirty="0" smtClean="0">
                <a:latin typeface="Times New Roman" pitchFamily="18" charset="0"/>
              </a:rPr>
              <a:t> arasında  ayrım yapılmaması.</a:t>
            </a:r>
            <a:endParaRPr lang="tr-TR" sz="1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48520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defTabSz="762000" eaLnBrk="1" hangingPunct="1"/>
            <a:r>
              <a:rPr lang="tr-TR" sz="2400" b="1" dirty="0" smtClean="0">
                <a:latin typeface="Roboto Slab" charset="0"/>
                <a:ea typeface="Roboto Slab" charset="0"/>
              </a:rPr>
              <a:t>Halef yetiştirme ilkesi</a:t>
            </a:r>
            <a:endParaRPr lang="tr-TR" sz="900" b="1" dirty="0" smtClean="0">
              <a:latin typeface="Roboto Slab" charset="0"/>
              <a:ea typeface="Roboto Slab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2355726"/>
            <a:ext cx="7370762" cy="1579563"/>
          </a:xfrm>
          <a:noFill/>
        </p:spPr>
        <p:txBody>
          <a:bodyPr lIns="92075" tIns="46038" rIns="92075" bIns="46038"/>
          <a:lstStyle/>
          <a:p>
            <a:pPr defTabSz="762000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</a:rPr>
              <a:t>Yöneticilerin, astlarını yönetsel  pozisyonlar için hazırlamaları anlamına gelir.   Yetki devri en iyi halef yetiştirme yoludur.</a:t>
            </a:r>
            <a:endParaRPr lang="tr-TR" sz="1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48228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Halef yetiştirme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779662"/>
            <a:ext cx="8604448" cy="3159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Her  yönetici görevini geçici ya da sürekli olarak doldurabilecek bir ast yetiştirmelidir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yetki devrini de teşvik edici niteliktedir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Amirlerin makamlarının tehlikeye girebileceğini düşünmeleri, halef yetiştirmenin önündeki en büyük engeldir.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31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Dersin planı ve amaçları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99592" y="1816100"/>
            <a:ext cx="8244408" cy="2106613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İKY tanımı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İKY performansı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İKY modeli</a:t>
            </a:r>
          </a:p>
          <a:p>
            <a:pPr eaLnBrk="1" hangingPunct="1"/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İKY’nde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güncel sorunlar</a:t>
            </a: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39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Yönetim Geliştirme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63638"/>
            <a:ext cx="8001000" cy="32004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Yönetimde kusursuzluk mümkün değildir.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yönetici için gelişme daima izlenecek bir hedef olmalıdır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Bunun için sürekli eğitim ve gelişmeyi teşvik edecek hastane ikliminin yaratılması gereklidir.</a:t>
            </a:r>
            <a:br>
              <a:rPr lang="tr-TR" sz="2800" dirty="0" smtClean="0">
                <a:latin typeface="Times New Roman" pitchFamily="18" charset="0"/>
                <a:cs typeface="Times New Roman" pitchFamily="18" charset="0"/>
              </a:rPr>
            </a:b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06400" y="1714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endParaRPr lang="en-US" sz="3800">
              <a:solidFill>
                <a:schemeClr val="tx2"/>
              </a:solidFill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57200" y="1414462"/>
            <a:ext cx="8178800" cy="312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en-AU" sz="3000"/>
          </a:p>
        </p:txBody>
      </p:sp>
    </p:spTree>
    <p:extLst>
      <p:ext uri="{BB962C8B-B14F-4D97-AF65-F5344CB8AC3E}">
        <p14:creationId xmlns:p14="http://schemas.microsoft.com/office/powerpoint/2010/main" val="3731519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err="1" smtClean="0"/>
              <a:t>İKY’de</a:t>
            </a:r>
            <a:r>
              <a:rPr lang="tr-TR" sz="2400" dirty="0" smtClean="0"/>
              <a:t> güncel konular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23678"/>
            <a:ext cx="8001000" cy="264477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Küçülme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Güçlendirme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Cinsel Taciz</a:t>
            </a:r>
          </a:p>
        </p:txBody>
      </p:sp>
    </p:spTree>
    <p:extLst>
      <p:ext uri="{BB962C8B-B14F-4D97-AF65-F5344CB8AC3E}">
        <p14:creationId xmlns:p14="http://schemas.microsoft.com/office/powerpoint/2010/main" val="769213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Küçülme (</a:t>
            </a:r>
            <a:r>
              <a:rPr lang="tr-TR" sz="2400" dirty="0" err="1" smtClean="0"/>
              <a:t>Downsizing</a:t>
            </a:r>
            <a:r>
              <a:rPr lang="tr-TR" sz="2400" dirty="0" smtClean="0"/>
              <a:t>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707654"/>
            <a:ext cx="8001000" cy="32004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Küçülme, bir kurumun bilinçli olarak aldığı kararlar, uyguladığı stratejiler aracılığı ile personel sayısını, maliyetleri,  işleri ve süreçleri azaltması anlamına gelir </a:t>
            </a:r>
          </a:p>
        </p:txBody>
      </p:sp>
    </p:spTree>
    <p:extLst>
      <p:ext uri="{BB962C8B-B14F-4D97-AF65-F5344CB8AC3E}">
        <p14:creationId xmlns:p14="http://schemas.microsoft.com/office/powerpoint/2010/main" val="2985718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Küçülmenin yararları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563638"/>
            <a:ext cx="8001000" cy="3384600"/>
          </a:xfrm>
        </p:spPr>
        <p:txBody>
          <a:bodyPr/>
          <a:lstStyle/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Maliyetleri düşürmek,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Karar sürecini hızlandırmak,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Rakiplerin davranışlarına daha kısa sürede cevap verebilmek,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Haberleşmedeki bozulmaları azaltmak,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Daha çok sonuca dönük çalışır hale gelmek,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Örgüt içi süreçlerden çok müşteri gereksinmelerine odaklanmak,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Güçlendirmeyi hızlandırmak,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Verimliliği artırmak,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Yeni fikirlerin kısa sürede uygulanmasını sağlamak,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Sinerjiyi artırmak,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Kişisel sorumlulukları daha kolay izlemek.</a:t>
            </a:r>
          </a:p>
        </p:txBody>
      </p:sp>
    </p:spTree>
    <p:extLst>
      <p:ext uri="{BB962C8B-B14F-4D97-AF65-F5344CB8AC3E}">
        <p14:creationId xmlns:p14="http://schemas.microsoft.com/office/powerpoint/2010/main" val="24236288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483518"/>
            <a:ext cx="3208800" cy="1028700"/>
          </a:xfrm>
        </p:spPr>
        <p:txBody>
          <a:bodyPr/>
          <a:lstStyle/>
          <a:p>
            <a:pPr eaLnBrk="1" hangingPunct="1"/>
            <a:r>
              <a:rPr lang="tr-TR" sz="2400" dirty="0" smtClean="0"/>
              <a:t>Küçülme stratejileri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923678"/>
            <a:ext cx="7540625" cy="3015109"/>
          </a:xfrm>
        </p:spPr>
        <p:txBody>
          <a:bodyPr/>
          <a:lstStyle/>
          <a:p>
            <a:pPr marL="571500" indent="-571500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İşten çıkartma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layoff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71500" indent="-571500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Yer değiştirme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relocation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71500" indent="-571500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Erken emeklilik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early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retirement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71500" indent="-571500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Kademe azaltma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delayering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71500" indent="-571500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Dış kaynaklardan yararlanma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outsourcing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84619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j019581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22800" y="1487488"/>
            <a:ext cx="4521200" cy="2900362"/>
          </a:xfrm>
        </p:spPr>
      </p:pic>
      <p:sp>
        <p:nvSpPr>
          <p:cNvPr id="2867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463800"/>
            <a:ext cx="5436096" cy="147610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4800" b="1" dirty="0" smtClean="0">
                <a:solidFill>
                  <a:srgbClr val="000066"/>
                </a:solidFill>
              </a:rPr>
              <a:t>Personelin güçlendirilmesi</a:t>
            </a:r>
          </a:p>
        </p:txBody>
      </p:sp>
    </p:spTree>
    <p:extLst>
      <p:ext uri="{BB962C8B-B14F-4D97-AF65-F5344CB8AC3E}">
        <p14:creationId xmlns:p14="http://schemas.microsoft.com/office/powerpoint/2010/main" val="29819455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>
                <a:solidFill>
                  <a:schemeClr val="bg1"/>
                </a:solidFill>
              </a:rPr>
              <a:t>G</a:t>
            </a:r>
            <a:r>
              <a:rPr lang="tr-TR" sz="2400" b="1" dirty="0" smtClean="0">
                <a:solidFill>
                  <a:schemeClr val="bg1"/>
                </a:solidFill>
              </a:rPr>
              <a:t>üçlendirme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95686"/>
            <a:ext cx="7708900" cy="2551559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Güçlendirme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empowerment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), personele, yeterliliğini yükseltmesi ve daha fazla sorumluluk üstlenmesi için uygun ortam ve olanakların sağlanması olarak tanımlanabilir. </a:t>
            </a:r>
          </a:p>
        </p:txBody>
      </p:sp>
    </p:spTree>
    <p:extLst>
      <p:ext uri="{BB962C8B-B14F-4D97-AF65-F5344CB8AC3E}">
        <p14:creationId xmlns:p14="http://schemas.microsoft.com/office/powerpoint/2010/main" val="39844855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Dışsal güçlendirme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708150"/>
            <a:ext cx="8640960" cy="2806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Personeli katı kural ve emir komuta zincirinin dışına çıkarak, düşünmeye, yargıda bulunmaya,  karar vermeye ve uygulamaya yönlendirir. 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Dışsal güçlendirme, personelin, kurum amaçlarına en fazla katkıyı yapan kararları alma ve uygulamada yeterli yetki ve sorumlulukla donatılmasıdır. </a:t>
            </a:r>
          </a:p>
        </p:txBody>
      </p:sp>
    </p:spTree>
    <p:extLst>
      <p:ext uri="{BB962C8B-B14F-4D97-AF65-F5344CB8AC3E}">
        <p14:creationId xmlns:p14="http://schemas.microsoft.com/office/powerpoint/2010/main" val="32054857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solidFill>
                  <a:schemeClr val="bg1"/>
                </a:solidFill>
              </a:rPr>
              <a:t>İçsel güçlendirme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851670"/>
            <a:ext cx="8001000" cy="2838897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İçsel güçlendirme, personelin kişilik ve duygusal yapısının geliştirilmesi anlamına gelmektedir.  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İçsel güçlendirme, personele, yeterlilik, deneyim, atılganlık (girişimcilik), karizmatik özellikler kazandırmayı hedeflemektedir.</a:t>
            </a:r>
          </a:p>
        </p:txBody>
      </p:sp>
    </p:spTree>
    <p:extLst>
      <p:ext uri="{BB962C8B-B14F-4D97-AF65-F5344CB8AC3E}">
        <p14:creationId xmlns:p14="http://schemas.microsoft.com/office/powerpoint/2010/main" val="16448330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Güçlendirmenin amacı: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851670"/>
            <a:ext cx="8748464" cy="2952328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Güçlendirme, kurumdaki toplam gücün artmasını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sağlar.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Merkezileşmiş  güç, bir yanılsamadır; gerçek güç,  personelin kuruma bağlılığıdır,  gerçek güç, sahip olunan gücün işi yapan kişilere aktarılmasıyla ortaya 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çıkar.”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Ralph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Stayer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190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İnsan Kaynakları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23678"/>
            <a:ext cx="8460432" cy="2593975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İnsan kaynakları,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örgütlerde üretim faaliyetini doğrudan ya da dolaylı biçimde gerçekleştiren kişileri (yöneticiler dahil) ifade etmektedir. </a:t>
            </a:r>
          </a:p>
        </p:txBody>
      </p:sp>
    </p:spTree>
    <p:extLst>
      <p:ext uri="{BB962C8B-B14F-4D97-AF65-F5344CB8AC3E}">
        <p14:creationId xmlns:p14="http://schemas.microsoft.com/office/powerpoint/2010/main" val="21022643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Güçlendirmenin ögeleri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51670"/>
            <a:ext cx="8001000" cy="28067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Kurumsal işleyişle ilgili bilgi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İşe ilişkin bilgi ve becerilerin kazandırılması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Önemli kararlar alabilme hakkının sağlanması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 performansına dayalı ödüllendirme</a:t>
            </a:r>
          </a:p>
        </p:txBody>
      </p:sp>
    </p:spTree>
    <p:extLst>
      <p:ext uri="{BB962C8B-B14F-4D97-AF65-F5344CB8AC3E}">
        <p14:creationId xmlns:p14="http://schemas.microsoft.com/office/powerpoint/2010/main" val="22227928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Kurumsal işleyişle ilgili bilgi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766888"/>
            <a:ext cx="8064895" cy="3159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sz="3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3400" i="1" dirty="0" smtClean="0">
                <a:latin typeface="Times New Roman" pitchFamily="18" charset="0"/>
                <a:cs typeface="Times New Roman" pitchFamily="18" charset="0"/>
              </a:rPr>
              <a:t>Güçlendirmenin başarıldığı kurumlarda “sır” veya “gizli bilgi” diye bir şey yoktur. </a:t>
            </a:r>
          </a:p>
        </p:txBody>
      </p:sp>
    </p:spTree>
    <p:extLst>
      <p:ext uri="{BB962C8B-B14F-4D97-AF65-F5344CB8AC3E}">
        <p14:creationId xmlns:p14="http://schemas.microsoft.com/office/powerpoint/2010/main" val="1591471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530725"/>
            <a:ext cx="3528391" cy="1028700"/>
          </a:xfrm>
        </p:spPr>
        <p:txBody>
          <a:bodyPr/>
          <a:lstStyle/>
          <a:p>
            <a:pPr eaLnBrk="1" hangingPunct="1"/>
            <a:r>
              <a:rPr lang="tr-TR" sz="2000" b="1" dirty="0" smtClean="0"/>
              <a:t>İşe ilişkin bilgi </a:t>
            </a:r>
            <a:r>
              <a:rPr lang="tr-TR" sz="2000" b="1" dirty="0" smtClean="0"/>
              <a:t>ve becerilerin </a:t>
            </a:r>
            <a:r>
              <a:rPr lang="tr-TR" sz="2000" b="1" dirty="0" smtClean="0"/>
              <a:t>kazandırılması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851670"/>
            <a:ext cx="7848872" cy="2714303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içi eğitimle, personele yalnızca işiyle ilgili teknik bilgiler değil, personelin girişimcilik, önderlik, risk alma, yaratıcılık özelliklerini geliştiren bilgiler de kazandırılmalıdır. </a:t>
            </a:r>
          </a:p>
        </p:txBody>
      </p:sp>
    </p:spTree>
    <p:extLst>
      <p:ext uri="{BB962C8B-B14F-4D97-AF65-F5344CB8AC3E}">
        <p14:creationId xmlns:p14="http://schemas.microsoft.com/office/powerpoint/2010/main" val="263279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Önemli kararlar alabilme hakkı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766888"/>
            <a:ext cx="8676456" cy="3159125"/>
          </a:xfrm>
        </p:spPr>
        <p:txBody>
          <a:bodyPr/>
          <a:lstStyle/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Personel, işi ve kurumun işleyişi ile ilgili konularda bağımsız karar alabilme ve söz hakkına sahip olmalıdır. </a:t>
            </a:r>
          </a:p>
        </p:txBody>
      </p:sp>
    </p:spTree>
    <p:extLst>
      <p:ext uri="{BB962C8B-B14F-4D97-AF65-F5344CB8AC3E}">
        <p14:creationId xmlns:p14="http://schemas.microsoft.com/office/powerpoint/2010/main" val="1731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Kurumsal performansa dayalı ödül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7" y="1995686"/>
            <a:ext cx="8064895" cy="2930327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Ödüllendirmede temel kriter, personelin kurum amaçlarına yaptığı katkı olmalıdır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Kar paylaşım planları, öneri sistemleri performansa dayalı ödüllendirme sistemleridir.</a:t>
            </a:r>
          </a:p>
        </p:txBody>
      </p:sp>
    </p:spTree>
    <p:extLst>
      <p:ext uri="{BB962C8B-B14F-4D97-AF65-F5344CB8AC3E}">
        <p14:creationId xmlns:p14="http://schemas.microsoft.com/office/powerpoint/2010/main" val="110169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Güçlendirme süreci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3492501" y="1600200"/>
            <a:ext cx="2663825" cy="13204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000" b="1" dirty="0">
                <a:latin typeface="Arial" pitchFamily="34" charset="0"/>
              </a:rPr>
              <a:t>Kurumsal </a:t>
            </a:r>
          </a:p>
          <a:p>
            <a:pPr algn="ctr"/>
            <a:r>
              <a:rPr lang="tr-TR" sz="2000" b="1" dirty="0">
                <a:latin typeface="Arial" pitchFamily="34" charset="0"/>
              </a:rPr>
              <a:t>koşulların </a:t>
            </a:r>
          </a:p>
          <a:p>
            <a:pPr algn="ctr"/>
            <a:r>
              <a:rPr lang="tr-TR" sz="2000" b="1" dirty="0">
                <a:latin typeface="Arial" pitchFamily="34" charset="0"/>
              </a:rPr>
              <a:t>incelenmesi</a:t>
            </a:r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900113" y="1221582"/>
            <a:ext cx="7772400" cy="3398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en-US" sz="3000"/>
          </a:p>
        </p:txBody>
      </p:sp>
      <p:sp>
        <p:nvSpPr>
          <p:cNvPr id="38917" name="Rectangle 6"/>
          <p:cNvSpPr>
            <a:spLocks noChangeArrowheads="1"/>
          </p:cNvSpPr>
          <p:nvPr/>
        </p:nvSpPr>
        <p:spPr bwMode="auto">
          <a:xfrm>
            <a:off x="5724526" y="3274219"/>
            <a:ext cx="2663825" cy="13454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000" b="1">
                <a:latin typeface="Arial" pitchFamily="34" charset="0"/>
              </a:rPr>
              <a:t>Yetki ve güç</a:t>
            </a:r>
          </a:p>
          <a:p>
            <a:pPr algn="ctr"/>
            <a:r>
              <a:rPr lang="tr-TR" sz="2000" b="1">
                <a:latin typeface="Arial" pitchFamily="34" charset="0"/>
              </a:rPr>
              <a:t>aktarılması</a:t>
            </a:r>
          </a:p>
        </p:txBody>
      </p:sp>
      <p:sp>
        <p:nvSpPr>
          <p:cNvPr id="38918" name="Rectangle 7"/>
          <p:cNvSpPr>
            <a:spLocks noChangeArrowheads="1"/>
          </p:cNvSpPr>
          <p:nvPr/>
        </p:nvSpPr>
        <p:spPr bwMode="auto">
          <a:xfrm>
            <a:off x="1187451" y="3274219"/>
            <a:ext cx="2663825" cy="11697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000" b="1" dirty="0">
                <a:latin typeface="Arial" pitchFamily="34" charset="0"/>
              </a:rPr>
              <a:t>Sonuçların</a:t>
            </a:r>
          </a:p>
          <a:p>
            <a:pPr algn="ctr"/>
            <a:r>
              <a:rPr lang="tr-TR" sz="2000" b="1" dirty="0">
                <a:latin typeface="Arial" pitchFamily="34" charset="0"/>
              </a:rPr>
              <a:t>değerlendirilmesi</a:t>
            </a:r>
          </a:p>
        </p:txBody>
      </p:sp>
      <p:sp>
        <p:nvSpPr>
          <p:cNvPr id="38919" name="Line 8"/>
          <p:cNvSpPr>
            <a:spLocks noChangeShapeType="1"/>
          </p:cNvSpPr>
          <p:nvPr/>
        </p:nvSpPr>
        <p:spPr bwMode="auto">
          <a:xfrm>
            <a:off x="6227763" y="2085975"/>
            <a:ext cx="1008062" cy="1133475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20" name="Line 9"/>
          <p:cNvSpPr>
            <a:spLocks noChangeShapeType="1"/>
          </p:cNvSpPr>
          <p:nvPr/>
        </p:nvSpPr>
        <p:spPr bwMode="auto">
          <a:xfrm flipH="1">
            <a:off x="3851276" y="3813572"/>
            <a:ext cx="1800225" cy="0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21" name="Line 10"/>
          <p:cNvSpPr>
            <a:spLocks noChangeShapeType="1"/>
          </p:cNvSpPr>
          <p:nvPr/>
        </p:nvSpPr>
        <p:spPr bwMode="auto">
          <a:xfrm flipV="1">
            <a:off x="1979613" y="2139553"/>
            <a:ext cx="1439862" cy="1079897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34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Güçlendirmede başarı faktörleri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755650" y="1762125"/>
            <a:ext cx="3887788" cy="2831544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tr-TR" sz="1600" b="1" dirty="0">
                <a:latin typeface="Arial" pitchFamily="34" charset="0"/>
              </a:rPr>
              <a:t>KURUM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Açık vizyon ve misyon,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Amaç ve stratejiler,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Basık yapı,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Etkili ödül sistemi,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Bilgi paylaşımı,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Gelişme olanakları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(eğitim, öğretim)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Kaliteli personel temini,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İş tanımlarının ve prosedürlerin katılımcı tarzda düzenlenmesi.</a:t>
            </a:r>
            <a:r>
              <a:rPr lang="tr-TR" sz="1800" dirty="0">
                <a:latin typeface="Arial" pitchFamily="34" charset="0"/>
              </a:rPr>
              <a:t> 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643438" y="1362015"/>
            <a:ext cx="3960812" cy="1815882"/>
          </a:xfrm>
          <a:prstGeom prst="rect">
            <a:avLst/>
          </a:prstGeom>
          <a:solidFill>
            <a:srgbClr val="99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tr-TR" sz="1600" b="1" dirty="0">
                <a:latin typeface="Arial" pitchFamily="34" charset="0"/>
              </a:rPr>
              <a:t>YÖNETİCİ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Güven verme,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Katılımcı,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Öğrenmeye istekli,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Yol gösterici,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Açık vizyon ve misyon sahibi,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Personel </a:t>
            </a:r>
            <a:r>
              <a:rPr lang="tr-TR" sz="1600" b="1" dirty="0" smtClean="0">
                <a:latin typeface="Arial" pitchFamily="34" charset="0"/>
              </a:rPr>
              <a:t>performansını </a:t>
            </a:r>
            <a:r>
              <a:rPr lang="tr-TR" sz="1600" b="1" dirty="0">
                <a:latin typeface="Arial" pitchFamily="34" charset="0"/>
              </a:rPr>
              <a:t>yükseltme 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4643438" y="3142436"/>
            <a:ext cx="4032250" cy="181588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tr-TR" sz="1600" b="1" dirty="0">
                <a:latin typeface="Arial" pitchFamily="34" charset="0"/>
              </a:rPr>
              <a:t>PERSONEL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Personelin kendini iyi tanıması,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Personelin kendini sürekli yenilemesi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Değişime açık olma,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Kendine güven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Eyleme dönük olma</a:t>
            </a:r>
          </a:p>
          <a:p>
            <a:pPr algn="ctr" eaLnBrk="1" hangingPunct="1"/>
            <a:r>
              <a:rPr lang="tr-TR" sz="1600" b="1" dirty="0">
                <a:latin typeface="Arial" pitchFamily="34" charset="0"/>
              </a:rPr>
              <a:t>Dinleme ve anlama yeteneği </a:t>
            </a:r>
          </a:p>
        </p:txBody>
      </p:sp>
    </p:spTree>
    <p:extLst>
      <p:ext uri="{BB962C8B-B14F-4D97-AF65-F5344CB8AC3E}">
        <p14:creationId xmlns:p14="http://schemas.microsoft.com/office/powerpoint/2010/main" val="145275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Yöneticilerin sorumlulukları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35646"/>
            <a:ext cx="8280920" cy="3398837"/>
          </a:xfrm>
        </p:spPr>
        <p:txBody>
          <a:bodyPr/>
          <a:lstStyle/>
          <a:p>
            <a:pPr marL="533400" indent="-533400"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Yapılacak işleri personel arasında dağıtırken, astların fikrini almak,</a:t>
            </a:r>
          </a:p>
          <a:p>
            <a:pPr marL="533400" indent="-533400"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Olumlu ve işbirliğini özendiren bir iş ortamı yaratmak,</a:t>
            </a:r>
          </a:p>
          <a:p>
            <a:pPr marL="533400" indent="-533400"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Personeli ödüllendirmek ve isteklendirmek,</a:t>
            </a:r>
          </a:p>
          <a:p>
            <a:pPr marL="533400" indent="-533400"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Güven vermek,</a:t>
            </a:r>
          </a:p>
          <a:p>
            <a:pPr marL="533400" indent="-533400"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Personele inisiyatif ve sorumluluk duygusu kazandırmak,</a:t>
            </a:r>
          </a:p>
          <a:p>
            <a:pPr marL="533400" indent="-533400"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Başarıyı esas almak,</a:t>
            </a:r>
          </a:p>
          <a:p>
            <a:pPr marL="533400" indent="-533400"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En alt kademelere uzanan açık bir iletişim sistemi kurmak.</a:t>
            </a:r>
          </a:p>
        </p:txBody>
      </p:sp>
    </p:spTree>
    <p:extLst>
      <p:ext uri="{BB962C8B-B14F-4D97-AF65-F5344CB8AC3E}">
        <p14:creationId xmlns:p14="http://schemas.microsoft.com/office/powerpoint/2010/main" val="216823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Cinsel taciz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95686"/>
            <a:ext cx="8145016" cy="248285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sektörünün en maliyetli ve insani sorunu.</a:t>
            </a:r>
          </a:p>
        </p:txBody>
      </p:sp>
    </p:spTree>
    <p:extLst>
      <p:ext uri="{BB962C8B-B14F-4D97-AF65-F5344CB8AC3E}">
        <p14:creationId xmlns:p14="http://schemas.microsoft.com/office/powerpoint/2010/main" val="241240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Cinsel tacize yol açan eylemler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766888"/>
            <a:ext cx="8676456" cy="3159125"/>
          </a:xfrm>
        </p:spPr>
        <p:txBody>
          <a:bodyPr/>
          <a:lstStyle/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Manalı (davet edici) bakışlar,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Cinsellikle ilgili istenilmeyen şakalar, seks fıkraları, sorular ya da sözler,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Manalı şekilde yapılan kaş, göz, el ve yüz hareketleri,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İstenilmeyen dışarı çıkma teklifleri,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İstenilmeyen mektuplar, telefonla aranmalar,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Bir kişinin vücudunun herhangi bir bölgesini cinsel yönden manalı bir şekilde teşhir etmesi,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Bir kişinin vücudunun herhangi bölgesiyle başka bir kişiye hafifçe dokunması, elle temas edilmesi,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Vücudun herhangi bir yerine belirgin bir şekilde başkası tarafından dokunulması,</a:t>
            </a:r>
          </a:p>
          <a:p>
            <a:pPr marL="571500" indent="-571500" eaLnBrk="1" hangingPunct="1">
              <a:spcBef>
                <a:spcPts val="0"/>
              </a:spcBef>
            </a:pP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Tecavüz yada tecavüze yeltenme.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 eaLnBrk="1" hangingPunct="1">
              <a:spcBef>
                <a:spcPts val="0"/>
              </a:spcBef>
            </a:pP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771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İnsan Kaynakları Yönetimi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2067694"/>
            <a:ext cx="7772400" cy="2270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Çalışanların etkili ve verimli bir biçimde çalıştırılmasıyla ilgili faaliyetler bütünü veya sistemidir.</a:t>
            </a:r>
          </a:p>
        </p:txBody>
      </p:sp>
    </p:spTree>
    <p:extLst>
      <p:ext uri="{BB962C8B-B14F-4D97-AF65-F5344CB8AC3E}">
        <p14:creationId xmlns:p14="http://schemas.microsoft.com/office/powerpoint/2010/main" val="199465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000" dirty="0" smtClean="0"/>
              <a:t>Sağlık kurumlarında İKY niçin önemlidir ?</a:t>
            </a:r>
            <a:endParaRPr lang="en-US" sz="2000" dirty="0" smtClean="0"/>
          </a:p>
        </p:txBody>
      </p:sp>
      <p:sp>
        <p:nvSpPr>
          <p:cNvPr id="10243" name="2 İçerik Yer Tutucusu"/>
          <p:cNvSpPr>
            <a:spLocks noGrp="1"/>
          </p:cNvSpPr>
          <p:nvPr>
            <p:ph idx="4294967295"/>
          </p:nvPr>
        </p:nvSpPr>
        <p:spPr>
          <a:xfrm>
            <a:off x="899592" y="1635646"/>
            <a:ext cx="7540625" cy="3303141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üretimi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kalitesi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Maliyetler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Eğitim ve profesyonelleşme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İstihdam sorunları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TKY ve ekip çalışması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77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İKY Performansı (4 C Yaklaşımı)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851670"/>
            <a:ext cx="7772400" cy="30861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Yeterlilik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Competence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Bağlanma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Commitment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Uyum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Compliance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Maliyet Etkililik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Effectiveness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1183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/>
              <a:t>İKY performansı</a:t>
            </a:r>
            <a:endParaRPr lang="en-US" sz="2400" dirty="0" smtClean="0"/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285751" y="3290736"/>
            <a:ext cx="5364163" cy="700881"/>
            <a:chOff x="1184" y="2588"/>
            <a:chExt cx="3378" cy="375"/>
          </a:xfrm>
        </p:grpSpPr>
        <p:sp>
          <p:nvSpPr>
            <p:cNvPr id="12318" name="Freeform 4"/>
            <p:cNvSpPr>
              <a:spLocks/>
            </p:cNvSpPr>
            <p:nvPr/>
          </p:nvSpPr>
          <p:spPr bwMode="auto">
            <a:xfrm>
              <a:off x="1184" y="2588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5"/>
            <p:cNvSpPr>
              <a:spLocks/>
            </p:cNvSpPr>
            <p:nvPr/>
          </p:nvSpPr>
          <p:spPr bwMode="auto">
            <a:xfrm>
              <a:off x="1188" y="2588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Freeform 6"/>
            <p:cNvSpPr>
              <a:spLocks/>
            </p:cNvSpPr>
            <p:nvPr/>
          </p:nvSpPr>
          <p:spPr bwMode="auto">
            <a:xfrm>
              <a:off x="1302" y="2638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Freeform 7"/>
            <p:cNvSpPr>
              <a:spLocks/>
            </p:cNvSpPr>
            <p:nvPr/>
          </p:nvSpPr>
          <p:spPr bwMode="auto">
            <a:xfrm>
              <a:off x="4438" y="2588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Freeform 8"/>
            <p:cNvSpPr>
              <a:spLocks/>
            </p:cNvSpPr>
            <p:nvPr/>
          </p:nvSpPr>
          <p:spPr bwMode="auto">
            <a:xfrm>
              <a:off x="1307" y="2639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292" name="Group 9"/>
          <p:cNvGrpSpPr>
            <a:grpSpLocks/>
          </p:cNvGrpSpPr>
          <p:nvPr/>
        </p:nvGrpSpPr>
        <p:grpSpPr bwMode="auto">
          <a:xfrm>
            <a:off x="270078" y="1689597"/>
            <a:ext cx="5359400" cy="801063"/>
            <a:chOff x="1184" y="1519"/>
            <a:chExt cx="3376" cy="457"/>
          </a:xfrm>
        </p:grpSpPr>
        <p:sp>
          <p:nvSpPr>
            <p:cNvPr id="12312" name="Freeform 10"/>
            <p:cNvSpPr>
              <a:spLocks/>
            </p:cNvSpPr>
            <p:nvPr/>
          </p:nvSpPr>
          <p:spPr bwMode="auto">
            <a:xfrm>
              <a:off x="1184" y="1519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Freeform 11"/>
            <p:cNvSpPr>
              <a:spLocks/>
            </p:cNvSpPr>
            <p:nvPr/>
          </p:nvSpPr>
          <p:spPr bwMode="auto">
            <a:xfrm>
              <a:off x="1188" y="1519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Freeform 12"/>
            <p:cNvSpPr>
              <a:spLocks/>
            </p:cNvSpPr>
            <p:nvPr/>
          </p:nvSpPr>
          <p:spPr bwMode="auto">
            <a:xfrm>
              <a:off x="1302" y="1569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Freeform 13"/>
            <p:cNvSpPr>
              <a:spLocks/>
            </p:cNvSpPr>
            <p:nvPr/>
          </p:nvSpPr>
          <p:spPr bwMode="auto">
            <a:xfrm>
              <a:off x="4421" y="1519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Freeform 14"/>
            <p:cNvSpPr>
              <a:spLocks/>
            </p:cNvSpPr>
            <p:nvPr/>
          </p:nvSpPr>
          <p:spPr bwMode="auto">
            <a:xfrm>
              <a:off x="1307" y="1570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Rectangle 15"/>
            <p:cNvSpPr>
              <a:spLocks noChangeArrowheads="1"/>
            </p:cNvSpPr>
            <p:nvPr/>
          </p:nvSpPr>
          <p:spPr bwMode="auto">
            <a:xfrm>
              <a:off x="1328" y="1593"/>
              <a:ext cx="1185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400" b="1" i="1" dirty="0" smtClean="0">
                  <a:solidFill>
                    <a:schemeClr val="bg2"/>
                  </a:solidFill>
                  <a:latin typeface="Tahoma" pitchFamily="34" charset="0"/>
                </a:rPr>
                <a:t>Yeterlilik</a:t>
              </a:r>
              <a:endParaRPr lang="tr-TR" sz="2400" b="1" i="1" dirty="0">
                <a:solidFill>
                  <a:schemeClr val="bg2"/>
                </a:solidFill>
                <a:latin typeface="Tahoma" pitchFamily="34" charset="0"/>
              </a:endParaRPr>
            </a:p>
          </p:txBody>
        </p:sp>
      </p:grpSp>
      <p:grpSp>
        <p:nvGrpSpPr>
          <p:cNvPr id="12293" name="Group 16"/>
          <p:cNvGrpSpPr>
            <a:grpSpLocks/>
          </p:cNvGrpSpPr>
          <p:nvPr/>
        </p:nvGrpSpPr>
        <p:grpSpPr bwMode="auto">
          <a:xfrm>
            <a:off x="304438" y="2529622"/>
            <a:ext cx="5359400" cy="704153"/>
            <a:chOff x="1184" y="2055"/>
            <a:chExt cx="3376" cy="429"/>
          </a:xfrm>
        </p:grpSpPr>
        <p:sp>
          <p:nvSpPr>
            <p:cNvPr id="12306" name="Freeform 17"/>
            <p:cNvSpPr>
              <a:spLocks/>
            </p:cNvSpPr>
            <p:nvPr/>
          </p:nvSpPr>
          <p:spPr bwMode="auto">
            <a:xfrm>
              <a:off x="1184" y="205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Freeform 18"/>
            <p:cNvSpPr>
              <a:spLocks/>
            </p:cNvSpPr>
            <p:nvPr/>
          </p:nvSpPr>
          <p:spPr bwMode="auto">
            <a:xfrm>
              <a:off x="1188" y="205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19"/>
            <p:cNvSpPr>
              <a:spLocks/>
            </p:cNvSpPr>
            <p:nvPr/>
          </p:nvSpPr>
          <p:spPr bwMode="auto">
            <a:xfrm>
              <a:off x="1302" y="210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Freeform 20"/>
            <p:cNvSpPr>
              <a:spLocks/>
            </p:cNvSpPr>
            <p:nvPr/>
          </p:nvSpPr>
          <p:spPr bwMode="auto">
            <a:xfrm>
              <a:off x="4421" y="205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21"/>
            <p:cNvSpPr>
              <a:spLocks/>
            </p:cNvSpPr>
            <p:nvPr/>
          </p:nvSpPr>
          <p:spPr bwMode="auto">
            <a:xfrm>
              <a:off x="1307" y="210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Rectangle 22"/>
            <p:cNvSpPr>
              <a:spLocks noChangeArrowheads="1"/>
            </p:cNvSpPr>
            <p:nvPr/>
          </p:nvSpPr>
          <p:spPr bwMode="auto">
            <a:xfrm>
              <a:off x="1328" y="2101"/>
              <a:ext cx="873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400" b="1" i="1" dirty="0" smtClean="0">
                  <a:solidFill>
                    <a:schemeClr val="bg2"/>
                  </a:solidFill>
                  <a:latin typeface="Tahoma" pitchFamily="34" charset="0"/>
                </a:rPr>
                <a:t>Uyum</a:t>
              </a:r>
              <a:endParaRPr lang="tr-TR" sz="2400" b="1" i="1" dirty="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</p:grpSp>
      <p:sp>
        <p:nvSpPr>
          <p:cNvPr id="12294" name="Rectangle 23"/>
          <p:cNvSpPr>
            <a:spLocks noChangeArrowheads="1"/>
          </p:cNvSpPr>
          <p:nvPr/>
        </p:nvSpPr>
        <p:spPr bwMode="auto">
          <a:xfrm>
            <a:off x="439281" y="3384187"/>
            <a:ext cx="2031325" cy="455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725" tIns="42862" rIns="85725" bIns="42862">
            <a:spAutoFit/>
          </a:bodyPr>
          <a:lstStyle/>
          <a:p>
            <a:pPr marL="312738" indent="-312738" defTabSz="762000" eaLnBrk="0" hangingPunct="0">
              <a:spcBef>
                <a:spcPct val="20000"/>
              </a:spcBef>
              <a:buClr>
                <a:srgbClr val="FC0128"/>
              </a:buClr>
              <a:buSzPct val="80000"/>
              <a:buFont typeface="ZapfDingbats BT" charset="2"/>
              <a:buChar char="ä"/>
            </a:pPr>
            <a:r>
              <a:rPr lang="tr-TR" sz="2400" b="1" i="1" dirty="0" smtClean="0">
                <a:solidFill>
                  <a:schemeClr val="bg2"/>
                </a:solidFill>
                <a:latin typeface="Tahoma" pitchFamily="34" charset="0"/>
              </a:rPr>
              <a:t>Bağlanma</a:t>
            </a:r>
            <a:endParaRPr lang="tr-TR" sz="2400" b="1" i="1" dirty="0">
              <a:solidFill>
                <a:schemeClr val="bg2"/>
              </a:solidFill>
              <a:latin typeface="Tahoma" pitchFamily="34" charset="0"/>
            </a:endParaRPr>
          </a:p>
        </p:txBody>
      </p:sp>
      <p:grpSp>
        <p:nvGrpSpPr>
          <p:cNvPr id="12295" name="Group 24"/>
          <p:cNvGrpSpPr>
            <a:grpSpLocks/>
          </p:cNvGrpSpPr>
          <p:nvPr/>
        </p:nvGrpSpPr>
        <p:grpSpPr bwMode="auto">
          <a:xfrm>
            <a:off x="285751" y="4143721"/>
            <a:ext cx="5410171" cy="761677"/>
            <a:chOff x="1184" y="3095"/>
            <a:chExt cx="3376" cy="434"/>
          </a:xfrm>
        </p:grpSpPr>
        <p:sp>
          <p:nvSpPr>
            <p:cNvPr id="12300" name="Freeform 25"/>
            <p:cNvSpPr>
              <a:spLocks/>
            </p:cNvSpPr>
            <p:nvPr/>
          </p:nvSpPr>
          <p:spPr bwMode="auto">
            <a:xfrm>
              <a:off x="1184" y="309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Freeform 26"/>
            <p:cNvSpPr>
              <a:spLocks/>
            </p:cNvSpPr>
            <p:nvPr/>
          </p:nvSpPr>
          <p:spPr bwMode="auto">
            <a:xfrm>
              <a:off x="1188" y="309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Freeform 27"/>
            <p:cNvSpPr>
              <a:spLocks/>
            </p:cNvSpPr>
            <p:nvPr/>
          </p:nvSpPr>
          <p:spPr bwMode="auto">
            <a:xfrm>
              <a:off x="1302" y="314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03" name="Freeform 28"/>
            <p:cNvSpPr>
              <a:spLocks/>
            </p:cNvSpPr>
            <p:nvPr/>
          </p:nvSpPr>
          <p:spPr bwMode="auto">
            <a:xfrm>
              <a:off x="4421" y="309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Freeform 29"/>
            <p:cNvSpPr>
              <a:spLocks/>
            </p:cNvSpPr>
            <p:nvPr/>
          </p:nvSpPr>
          <p:spPr bwMode="auto">
            <a:xfrm>
              <a:off x="1307" y="314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Rectangle 30"/>
            <p:cNvSpPr>
              <a:spLocks noChangeArrowheads="1"/>
            </p:cNvSpPr>
            <p:nvPr/>
          </p:nvSpPr>
          <p:spPr bwMode="auto">
            <a:xfrm>
              <a:off x="1321" y="3146"/>
              <a:ext cx="1802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400" b="1" i="1" dirty="0" smtClean="0">
                  <a:solidFill>
                    <a:schemeClr val="bg2"/>
                  </a:solidFill>
                  <a:latin typeface="Tahoma" pitchFamily="34" charset="0"/>
                </a:rPr>
                <a:t>Maliyet etkililik</a:t>
              </a:r>
              <a:endParaRPr lang="tr-TR" sz="2400" b="1" i="1" dirty="0">
                <a:solidFill>
                  <a:schemeClr val="bg2"/>
                </a:solidFill>
                <a:latin typeface="Tahoma" pitchFamily="34" charset="0"/>
              </a:endParaRPr>
            </a:p>
          </p:txBody>
        </p:sp>
      </p:grp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713574" y="1771561"/>
            <a:ext cx="3505200" cy="646973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kumimoji="1"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Personelin, kurumun etkili ve üretken üyesi olabilme derecesidir</a:t>
            </a:r>
          </a:p>
        </p:txBody>
      </p:sp>
      <p:sp>
        <p:nvSpPr>
          <p:cNvPr id="36896" name="Rectangle 32"/>
          <p:cNvSpPr>
            <a:spLocks noChangeArrowheads="1"/>
          </p:cNvSpPr>
          <p:nvPr/>
        </p:nvSpPr>
        <p:spPr bwMode="auto">
          <a:xfrm>
            <a:off x="5720067" y="2526459"/>
            <a:ext cx="3295650" cy="92397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kumimoji="1"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Bireysel amaçlarla, kurumsal amaçlar arasında tutarlılık sağlanması</a:t>
            </a:r>
            <a:endParaRPr kumimoji="1" lang="tr-TR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5689313" y="3348976"/>
            <a:ext cx="2430152" cy="646973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Personelin kuruma karşı</a:t>
            </a:r>
          </a:p>
          <a:p>
            <a:pPr eaLnBrk="0" hangingPunct="0"/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bağlılığı-sadakati</a:t>
            </a:r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5796136" y="3995949"/>
            <a:ext cx="2498928" cy="92397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Personele </a:t>
            </a:r>
            <a:r>
              <a:rPr lang="tr-TR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yönelik harcamaların istenen sonuçları </a:t>
            </a: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verebilmesi</a:t>
            </a:r>
          </a:p>
        </p:txBody>
      </p:sp>
    </p:spTree>
    <p:extLst>
      <p:ext uri="{BB962C8B-B14F-4D97-AF65-F5344CB8AC3E}">
        <p14:creationId xmlns:p14="http://schemas.microsoft.com/office/powerpoint/2010/main" val="342838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95" grpId="0" animBg="1" autoUpdateAnimBg="0"/>
      <p:bldP spid="36896" grpId="0" animBg="1" autoUpdateAnimBg="0"/>
      <p:bldP spid="36897" grpId="0" animBg="1" autoUpdateAnimBg="0"/>
      <p:bldP spid="36898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İki temel gösterge:</a:t>
            </a:r>
            <a:endParaRPr lang="tr-TR" sz="1600" b="1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2283718"/>
            <a:ext cx="6592887" cy="1754188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devri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devamsızlığı</a:t>
            </a:r>
          </a:p>
        </p:txBody>
      </p:sp>
    </p:spTree>
    <p:extLst>
      <p:ext uri="{BB962C8B-B14F-4D97-AF65-F5344CB8AC3E}">
        <p14:creationId xmlns:p14="http://schemas.microsoft.com/office/powerpoint/2010/main" val="209652942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Personel devri</a:t>
            </a:r>
            <a:endParaRPr lang="tr-TR" sz="1600" b="1" dirty="0" smtClean="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331640" y="2160538"/>
            <a:ext cx="6609928" cy="2308324"/>
          </a:xfrm>
          <a:prstGeom prst="rect">
            <a:avLst/>
          </a:prstGeom>
          <a:solidFill>
            <a:srgbClr val="FFFFCC"/>
          </a:solidFill>
          <a:ln w="12700" cap="sq">
            <a:solidFill>
              <a:srgbClr val="00FFFF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3600" b="1" dirty="0">
                <a:latin typeface="Times New Roman" pitchFamily="18" charset="0"/>
                <a:sym typeface="Symbol" pitchFamily="18" charset="2"/>
              </a:rPr>
              <a:t>  </a:t>
            </a:r>
            <a:r>
              <a:rPr lang="tr-TR" sz="3200" b="1" dirty="0">
                <a:latin typeface="Times New Roman" pitchFamily="18" charset="0"/>
              </a:rPr>
              <a:t>Ayrılan Personel Sayısı</a:t>
            </a:r>
            <a:endParaRPr lang="tr-TR" sz="3600" b="1" dirty="0">
              <a:latin typeface="Times New Roman" pitchFamily="18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endParaRPr lang="tr-TR" sz="3600" b="1" dirty="0">
              <a:latin typeface="Times New Roman" pitchFamily="18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r>
              <a:rPr lang="tr-TR" sz="3600" b="1" dirty="0">
                <a:latin typeface="Times New Roman" pitchFamily="18" charset="0"/>
                <a:sym typeface="Symbol" pitchFamily="18" charset="2"/>
              </a:rPr>
              <a:t> </a:t>
            </a:r>
            <a:r>
              <a:rPr lang="tr-TR" sz="3200" b="1" dirty="0">
                <a:latin typeface="Times New Roman" pitchFamily="18" charset="0"/>
              </a:rPr>
              <a:t>Personel Sayısı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2743200" y="3314700"/>
            <a:ext cx="55626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9812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1039</Words>
  <Application>Microsoft Office PowerPoint</Application>
  <PresentationFormat>Ekran Gösterisi (16:9)</PresentationFormat>
  <Paragraphs>190</Paragraphs>
  <Slides>39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9" baseType="lpstr">
      <vt:lpstr>Arial</vt:lpstr>
      <vt:lpstr>Wingdings</vt:lpstr>
      <vt:lpstr>Times New Roman</vt:lpstr>
      <vt:lpstr>Roboto Slab</vt:lpstr>
      <vt:lpstr>Symbol</vt:lpstr>
      <vt:lpstr>Tahoma</vt:lpstr>
      <vt:lpstr>Nixie One</vt:lpstr>
      <vt:lpstr>ZapfDingbats BT</vt:lpstr>
      <vt:lpstr>Warwick template</vt:lpstr>
      <vt:lpstr>Microsoft Clip Gallery</vt:lpstr>
      <vt:lpstr>İnsan Kaynakları Yönetimi Giriş ve Temel Kavramlar</vt:lpstr>
      <vt:lpstr>Dersin planı ve amaçları</vt:lpstr>
      <vt:lpstr>İnsan Kaynakları</vt:lpstr>
      <vt:lpstr>İnsan Kaynakları Yönetimi</vt:lpstr>
      <vt:lpstr>Sağlık kurumlarında İKY niçin önemlidir ?</vt:lpstr>
      <vt:lpstr>İKY Performansı (4 C Yaklaşımı) </vt:lpstr>
      <vt:lpstr>İKY performansı</vt:lpstr>
      <vt:lpstr>İki temel gösterge:</vt:lpstr>
      <vt:lpstr>Personel devri</vt:lpstr>
      <vt:lpstr>Personel devamsızlığı</vt:lpstr>
      <vt:lpstr>İKY İLKELERİ VE GÜNCEL SORUNLAR</vt:lpstr>
      <vt:lpstr>İlke</vt:lpstr>
      <vt:lpstr>İnsan kaynakları yönetimi ilkeleri</vt:lpstr>
      <vt:lpstr>  Liyakat ilkesi</vt:lpstr>
      <vt:lpstr>  Eşitlik ilkesi</vt:lpstr>
      <vt:lpstr>  Güvence ilkesi</vt:lpstr>
      <vt:lpstr>Yansızlık ilkesi</vt:lpstr>
      <vt:lpstr>Halef yetiştirme ilkesi</vt:lpstr>
      <vt:lpstr>Halef yetiştirme</vt:lpstr>
      <vt:lpstr>Yönetim Geliştirme</vt:lpstr>
      <vt:lpstr>İKY’de güncel konular</vt:lpstr>
      <vt:lpstr>Küçülme (Downsizing)</vt:lpstr>
      <vt:lpstr>Küçülmenin yararları</vt:lpstr>
      <vt:lpstr>Küçülme stratejileri</vt:lpstr>
      <vt:lpstr>PowerPoint Sunusu</vt:lpstr>
      <vt:lpstr>Güçlendirme</vt:lpstr>
      <vt:lpstr>Dışsal güçlendirme</vt:lpstr>
      <vt:lpstr>İçsel güçlendirme</vt:lpstr>
      <vt:lpstr>Güçlendirmenin amacı:</vt:lpstr>
      <vt:lpstr>Güçlendirmenin ögeleri</vt:lpstr>
      <vt:lpstr>Kurumsal işleyişle ilgili bilgi</vt:lpstr>
      <vt:lpstr>İşe ilişkin bilgi ve becerilerin kazandırılması</vt:lpstr>
      <vt:lpstr>Önemli kararlar alabilme hakkı</vt:lpstr>
      <vt:lpstr>Kurumsal performansa dayalı ödül</vt:lpstr>
      <vt:lpstr>Güçlendirme süreci</vt:lpstr>
      <vt:lpstr>Güçlendirmede başarı faktörleri</vt:lpstr>
      <vt:lpstr>Yöneticilerin sorumlulukları</vt:lpstr>
      <vt:lpstr>Cinsel taciz</vt:lpstr>
      <vt:lpstr>Cinsel tacize yol açan eylemler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27</cp:revision>
  <dcterms:modified xsi:type="dcterms:W3CDTF">2022-09-20T07:44:56Z</dcterms:modified>
</cp:coreProperties>
</file>