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9" r:id="rId2"/>
    <p:sldId id="433" r:id="rId3"/>
    <p:sldId id="434" r:id="rId4"/>
    <p:sldId id="435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</p:sldIdLst>
  <p:sldSz cx="9144000" cy="5143500" type="screen16x9"/>
  <p:notesSz cx="6858000" cy="9144000"/>
  <p:embeddedFontLst>
    <p:embeddedFont>
      <p:font typeface="Nixie One" charset="0"/>
      <p:regular r:id="rId24"/>
    </p:embeddedFont>
    <p:embeddedFont>
      <p:font typeface="Verdana" pitchFamily="34" charset="0"/>
      <p:regular r:id="rId25"/>
      <p:bold r:id="rId26"/>
      <p:italic r:id="rId27"/>
      <p:boldItalic r:id="rId28"/>
    </p:embeddedFont>
    <p:embeddedFont>
      <p:font typeface="Tahoma" pitchFamily="34" charset="0"/>
      <p:regular r:id="rId29"/>
      <p:bold r:id="rId30"/>
    </p:embeddedFont>
    <p:embeddedFont>
      <p:font typeface="Arial Tur" pitchFamily="34" charset="0"/>
      <p:regular r:id="rId31"/>
      <p:bold r:id="rId32"/>
      <p:italic r:id="rId33"/>
      <p:boldItalic r:id="rId34"/>
    </p:embeddedFont>
    <p:embeddedFont>
      <p:font typeface="Roboto Slab" charset="0"/>
      <p:regular r:id="rId35"/>
      <p:bold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4" y="-9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schemas.openxmlformats.org/officeDocument/2006/relationships/font" Target="fonts/font1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6071B22-F8A4-45CF-8396-68A4E82323FF}" type="slidenum">
              <a:rPr lang="tr-TR">
                <a:latin typeface="Arial" pitchFamily="34" charset="0"/>
              </a:rPr>
              <a:pPr/>
              <a:t>10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37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3B84F35-BAFB-4D08-8443-294B6A0D0489}" type="slidenum">
              <a:rPr lang="tr-TR">
                <a:latin typeface="Arial" pitchFamily="34" charset="0"/>
              </a:rPr>
              <a:pPr/>
              <a:t>11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48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6323D50-22D4-4D8A-8376-6A9234E09AA6}" type="slidenum">
              <a:rPr lang="tr-TR">
                <a:latin typeface="Arial" pitchFamily="34" charset="0"/>
              </a:rPr>
              <a:pPr/>
              <a:t>12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58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B90745D-81C2-4E99-9CE6-0F98007B15AC}" type="slidenum">
              <a:rPr lang="tr-TR">
                <a:latin typeface="Arial" pitchFamily="34" charset="0"/>
              </a:rPr>
              <a:pPr/>
              <a:t>13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68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FA80142-0502-4392-A4A2-E7CAED4475FD}" type="slidenum">
              <a:rPr lang="tr-TR">
                <a:latin typeface="Arial" pitchFamily="34" charset="0"/>
              </a:rPr>
              <a:pPr/>
              <a:t>14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78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36C8ECA-C2F1-449F-B680-3DA089773D35}" type="slidenum">
              <a:rPr lang="tr-TR">
                <a:latin typeface="Arial" pitchFamily="34" charset="0"/>
              </a:rPr>
              <a:pPr/>
              <a:t>15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89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99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99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DA69BBD-CF1F-4DB3-A5D5-FD1AB1FEFBA8}" type="slidenum">
              <a:rPr lang="tr-TR">
                <a:latin typeface="Arial" pitchFamily="34" charset="0"/>
              </a:rPr>
              <a:pPr/>
              <a:t>16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99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99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1EB1475-DA4F-4D62-B57F-D70D9AE48617}" type="slidenum">
              <a:rPr lang="tr-TR">
                <a:latin typeface="Arial" pitchFamily="34" charset="0"/>
              </a:rPr>
              <a:pPr/>
              <a:t>17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409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B82C95F-6522-4792-ADC4-1A9DCF80E055}" type="slidenum">
              <a:rPr lang="tr-TR">
                <a:latin typeface="Arial" pitchFamily="34" charset="0"/>
              </a:rPr>
              <a:pPr/>
              <a:t>18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419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5F6561F-BE63-4657-9820-88AB46F7F218}" type="slidenum">
              <a:rPr lang="tr-TR">
                <a:latin typeface="Arial" pitchFamily="34" charset="0"/>
              </a:rPr>
              <a:pPr/>
              <a:t>19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430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57899F3-A8C2-4010-8842-F0750BC47C73}" type="slidenum">
              <a:rPr lang="tr-TR">
                <a:latin typeface="Arial" pitchFamily="34" charset="0"/>
              </a:rPr>
              <a:pPr/>
              <a:t>2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256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440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40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068CC3C-DFC5-4C82-9260-19B97AED321F}" type="slidenum">
              <a:rPr lang="tr-TR">
                <a:latin typeface="Arial" pitchFamily="34" charset="0"/>
              </a:rPr>
              <a:pPr/>
              <a:t>20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440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440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450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450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1068741-8A01-40CC-9890-5430DE5A0934}" type="slidenum">
              <a:rPr lang="tr-TR">
                <a:latin typeface="Arial" pitchFamily="34" charset="0"/>
              </a:rPr>
              <a:pPr/>
              <a:t>21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450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7D5F441-2A75-48FA-8D2E-379B1753B6D8}" type="slidenum">
              <a:rPr lang="tr-TR">
                <a:latin typeface="Arial" pitchFamily="34" charset="0"/>
              </a:rPr>
              <a:pPr/>
              <a:t>3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266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B8ED710-9293-4DFD-A6D0-38D2D6D5D2F2}" type="slidenum">
              <a:rPr lang="tr-TR">
                <a:latin typeface="Arial" pitchFamily="34" charset="0"/>
              </a:rPr>
              <a:pPr/>
              <a:t>4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276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ADCFA44-3C0B-4A36-8CDA-1B43BAC8DF20}" type="slidenum">
              <a:rPr lang="tr-TR">
                <a:latin typeface="Arial" pitchFamily="34" charset="0"/>
              </a:rPr>
              <a:pPr/>
              <a:t>5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286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0E3C00-2C7B-49A0-B34F-28FED98FF20F}" type="slidenum">
              <a:rPr lang="tr-TR">
                <a:latin typeface="Arial" pitchFamily="34" charset="0"/>
              </a:rPr>
              <a:pPr/>
              <a:t>6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297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92E7E54-658C-4996-86FA-2FEB2781B9AA}" type="slidenum">
              <a:rPr lang="tr-TR">
                <a:latin typeface="Arial" pitchFamily="34" charset="0"/>
              </a:rPr>
              <a:pPr/>
              <a:t>7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07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B104355-B597-42A3-B76B-94B0782CC447}" type="slidenum">
              <a:rPr lang="tr-TR">
                <a:latin typeface="Arial" pitchFamily="34" charset="0"/>
              </a:rPr>
              <a:pPr/>
              <a:t>8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17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649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07/16/96</a:t>
            </a:r>
            <a:endParaRPr lang="tr-TR">
              <a:latin typeface="Arial Tur" charset="-94"/>
            </a:endParaRP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tr-TR">
                <a:latin typeface="Arial" pitchFamily="34" charset="0"/>
              </a:rPr>
              <a:t>*</a:t>
            </a:r>
            <a:endParaRPr lang="tr-TR">
              <a:latin typeface="Arial Tur" charset="-94"/>
            </a:endParaRP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944"/>
            <a:ext cx="2971800" cy="45649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48752FB-E2E9-4971-9DAE-55647AE2597F}" type="slidenum">
              <a:rPr lang="tr-TR">
                <a:latin typeface="Arial" pitchFamily="34" charset="0"/>
              </a:rPr>
              <a:pPr/>
              <a:t>9</a:t>
            </a:fld>
            <a:r>
              <a:rPr lang="tr-TR">
                <a:latin typeface="Arial" pitchFamily="34" charset="0"/>
              </a:rPr>
              <a:t>##</a:t>
            </a:r>
            <a:endParaRPr lang="tr-TR">
              <a:latin typeface="Arial Tur" charset="-94"/>
            </a:endParaRPr>
          </a:p>
        </p:txBody>
      </p:sp>
      <p:sp>
        <p:nvSpPr>
          <p:cNvPr id="327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 cap="flat"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1150938" y="463154"/>
            <a:ext cx="7804150" cy="413623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62B3-2E07-4090-9C39-1DE8F9521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9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370013" y="1370410"/>
            <a:ext cx="7313612" cy="30861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37A4A-E2C5-47C4-BCC3-7203726B8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2412700"/>
            <a:ext cx="4505700" cy="1625850"/>
          </a:xfrm>
        </p:spPr>
        <p:txBody>
          <a:bodyPr/>
          <a:lstStyle/>
          <a:p>
            <a:r>
              <a:rPr lang="tr-TR" sz="4000" dirty="0" smtClean="0"/>
              <a:t>Örnek Edinme</a:t>
            </a:r>
            <a:endParaRPr lang="tr-TR" sz="40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6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Örnek edinme projesi ekibi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5362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FF6ED3-A786-4C47-A34D-F57DD87FB3EE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6921" y="1779662"/>
            <a:ext cx="8460432" cy="3159125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Multidisipliner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yaklaşımla oluşturulmalı, 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Görevler belirlenmeli,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Görev paylaşımı sağlanmalı,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Ekibe gereksinme duyacağı kaynaklar sağlanmalı.</a:t>
            </a:r>
          </a:p>
        </p:txBody>
      </p:sp>
    </p:spTree>
    <p:extLst>
      <p:ext uri="{BB962C8B-B14F-4D97-AF65-F5344CB8AC3E}">
        <p14:creationId xmlns:p14="http://schemas.microsoft.com/office/powerpoint/2010/main" val="5914583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Ekip üyeleri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6386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107365E-B48A-445D-A697-78A9BB2958D2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707654"/>
            <a:ext cx="6696744" cy="3096344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Proje yöneticisi,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Eğitimci,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Araştırmacı,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Sorun çözücü,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Bağlantı kurucu,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Proje elemanı.</a:t>
            </a:r>
          </a:p>
        </p:txBody>
      </p:sp>
    </p:spTree>
    <p:extLst>
      <p:ext uri="{BB962C8B-B14F-4D97-AF65-F5344CB8AC3E}">
        <p14:creationId xmlns:p14="http://schemas.microsoft.com/office/powerpoint/2010/main" val="247220305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3 Veri Yer Tutucusu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F59A732-6A00-4D6E-9A8B-BDC0F43E3CB9}" type="datetime1">
              <a:rPr lang="tr-TR"/>
              <a:pPr eaLnBrk="1" hangingPunct="1"/>
              <a:t>20.09.2022</a:t>
            </a:fld>
            <a:endParaRPr lang="tr-TR"/>
          </a:p>
        </p:txBody>
      </p:sp>
      <p:graphicFrame>
        <p:nvGraphicFramePr>
          <p:cNvPr id="3074" name="Object 2"/>
          <p:cNvGraphicFramePr>
            <a:graphicFrameLocks/>
          </p:cNvGraphicFramePr>
          <p:nvPr/>
        </p:nvGraphicFramePr>
        <p:xfrm>
          <a:off x="2743200" y="1600200"/>
          <a:ext cx="400050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Art" r:id="rId4" imgW="4000320" imgH="3162240" progId="MS_ClipArt_Gallery.2">
                  <p:embed/>
                </p:oleObj>
              </mc:Choice>
              <mc:Fallback>
                <p:oleObj name="ClipArt" r:id="rId4" imgW="4000320" imgH="31622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400050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/>
          </p:cNvGraphicFramePr>
          <p:nvPr/>
        </p:nvGraphicFramePr>
        <p:xfrm>
          <a:off x="1143000" y="572691"/>
          <a:ext cx="6794500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Klip" r:id="rId6" imgW="6794280" imgH="5676840" progId="MS_ClipArt_Gallery.2">
                  <p:embed/>
                </p:oleObj>
              </mc:Choice>
              <mc:Fallback>
                <p:oleObj name="Klip" r:id="rId6" imgW="6794280" imgH="56768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2691"/>
                        <a:ext cx="6794500" cy="425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581400" y="514350"/>
            <a:ext cx="2667000" cy="914400"/>
          </a:xfrm>
          <a:prstGeom prst="rect">
            <a:avLst/>
          </a:prstGeom>
          <a:solidFill>
            <a:srgbClr val="003399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6019800" y="2171700"/>
            <a:ext cx="2667000" cy="971550"/>
          </a:xfrm>
          <a:prstGeom prst="rect">
            <a:avLst/>
          </a:prstGeom>
          <a:solidFill>
            <a:srgbClr val="CC0066"/>
          </a:solidFill>
          <a:ln w="127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257800" y="3943350"/>
            <a:ext cx="2667000" cy="914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3810000" y="571500"/>
            <a:ext cx="23622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 b="1">
                <a:latin typeface="Arial" pitchFamily="34" charset="0"/>
              </a:rPr>
              <a:t>Sorun belirleme</a:t>
            </a:r>
            <a:endParaRPr lang="tr-TR" sz="3200" b="1">
              <a:latin typeface="Arial Tur" charset="-94"/>
            </a:endParaRP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6324600" y="2228850"/>
            <a:ext cx="2286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 b="1">
                <a:latin typeface="Arial" pitchFamily="34" charset="0"/>
              </a:rPr>
              <a:t>Ekip oluşturma</a:t>
            </a:r>
            <a:endParaRPr lang="tr-TR" sz="3200" b="1">
              <a:latin typeface="Arial Tur" charset="-94"/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5410200" y="4057650"/>
            <a:ext cx="25908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3200" b="1">
                <a:latin typeface="Arial" pitchFamily="34" charset="0"/>
              </a:rPr>
              <a:t>Örnek için ortak seçme</a:t>
            </a:r>
            <a:endParaRPr lang="tr-TR" sz="3200" b="1"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23544674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28681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Örnek edinme ortağı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7410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D473587-FBC2-447F-9EBC-29134E02F936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923678"/>
            <a:ext cx="7632848" cy="2268538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Örnek edinmeye konu olan alanda (sorun) üstün performans gösteren, bilgi ve deneyimlerini  paylaşmaya açık olan kuruluş.</a:t>
            </a:r>
          </a:p>
        </p:txBody>
      </p:sp>
    </p:spTree>
    <p:extLst>
      <p:ext uri="{BB962C8B-B14F-4D97-AF65-F5344CB8AC3E}">
        <p14:creationId xmlns:p14="http://schemas.microsoft.com/office/powerpoint/2010/main" val="112355896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Ortak seçme kriterleri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8434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A130A6D-83D7-4408-9296-7D4835BE5E2A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635646"/>
            <a:ext cx="7772400" cy="30861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Faaliyetlerin benzerliği,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Ulaşılabilirlik,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Endüstri önderliği,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 toplama kolaylığı,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Yenilikçi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uygulamalar,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Maliyetler.</a:t>
            </a:r>
          </a:p>
        </p:txBody>
      </p:sp>
    </p:spTree>
    <p:extLst>
      <p:ext uri="{BB962C8B-B14F-4D97-AF65-F5344CB8AC3E}">
        <p14:creationId xmlns:p14="http://schemas.microsoft.com/office/powerpoint/2010/main" val="38604588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Ortak seçmede bilgi kaynakları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9458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EBDAF11-CFC5-436D-81EF-7B9CA5B2B5ED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59632" y="1635646"/>
            <a:ext cx="5864225" cy="30861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Gazeteler,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Ticari dergiler,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Yıllık faaliyet  raporları,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 yayınları,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Kamu kurumları,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Danışman kuruluşlar,</a:t>
            </a:r>
          </a:p>
        </p:txBody>
      </p:sp>
    </p:spTree>
    <p:extLst>
      <p:ext uri="{BB962C8B-B14F-4D97-AF65-F5344CB8AC3E}">
        <p14:creationId xmlns:p14="http://schemas.microsoft.com/office/powerpoint/2010/main" val="212738261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3 Veri Yer Tutucusu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6EDACC2-5DE3-4A93-9C4C-9D639433BED7}" type="datetime1">
              <a:rPr lang="tr-TR"/>
              <a:pPr eaLnBrk="1" hangingPunct="1"/>
              <a:t>20.09.2022</a:t>
            </a:fld>
            <a:endParaRPr lang="tr-TR"/>
          </a:p>
        </p:txBody>
      </p:sp>
      <p:graphicFrame>
        <p:nvGraphicFramePr>
          <p:cNvPr id="36866" name="Object 2"/>
          <p:cNvGraphicFramePr>
            <a:graphicFrameLocks/>
          </p:cNvGraphicFramePr>
          <p:nvPr/>
        </p:nvGraphicFramePr>
        <p:xfrm>
          <a:off x="3505200" y="1657350"/>
          <a:ext cx="25527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lipArt" r:id="rId6" imgW="2552400" imgH="2882880" progId="MS_ClipArt_Gallery.2">
                  <p:embed/>
                </p:oleObj>
              </mc:Choice>
              <mc:Fallback>
                <p:oleObj name="ClipArt" r:id="rId6" imgW="2552400" imgH="28828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657350"/>
                        <a:ext cx="25527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090294"/>
              </p:ext>
            </p:extLst>
          </p:nvPr>
        </p:nvGraphicFramePr>
        <p:xfrm>
          <a:off x="1319048" y="15246"/>
          <a:ext cx="6805613" cy="465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lipArt" r:id="rId8" imgW="6805440" imgH="6210000" progId="MS_ClipArt_Gallery.2">
                  <p:embed/>
                </p:oleObj>
              </mc:Choice>
              <mc:Fallback>
                <p:oleObj name="ClipArt" r:id="rId8" imgW="6805440" imgH="621000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048" y="15246"/>
                        <a:ext cx="6805613" cy="465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581400" y="514350"/>
            <a:ext cx="2667000" cy="914400"/>
          </a:xfrm>
          <a:prstGeom prst="rect">
            <a:avLst/>
          </a:prstGeom>
          <a:solidFill>
            <a:srgbClr val="003399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6019800" y="2171700"/>
            <a:ext cx="2667000" cy="971550"/>
          </a:xfrm>
          <a:prstGeom prst="rect">
            <a:avLst/>
          </a:prstGeom>
          <a:solidFill>
            <a:srgbClr val="CC0066"/>
          </a:solidFill>
          <a:ln w="127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447800" y="4000500"/>
            <a:ext cx="2895600" cy="85725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5257800" y="3943350"/>
            <a:ext cx="2667000" cy="914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810000" y="571500"/>
            <a:ext cx="23622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Sorun belirleme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6324600" y="2228850"/>
            <a:ext cx="22860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Ekip oluşturma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5410200" y="4057650"/>
            <a:ext cx="25908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Örnek için ortak seçme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371600" y="4057650"/>
            <a:ext cx="28956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solidFill>
                  <a:schemeClr val="bg1"/>
                </a:solidFill>
                <a:latin typeface="Arial" pitchFamily="34" charset="0"/>
              </a:rPr>
              <a:t>Bilgi toplama ve analiz</a:t>
            </a:r>
            <a:endParaRPr lang="tr-TR" sz="2400" b="1" dirty="0">
              <a:solidFill>
                <a:schemeClr val="bg1"/>
              </a:solidFill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26700516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75"/>
                                        <p:tgtEl>
                                          <p:spTgt spid="36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5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Bilgi toplama ve çözümleme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20482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29B4951-B027-4D42-BC90-0277E909093E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7" y="1766888"/>
            <a:ext cx="8388424" cy="3159125"/>
          </a:xfrm>
        </p:spPr>
        <p:txBody>
          <a:bodyPr lIns="92075" tIns="46038" rIns="92075" bIns="46038"/>
          <a:lstStyle/>
          <a:p>
            <a:pPr>
              <a:buFont typeface="Monotype Sorts" charset="2"/>
              <a:buChar char=" "/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Örnek edinme ortağından,</a:t>
            </a:r>
          </a:p>
          <a:p>
            <a:pPr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anket,</a:t>
            </a:r>
          </a:p>
          <a:p>
            <a:pPr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gözlem (ziyaret),</a:t>
            </a:r>
          </a:p>
          <a:p>
            <a:pPr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görüşme,</a:t>
            </a:r>
          </a:p>
          <a:p>
            <a:pPr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karma</a:t>
            </a:r>
          </a:p>
          <a:p>
            <a:pPr>
              <a:buFont typeface="Monotype Sorts" charset="2"/>
              <a:buChar char=" "/>
              <a:defRPr/>
            </a:pPr>
            <a:r>
              <a:rPr lang="tr-TR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yöntemlerle bilgi toplanır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53763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dirty="0" smtClean="0"/>
              <a:t>Analiz</a:t>
            </a:r>
            <a:endParaRPr lang="tr-TR" sz="2400" dirty="0" smtClean="0">
              <a:latin typeface="Arial Tur" charset="-94"/>
            </a:endParaRPr>
          </a:p>
        </p:txBody>
      </p:sp>
      <p:sp>
        <p:nvSpPr>
          <p:cNvPr id="21506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20DD644-1CBF-4C79-BB50-79100B420468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923678"/>
            <a:ext cx="8304212" cy="2514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Örnek edinme ortağının neyi, niçin, nerede, nasıl, ne zaman  ve kim tarafından yaptığı belirlenir.  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Sonuçlar mevcut durumla karşılaştırılır.</a:t>
            </a:r>
          </a:p>
        </p:txBody>
      </p:sp>
    </p:spTree>
    <p:extLst>
      <p:ext uri="{BB962C8B-B14F-4D97-AF65-F5344CB8AC3E}">
        <p14:creationId xmlns:p14="http://schemas.microsoft.com/office/powerpoint/2010/main" val="217989295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3 Veri Yer Tutucusu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DAF2A6D-840C-4C6C-AC50-33D46FEEEED4}" type="datetime1">
              <a:rPr lang="tr-TR"/>
              <a:pPr eaLnBrk="1" hangingPunct="1"/>
              <a:t>20.09.2022</a:t>
            </a:fld>
            <a:endParaRPr lang="tr-TR"/>
          </a:p>
        </p:txBody>
      </p:sp>
      <p:graphicFrame>
        <p:nvGraphicFramePr>
          <p:cNvPr id="5122" name="Object 2"/>
          <p:cNvGraphicFramePr>
            <a:graphicFrameLocks/>
          </p:cNvGraphicFramePr>
          <p:nvPr/>
        </p:nvGraphicFramePr>
        <p:xfrm>
          <a:off x="1371600" y="400050"/>
          <a:ext cx="6972300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Klip" r:id="rId4" imgW="6972120" imgH="6362640" progId="MS_ClipArt_Gallery.2">
                  <p:embed/>
                </p:oleObj>
              </mc:Choice>
              <mc:Fallback>
                <p:oleObj name="Klip" r:id="rId4" imgW="6972120" imgH="63626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0050"/>
                        <a:ext cx="6972300" cy="477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/>
          </p:cNvGraphicFramePr>
          <p:nvPr/>
        </p:nvGraphicFramePr>
        <p:xfrm>
          <a:off x="3581401" y="1828800"/>
          <a:ext cx="2760663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Klip" r:id="rId6" imgW="2760480" imgH="2628720" progId="MS_ClipArt_Gallery.2">
                  <p:embed/>
                </p:oleObj>
              </mc:Choice>
              <mc:Fallback>
                <p:oleObj name="Klip" r:id="rId6" imgW="2760480" imgH="262872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1828800"/>
                        <a:ext cx="2760663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3581400" y="514350"/>
            <a:ext cx="2667000" cy="914400"/>
          </a:xfrm>
          <a:prstGeom prst="rect">
            <a:avLst/>
          </a:prstGeom>
          <a:solidFill>
            <a:srgbClr val="003399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6019800" y="2171700"/>
            <a:ext cx="2667000" cy="971550"/>
          </a:xfrm>
          <a:prstGeom prst="rect">
            <a:avLst/>
          </a:prstGeom>
          <a:solidFill>
            <a:srgbClr val="CC0066"/>
          </a:solidFill>
          <a:ln w="127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447800" y="4000500"/>
            <a:ext cx="2895600" cy="85725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5257800" y="3943350"/>
            <a:ext cx="2667000" cy="914400"/>
          </a:xfrm>
          <a:prstGeom prst="rect">
            <a:avLst/>
          </a:prstGeom>
          <a:solidFill>
            <a:srgbClr val="0066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5129" name="Rectangle 8"/>
          <p:cNvSpPr>
            <a:spLocks noChangeArrowheads="1"/>
          </p:cNvSpPr>
          <p:nvPr/>
        </p:nvSpPr>
        <p:spPr bwMode="auto">
          <a:xfrm>
            <a:off x="3810000" y="571500"/>
            <a:ext cx="23622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Sorun belirleme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6324600" y="2228850"/>
            <a:ext cx="22860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Ekip oluşturma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410200" y="4057650"/>
            <a:ext cx="25908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Örnek için ortak seçme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1600200" y="4057650"/>
            <a:ext cx="28194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Bilgi toplama ve analiz</a:t>
            </a:r>
            <a:endParaRPr lang="tr-TR" sz="2400" b="1" dirty="0">
              <a:latin typeface="Arial Tur" charset="-94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1066800" y="2171700"/>
            <a:ext cx="2743200" cy="971550"/>
          </a:xfrm>
          <a:prstGeom prst="rect">
            <a:avLst/>
          </a:prstGeom>
          <a:solidFill>
            <a:srgbClr val="996633"/>
          </a:solidFill>
          <a:ln w="12700">
            <a:solidFill>
              <a:srgbClr val="9966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1295400" y="2228850"/>
            <a:ext cx="2362200" cy="8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400" b="1" dirty="0">
                <a:latin typeface="Arial" pitchFamily="34" charset="0"/>
              </a:rPr>
              <a:t>Uygulama değerleme</a:t>
            </a:r>
            <a:endParaRPr lang="tr-TR" sz="2400" b="1" dirty="0"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42756516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75"/>
                                        <p:tgtEl>
                                          <p:spTgt spid="430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20" grpId="0" animBg="1"/>
      <p:bldP spid="4302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Örnek edinme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9218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E72BEA8-1A81-4454-976E-075A2FA13A83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946275"/>
            <a:ext cx="8604448" cy="2509838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Örgütsel performansı arttırmak için, konularında önderlik eden kuruluşlarla bilgi ve deneyimlerin paylaşılması.</a:t>
            </a:r>
          </a:p>
        </p:txBody>
      </p:sp>
    </p:spTree>
    <p:extLst>
      <p:ext uri="{BB962C8B-B14F-4D97-AF65-F5344CB8AC3E}">
        <p14:creationId xmlns:p14="http://schemas.microsoft.com/office/powerpoint/2010/main" val="9937795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Uygulama ve Değerlendirme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22530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22D1466-DF82-47E9-AFC3-F0A231838064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707654"/>
            <a:ext cx="7560840" cy="3075806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planı,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Değişime direniş noktalarının araştırılması,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Pilot çalışma,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Sonuçların gözden geçirilmesi,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Düzeltme, tekrar uygulama.</a:t>
            </a:r>
          </a:p>
        </p:txBody>
      </p:sp>
    </p:spTree>
    <p:extLst>
      <p:ext uri="{BB962C8B-B14F-4D97-AF65-F5344CB8AC3E}">
        <p14:creationId xmlns:p14="http://schemas.microsoft.com/office/powerpoint/2010/main" val="188841551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59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Hata kaynakları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23554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338533A-DC15-4EB4-96A3-8DBF3E8F6C0C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995686"/>
            <a:ext cx="7772400" cy="2514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Sayılar üzerinde odaklaşma,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 kaynağının anlaşılmaması,</a:t>
            </a:r>
          </a:p>
          <a:p>
            <a:pPr>
              <a:defRPr/>
            </a:pP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İşgören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ve müşterilere ilginin azalması,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Değişime direnişin önlenmemesi,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Uygulama yetersizlikleri.</a:t>
            </a:r>
          </a:p>
        </p:txBody>
      </p:sp>
    </p:spTree>
    <p:extLst>
      <p:ext uri="{BB962C8B-B14F-4D97-AF65-F5344CB8AC3E}">
        <p14:creationId xmlns:p14="http://schemas.microsoft.com/office/powerpoint/2010/main" val="270816837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Örgütsel performans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0242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C491DFE-EA52-41CA-A536-FADCCBBBA1AD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2067694"/>
            <a:ext cx="7128792" cy="1521644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Kalite ve verimlilik hedeflerinin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eşanlı gerçekleştirilmesidir.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619250" y="3868341"/>
            <a:ext cx="4882747" cy="5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tr-TR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Performans=f (kalite, verimlilik)</a:t>
            </a:r>
          </a:p>
        </p:txBody>
      </p:sp>
    </p:spTree>
    <p:extLst>
      <p:ext uri="{BB962C8B-B14F-4D97-AF65-F5344CB8AC3E}">
        <p14:creationId xmlns:p14="http://schemas.microsoft.com/office/powerpoint/2010/main" val="236607294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75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10243" grpId="0" build="p" autoUpdateAnimBg="0" advAuto="0"/>
      <p:bldP spid="10244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0" dirty="0" smtClean="0"/>
              <a:t>Kullanım </a:t>
            </a:r>
            <a:r>
              <a:rPr lang="tr-TR" sz="2400" b="0" dirty="0" smtClean="0"/>
              <a:t>alanları</a:t>
            </a:r>
            <a:endParaRPr lang="tr-TR" sz="2400" b="0" dirty="0" smtClean="0">
              <a:latin typeface="Arial Tur" charset="-94"/>
            </a:endParaRPr>
          </a:p>
        </p:txBody>
      </p:sp>
      <p:sp>
        <p:nvSpPr>
          <p:cNvPr id="11266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251520" y="48006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1E6F2EB-25FA-4C90-A3B3-74DAB7D2CFC2}" type="datetime1">
              <a:rPr lang="tr-TR"/>
              <a:pPr eaLnBrk="1" hangingPunct="1"/>
              <a:t>20.09.2022</a:t>
            </a:fld>
            <a:endParaRPr lang="tr-T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1680" y="1635646"/>
            <a:ext cx="5976664" cy="3168352"/>
          </a:xfrm>
        </p:spPr>
        <p:txBody>
          <a:bodyPr lIns="92075" tIns="46038" rIns="92075" bIns="46038"/>
          <a:lstStyle/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Performansı yükseltme,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Sürekli gelişme,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Stratejik yönetim,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 tatmini,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Planlama,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 tasarımı,</a:t>
            </a:r>
          </a:p>
          <a:p>
            <a:pPr>
              <a:lnSpc>
                <a:spcPct val="90000"/>
              </a:lnSpc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Değişimleri izleme</a:t>
            </a:r>
          </a:p>
        </p:txBody>
      </p:sp>
    </p:spTree>
    <p:extLst>
      <p:ext uri="{BB962C8B-B14F-4D97-AF65-F5344CB8AC3E}">
        <p14:creationId xmlns:p14="http://schemas.microsoft.com/office/powerpoint/2010/main" val="73247562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Örnek edinme süreci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2290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A863FD8-DF9F-4C97-B2AA-C35984F2F439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714500"/>
            <a:ext cx="8316416" cy="30861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Sorun belirleme,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Ekip oluşturma,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Örnek edinme ortağı seçme,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Bilgi toplama ve analiz,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Uygulama ve değerlendirme.</a:t>
            </a:r>
          </a:p>
        </p:txBody>
      </p:sp>
    </p:spTree>
    <p:extLst>
      <p:ext uri="{BB962C8B-B14F-4D97-AF65-F5344CB8AC3E}">
        <p14:creationId xmlns:p14="http://schemas.microsoft.com/office/powerpoint/2010/main" val="89942384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3 Veri Yer Tutucusu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26DAA8F-C2AE-4D3C-BBED-8A692C80ED95}" type="datetime1">
              <a:rPr lang="tr-TR"/>
              <a:pPr eaLnBrk="1" hangingPunct="1"/>
              <a:t>20.09.2022</a:t>
            </a:fld>
            <a:endParaRPr lang="tr-TR"/>
          </a:p>
        </p:txBody>
      </p:sp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1371600" y="400050"/>
          <a:ext cx="6972300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lipArt" r:id="rId5" imgW="6972120" imgH="6362640" progId="MS_ClipArt_Gallery.2">
                  <p:embed/>
                </p:oleObj>
              </mc:Choice>
              <mc:Fallback>
                <p:oleObj name="ClipArt" r:id="rId5" imgW="6972120" imgH="63626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0050"/>
                        <a:ext cx="6972300" cy="477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/>
          </p:cNvGraphicFramePr>
          <p:nvPr/>
        </p:nvGraphicFramePr>
        <p:xfrm>
          <a:off x="3276600" y="1714500"/>
          <a:ext cx="3314700" cy="2140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ClipArt" r:id="rId7" imgW="3314520" imgH="2854080" progId="MS_ClipArt_Gallery.2">
                  <p:embed/>
                </p:oleObj>
              </mc:Choice>
              <mc:Fallback>
                <p:oleObj name="ClipArt" r:id="rId7" imgW="3314520" imgH="285408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714500"/>
                        <a:ext cx="3314700" cy="2140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81400" y="514350"/>
            <a:ext cx="2667000" cy="914400"/>
          </a:xfrm>
          <a:prstGeom prst="rect">
            <a:avLst/>
          </a:prstGeom>
          <a:solidFill>
            <a:srgbClr val="003399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810000" y="571500"/>
            <a:ext cx="23622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 b="1">
                <a:latin typeface="Arial" pitchFamily="34" charset="0"/>
              </a:rPr>
              <a:t>Sorun belirleme</a:t>
            </a:r>
            <a:endParaRPr lang="tr-TR" sz="3200" b="1"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64655198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75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Sorun: örnek edinmenin temeli</a:t>
            </a:r>
            <a:endParaRPr lang="tr-TR" sz="2400" b="1" dirty="0" smtClean="0">
              <a:latin typeface="Arial Tur" charset="-94"/>
            </a:endParaRPr>
          </a:p>
        </p:txBody>
      </p:sp>
      <p:sp>
        <p:nvSpPr>
          <p:cNvPr id="13314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47595E6-2537-40D9-A3CB-5EEFDDE44069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851670"/>
            <a:ext cx="7772400" cy="280035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Müşteri  yakınmaları,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Verimlilik sorunları,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Üretim aksaklıkları,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Hizmet sunum sorunları,</a:t>
            </a: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Rekabet sorunları.</a:t>
            </a:r>
          </a:p>
        </p:txBody>
      </p:sp>
    </p:spTree>
    <p:extLst>
      <p:ext uri="{BB962C8B-B14F-4D97-AF65-F5344CB8AC3E}">
        <p14:creationId xmlns:p14="http://schemas.microsoft.com/office/powerpoint/2010/main" val="428569699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r>
              <a:rPr lang="tr-TR" sz="2400" b="1" dirty="0" smtClean="0"/>
              <a:t>Sorun </a:t>
            </a:r>
            <a:r>
              <a:rPr lang="tr-TR" sz="2400" b="1" dirty="0" smtClean="0"/>
              <a:t>belirleme</a:t>
            </a:r>
            <a:endParaRPr lang="tr-TR" sz="2400" b="1" dirty="0" smtClean="0"/>
          </a:p>
        </p:txBody>
      </p:sp>
      <p:sp>
        <p:nvSpPr>
          <p:cNvPr id="14338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26A6F34-508E-4085-A582-F91FE24D5AA2}" type="datetime1">
              <a:rPr lang="tr-TR"/>
              <a:pPr eaLnBrk="1" hangingPunct="1"/>
              <a:t>20.09.2022</a:t>
            </a:fld>
            <a:endParaRPr 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816100"/>
            <a:ext cx="7848872" cy="2011363"/>
          </a:xfrm>
        </p:spPr>
        <p:txBody>
          <a:bodyPr lIns="92075" tIns="46038" rIns="92075" bIns="46038"/>
          <a:lstStyle/>
          <a:p>
            <a:pPr>
              <a:buFont typeface="Wingdings" pitchFamily="2" charset="2"/>
              <a:buChar char="§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Örnek edinme sürecinin en kritik aşamasıdır; bu aşamada yapılacak bir hata tüm süreci olumsuz etkileyebilir.</a:t>
            </a:r>
          </a:p>
        </p:txBody>
      </p:sp>
    </p:spTree>
    <p:extLst>
      <p:ext uri="{BB962C8B-B14F-4D97-AF65-F5344CB8AC3E}">
        <p14:creationId xmlns:p14="http://schemas.microsoft.com/office/powerpoint/2010/main" val="358929619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3 Veri Yer Tutucusu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7DA27D-7B29-45C8-97B6-A6B757B884F1}" type="datetime1">
              <a:rPr lang="tr-TR"/>
              <a:pPr eaLnBrk="1" hangingPunct="1"/>
              <a:t>20.09.2022</a:t>
            </a:fld>
            <a:endParaRPr lang="tr-TR"/>
          </a:p>
        </p:txBody>
      </p:sp>
      <p:graphicFrame>
        <p:nvGraphicFramePr>
          <p:cNvPr id="22530" name="Object 2"/>
          <p:cNvGraphicFramePr>
            <a:graphicFrameLocks/>
          </p:cNvGraphicFramePr>
          <p:nvPr/>
        </p:nvGraphicFramePr>
        <p:xfrm>
          <a:off x="3124200" y="1543050"/>
          <a:ext cx="346710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Art" r:id="rId5" imgW="3466800" imgH="3314520" progId="MS_ClipArt_Gallery.2">
                  <p:embed/>
                </p:oleObj>
              </mc:Choice>
              <mc:Fallback>
                <p:oleObj name="ClipArt" r:id="rId5" imgW="3466800" imgH="331452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43050"/>
                        <a:ext cx="3467100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/>
          </p:cNvGraphicFramePr>
          <p:nvPr/>
        </p:nvGraphicFramePr>
        <p:xfrm>
          <a:off x="1371600" y="228600"/>
          <a:ext cx="7221538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lipArt" r:id="rId7" imgW="7221240" imgH="6591240" progId="MS_ClipArt_Gallery.2">
                  <p:embed/>
                </p:oleObj>
              </mc:Choice>
              <mc:Fallback>
                <p:oleObj name="ClipArt" r:id="rId7" imgW="7221240" imgH="6591240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28600"/>
                        <a:ext cx="7221538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581400" y="514350"/>
            <a:ext cx="2667000" cy="914400"/>
          </a:xfrm>
          <a:prstGeom prst="rect">
            <a:avLst/>
          </a:prstGeom>
          <a:solidFill>
            <a:srgbClr val="003399"/>
          </a:solidFill>
          <a:ln w="12700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19800" y="2171700"/>
            <a:ext cx="2667000" cy="971550"/>
          </a:xfrm>
          <a:prstGeom prst="rect">
            <a:avLst/>
          </a:prstGeom>
          <a:solidFill>
            <a:srgbClr val="CC0066"/>
          </a:solidFill>
          <a:ln w="12700">
            <a:solidFill>
              <a:srgbClr val="CC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3810000" y="571500"/>
            <a:ext cx="23622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 b="1">
                <a:solidFill>
                  <a:schemeClr val="bg1"/>
                </a:solidFill>
                <a:latin typeface="Arial" pitchFamily="34" charset="0"/>
              </a:rPr>
              <a:t>Sorun belirleme</a:t>
            </a:r>
            <a:endParaRPr lang="tr-TR" sz="3200" b="1">
              <a:solidFill>
                <a:schemeClr val="bg1"/>
              </a:solidFill>
              <a:latin typeface="Arial Tur" charset="-94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324600" y="2228850"/>
            <a:ext cx="22860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 b="1">
                <a:latin typeface="Arial" pitchFamily="34" charset="0"/>
              </a:rPr>
              <a:t>Ekip oluşturma</a:t>
            </a:r>
            <a:endParaRPr lang="tr-TR" sz="3200" b="1">
              <a:latin typeface="Arial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97480649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75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nimBg="1"/>
      <p:bldP spid="22535" grpId="0" build="p" autoUpdateAnimBg="0" advAuto="0"/>
    </p:bld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479</Words>
  <Application>Microsoft Office PowerPoint</Application>
  <PresentationFormat>Ekran Gösterisi (16:9)</PresentationFormat>
  <Paragraphs>196</Paragraphs>
  <Slides>21</Slides>
  <Notes>21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21</vt:i4>
      </vt:variant>
    </vt:vector>
  </HeadingPairs>
  <TitlesOfParts>
    <vt:vector size="33" baseType="lpstr">
      <vt:lpstr>Arial</vt:lpstr>
      <vt:lpstr>Nixie One</vt:lpstr>
      <vt:lpstr>Times New Roman</vt:lpstr>
      <vt:lpstr>Verdana</vt:lpstr>
      <vt:lpstr>Tahoma</vt:lpstr>
      <vt:lpstr>Arial Tur</vt:lpstr>
      <vt:lpstr>Roboto Slab</vt:lpstr>
      <vt:lpstr>Monotype Sorts</vt:lpstr>
      <vt:lpstr>Wingdings</vt:lpstr>
      <vt:lpstr>Warwick template</vt:lpstr>
      <vt:lpstr>ClipArt</vt:lpstr>
      <vt:lpstr>Klip</vt:lpstr>
      <vt:lpstr>Örnek Edinme</vt:lpstr>
      <vt:lpstr>Örnek edinme</vt:lpstr>
      <vt:lpstr>Örgütsel performans</vt:lpstr>
      <vt:lpstr>Kullanım alanları</vt:lpstr>
      <vt:lpstr>Örnek edinme süreci</vt:lpstr>
      <vt:lpstr>PowerPoint Sunusu</vt:lpstr>
      <vt:lpstr>Sorun: örnek edinmenin temeli</vt:lpstr>
      <vt:lpstr>Sorun belirleme</vt:lpstr>
      <vt:lpstr>PowerPoint Sunusu</vt:lpstr>
      <vt:lpstr>Örnek edinme projesi ekibi</vt:lpstr>
      <vt:lpstr>Ekip üyeleri</vt:lpstr>
      <vt:lpstr>PowerPoint Sunusu</vt:lpstr>
      <vt:lpstr>Örnek edinme ortağı</vt:lpstr>
      <vt:lpstr>Ortak seçme kriterleri</vt:lpstr>
      <vt:lpstr>Ortak seçmede bilgi kaynakları</vt:lpstr>
      <vt:lpstr>PowerPoint Sunusu</vt:lpstr>
      <vt:lpstr>Bilgi toplama ve çözümleme</vt:lpstr>
      <vt:lpstr>Analiz</vt:lpstr>
      <vt:lpstr>PowerPoint Sunusu</vt:lpstr>
      <vt:lpstr>Uygulama ve Değerlendirme</vt:lpstr>
      <vt:lpstr>Hata kaynakları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21</cp:revision>
  <dcterms:modified xsi:type="dcterms:W3CDTF">2022-09-20T06:54:30Z</dcterms:modified>
</cp:coreProperties>
</file>