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embedTrueTypeFonts="1" saveSubsetFonts="1" autoCompressPictures="0">
  <p:sldMasterIdLst>
    <p:sldMasterId id="2147483659" r:id="rId1"/>
  </p:sldMasterIdLst>
  <p:notesMasterIdLst>
    <p:notesMasterId r:id="rId27"/>
  </p:notesMasterIdLst>
  <p:sldIdLst>
    <p:sldId id="259" r:id="rId2"/>
    <p:sldId id="420" r:id="rId3"/>
    <p:sldId id="421" r:id="rId4"/>
    <p:sldId id="422" r:id="rId5"/>
    <p:sldId id="423" r:id="rId6"/>
    <p:sldId id="424" r:id="rId7"/>
    <p:sldId id="425" r:id="rId8"/>
    <p:sldId id="426" r:id="rId9"/>
    <p:sldId id="427" r:id="rId10"/>
    <p:sldId id="428" r:id="rId11"/>
    <p:sldId id="429" r:id="rId12"/>
    <p:sldId id="430" r:id="rId13"/>
    <p:sldId id="431" r:id="rId14"/>
    <p:sldId id="432" r:id="rId15"/>
    <p:sldId id="433" r:id="rId16"/>
    <p:sldId id="434" r:id="rId17"/>
    <p:sldId id="435" r:id="rId18"/>
    <p:sldId id="436" r:id="rId19"/>
    <p:sldId id="437" r:id="rId20"/>
    <p:sldId id="438" r:id="rId21"/>
    <p:sldId id="439" r:id="rId22"/>
    <p:sldId id="440" r:id="rId23"/>
    <p:sldId id="441" r:id="rId24"/>
    <p:sldId id="442" r:id="rId25"/>
    <p:sldId id="443" r:id="rId26"/>
  </p:sldIdLst>
  <p:sldSz cx="9144000" cy="5143500" type="screen16x9"/>
  <p:notesSz cx="6858000" cy="9144000"/>
  <p:embeddedFontLst>
    <p:embeddedFont>
      <p:font typeface="Roboto Slab" charset="0"/>
      <p:regular r:id="rId28"/>
      <p:bold r:id="rId29"/>
    </p:embeddedFont>
    <p:embeddedFont>
      <p:font typeface="Nixie One" charset="0"/>
      <p:regular r:id="rId30"/>
    </p:embeddedFont>
    <p:embeddedFont>
      <p:font typeface="Tahoma" pitchFamily="34" charset="0"/>
      <p:regular r:id="rId31"/>
      <p:bold r:id="rId32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98CEBAF2-A0B9-41F5-855D-340B4F70AB4A}">
  <a:tblStyle styleId="{98CEBAF2-A0B9-41F5-855D-340B4F70AB4A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  <a:tblStyle styleId="{00ED7BB8-C791-43B9-B544-FB8657F4FD4F}" styleName="Table_1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032" y="-28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font" Target="fonts/font2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font" Target="fonts/font5.fntdata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font" Target="fonts/font1.fntdata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font" Target="fonts/font4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font" Target="fonts/font3.fntdata"/><Relationship Id="rId35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175" y="685800"/>
            <a:ext cx="6096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602565752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g35f391192_02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0" name="Google Shape;140;g35f391192_02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ubtitle">
  <p:cSld name="TITLE_1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 txBox="1">
            <a:spLocks noGrp="1"/>
          </p:cNvSpPr>
          <p:nvPr>
            <p:ph type="ctrTitle"/>
          </p:nvPr>
        </p:nvSpPr>
        <p:spPr>
          <a:xfrm>
            <a:off x="4113600" y="2878750"/>
            <a:ext cx="4505700" cy="1159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None/>
              <a:defRPr sz="4800">
                <a:solidFill>
                  <a:schemeClr val="accen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None/>
              <a:defRPr sz="4800">
                <a:solidFill>
                  <a:schemeClr val="accent1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None/>
              <a:defRPr sz="4800">
                <a:solidFill>
                  <a:schemeClr val="accent1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None/>
              <a:defRPr sz="4800">
                <a:solidFill>
                  <a:schemeClr val="accent1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None/>
              <a:defRPr sz="4800">
                <a:solidFill>
                  <a:schemeClr val="accent1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None/>
              <a:defRPr sz="4800">
                <a:solidFill>
                  <a:schemeClr val="accent1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None/>
              <a:defRPr sz="4800">
                <a:solidFill>
                  <a:schemeClr val="accent1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None/>
              <a:defRPr sz="4800">
                <a:solidFill>
                  <a:schemeClr val="accent1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None/>
              <a:defRPr sz="4800">
                <a:solidFill>
                  <a:schemeClr val="accent1"/>
                </a:solidFill>
              </a:defRPr>
            </a:lvl9pPr>
          </a:lstStyle>
          <a:p>
            <a:endParaRPr/>
          </a:p>
        </p:txBody>
      </p:sp>
      <p:sp>
        <p:nvSpPr>
          <p:cNvPr id="17" name="Google Shape;17;p3"/>
          <p:cNvSpPr txBox="1">
            <a:spLocks noGrp="1"/>
          </p:cNvSpPr>
          <p:nvPr>
            <p:ph type="subTitle" idx="1"/>
          </p:nvPr>
        </p:nvSpPr>
        <p:spPr>
          <a:xfrm>
            <a:off x="4113600" y="3983050"/>
            <a:ext cx="4505700" cy="78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800"/>
              <a:buNone/>
              <a:defRPr sz="1800" b="1">
                <a:solidFill>
                  <a:schemeClr val="accent6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800"/>
              <a:buNone/>
              <a:defRPr sz="1800" b="1">
                <a:solidFill>
                  <a:schemeClr val="accent6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800"/>
              <a:buNone/>
              <a:defRPr sz="1800" b="1">
                <a:solidFill>
                  <a:schemeClr val="accent6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800"/>
              <a:buNone/>
              <a:defRPr b="1">
                <a:solidFill>
                  <a:schemeClr val="accent6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800"/>
              <a:buNone/>
              <a:defRPr b="1">
                <a:solidFill>
                  <a:schemeClr val="accent6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800"/>
              <a:buNone/>
              <a:defRPr b="1">
                <a:solidFill>
                  <a:schemeClr val="accent6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800"/>
              <a:buNone/>
              <a:defRPr b="1">
                <a:solidFill>
                  <a:schemeClr val="accent6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800"/>
              <a:buNone/>
              <a:defRPr b="1">
                <a:solidFill>
                  <a:schemeClr val="accent6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800"/>
              <a:buNone/>
              <a:defRPr b="1">
                <a:solidFill>
                  <a:schemeClr val="accent6"/>
                </a:solidFill>
              </a:defRPr>
            </a:lvl9pPr>
          </a:lstStyle>
          <a:p>
            <a:endParaRPr/>
          </a:p>
        </p:txBody>
      </p:sp>
      <p:sp>
        <p:nvSpPr>
          <p:cNvPr id="18" name="Google Shape;18;p3"/>
          <p:cNvSpPr/>
          <p:nvPr/>
        </p:nvSpPr>
        <p:spPr>
          <a:xfrm>
            <a:off x="0" y="4288499"/>
            <a:ext cx="3474300" cy="2475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" name="Google Shape;19;p3"/>
          <p:cNvSpPr/>
          <p:nvPr/>
        </p:nvSpPr>
        <p:spPr>
          <a:xfrm>
            <a:off x="0" y="0"/>
            <a:ext cx="3474300" cy="5307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114454"/>
              </a:solidFill>
            </a:endParaRPr>
          </a:p>
        </p:txBody>
      </p:sp>
      <p:sp>
        <p:nvSpPr>
          <p:cNvPr id="20" name="Google Shape;20;p3"/>
          <p:cNvSpPr/>
          <p:nvPr/>
        </p:nvSpPr>
        <p:spPr>
          <a:xfrm>
            <a:off x="0" y="500626"/>
            <a:ext cx="3474300" cy="38241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" name="Google Shape;21;p3"/>
          <p:cNvSpPr/>
          <p:nvPr/>
        </p:nvSpPr>
        <p:spPr>
          <a:xfrm>
            <a:off x="0" y="4493604"/>
            <a:ext cx="3474300" cy="1182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" name="Google Shape;22;p3"/>
          <p:cNvSpPr/>
          <p:nvPr/>
        </p:nvSpPr>
        <p:spPr>
          <a:xfrm>
            <a:off x="0" y="4584075"/>
            <a:ext cx="3474300" cy="5595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" name="Google Shape;23;p3"/>
          <p:cNvSpPr txBox="1">
            <a:spLocks noGrp="1"/>
          </p:cNvSpPr>
          <p:nvPr>
            <p:ph type="sldNum" idx="12"/>
          </p:nvPr>
        </p:nvSpPr>
        <p:spPr>
          <a:xfrm>
            <a:off x="-51050" y="4819400"/>
            <a:ext cx="349200" cy="324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lvl="1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2pPr>
            <a:lvl3pPr lvl="2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3pPr>
            <a:lvl4pPr lvl="3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4pPr>
            <a:lvl5pPr lvl="4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5pPr>
            <a:lvl6pPr lvl="5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6pPr>
            <a:lvl7pPr lvl="6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7pPr>
            <a:lvl8pPr lvl="7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8pPr>
            <a:lvl9pPr lvl="8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8"/>
          <p:cNvSpPr/>
          <p:nvPr/>
        </p:nvSpPr>
        <p:spPr>
          <a:xfrm>
            <a:off x="0" y="0"/>
            <a:ext cx="247200" cy="5307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114454"/>
              </a:solidFill>
            </a:endParaRPr>
          </a:p>
        </p:txBody>
      </p:sp>
      <p:sp>
        <p:nvSpPr>
          <p:cNvPr id="67" name="Google Shape;67;p8"/>
          <p:cNvSpPr/>
          <p:nvPr/>
        </p:nvSpPr>
        <p:spPr>
          <a:xfrm>
            <a:off x="0" y="500625"/>
            <a:ext cx="4572000" cy="10587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68;p8"/>
          <p:cNvSpPr/>
          <p:nvPr/>
        </p:nvSpPr>
        <p:spPr>
          <a:xfrm>
            <a:off x="0" y="1553406"/>
            <a:ext cx="247200" cy="15327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69;p8"/>
          <p:cNvSpPr/>
          <p:nvPr/>
        </p:nvSpPr>
        <p:spPr>
          <a:xfrm>
            <a:off x="0" y="3086100"/>
            <a:ext cx="247200" cy="6054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70;p8"/>
          <p:cNvSpPr/>
          <p:nvPr/>
        </p:nvSpPr>
        <p:spPr>
          <a:xfrm>
            <a:off x="0" y="3691500"/>
            <a:ext cx="247200" cy="1452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cxnSp>
        <p:nvCxnSpPr>
          <p:cNvPr id="71" name="Google Shape;71;p8"/>
          <p:cNvCxnSpPr/>
          <p:nvPr/>
        </p:nvCxnSpPr>
        <p:spPr>
          <a:xfrm>
            <a:off x="1037450" y="809725"/>
            <a:ext cx="0" cy="470700"/>
          </a:xfrm>
          <a:prstGeom prst="straightConnector1">
            <a:avLst/>
          </a:prstGeom>
          <a:noFill/>
          <a:ln w="9525" cap="flat" cmpd="sng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72" name="Google Shape;72;p8"/>
          <p:cNvSpPr txBox="1">
            <a:spLocks noGrp="1"/>
          </p:cNvSpPr>
          <p:nvPr>
            <p:ph type="title"/>
          </p:nvPr>
        </p:nvSpPr>
        <p:spPr>
          <a:xfrm>
            <a:off x="1146025" y="530725"/>
            <a:ext cx="3208800" cy="1028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8"/>
          <p:cNvSpPr txBox="1">
            <a:spLocks noGrp="1"/>
          </p:cNvSpPr>
          <p:nvPr>
            <p:ph type="sldNum" idx="12"/>
          </p:nvPr>
        </p:nvSpPr>
        <p:spPr>
          <a:xfrm>
            <a:off x="-51050" y="4819400"/>
            <a:ext cx="349200" cy="324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lvl="1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2pPr>
            <a:lvl3pPr lvl="2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3pPr>
            <a:lvl4pPr lvl="3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4pPr>
            <a:lvl5pPr lvl="4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5pPr>
            <a:lvl6pPr lvl="5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6pPr>
            <a:lvl7pPr lvl="6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7pPr>
            <a:lvl8pPr lvl="7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8pPr>
            <a:lvl9pPr lvl="8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İçerik Yer Tutucusu"/>
          <p:cNvSpPr>
            <a:spLocks noGrp="1"/>
          </p:cNvSpPr>
          <p:nvPr>
            <p:ph/>
          </p:nvPr>
        </p:nvSpPr>
        <p:spPr>
          <a:xfrm>
            <a:off x="1150938" y="463154"/>
            <a:ext cx="7804150" cy="4136231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xfrm>
            <a:off x="914400" y="4743450"/>
            <a:ext cx="1905000" cy="3429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xfrm>
            <a:off x="3352800" y="4743450"/>
            <a:ext cx="2895600" cy="3429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8C62B3-2E07-4090-9C39-1DE8F9521691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626974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" y="1828800"/>
            <a:ext cx="9009063" cy="789385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5" y="1604"/>
              <a:ext cx="449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2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>
                  <a:latin typeface="Tahoma" charset="0"/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2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>
                  <a:latin typeface="Tahoma" charset="0"/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3" y="1870"/>
              <a:ext cx="466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384" cy="432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>
                  <a:latin typeface="Tahoma" charset="0"/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8" y="2640"/>
                <a:ext cx="336" cy="432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>
                  <a:latin typeface="Tahoma" charset="0"/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tr-TR">
                <a:latin typeface="Tahoma" charset="0"/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tr-TR">
                <a:latin typeface="Tahoma" charset="0"/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4"/>
              <a:ext cx="5476" cy="35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tr-TR">
                <a:latin typeface="Tahoma" charset="0"/>
              </a:endParaRPr>
            </a:p>
          </p:txBody>
        </p:sp>
      </p:grpSp>
      <p:sp>
        <p:nvSpPr>
          <p:cNvPr id="12300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990600" y="1371600"/>
            <a:ext cx="77724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12301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tr-TR"/>
              <a:t>Asıl alt başlık stilini düzenlemek için tıklatın</a:t>
            </a:r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4686300"/>
            <a:ext cx="1905000" cy="3429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4686300"/>
            <a:ext cx="2895600" cy="3429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4686300"/>
            <a:ext cx="1905000" cy="3429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fld id="{58CF3DEA-5C23-4532-918C-B07089C61B2C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874232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4686300"/>
            <a:ext cx="2133600" cy="3429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4686300"/>
            <a:ext cx="2895600" cy="3429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5B77EC-40DA-4F43-B3BF-3C2DF58132B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01267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Başlık ve Tab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370013" y="226219"/>
            <a:ext cx="7313612" cy="85725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Tablo Yer Tutucusu"/>
          <p:cNvSpPr>
            <a:spLocks noGrp="1"/>
          </p:cNvSpPr>
          <p:nvPr>
            <p:ph type="tbl" idx="1"/>
          </p:nvPr>
        </p:nvSpPr>
        <p:spPr>
          <a:xfrm>
            <a:off x="1370013" y="1370410"/>
            <a:ext cx="7313612" cy="3086100"/>
          </a:xfrm>
        </p:spPr>
        <p:txBody>
          <a:bodyPr/>
          <a:lstStyle/>
          <a:p>
            <a:pPr lvl="0"/>
            <a:endParaRPr lang="tr-TR" noProof="0" smtClean="0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4686300"/>
            <a:ext cx="2133600" cy="3429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4686300"/>
            <a:ext cx="2895600" cy="3429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637A4A-E2C5-47C4-BCC3-7203726B89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38573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1370013" y="1370410"/>
            <a:ext cx="3579812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5102225" y="1370410"/>
            <a:ext cx="35814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4686300"/>
            <a:ext cx="2133600" cy="3429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4686300"/>
            <a:ext cx="2895600" cy="3429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90778E-4AC5-451B-BF71-3666F2EC38C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94670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4686300"/>
            <a:ext cx="2133600" cy="3429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9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4686300"/>
            <a:ext cx="2895600" cy="3429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F6A6D1-656B-495C-B113-C1ABB61BE06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78711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1146025" y="530725"/>
            <a:ext cx="3208800" cy="102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Roboto Slab"/>
              <a:buNone/>
              <a:defRPr sz="1800" b="1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Roboto Slab"/>
              <a:buNone/>
              <a:defRPr sz="1800" b="1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Roboto Slab"/>
              <a:buNone/>
              <a:defRPr sz="1800" b="1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Roboto Slab"/>
              <a:buNone/>
              <a:defRPr sz="1800" b="1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Roboto Slab"/>
              <a:buNone/>
              <a:defRPr sz="1800" b="1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Roboto Slab"/>
              <a:buNone/>
              <a:defRPr sz="1800" b="1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Roboto Slab"/>
              <a:buNone/>
              <a:defRPr sz="1800" b="1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Roboto Slab"/>
              <a:buNone/>
              <a:defRPr sz="1800" b="1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Roboto Slab"/>
              <a:buNone/>
              <a:defRPr sz="1800" b="1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1146025" y="1767275"/>
            <a:ext cx="7540800" cy="315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419100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3000"/>
              <a:buFont typeface="Nixie One"/>
              <a:buChar char="▪"/>
              <a:defRPr sz="3000">
                <a:solidFill>
                  <a:schemeClr val="accent1"/>
                </a:solidFill>
                <a:latin typeface="Nixie One"/>
                <a:ea typeface="Nixie One"/>
                <a:cs typeface="Nixie One"/>
                <a:sym typeface="Nixie One"/>
              </a:defRPr>
            </a:lvl1pPr>
            <a:lvl2pPr marL="914400" lvl="1" indent="-38100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400"/>
              <a:buFont typeface="Nixie One"/>
              <a:buChar char="▫"/>
              <a:defRPr sz="2400">
                <a:solidFill>
                  <a:schemeClr val="accent1"/>
                </a:solidFill>
                <a:latin typeface="Nixie One"/>
                <a:ea typeface="Nixie One"/>
                <a:cs typeface="Nixie One"/>
                <a:sym typeface="Nixie One"/>
              </a:defRPr>
            </a:lvl2pPr>
            <a:lvl3pPr marL="1371600" lvl="2" indent="-38100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400"/>
              <a:buFont typeface="Nixie One"/>
              <a:buChar char="■"/>
              <a:defRPr sz="2400">
                <a:solidFill>
                  <a:schemeClr val="accent1"/>
                </a:solidFill>
                <a:latin typeface="Nixie One"/>
                <a:ea typeface="Nixie One"/>
                <a:cs typeface="Nixie One"/>
                <a:sym typeface="Nixie One"/>
              </a:defRPr>
            </a:lvl3pPr>
            <a:lvl4pPr marL="1828800" lvl="3" indent="-34290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ixie One"/>
              <a:buChar char="●"/>
              <a:defRPr sz="1800">
                <a:solidFill>
                  <a:schemeClr val="accent1"/>
                </a:solidFill>
                <a:latin typeface="Nixie One"/>
                <a:ea typeface="Nixie One"/>
                <a:cs typeface="Nixie One"/>
                <a:sym typeface="Nixie One"/>
              </a:defRPr>
            </a:lvl4pPr>
            <a:lvl5pPr marL="2286000" lvl="4" indent="-34290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ixie One"/>
              <a:buChar char="○"/>
              <a:defRPr sz="1800">
                <a:solidFill>
                  <a:schemeClr val="accent1"/>
                </a:solidFill>
                <a:latin typeface="Nixie One"/>
                <a:ea typeface="Nixie One"/>
                <a:cs typeface="Nixie One"/>
                <a:sym typeface="Nixie One"/>
              </a:defRPr>
            </a:lvl5pPr>
            <a:lvl6pPr marL="2743200" lvl="5" indent="-34290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ixie One"/>
              <a:buChar char="■"/>
              <a:defRPr sz="1800">
                <a:solidFill>
                  <a:schemeClr val="accent1"/>
                </a:solidFill>
                <a:latin typeface="Nixie One"/>
                <a:ea typeface="Nixie One"/>
                <a:cs typeface="Nixie One"/>
                <a:sym typeface="Nixie One"/>
              </a:defRPr>
            </a:lvl6pPr>
            <a:lvl7pPr marL="3200400" lvl="6" indent="-34290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ixie One"/>
              <a:buChar char="●"/>
              <a:defRPr sz="1800">
                <a:solidFill>
                  <a:schemeClr val="accent1"/>
                </a:solidFill>
                <a:latin typeface="Nixie One"/>
                <a:ea typeface="Nixie One"/>
                <a:cs typeface="Nixie One"/>
                <a:sym typeface="Nixie One"/>
              </a:defRPr>
            </a:lvl7pPr>
            <a:lvl8pPr marL="3657600" lvl="7" indent="-34290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ixie One"/>
              <a:buChar char="○"/>
              <a:defRPr sz="1800">
                <a:solidFill>
                  <a:schemeClr val="accent1"/>
                </a:solidFill>
                <a:latin typeface="Nixie One"/>
                <a:ea typeface="Nixie One"/>
                <a:cs typeface="Nixie One"/>
                <a:sym typeface="Nixie One"/>
              </a:defRPr>
            </a:lvl8pPr>
            <a:lvl9pPr marL="4114800" lvl="8" indent="-34290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ixie One"/>
              <a:buChar char="■"/>
              <a:defRPr sz="1800">
                <a:solidFill>
                  <a:schemeClr val="accent1"/>
                </a:solidFill>
                <a:latin typeface="Nixie One"/>
                <a:ea typeface="Nixie One"/>
                <a:cs typeface="Nixie One"/>
                <a:sym typeface="Nixie One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-51050" y="4819400"/>
            <a:ext cx="349200" cy="32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buNone/>
              <a:defRPr sz="800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lvl="1" algn="ctr">
              <a:buNone/>
              <a:defRPr sz="800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2pPr>
            <a:lvl3pPr lvl="2" algn="ctr">
              <a:buNone/>
              <a:defRPr sz="800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3pPr>
            <a:lvl4pPr lvl="3" algn="ctr">
              <a:buNone/>
              <a:defRPr sz="800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4pPr>
            <a:lvl5pPr lvl="4" algn="ctr">
              <a:buNone/>
              <a:defRPr sz="800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5pPr>
            <a:lvl6pPr lvl="5" algn="ctr">
              <a:buNone/>
              <a:defRPr sz="800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6pPr>
            <a:lvl7pPr lvl="6" algn="ctr">
              <a:buNone/>
              <a:defRPr sz="800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7pPr>
            <a:lvl8pPr lvl="7" algn="ctr">
              <a:buNone/>
              <a:defRPr sz="800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8pPr>
            <a:lvl9pPr lvl="8" algn="ctr">
              <a:buNone/>
              <a:defRPr sz="800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4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6" r:id="rId8"/>
  </p:sldLayoutIdLst>
  <p:transition>
    <p:fade thruBlk="1"/>
  </p:transition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4113600" y="1707654"/>
            <a:ext cx="4505700" cy="2330896"/>
          </a:xfrm>
        </p:spPr>
        <p:txBody>
          <a:bodyPr/>
          <a:lstStyle/>
          <a:p>
            <a:r>
              <a:rPr lang="tr-TR" sz="3200" dirty="0" smtClean="0"/>
              <a:t>Yatay ve Dikey Bütünleşme (</a:t>
            </a:r>
            <a:r>
              <a:rPr lang="tr-TR" sz="3200" dirty="0" err="1" smtClean="0"/>
              <a:t>vertical</a:t>
            </a:r>
            <a:r>
              <a:rPr lang="tr-TR" sz="3200" dirty="0" smtClean="0"/>
              <a:t> </a:t>
            </a:r>
            <a:r>
              <a:rPr lang="tr-TR" sz="3200" dirty="0" err="1" smtClean="0"/>
              <a:t>and</a:t>
            </a:r>
            <a:r>
              <a:rPr lang="tr-TR" sz="3200" dirty="0" smtClean="0"/>
              <a:t> </a:t>
            </a:r>
            <a:r>
              <a:rPr lang="tr-TR" sz="3200" dirty="0" err="1" smtClean="0"/>
              <a:t>horizontal</a:t>
            </a:r>
            <a:r>
              <a:rPr lang="tr-TR" sz="3200" dirty="0" smtClean="0"/>
              <a:t> </a:t>
            </a:r>
            <a:r>
              <a:rPr lang="tr-TR" sz="3200" dirty="0" err="1" smtClean="0"/>
              <a:t>integration</a:t>
            </a:r>
            <a:endParaRPr lang="tr-TR" sz="3200" dirty="0"/>
          </a:p>
        </p:txBody>
      </p:sp>
      <p:sp>
        <p:nvSpPr>
          <p:cNvPr id="143" name="Google Shape;143;p16"/>
          <p:cNvSpPr txBox="1">
            <a:spLocks noGrp="1"/>
          </p:cNvSpPr>
          <p:nvPr>
            <p:ph type="subTitle" idx="1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tr-TR" dirty="0" smtClean="0"/>
              <a:t>Prof.Dr. ŞAHİN KAVUNCUBAŞI</a:t>
            </a:r>
            <a:endParaRPr dirty="0"/>
          </a:p>
        </p:txBody>
      </p:sp>
      <p:sp>
        <p:nvSpPr>
          <p:cNvPr id="145" name="Google Shape;145;p16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</a:t>
            </a:fld>
            <a:endParaRPr/>
          </a:p>
        </p:txBody>
      </p:sp>
      <p:sp>
        <p:nvSpPr>
          <p:cNvPr id="144" name="Google Shape;144;p16"/>
          <p:cNvSpPr txBox="1"/>
          <p:nvPr/>
        </p:nvSpPr>
        <p:spPr>
          <a:xfrm>
            <a:off x="9903" y="503350"/>
            <a:ext cx="3471300" cy="381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20000" dirty="0" smtClean="0">
                <a:solidFill>
                  <a:schemeClr val="accent2"/>
                </a:solidFill>
                <a:latin typeface="Roboto Slab"/>
                <a:ea typeface="Roboto Slab"/>
                <a:cs typeface="Roboto Slab"/>
                <a:sym typeface="Roboto Slab"/>
              </a:rPr>
              <a:t>1</a:t>
            </a:r>
            <a:r>
              <a:rPr lang="tr-TR" sz="20000" dirty="0">
                <a:solidFill>
                  <a:schemeClr val="accent2"/>
                </a:solidFill>
                <a:latin typeface="Roboto Slab"/>
                <a:ea typeface="Roboto Slab"/>
                <a:cs typeface="Roboto Slab"/>
                <a:sym typeface="Roboto Slab"/>
              </a:rPr>
              <a:t>4</a:t>
            </a:r>
            <a:endParaRPr sz="20000" dirty="0">
              <a:solidFill>
                <a:schemeClr val="accent2"/>
              </a:solidFill>
              <a:latin typeface="Roboto Slab"/>
              <a:ea typeface="Roboto Slab"/>
              <a:cs typeface="Roboto Slab"/>
              <a:sym typeface="Roboto Slab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z="2400" b="0" dirty="0" smtClean="0"/>
              <a:t>Dikey bütünleşme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539553" y="1766888"/>
            <a:ext cx="8604448" cy="3159125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Farklı hizmetler sunan sağlık kurumları arasındaki işbirliğidir. 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Dikey bütünleşmenin temel amacı, hasta ve kaynak akışı üzerinde denetim sağlamaktır.</a:t>
            </a:r>
          </a:p>
        </p:txBody>
      </p:sp>
    </p:spTree>
    <p:extLst>
      <p:ext uri="{BB962C8B-B14F-4D97-AF65-F5344CB8AC3E}">
        <p14:creationId xmlns:p14="http://schemas.microsoft.com/office/powerpoint/2010/main" val="26542405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Rectangle 3"/>
          <p:cNvSpPr>
            <a:spLocks noGrp="1" noChangeArrowheads="1"/>
          </p:cNvSpPr>
          <p:nvPr>
            <p:ph type="title"/>
          </p:nvPr>
        </p:nvSpPr>
        <p:spPr/>
        <p:txBody>
          <a:bodyPr anchor="ctr"/>
          <a:lstStyle/>
          <a:p>
            <a:pPr eaLnBrk="1" hangingPunct="1">
              <a:defRPr/>
            </a:pPr>
            <a:r>
              <a:rPr lang="tr-TR" sz="2400" b="0" dirty="0" smtClean="0"/>
              <a:t>Dikey bütünleşme türleri</a:t>
            </a:r>
            <a:endParaRPr lang="en-US" sz="2400" b="0" dirty="0" smtClean="0"/>
          </a:p>
        </p:txBody>
      </p:sp>
      <p:sp>
        <p:nvSpPr>
          <p:cNvPr id="13314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1371600" y="1512888"/>
            <a:ext cx="7772400" cy="97155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tr-TR" sz="3600" smtClean="0"/>
          </a:p>
          <a:p>
            <a:pPr eaLnBrk="1" hangingPunct="1">
              <a:lnSpc>
                <a:spcPct val="90000"/>
              </a:lnSpc>
            </a:pPr>
            <a:endParaRPr lang="tr-TR" sz="3600" smtClean="0"/>
          </a:p>
        </p:txBody>
      </p:sp>
      <p:grpSp>
        <p:nvGrpSpPr>
          <p:cNvPr id="13316" name="Group 4"/>
          <p:cNvGrpSpPr>
            <a:grpSpLocks/>
          </p:cNvGrpSpPr>
          <p:nvPr/>
        </p:nvGrpSpPr>
        <p:grpSpPr bwMode="auto">
          <a:xfrm>
            <a:off x="297014" y="1642069"/>
            <a:ext cx="6554788" cy="713657"/>
            <a:chOff x="1184" y="1519"/>
            <a:chExt cx="3376" cy="448"/>
          </a:xfrm>
        </p:grpSpPr>
        <p:sp>
          <p:nvSpPr>
            <p:cNvPr id="13326" name="Freeform 5"/>
            <p:cNvSpPr>
              <a:spLocks/>
            </p:cNvSpPr>
            <p:nvPr/>
          </p:nvSpPr>
          <p:spPr bwMode="auto">
            <a:xfrm>
              <a:off x="1184" y="1519"/>
              <a:ext cx="3376" cy="375"/>
            </a:xfrm>
            <a:custGeom>
              <a:avLst/>
              <a:gdLst>
                <a:gd name="T0" fmla="*/ 0 w 3376"/>
                <a:gd name="T1" fmla="*/ 0 h 375"/>
                <a:gd name="T2" fmla="*/ 0 w 3376"/>
                <a:gd name="T3" fmla="*/ 374 h 375"/>
                <a:gd name="T4" fmla="*/ 3375 w 3376"/>
                <a:gd name="T5" fmla="*/ 374 h 375"/>
                <a:gd name="T6" fmla="*/ 3375 w 3376"/>
                <a:gd name="T7" fmla="*/ 0 h 375"/>
                <a:gd name="T8" fmla="*/ 0 w 3376"/>
                <a:gd name="T9" fmla="*/ 0 h 37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376"/>
                <a:gd name="T16" fmla="*/ 0 h 375"/>
                <a:gd name="T17" fmla="*/ 3376 w 3376"/>
                <a:gd name="T18" fmla="*/ 375 h 37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376" h="375">
                  <a:moveTo>
                    <a:pt x="0" y="0"/>
                  </a:moveTo>
                  <a:lnTo>
                    <a:pt x="0" y="374"/>
                  </a:lnTo>
                  <a:lnTo>
                    <a:pt x="3375" y="374"/>
                  </a:lnTo>
                  <a:lnTo>
                    <a:pt x="3375" y="0"/>
                  </a:lnTo>
                  <a:lnTo>
                    <a:pt x="0" y="0"/>
                  </a:lnTo>
                </a:path>
              </a:pathLst>
            </a:custGeom>
            <a:solidFill>
              <a:srgbClr val="B3B900"/>
            </a:solidFill>
            <a:ln w="12700" cap="rnd" cmpd="sng">
              <a:solidFill>
                <a:schemeClr val="bg2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13327" name="Freeform 6"/>
            <p:cNvSpPr>
              <a:spLocks/>
            </p:cNvSpPr>
            <p:nvPr/>
          </p:nvSpPr>
          <p:spPr bwMode="auto">
            <a:xfrm>
              <a:off x="1188" y="1519"/>
              <a:ext cx="115" cy="374"/>
            </a:xfrm>
            <a:custGeom>
              <a:avLst/>
              <a:gdLst>
                <a:gd name="T0" fmla="*/ 0 w 115"/>
                <a:gd name="T1" fmla="*/ 373 h 374"/>
                <a:gd name="T2" fmla="*/ 114 w 115"/>
                <a:gd name="T3" fmla="*/ 322 h 374"/>
                <a:gd name="T4" fmla="*/ 114 w 115"/>
                <a:gd name="T5" fmla="*/ 51 h 374"/>
                <a:gd name="T6" fmla="*/ 0 w 115"/>
                <a:gd name="T7" fmla="*/ 0 h 374"/>
                <a:gd name="T8" fmla="*/ 0 w 115"/>
                <a:gd name="T9" fmla="*/ 373 h 37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15"/>
                <a:gd name="T16" fmla="*/ 0 h 374"/>
                <a:gd name="T17" fmla="*/ 115 w 115"/>
                <a:gd name="T18" fmla="*/ 374 h 37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15" h="374">
                  <a:moveTo>
                    <a:pt x="0" y="373"/>
                  </a:moveTo>
                  <a:lnTo>
                    <a:pt x="114" y="322"/>
                  </a:lnTo>
                  <a:lnTo>
                    <a:pt x="114" y="51"/>
                  </a:lnTo>
                  <a:lnTo>
                    <a:pt x="0" y="0"/>
                  </a:lnTo>
                  <a:lnTo>
                    <a:pt x="0" y="373"/>
                  </a:lnTo>
                </a:path>
              </a:pathLst>
            </a:custGeom>
            <a:solidFill>
              <a:srgbClr val="B3B900"/>
            </a:solidFill>
            <a:ln w="12700" cap="rnd" cmpd="sng">
              <a:solidFill>
                <a:schemeClr val="bg2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13328" name="Freeform 7"/>
            <p:cNvSpPr>
              <a:spLocks/>
            </p:cNvSpPr>
            <p:nvPr/>
          </p:nvSpPr>
          <p:spPr bwMode="auto">
            <a:xfrm>
              <a:off x="1302" y="1569"/>
              <a:ext cx="3141" cy="273"/>
            </a:xfrm>
            <a:custGeom>
              <a:avLst/>
              <a:gdLst>
                <a:gd name="T0" fmla="*/ 0 w 3141"/>
                <a:gd name="T1" fmla="*/ 0 h 273"/>
                <a:gd name="T2" fmla="*/ 0 w 3141"/>
                <a:gd name="T3" fmla="*/ 272 h 273"/>
                <a:gd name="T4" fmla="*/ 3140 w 3141"/>
                <a:gd name="T5" fmla="*/ 272 h 273"/>
                <a:gd name="T6" fmla="*/ 3140 w 3141"/>
                <a:gd name="T7" fmla="*/ 0 h 273"/>
                <a:gd name="T8" fmla="*/ 0 w 3141"/>
                <a:gd name="T9" fmla="*/ 0 h 27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141"/>
                <a:gd name="T16" fmla="*/ 0 h 273"/>
                <a:gd name="T17" fmla="*/ 3141 w 3141"/>
                <a:gd name="T18" fmla="*/ 273 h 27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141" h="273">
                  <a:moveTo>
                    <a:pt x="0" y="0"/>
                  </a:moveTo>
                  <a:lnTo>
                    <a:pt x="0" y="272"/>
                  </a:lnTo>
                  <a:lnTo>
                    <a:pt x="3140" y="272"/>
                  </a:lnTo>
                  <a:lnTo>
                    <a:pt x="3140" y="0"/>
                  </a:lnTo>
                  <a:lnTo>
                    <a:pt x="0" y="0"/>
                  </a:lnTo>
                </a:path>
              </a:pathLst>
            </a:custGeom>
            <a:gradFill rotWithShape="0">
              <a:gsLst>
                <a:gs pos="0">
                  <a:srgbClr val="E5D49C"/>
                </a:gs>
                <a:gs pos="100000">
                  <a:srgbClr val="FFFFFF"/>
                </a:gs>
              </a:gsLst>
              <a:lin ang="0" scaled="1"/>
            </a:gradFill>
            <a:ln w="12700" cap="rnd" cmpd="sng">
              <a:solidFill>
                <a:schemeClr val="bg2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13329" name="Freeform 8"/>
            <p:cNvSpPr>
              <a:spLocks/>
            </p:cNvSpPr>
            <p:nvPr/>
          </p:nvSpPr>
          <p:spPr bwMode="auto">
            <a:xfrm>
              <a:off x="4421" y="1519"/>
              <a:ext cx="124" cy="374"/>
            </a:xfrm>
            <a:custGeom>
              <a:avLst/>
              <a:gdLst>
                <a:gd name="T0" fmla="*/ 123 w 124"/>
                <a:gd name="T1" fmla="*/ 373 h 374"/>
                <a:gd name="T2" fmla="*/ 0 w 124"/>
                <a:gd name="T3" fmla="*/ 319 h 374"/>
                <a:gd name="T4" fmla="*/ 0 w 124"/>
                <a:gd name="T5" fmla="*/ 54 h 374"/>
                <a:gd name="T6" fmla="*/ 123 w 124"/>
                <a:gd name="T7" fmla="*/ 0 h 374"/>
                <a:gd name="T8" fmla="*/ 123 w 124"/>
                <a:gd name="T9" fmla="*/ 373 h 37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24"/>
                <a:gd name="T16" fmla="*/ 0 h 374"/>
                <a:gd name="T17" fmla="*/ 124 w 124"/>
                <a:gd name="T18" fmla="*/ 374 h 37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24" h="374">
                  <a:moveTo>
                    <a:pt x="123" y="373"/>
                  </a:moveTo>
                  <a:lnTo>
                    <a:pt x="0" y="319"/>
                  </a:lnTo>
                  <a:lnTo>
                    <a:pt x="0" y="54"/>
                  </a:lnTo>
                  <a:lnTo>
                    <a:pt x="123" y="0"/>
                  </a:lnTo>
                  <a:lnTo>
                    <a:pt x="123" y="373"/>
                  </a:lnTo>
                </a:path>
              </a:pathLst>
            </a:custGeom>
            <a:solidFill>
              <a:srgbClr val="B3B900"/>
            </a:solidFill>
            <a:ln w="12700" cap="rnd" cmpd="sng">
              <a:solidFill>
                <a:schemeClr val="bg2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13330" name="Freeform 9"/>
            <p:cNvSpPr>
              <a:spLocks/>
            </p:cNvSpPr>
            <p:nvPr/>
          </p:nvSpPr>
          <p:spPr bwMode="auto">
            <a:xfrm>
              <a:off x="1307" y="1570"/>
              <a:ext cx="3129" cy="272"/>
            </a:xfrm>
            <a:custGeom>
              <a:avLst/>
              <a:gdLst>
                <a:gd name="T0" fmla="*/ 0 w 3129"/>
                <a:gd name="T1" fmla="*/ 0 h 272"/>
                <a:gd name="T2" fmla="*/ 3128 w 3129"/>
                <a:gd name="T3" fmla="*/ 0 h 272"/>
                <a:gd name="T4" fmla="*/ 3128 w 3129"/>
                <a:gd name="T5" fmla="*/ 271 h 272"/>
                <a:gd name="T6" fmla="*/ 0 60000 65536"/>
                <a:gd name="T7" fmla="*/ 0 60000 65536"/>
                <a:gd name="T8" fmla="*/ 0 60000 65536"/>
                <a:gd name="T9" fmla="*/ 0 w 3129"/>
                <a:gd name="T10" fmla="*/ 0 h 272"/>
                <a:gd name="T11" fmla="*/ 3129 w 3129"/>
                <a:gd name="T12" fmla="*/ 272 h 272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3129" h="272">
                  <a:moveTo>
                    <a:pt x="0" y="0"/>
                  </a:moveTo>
                  <a:lnTo>
                    <a:pt x="3128" y="0"/>
                  </a:lnTo>
                  <a:lnTo>
                    <a:pt x="3128" y="271"/>
                  </a:lnTo>
                </a:path>
              </a:pathLst>
            </a:custGeom>
            <a:gradFill rotWithShape="0">
              <a:gsLst>
                <a:gs pos="0">
                  <a:srgbClr val="E5D49C"/>
                </a:gs>
                <a:gs pos="100000">
                  <a:srgbClr val="FFFFFF"/>
                </a:gs>
              </a:gsLst>
              <a:lin ang="0" scaled="1"/>
            </a:gradFill>
            <a:ln w="12700" cap="rnd" cmpd="sng">
              <a:solidFill>
                <a:schemeClr val="bg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13331" name="Rectangle 10"/>
            <p:cNvSpPr>
              <a:spLocks noChangeArrowheads="1"/>
            </p:cNvSpPr>
            <p:nvPr/>
          </p:nvSpPr>
          <p:spPr bwMode="auto">
            <a:xfrm>
              <a:off x="1328" y="1532"/>
              <a:ext cx="2690" cy="43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85725" tIns="42862" rIns="85725" bIns="42862">
              <a:spAutoFit/>
            </a:bodyPr>
            <a:lstStyle/>
            <a:p>
              <a:pPr marL="312738" indent="-312738" defTabSz="762000" eaLnBrk="0" hangingPunct="0">
                <a:spcBef>
                  <a:spcPct val="20000"/>
                </a:spcBef>
                <a:buClr>
                  <a:srgbClr val="FC0128"/>
                </a:buClr>
                <a:buSzPct val="80000"/>
                <a:buFont typeface="ZapfDingbats BT" charset="2"/>
                <a:buChar char="ä"/>
              </a:pPr>
              <a:r>
                <a:rPr lang="tr-TR" sz="2800" b="1" i="1" dirty="0"/>
                <a:t>Yukarıya doğru bütünleşme</a:t>
              </a:r>
            </a:p>
          </p:txBody>
        </p:sp>
      </p:grpSp>
      <p:grpSp>
        <p:nvGrpSpPr>
          <p:cNvPr id="13317" name="Group 11"/>
          <p:cNvGrpSpPr>
            <a:grpSpLocks/>
          </p:cNvGrpSpPr>
          <p:nvPr/>
        </p:nvGrpSpPr>
        <p:grpSpPr bwMode="auto">
          <a:xfrm>
            <a:off x="268823" y="3423644"/>
            <a:ext cx="6302375" cy="804290"/>
            <a:chOff x="1184" y="2055"/>
            <a:chExt cx="3376" cy="435"/>
          </a:xfrm>
        </p:grpSpPr>
        <p:sp>
          <p:nvSpPr>
            <p:cNvPr id="13320" name="Freeform 12"/>
            <p:cNvSpPr>
              <a:spLocks/>
            </p:cNvSpPr>
            <p:nvPr/>
          </p:nvSpPr>
          <p:spPr bwMode="auto">
            <a:xfrm>
              <a:off x="1184" y="2055"/>
              <a:ext cx="3376" cy="375"/>
            </a:xfrm>
            <a:custGeom>
              <a:avLst/>
              <a:gdLst>
                <a:gd name="T0" fmla="*/ 0 w 3376"/>
                <a:gd name="T1" fmla="*/ 0 h 375"/>
                <a:gd name="T2" fmla="*/ 0 w 3376"/>
                <a:gd name="T3" fmla="*/ 374 h 375"/>
                <a:gd name="T4" fmla="*/ 3375 w 3376"/>
                <a:gd name="T5" fmla="*/ 374 h 375"/>
                <a:gd name="T6" fmla="*/ 3375 w 3376"/>
                <a:gd name="T7" fmla="*/ 0 h 375"/>
                <a:gd name="T8" fmla="*/ 0 w 3376"/>
                <a:gd name="T9" fmla="*/ 0 h 37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376"/>
                <a:gd name="T16" fmla="*/ 0 h 375"/>
                <a:gd name="T17" fmla="*/ 3376 w 3376"/>
                <a:gd name="T18" fmla="*/ 375 h 37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376" h="375">
                  <a:moveTo>
                    <a:pt x="0" y="0"/>
                  </a:moveTo>
                  <a:lnTo>
                    <a:pt x="0" y="374"/>
                  </a:lnTo>
                  <a:lnTo>
                    <a:pt x="3375" y="374"/>
                  </a:lnTo>
                  <a:lnTo>
                    <a:pt x="3375" y="0"/>
                  </a:lnTo>
                  <a:lnTo>
                    <a:pt x="0" y="0"/>
                  </a:lnTo>
                </a:path>
              </a:pathLst>
            </a:custGeom>
            <a:solidFill>
              <a:srgbClr val="B3B900"/>
            </a:solidFill>
            <a:ln w="12700" cap="rnd" cmpd="sng">
              <a:solidFill>
                <a:schemeClr val="bg2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13321" name="Freeform 13"/>
            <p:cNvSpPr>
              <a:spLocks/>
            </p:cNvSpPr>
            <p:nvPr/>
          </p:nvSpPr>
          <p:spPr bwMode="auto">
            <a:xfrm>
              <a:off x="1188" y="2055"/>
              <a:ext cx="115" cy="374"/>
            </a:xfrm>
            <a:custGeom>
              <a:avLst/>
              <a:gdLst>
                <a:gd name="T0" fmla="*/ 0 w 115"/>
                <a:gd name="T1" fmla="*/ 373 h 374"/>
                <a:gd name="T2" fmla="*/ 114 w 115"/>
                <a:gd name="T3" fmla="*/ 322 h 374"/>
                <a:gd name="T4" fmla="*/ 114 w 115"/>
                <a:gd name="T5" fmla="*/ 51 h 374"/>
                <a:gd name="T6" fmla="*/ 0 w 115"/>
                <a:gd name="T7" fmla="*/ 0 h 374"/>
                <a:gd name="T8" fmla="*/ 0 w 115"/>
                <a:gd name="T9" fmla="*/ 373 h 37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15"/>
                <a:gd name="T16" fmla="*/ 0 h 374"/>
                <a:gd name="T17" fmla="*/ 115 w 115"/>
                <a:gd name="T18" fmla="*/ 374 h 37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15" h="374">
                  <a:moveTo>
                    <a:pt x="0" y="373"/>
                  </a:moveTo>
                  <a:lnTo>
                    <a:pt x="114" y="322"/>
                  </a:lnTo>
                  <a:lnTo>
                    <a:pt x="114" y="51"/>
                  </a:lnTo>
                  <a:lnTo>
                    <a:pt x="0" y="0"/>
                  </a:lnTo>
                  <a:lnTo>
                    <a:pt x="0" y="373"/>
                  </a:lnTo>
                </a:path>
              </a:pathLst>
            </a:custGeom>
            <a:solidFill>
              <a:srgbClr val="B3B900"/>
            </a:solidFill>
            <a:ln w="12700" cap="rnd" cmpd="sng">
              <a:solidFill>
                <a:schemeClr val="bg2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13322" name="Freeform 14"/>
            <p:cNvSpPr>
              <a:spLocks/>
            </p:cNvSpPr>
            <p:nvPr/>
          </p:nvSpPr>
          <p:spPr bwMode="auto">
            <a:xfrm>
              <a:off x="1302" y="2105"/>
              <a:ext cx="3141" cy="273"/>
            </a:xfrm>
            <a:custGeom>
              <a:avLst/>
              <a:gdLst>
                <a:gd name="T0" fmla="*/ 0 w 3141"/>
                <a:gd name="T1" fmla="*/ 0 h 273"/>
                <a:gd name="T2" fmla="*/ 0 w 3141"/>
                <a:gd name="T3" fmla="*/ 272 h 273"/>
                <a:gd name="T4" fmla="*/ 3140 w 3141"/>
                <a:gd name="T5" fmla="*/ 272 h 273"/>
                <a:gd name="T6" fmla="*/ 3140 w 3141"/>
                <a:gd name="T7" fmla="*/ 0 h 273"/>
                <a:gd name="T8" fmla="*/ 0 w 3141"/>
                <a:gd name="T9" fmla="*/ 0 h 27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141"/>
                <a:gd name="T16" fmla="*/ 0 h 273"/>
                <a:gd name="T17" fmla="*/ 3141 w 3141"/>
                <a:gd name="T18" fmla="*/ 273 h 27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141" h="273">
                  <a:moveTo>
                    <a:pt x="0" y="0"/>
                  </a:moveTo>
                  <a:lnTo>
                    <a:pt x="0" y="272"/>
                  </a:lnTo>
                  <a:lnTo>
                    <a:pt x="3140" y="272"/>
                  </a:lnTo>
                  <a:lnTo>
                    <a:pt x="3140" y="0"/>
                  </a:lnTo>
                  <a:lnTo>
                    <a:pt x="0" y="0"/>
                  </a:lnTo>
                </a:path>
              </a:pathLst>
            </a:custGeom>
            <a:gradFill rotWithShape="0">
              <a:gsLst>
                <a:gs pos="0">
                  <a:srgbClr val="E5D49C"/>
                </a:gs>
                <a:gs pos="100000">
                  <a:srgbClr val="FFFFFF"/>
                </a:gs>
              </a:gsLst>
              <a:lin ang="0" scaled="1"/>
            </a:gradFill>
            <a:ln w="12700" cap="rnd" cmpd="sng">
              <a:solidFill>
                <a:schemeClr val="bg2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13323" name="Freeform 15"/>
            <p:cNvSpPr>
              <a:spLocks/>
            </p:cNvSpPr>
            <p:nvPr/>
          </p:nvSpPr>
          <p:spPr bwMode="auto">
            <a:xfrm>
              <a:off x="4421" y="2055"/>
              <a:ext cx="124" cy="374"/>
            </a:xfrm>
            <a:custGeom>
              <a:avLst/>
              <a:gdLst>
                <a:gd name="T0" fmla="*/ 123 w 124"/>
                <a:gd name="T1" fmla="*/ 373 h 374"/>
                <a:gd name="T2" fmla="*/ 0 w 124"/>
                <a:gd name="T3" fmla="*/ 319 h 374"/>
                <a:gd name="T4" fmla="*/ 0 w 124"/>
                <a:gd name="T5" fmla="*/ 54 h 374"/>
                <a:gd name="T6" fmla="*/ 123 w 124"/>
                <a:gd name="T7" fmla="*/ 0 h 374"/>
                <a:gd name="T8" fmla="*/ 123 w 124"/>
                <a:gd name="T9" fmla="*/ 373 h 37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24"/>
                <a:gd name="T16" fmla="*/ 0 h 374"/>
                <a:gd name="T17" fmla="*/ 124 w 124"/>
                <a:gd name="T18" fmla="*/ 374 h 37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24" h="374">
                  <a:moveTo>
                    <a:pt x="123" y="373"/>
                  </a:moveTo>
                  <a:lnTo>
                    <a:pt x="0" y="319"/>
                  </a:lnTo>
                  <a:lnTo>
                    <a:pt x="0" y="54"/>
                  </a:lnTo>
                  <a:lnTo>
                    <a:pt x="123" y="0"/>
                  </a:lnTo>
                  <a:lnTo>
                    <a:pt x="123" y="373"/>
                  </a:lnTo>
                </a:path>
              </a:pathLst>
            </a:custGeom>
            <a:solidFill>
              <a:srgbClr val="B3B900"/>
            </a:solidFill>
            <a:ln w="12700" cap="rnd" cmpd="sng">
              <a:solidFill>
                <a:schemeClr val="bg2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13324" name="Freeform 16"/>
            <p:cNvSpPr>
              <a:spLocks/>
            </p:cNvSpPr>
            <p:nvPr/>
          </p:nvSpPr>
          <p:spPr bwMode="auto">
            <a:xfrm>
              <a:off x="1307" y="2106"/>
              <a:ext cx="3129" cy="272"/>
            </a:xfrm>
            <a:custGeom>
              <a:avLst/>
              <a:gdLst>
                <a:gd name="T0" fmla="*/ 0 w 3129"/>
                <a:gd name="T1" fmla="*/ 0 h 272"/>
                <a:gd name="T2" fmla="*/ 3128 w 3129"/>
                <a:gd name="T3" fmla="*/ 0 h 272"/>
                <a:gd name="T4" fmla="*/ 3128 w 3129"/>
                <a:gd name="T5" fmla="*/ 271 h 272"/>
                <a:gd name="T6" fmla="*/ 0 60000 65536"/>
                <a:gd name="T7" fmla="*/ 0 60000 65536"/>
                <a:gd name="T8" fmla="*/ 0 60000 65536"/>
                <a:gd name="T9" fmla="*/ 0 w 3129"/>
                <a:gd name="T10" fmla="*/ 0 h 272"/>
                <a:gd name="T11" fmla="*/ 3129 w 3129"/>
                <a:gd name="T12" fmla="*/ 272 h 272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3129" h="272">
                  <a:moveTo>
                    <a:pt x="0" y="0"/>
                  </a:moveTo>
                  <a:lnTo>
                    <a:pt x="3128" y="0"/>
                  </a:lnTo>
                  <a:lnTo>
                    <a:pt x="3128" y="271"/>
                  </a:lnTo>
                </a:path>
              </a:pathLst>
            </a:custGeom>
            <a:gradFill rotWithShape="0">
              <a:gsLst>
                <a:gs pos="0">
                  <a:srgbClr val="E5D49C"/>
                </a:gs>
                <a:gs pos="100000">
                  <a:srgbClr val="FFFFFF"/>
                </a:gs>
              </a:gsLst>
              <a:lin ang="0" scaled="1"/>
            </a:gradFill>
            <a:ln w="12700" cap="rnd" cmpd="sng">
              <a:solidFill>
                <a:schemeClr val="bg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13325" name="Rectangle 17"/>
            <p:cNvSpPr>
              <a:spLocks noChangeArrowheads="1"/>
            </p:cNvSpPr>
            <p:nvPr/>
          </p:nvSpPr>
          <p:spPr bwMode="auto">
            <a:xfrm>
              <a:off x="1328" y="2055"/>
              <a:ext cx="2734" cy="43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85725" tIns="42862" rIns="85725" bIns="42862">
              <a:spAutoFit/>
            </a:bodyPr>
            <a:lstStyle/>
            <a:p>
              <a:pPr marL="312738" indent="-312738" defTabSz="762000" eaLnBrk="0" hangingPunct="0">
                <a:spcBef>
                  <a:spcPct val="20000"/>
                </a:spcBef>
                <a:buClr>
                  <a:srgbClr val="FC0128"/>
                </a:buClr>
                <a:buSzPct val="80000"/>
                <a:buFont typeface="ZapfDingbats BT" charset="2"/>
                <a:buChar char="ä"/>
              </a:pPr>
              <a:r>
                <a:rPr lang="tr-TR" sz="2800" b="1" i="1" dirty="0"/>
                <a:t>Aşağıya doğru bütünleşme</a:t>
              </a:r>
              <a:endParaRPr lang="tr-TR" sz="2800" b="1" i="1" dirty="0">
                <a:latin typeface="Times New Roman" pitchFamily="18" charset="0"/>
              </a:endParaRPr>
            </a:p>
          </p:txBody>
        </p:sp>
      </p:grpSp>
      <p:sp>
        <p:nvSpPr>
          <p:cNvPr id="17426" name="Rectangle 18"/>
          <p:cNvSpPr>
            <a:spLocks noChangeArrowheads="1"/>
          </p:cNvSpPr>
          <p:nvPr/>
        </p:nvSpPr>
        <p:spPr bwMode="auto">
          <a:xfrm>
            <a:off x="2627784" y="2355726"/>
            <a:ext cx="4968552" cy="831639"/>
          </a:xfrm>
          <a:prstGeom prst="rect">
            <a:avLst/>
          </a:prstGeom>
          <a:solidFill>
            <a:schemeClr val="bg1">
              <a:alpha val="5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square" lIns="92075" tIns="46038" rIns="92075" bIns="46038">
            <a:spAutoFit/>
          </a:bodyPr>
          <a:lstStyle/>
          <a:p>
            <a:pPr eaLnBrk="0" hangingPunct="0">
              <a:defRPr/>
            </a:pPr>
            <a:r>
              <a:rPr lang="tr-TR" sz="1600" b="1" dirty="0"/>
              <a:t>Sağlık kurumunun, </a:t>
            </a:r>
            <a:r>
              <a:rPr lang="tr-TR" sz="1600" b="1" dirty="0" err="1"/>
              <a:t>primer</a:t>
            </a:r>
            <a:r>
              <a:rPr lang="tr-TR" sz="1600" b="1" dirty="0"/>
              <a:t> </a:t>
            </a:r>
            <a:r>
              <a:rPr lang="tr-TR" sz="1600" b="1" dirty="0" smtClean="0"/>
              <a:t>işlevlerini yürütmek </a:t>
            </a:r>
            <a:r>
              <a:rPr lang="tr-TR" sz="1600" b="1" dirty="0"/>
              <a:t>için gereksinim duyduğu </a:t>
            </a:r>
            <a:r>
              <a:rPr lang="tr-TR" sz="1600" b="1" dirty="0" smtClean="0"/>
              <a:t> kaynakları </a:t>
            </a:r>
            <a:r>
              <a:rPr lang="tr-TR" sz="1600" b="1" dirty="0"/>
              <a:t>sağlayan kurumlara </a:t>
            </a:r>
            <a:r>
              <a:rPr lang="tr-TR" sz="1600" b="1" dirty="0" smtClean="0"/>
              <a:t>doğru ilerlemesidir.</a:t>
            </a:r>
            <a:endParaRPr lang="tr-TR" sz="1600" b="1" dirty="0">
              <a:solidFill>
                <a:srgbClr val="FAFD00"/>
              </a:solidFill>
              <a:latin typeface="Times New Roman" pitchFamily="18" charset="0"/>
            </a:endParaRPr>
          </a:p>
        </p:txBody>
      </p:sp>
      <p:sp>
        <p:nvSpPr>
          <p:cNvPr id="17427" name="Rectangle 19"/>
          <p:cNvSpPr>
            <a:spLocks noChangeArrowheads="1"/>
          </p:cNvSpPr>
          <p:nvPr/>
        </p:nvSpPr>
        <p:spPr bwMode="auto">
          <a:xfrm>
            <a:off x="2638492" y="4227934"/>
            <a:ext cx="4957844" cy="739306"/>
          </a:xfrm>
          <a:prstGeom prst="rect">
            <a:avLst/>
          </a:prstGeom>
          <a:solidFill>
            <a:schemeClr val="bg1">
              <a:alpha val="5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square" lIns="92075" tIns="46038" rIns="92075" bIns="46038">
            <a:spAutoFit/>
          </a:bodyPr>
          <a:lstStyle/>
          <a:p>
            <a:pPr eaLnBrk="0" hangingPunct="0">
              <a:defRPr/>
            </a:pPr>
            <a:r>
              <a:rPr lang="tr-TR" b="1" dirty="0"/>
              <a:t>Sağlık kurumunun üretim hacmini ve hizmet sunum kanallarını genişletme amacıyla kendi çıktılarını kullanan kurumlara doğru ilerlemesidir. </a:t>
            </a:r>
            <a:endParaRPr lang="tr-TR" b="1" dirty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531945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74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74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742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74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742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74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1" grpId="0" autoUpdateAnimBg="0"/>
      <p:bldP spid="17426" grpId="0" animBg="1" autoUpdateAnimBg="0"/>
      <p:bldP spid="17427" grpId="0" animBg="1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72" name="Rectangle 8"/>
          <p:cNvSpPr>
            <a:spLocks noChangeArrowheads="1"/>
          </p:cNvSpPr>
          <p:nvPr/>
        </p:nvSpPr>
        <p:spPr bwMode="auto">
          <a:xfrm>
            <a:off x="2149476" y="0"/>
            <a:ext cx="2900363" cy="1600200"/>
          </a:xfrm>
          <a:prstGeom prst="rect">
            <a:avLst/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tr-TR" b="1" dirty="0" smtClean="0">
              <a:effectLst>
                <a:outerShdw blurRad="38100" dist="38100" dir="2700000" algn="tl">
                  <a:srgbClr val="FFFFFF"/>
                </a:outerShdw>
              </a:effectLst>
              <a:latin typeface="Times New Roman" pitchFamily="18" charset="0"/>
            </a:endParaRPr>
          </a:p>
          <a:p>
            <a:pPr algn="ctr">
              <a:defRPr/>
            </a:pPr>
            <a:r>
              <a:rPr lang="tr-TR" b="1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YUKARI </a:t>
            </a:r>
            <a:r>
              <a:rPr lang="tr-TR" b="1" dirty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DİKEY</a:t>
            </a:r>
            <a:r>
              <a:rPr lang="tr-TR" dirty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 </a:t>
            </a:r>
            <a:endParaRPr lang="tr-TR" b="1" dirty="0">
              <a:effectLst>
                <a:outerShdw blurRad="38100" dist="38100" dir="2700000" algn="tl">
                  <a:srgbClr val="FFFFFF"/>
                </a:outerShdw>
              </a:effectLst>
              <a:latin typeface="Times New Roman" pitchFamily="18" charset="0"/>
            </a:endParaRPr>
          </a:p>
          <a:p>
            <a:pPr algn="ctr">
              <a:defRPr/>
            </a:pPr>
            <a:r>
              <a:rPr lang="tr-TR" b="1" dirty="0">
                <a:latin typeface="Times New Roman" pitchFamily="18" charset="0"/>
              </a:rPr>
              <a:t>BÜTÜNLEŞME</a:t>
            </a:r>
          </a:p>
          <a:p>
            <a:pPr algn="ctr">
              <a:defRPr/>
            </a:pPr>
            <a:r>
              <a:rPr lang="tr-TR" b="1" dirty="0">
                <a:latin typeface="Times New Roman" pitchFamily="18" charset="0"/>
              </a:rPr>
              <a:t>Medikal şirketler</a:t>
            </a:r>
          </a:p>
          <a:p>
            <a:pPr algn="ctr">
              <a:defRPr/>
            </a:pPr>
            <a:r>
              <a:rPr lang="tr-TR" b="1" dirty="0">
                <a:latin typeface="Times New Roman" pitchFamily="18" charset="0"/>
              </a:rPr>
              <a:t>Eczacılık hizmetleri</a:t>
            </a:r>
          </a:p>
          <a:p>
            <a:pPr algn="ctr">
              <a:defRPr/>
            </a:pPr>
            <a:r>
              <a:rPr lang="tr-TR" b="1" dirty="0">
                <a:latin typeface="Times New Roman" pitchFamily="18" charset="0"/>
              </a:rPr>
              <a:t>Kan Bankası</a:t>
            </a:r>
          </a:p>
          <a:p>
            <a:pPr algn="ctr">
              <a:defRPr/>
            </a:pPr>
            <a:r>
              <a:rPr lang="tr-TR" b="1" dirty="0">
                <a:latin typeface="Times New Roman" pitchFamily="18" charset="0"/>
              </a:rPr>
              <a:t>Özel muayenehaneler</a:t>
            </a:r>
          </a:p>
          <a:p>
            <a:pPr algn="ctr">
              <a:defRPr/>
            </a:pPr>
            <a:r>
              <a:rPr lang="tr-TR" b="1" dirty="0">
                <a:latin typeface="Times New Roman" pitchFamily="18" charset="0"/>
              </a:rPr>
              <a:t>Semt Poliklinikleri</a:t>
            </a:r>
          </a:p>
          <a:p>
            <a:pPr algn="ctr">
              <a:defRPr/>
            </a:pPr>
            <a:endParaRPr lang="tr-TR" sz="1200" b="1" dirty="0">
              <a:latin typeface="Times New Roman" pitchFamily="18" charset="0"/>
            </a:endParaRPr>
          </a:p>
        </p:txBody>
      </p:sp>
      <p:sp>
        <p:nvSpPr>
          <p:cNvPr id="14339" name="AutoShape 9"/>
          <p:cNvSpPr>
            <a:spLocks noChangeArrowheads="1"/>
          </p:cNvSpPr>
          <p:nvPr/>
        </p:nvSpPr>
        <p:spPr bwMode="auto">
          <a:xfrm>
            <a:off x="0" y="1828800"/>
            <a:ext cx="7729538" cy="1485900"/>
          </a:xfrm>
          <a:prstGeom prst="leftRightArrow">
            <a:avLst>
              <a:gd name="adj1" fmla="val 50000"/>
              <a:gd name="adj2" fmla="val 78029"/>
            </a:avLst>
          </a:prstGeom>
          <a:solidFill>
            <a:srgbClr val="CCE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tr-TR" sz="1200" b="1">
                <a:latin typeface="Times New Roman" pitchFamily="18" charset="0"/>
              </a:rPr>
              <a:t>YATAY BÜTÜNLEŞME</a:t>
            </a:r>
          </a:p>
          <a:p>
            <a:pPr algn="ctr"/>
            <a:endParaRPr lang="tr-TR" sz="1200" b="1">
              <a:latin typeface="Times New Roman" pitchFamily="18" charset="0"/>
            </a:endParaRPr>
          </a:p>
          <a:p>
            <a:pPr algn="ctr"/>
            <a:endParaRPr lang="tr-TR" sz="1200" b="1">
              <a:latin typeface="Times New Roman" pitchFamily="18" charset="0"/>
            </a:endParaRPr>
          </a:p>
        </p:txBody>
      </p:sp>
      <p:sp>
        <p:nvSpPr>
          <p:cNvPr id="14340" name="AutoShape 10"/>
          <p:cNvSpPr>
            <a:spLocks noChangeArrowheads="1"/>
          </p:cNvSpPr>
          <p:nvPr/>
        </p:nvSpPr>
        <p:spPr bwMode="auto">
          <a:xfrm>
            <a:off x="2247901" y="1665233"/>
            <a:ext cx="2760663" cy="514350"/>
          </a:xfrm>
          <a:prstGeom prst="downArrow">
            <a:avLst>
              <a:gd name="adj1" fmla="val 50000"/>
              <a:gd name="adj2" fmla="val 25000"/>
            </a:avLst>
          </a:prstGeom>
          <a:solidFill>
            <a:srgbClr val="9999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tr-TR" sz="1400" dirty="0">
                <a:latin typeface="Times New Roman" pitchFamily="18" charset="0"/>
              </a:rPr>
              <a:t>Ürün</a:t>
            </a:r>
          </a:p>
          <a:p>
            <a:pPr algn="ctr"/>
            <a:r>
              <a:rPr lang="tr-TR" sz="1400" dirty="0">
                <a:latin typeface="Times New Roman" pitchFamily="18" charset="0"/>
              </a:rPr>
              <a:t> Farklılaştırma</a:t>
            </a:r>
          </a:p>
        </p:txBody>
      </p:sp>
      <p:sp>
        <p:nvSpPr>
          <p:cNvPr id="14341" name="AutoShape 11"/>
          <p:cNvSpPr>
            <a:spLocks noChangeArrowheads="1"/>
          </p:cNvSpPr>
          <p:nvPr/>
        </p:nvSpPr>
        <p:spPr bwMode="auto">
          <a:xfrm>
            <a:off x="2438400" y="3086100"/>
            <a:ext cx="2622550" cy="400050"/>
          </a:xfrm>
          <a:prstGeom prst="downArrow">
            <a:avLst>
              <a:gd name="adj1" fmla="val 50000"/>
              <a:gd name="adj2" fmla="val 25000"/>
            </a:avLst>
          </a:prstGeom>
          <a:solidFill>
            <a:srgbClr val="9999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tr-TR" sz="1400">
                <a:latin typeface="Times New Roman" pitchFamily="18" charset="0"/>
              </a:rPr>
              <a:t>Yeni </a:t>
            </a:r>
          </a:p>
          <a:p>
            <a:pPr algn="ctr"/>
            <a:r>
              <a:rPr lang="tr-TR" sz="1400">
                <a:latin typeface="Times New Roman" pitchFamily="18" charset="0"/>
              </a:rPr>
              <a:t>Ürünler</a:t>
            </a:r>
          </a:p>
        </p:txBody>
      </p:sp>
      <p:sp>
        <p:nvSpPr>
          <p:cNvPr id="14342" name="Rectangle 12"/>
          <p:cNvSpPr>
            <a:spLocks noChangeArrowheads="1"/>
          </p:cNvSpPr>
          <p:nvPr/>
        </p:nvSpPr>
        <p:spPr bwMode="auto">
          <a:xfrm>
            <a:off x="2428547" y="3517680"/>
            <a:ext cx="2760663" cy="1502341"/>
          </a:xfrm>
          <a:prstGeom prst="rect">
            <a:avLst/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tr-TR" b="1" dirty="0">
                <a:latin typeface="Times New Roman" pitchFamily="18" charset="0"/>
              </a:rPr>
              <a:t>AŞAĞIYA DİKEY</a:t>
            </a:r>
          </a:p>
          <a:p>
            <a:pPr algn="ctr"/>
            <a:r>
              <a:rPr lang="tr-TR" b="1" dirty="0">
                <a:latin typeface="Times New Roman" pitchFamily="18" charset="0"/>
              </a:rPr>
              <a:t>BÜTÜNLEŞME</a:t>
            </a:r>
          </a:p>
          <a:p>
            <a:pPr algn="ctr"/>
            <a:r>
              <a:rPr lang="tr-TR" b="1" dirty="0">
                <a:latin typeface="Times New Roman" pitchFamily="18" charset="0"/>
              </a:rPr>
              <a:t>Ayaktan Bakım Merkezi.</a:t>
            </a:r>
          </a:p>
          <a:p>
            <a:pPr algn="ctr"/>
            <a:r>
              <a:rPr lang="tr-TR" b="1" dirty="0">
                <a:latin typeface="Times New Roman" pitchFamily="18" charset="0"/>
              </a:rPr>
              <a:t>Hemşirelik Bakım Merkezi</a:t>
            </a:r>
          </a:p>
          <a:p>
            <a:pPr algn="ctr"/>
            <a:r>
              <a:rPr lang="tr-TR" b="1" dirty="0">
                <a:latin typeface="Times New Roman" pitchFamily="18" charset="0"/>
              </a:rPr>
              <a:t>Terminal Dönem Hasta</a:t>
            </a:r>
          </a:p>
          <a:p>
            <a:pPr algn="ctr"/>
            <a:r>
              <a:rPr lang="tr-TR" b="1" dirty="0">
                <a:latin typeface="Times New Roman" pitchFamily="18" charset="0"/>
              </a:rPr>
              <a:t>Bakım Merkezleri</a:t>
            </a:r>
          </a:p>
        </p:txBody>
      </p:sp>
      <p:sp>
        <p:nvSpPr>
          <p:cNvPr id="14343" name="Rectangle 13"/>
          <p:cNvSpPr>
            <a:spLocks noChangeArrowheads="1"/>
          </p:cNvSpPr>
          <p:nvPr/>
        </p:nvSpPr>
        <p:spPr bwMode="auto">
          <a:xfrm>
            <a:off x="990600" y="2514600"/>
            <a:ext cx="1517650" cy="342900"/>
          </a:xfrm>
          <a:prstGeom prst="rect">
            <a:avLst/>
          </a:prstGeom>
          <a:solidFill>
            <a:schemeClr val="tx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tr-TR" sz="1200" b="1" dirty="0">
                <a:solidFill>
                  <a:srgbClr val="7030A0"/>
                </a:solidFill>
                <a:latin typeface="Times New Roman" pitchFamily="18" charset="0"/>
              </a:rPr>
              <a:t>HASTANE</a:t>
            </a:r>
          </a:p>
          <a:p>
            <a:pPr algn="ctr"/>
            <a:r>
              <a:rPr lang="tr-TR" sz="1200" b="1" dirty="0">
                <a:solidFill>
                  <a:srgbClr val="7030A0"/>
                </a:solidFill>
                <a:latin typeface="Times New Roman" pitchFamily="18" charset="0"/>
              </a:rPr>
              <a:t>A</a:t>
            </a:r>
          </a:p>
        </p:txBody>
      </p:sp>
      <p:sp>
        <p:nvSpPr>
          <p:cNvPr id="14344" name="Rectangle 14"/>
          <p:cNvSpPr>
            <a:spLocks noChangeArrowheads="1"/>
          </p:cNvSpPr>
          <p:nvPr/>
        </p:nvSpPr>
        <p:spPr bwMode="auto">
          <a:xfrm>
            <a:off x="2717800" y="2533650"/>
            <a:ext cx="1517650" cy="342900"/>
          </a:xfrm>
          <a:prstGeom prst="rect">
            <a:avLst/>
          </a:prstGeom>
          <a:solidFill>
            <a:schemeClr val="tx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tr-TR" sz="1200" b="1" dirty="0">
                <a:solidFill>
                  <a:srgbClr val="7030A0"/>
                </a:solidFill>
                <a:latin typeface="Times New Roman" pitchFamily="18" charset="0"/>
              </a:rPr>
              <a:t>HASTANE</a:t>
            </a:r>
          </a:p>
          <a:p>
            <a:pPr algn="ctr"/>
            <a:r>
              <a:rPr lang="tr-TR" sz="1200" b="1" dirty="0">
                <a:solidFill>
                  <a:srgbClr val="7030A0"/>
                </a:solidFill>
                <a:latin typeface="Times New Roman" pitchFamily="18" charset="0"/>
              </a:rPr>
              <a:t>B</a:t>
            </a:r>
          </a:p>
        </p:txBody>
      </p:sp>
      <p:sp>
        <p:nvSpPr>
          <p:cNvPr id="14345" name="Rectangle 15"/>
          <p:cNvSpPr>
            <a:spLocks noChangeArrowheads="1"/>
          </p:cNvSpPr>
          <p:nvPr/>
        </p:nvSpPr>
        <p:spPr bwMode="auto">
          <a:xfrm>
            <a:off x="4495800" y="2514600"/>
            <a:ext cx="1517650" cy="342900"/>
          </a:xfrm>
          <a:prstGeom prst="rect">
            <a:avLst/>
          </a:prstGeom>
          <a:solidFill>
            <a:schemeClr val="tx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tr-TR" sz="1200" b="1" dirty="0">
                <a:solidFill>
                  <a:srgbClr val="7030A0"/>
                </a:solidFill>
                <a:latin typeface="Times New Roman" pitchFamily="18" charset="0"/>
              </a:rPr>
              <a:t>HASTANE</a:t>
            </a:r>
          </a:p>
          <a:p>
            <a:pPr algn="ctr"/>
            <a:r>
              <a:rPr lang="tr-TR" sz="1200" b="1" dirty="0">
                <a:solidFill>
                  <a:srgbClr val="7030A0"/>
                </a:solidFill>
                <a:latin typeface="Times New Roman" pitchFamily="18" charset="0"/>
              </a:rPr>
              <a:t>C</a:t>
            </a:r>
          </a:p>
        </p:txBody>
      </p:sp>
      <p:sp>
        <p:nvSpPr>
          <p:cNvPr id="14346" name="Line 16"/>
          <p:cNvSpPr>
            <a:spLocks noChangeShapeType="1"/>
          </p:cNvSpPr>
          <p:nvPr/>
        </p:nvSpPr>
        <p:spPr bwMode="auto">
          <a:xfrm>
            <a:off x="2362200" y="2686050"/>
            <a:ext cx="552450" cy="1191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14347" name="Line 17"/>
          <p:cNvSpPr>
            <a:spLocks noChangeShapeType="1"/>
          </p:cNvSpPr>
          <p:nvPr/>
        </p:nvSpPr>
        <p:spPr bwMode="auto">
          <a:xfrm>
            <a:off x="3962400" y="2686050"/>
            <a:ext cx="552450" cy="1191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373340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z="2400" b="0" dirty="0" err="1" smtClean="0"/>
              <a:t>Kurumlararası</a:t>
            </a:r>
            <a:r>
              <a:rPr lang="tr-TR" sz="2400" b="0" dirty="0" smtClean="0"/>
              <a:t> işbirliği stratejileri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827584" y="1563638"/>
            <a:ext cx="7128792" cy="3375149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Karşılıklı işbirliği (</a:t>
            </a:r>
            <a:r>
              <a:rPr lang="tr-TR" sz="2800" dirty="0" err="1" smtClean="0">
                <a:latin typeface="Times New Roman" pitchFamily="18" charset="0"/>
                <a:cs typeface="Times New Roman" pitchFamily="18" charset="0"/>
              </a:rPr>
              <a:t>cooperation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lvl="1" eaLnBrk="1" hangingPunct="1">
              <a:lnSpc>
                <a:spcPct val="90000"/>
              </a:lnSpc>
            </a:pPr>
            <a:r>
              <a:rPr lang="tr-TR" sz="2800" dirty="0" err="1" smtClean="0">
                <a:latin typeface="Times New Roman" pitchFamily="18" charset="0"/>
                <a:cs typeface="Times New Roman" pitchFamily="18" charset="0"/>
              </a:rPr>
              <a:t>Kooptasyon</a:t>
            </a:r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  <a:p>
            <a:pPr lvl="1" eaLnBrk="1" hangingPunct="1">
              <a:lnSpc>
                <a:spcPct val="90000"/>
              </a:lnSpc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Koalisyon</a:t>
            </a:r>
          </a:p>
          <a:p>
            <a:pPr lvl="1" eaLnBrk="1" hangingPunct="1">
              <a:lnSpc>
                <a:spcPct val="90000"/>
              </a:lnSpc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Ortak girişim (</a:t>
            </a:r>
            <a:r>
              <a:rPr lang="tr-TR" sz="2800" dirty="0" err="1" smtClean="0">
                <a:latin typeface="Times New Roman" pitchFamily="18" charset="0"/>
                <a:cs typeface="Times New Roman" pitchFamily="18" charset="0"/>
              </a:rPr>
              <a:t>joint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dirty="0" err="1" smtClean="0">
                <a:latin typeface="Times New Roman" pitchFamily="18" charset="0"/>
                <a:cs typeface="Times New Roman" pitchFamily="18" charset="0"/>
              </a:rPr>
              <a:t>venture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eaLnBrk="1" hangingPunct="1">
              <a:lnSpc>
                <a:spcPct val="90000"/>
              </a:lnSpc>
            </a:pPr>
            <a:r>
              <a:rPr lang="tr-TR" sz="2800" dirty="0" err="1" smtClean="0">
                <a:latin typeface="Times New Roman" pitchFamily="18" charset="0"/>
                <a:cs typeface="Times New Roman" pitchFamily="18" charset="0"/>
              </a:rPr>
              <a:t>Satınalma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tr-TR" sz="2800" dirty="0" err="1" smtClean="0">
                <a:latin typeface="Times New Roman" pitchFamily="18" charset="0"/>
                <a:cs typeface="Times New Roman" pitchFamily="18" charset="0"/>
              </a:rPr>
              <a:t>purchasing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lvl="1" eaLnBrk="1" hangingPunct="1">
              <a:lnSpc>
                <a:spcPct val="90000"/>
              </a:lnSpc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Ele geçirme (</a:t>
            </a:r>
            <a:r>
              <a:rPr lang="tr-TR" sz="2800" dirty="0" err="1" smtClean="0">
                <a:latin typeface="Times New Roman" pitchFamily="18" charset="0"/>
                <a:cs typeface="Times New Roman" pitchFamily="18" charset="0"/>
              </a:rPr>
              <a:t>acquasiton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lvl="1" eaLnBrk="1" hangingPunct="1">
              <a:lnSpc>
                <a:spcPct val="90000"/>
              </a:lnSpc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Birleşme (Evlenme)</a:t>
            </a:r>
          </a:p>
          <a:p>
            <a:pPr lvl="1" eaLnBrk="1" hangingPunct="1">
              <a:lnSpc>
                <a:spcPct val="90000"/>
              </a:lnSpc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Lisans hakkı satın alma</a:t>
            </a:r>
          </a:p>
        </p:txBody>
      </p:sp>
    </p:spTree>
    <p:extLst>
      <p:ext uri="{BB962C8B-B14F-4D97-AF65-F5344CB8AC3E}">
        <p14:creationId xmlns:p14="http://schemas.microsoft.com/office/powerpoint/2010/main" val="33186740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z="2400" b="0" dirty="0" err="1" smtClean="0"/>
              <a:t>Kooptasyon</a:t>
            </a:r>
            <a:endParaRPr lang="tr-TR" sz="2400" b="0" dirty="0" smtClean="0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646113" y="1923678"/>
            <a:ext cx="8497887" cy="267531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Bir sağlık kurumunun üst yöneticisinin, diğer sağlık kurumunun yönetim organlarında görev alması şeklinde ortaya çıkar.   </a:t>
            </a:r>
          </a:p>
          <a:p>
            <a:pPr eaLnBrk="1" hangingPunct="1">
              <a:lnSpc>
                <a:spcPct val="90000"/>
              </a:lnSpc>
            </a:pPr>
            <a:r>
              <a:rPr lang="tr-TR" sz="2800" dirty="0" err="1" smtClean="0">
                <a:latin typeface="Times New Roman" pitchFamily="18" charset="0"/>
                <a:cs typeface="Times New Roman" pitchFamily="18" charset="0"/>
              </a:rPr>
              <a:t>Kooptasyon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 türü işbirliğinde kurumlar tüzel kişiliklerini korumaktadır.</a:t>
            </a:r>
          </a:p>
        </p:txBody>
      </p:sp>
    </p:spTree>
    <p:extLst>
      <p:ext uri="{BB962C8B-B14F-4D97-AF65-F5344CB8AC3E}">
        <p14:creationId xmlns:p14="http://schemas.microsoft.com/office/powerpoint/2010/main" val="1287374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z="2400" b="0" dirty="0" err="1" smtClean="0"/>
              <a:t>Kooptasyon</a:t>
            </a:r>
            <a:endParaRPr lang="tr-TR" sz="2400" b="0" dirty="0" smtClean="0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722313" y="1635646"/>
            <a:ext cx="8098159" cy="2963342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Her iki sağlık kurumunun yönetim organlarında görev alan yöneticiler, kurumlar arasında iletişim ajanı rolü üstlenmekte ve iki kurumun politika, strateji ve kararlarını uyumlu hale getirmektedir.</a:t>
            </a:r>
          </a:p>
          <a:p>
            <a:pPr eaLnBrk="1" hangingPunct="1">
              <a:lnSpc>
                <a:spcPct val="90000"/>
              </a:lnSpc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Esnek ve kolay gerçekleştirildiği için en çok tercih edilen işbirliği stratejisidir.</a:t>
            </a:r>
          </a:p>
        </p:txBody>
      </p:sp>
    </p:spTree>
    <p:extLst>
      <p:ext uri="{BB962C8B-B14F-4D97-AF65-F5344CB8AC3E}">
        <p14:creationId xmlns:p14="http://schemas.microsoft.com/office/powerpoint/2010/main" val="32554773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z="2400" b="0" dirty="0" smtClean="0"/>
              <a:t>Koalisyon</a:t>
            </a:r>
            <a:r>
              <a:rPr lang="tr-TR" sz="2400" b="1" dirty="0" smtClean="0"/>
              <a:t> 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539553" y="2067694"/>
            <a:ext cx="8208911" cy="2858319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İki veya daha fazla sağlık kurumunun mevcut kaynaklarını ortak kullanmalarıdır.</a:t>
            </a:r>
          </a:p>
          <a:p>
            <a:pPr eaLnBrk="1" hangingPunct="1">
              <a:lnSpc>
                <a:spcPct val="90000"/>
              </a:lnSpc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Koalisyon türü işbirliğinde, kurumlar özerkliklerini ve mevcut çalışma düzenlerini önemli ölçüde korumaktadırlar</a:t>
            </a:r>
          </a:p>
          <a:p>
            <a:pPr lvl="1" eaLnBrk="1" hangingPunct="1">
              <a:lnSpc>
                <a:spcPct val="90000"/>
              </a:lnSpc>
              <a:buFont typeface="Wingdings" pitchFamily="2" charset="2"/>
              <a:buNone/>
            </a:pPr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lnSpc>
                <a:spcPct val="90000"/>
              </a:lnSpc>
            </a:pPr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2891329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60" name="Rectangle 4"/>
          <p:cNvSpPr>
            <a:spLocks noGrp="1" noChangeArrowheads="1"/>
          </p:cNvSpPr>
          <p:nvPr>
            <p:ph type="title"/>
          </p:nvPr>
        </p:nvSpPr>
        <p:spPr>
          <a:xfrm>
            <a:off x="1146024" y="530725"/>
            <a:ext cx="3497983" cy="1028700"/>
          </a:xfrm>
        </p:spPr>
        <p:txBody>
          <a:bodyPr anchor="ctr"/>
          <a:lstStyle/>
          <a:p>
            <a:pPr eaLnBrk="1" hangingPunct="1">
              <a:defRPr/>
            </a:pPr>
            <a:r>
              <a:rPr lang="tr-TR" sz="2400" b="0" dirty="0" smtClean="0">
                <a:solidFill>
                  <a:schemeClr val="bg1"/>
                </a:solidFill>
              </a:rPr>
              <a:t>Koalisyon gerekçeleri</a:t>
            </a:r>
            <a:endParaRPr lang="en-US" sz="2400" b="0" dirty="0" smtClean="0">
              <a:solidFill>
                <a:schemeClr val="bg1"/>
              </a:solidFill>
            </a:endParaRPr>
          </a:p>
        </p:txBody>
      </p:sp>
      <p:grpSp>
        <p:nvGrpSpPr>
          <p:cNvPr id="19459" name="Group 5"/>
          <p:cNvGrpSpPr>
            <a:grpSpLocks/>
          </p:cNvGrpSpPr>
          <p:nvPr/>
        </p:nvGrpSpPr>
        <p:grpSpPr bwMode="auto">
          <a:xfrm>
            <a:off x="285751" y="3022997"/>
            <a:ext cx="5364163" cy="630046"/>
            <a:chOff x="1184" y="2588"/>
            <a:chExt cx="3378" cy="375"/>
          </a:xfrm>
        </p:grpSpPr>
        <p:sp>
          <p:nvSpPr>
            <p:cNvPr id="19486" name="Freeform 6"/>
            <p:cNvSpPr>
              <a:spLocks/>
            </p:cNvSpPr>
            <p:nvPr/>
          </p:nvSpPr>
          <p:spPr bwMode="auto">
            <a:xfrm>
              <a:off x="1184" y="2588"/>
              <a:ext cx="3376" cy="375"/>
            </a:xfrm>
            <a:custGeom>
              <a:avLst/>
              <a:gdLst>
                <a:gd name="T0" fmla="*/ 0 w 3376"/>
                <a:gd name="T1" fmla="*/ 0 h 375"/>
                <a:gd name="T2" fmla="*/ 0 w 3376"/>
                <a:gd name="T3" fmla="*/ 374 h 375"/>
                <a:gd name="T4" fmla="*/ 3375 w 3376"/>
                <a:gd name="T5" fmla="*/ 374 h 375"/>
                <a:gd name="T6" fmla="*/ 3375 w 3376"/>
                <a:gd name="T7" fmla="*/ 0 h 375"/>
                <a:gd name="T8" fmla="*/ 0 w 3376"/>
                <a:gd name="T9" fmla="*/ 0 h 37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376"/>
                <a:gd name="T16" fmla="*/ 0 h 375"/>
                <a:gd name="T17" fmla="*/ 3376 w 3376"/>
                <a:gd name="T18" fmla="*/ 375 h 37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376" h="375">
                  <a:moveTo>
                    <a:pt x="0" y="0"/>
                  </a:moveTo>
                  <a:lnTo>
                    <a:pt x="0" y="374"/>
                  </a:lnTo>
                  <a:lnTo>
                    <a:pt x="3375" y="374"/>
                  </a:lnTo>
                  <a:lnTo>
                    <a:pt x="3375" y="0"/>
                  </a:lnTo>
                  <a:lnTo>
                    <a:pt x="0" y="0"/>
                  </a:lnTo>
                </a:path>
              </a:pathLst>
            </a:custGeom>
            <a:solidFill>
              <a:srgbClr val="B3B900"/>
            </a:solidFill>
            <a:ln w="12700" cap="rnd" cmpd="sng">
              <a:solidFill>
                <a:schemeClr val="bg2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19487" name="Freeform 7"/>
            <p:cNvSpPr>
              <a:spLocks/>
            </p:cNvSpPr>
            <p:nvPr/>
          </p:nvSpPr>
          <p:spPr bwMode="auto">
            <a:xfrm>
              <a:off x="1188" y="2588"/>
              <a:ext cx="115" cy="374"/>
            </a:xfrm>
            <a:custGeom>
              <a:avLst/>
              <a:gdLst>
                <a:gd name="T0" fmla="*/ 0 w 115"/>
                <a:gd name="T1" fmla="*/ 373 h 374"/>
                <a:gd name="T2" fmla="*/ 114 w 115"/>
                <a:gd name="T3" fmla="*/ 322 h 374"/>
                <a:gd name="T4" fmla="*/ 114 w 115"/>
                <a:gd name="T5" fmla="*/ 51 h 374"/>
                <a:gd name="T6" fmla="*/ 0 w 115"/>
                <a:gd name="T7" fmla="*/ 0 h 374"/>
                <a:gd name="T8" fmla="*/ 0 w 115"/>
                <a:gd name="T9" fmla="*/ 373 h 37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15"/>
                <a:gd name="T16" fmla="*/ 0 h 374"/>
                <a:gd name="T17" fmla="*/ 115 w 115"/>
                <a:gd name="T18" fmla="*/ 374 h 37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15" h="374">
                  <a:moveTo>
                    <a:pt x="0" y="373"/>
                  </a:moveTo>
                  <a:lnTo>
                    <a:pt x="114" y="322"/>
                  </a:lnTo>
                  <a:lnTo>
                    <a:pt x="114" y="51"/>
                  </a:lnTo>
                  <a:lnTo>
                    <a:pt x="0" y="0"/>
                  </a:lnTo>
                  <a:lnTo>
                    <a:pt x="0" y="373"/>
                  </a:lnTo>
                </a:path>
              </a:pathLst>
            </a:custGeom>
            <a:solidFill>
              <a:srgbClr val="B3B900"/>
            </a:solidFill>
            <a:ln w="12700" cap="rnd" cmpd="sng">
              <a:solidFill>
                <a:schemeClr val="bg2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19488" name="Freeform 8"/>
            <p:cNvSpPr>
              <a:spLocks/>
            </p:cNvSpPr>
            <p:nvPr/>
          </p:nvSpPr>
          <p:spPr bwMode="auto">
            <a:xfrm>
              <a:off x="1302" y="2638"/>
              <a:ext cx="3141" cy="273"/>
            </a:xfrm>
            <a:custGeom>
              <a:avLst/>
              <a:gdLst>
                <a:gd name="T0" fmla="*/ 0 w 3141"/>
                <a:gd name="T1" fmla="*/ 0 h 273"/>
                <a:gd name="T2" fmla="*/ 0 w 3141"/>
                <a:gd name="T3" fmla="*/ 272 h 273"/>
                <a:gd name="T4" fmla="*/ 3140 w 3141"/>
                <a:gd name="T5" fmla="*/ 272 h 273"/>
                <a:gd name="T6" fmla="*/ 3140 w 3141"/>
                <a:gd name="T7" fmla="*/ 0 h 273"/>
                <a:gd name="T8" fmla="*/ 0 w 3141"/>
                <a:gd name="T9" fmla="*/ 0 h 27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141"/>
                <a:gd name="T16" fmla="*/ 0 h 273"/>
                <a:gd name="T17" fmla="*/ 3141 w 3141"/>
                <a:gd name="T18" fmla="*/ 273 h 27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141" h="273">
                  <a:moveTo>
                    <a:pt x="0" y="0"/>
                  </a:moveTo>
                  <a:lnTo>
                    <a:pt x="0" y="272"/>
                  </a:lnTo>
                  <a:lnTo>
                    <a:pt x="3140" y="272"/>
                  </a:lnTo>
                  <a:lnTo>
                    <a:pt x="3140" y="0"/>
                  </a:lnTo>
                  <a:lnTo>
                    <a:pt x="0" y="0"/>
                  </a:lnTo>
                </a:path>
              </a:pathLst>
            </a:custGeom>
            <a:gradFill rotWithShape="0">
              <a:gsLst>
                <a:gs pos="0">
                  <a:srgbClr val="E5D49C"/>
                </a:gs>
                <a:gs pos="100000">
                  <a:srgbClr val="FFFFFF"/>
                </a:gs>
              </a:gsLst>
              <a:lin ang="0" scaled="1"/>
            </a:gradFill>
            <a:ln w="12700" cap="rnd" cmpd="sng">
              <a:solidFill>
                <a:schemeClr val="bg2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2" name="Freeform 9"/>
            <p:cNvSpPr>
              <a:spLocks/>
            </p:cNvSpPr>
            <p:nvPr/>
          </p:nvSpPr>
          <p:spPr bwMode="auto">
            <a:xfrm>
              <a:off x="4438" y="2588"/>
              <a:ext cx="124" cy="374"/>
            </a:xfrm>
            <a:custGeom>
              <a:avLst/>
              <a:gdLst>
                <a:gd name="T0" fmla="*/ 123 w 124"/>
                <a:gd name="T1" fmla="*/ 373 h 374"/>
                <a:gd name="T2" fmla="*/ 0 w 124"/>
                <a:gd name="T3" fmla="*/ 319 h 374"/>
                <a:gd name="T4" fmla="*/ 0 w 124"/>
                <a:gd name="T5" fmla="*/ 54 h 374"/>
                <a:gd name="T6" fmla="*/ 123 w 124"/>
                <a:gd name="T7" fmla="*/ 0 h 374"/>
                <a:gd name="T8" fmla="*/ 123 w 124"/>
                <a:gd name="T9" fmla="*/ 373 h 37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24"/>
                <a:gd name="T16" fmla="*/ 0 h 374"/>
                <a:gd name="T17" fmla="*/ 124 w 124"/>
                <a:gd name="T18" fmla="*/ 374 h 37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24" h="374">
                  <a:moveTo>
                    <a:pt x="123" y="373"/>
                  </a:moveTo>
                  <a:lnTo>
                    <a:pt x="0" y="319"/>
                  </a:lnTo>
                  <a:lnTo>
                    <a:pt x="0" y="54"/>
                  </a:lnTo>
                  <a:lnTo>
                    <a:pt x="123" y="0"/>
                  </a:lnTo>
                  <a:lnTo>
                    <a:pt x="123" y="373"/>
                  </a:lnTo>
                </a:path>
              </a:pathLst>
            </a:custGeom>
            <a:solidFill>
              <a:srgbClr val="B3B900"/>
            </a:solidFill>
            <a:ln w="12700" cap="rnd" cmpd="sng">
              <a:solidFill>
                <a:schemeClr val="bg2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3" name="Freeform 10"/>
            <p:cNvSpPr>
              <a:spLocks/>
            </p:cNvSpPr>
            <p:nvPr/>
          </p:nvSpPr>
          <p:spPr bwMode="auto">
            <a:xfrm>
              <a:off x="1307" y="2639"/>
              <a:ext cx="3129" cy="272"/>
            </a:xfrm>
            <a:custGeom>
              <a:avLst/>
              <a:gdLst>
                <a:gd name="T0" fmla="*/ 0 w 3129"/>
                <a:gd name="T1" fmla="*/ 0 h 272"/>
                <a:gd name="T2" fmla="*/ 3128 w 3129"/>
                <a:gd name="T3" fmla="*/ 0 h 272"/>
                <a:gd name="T4" fmla="*/ 3128 w 3129"/>
                <a:gd name="T5" fmla="*/ 271 h 272"/>
                <a:gd name="T6" fmla="*/ 0 60000 65536"/>
                <a:gd name="T7" fmla="*/ 0 60000 65536"/>
                <a:gd name="T8" fmla="*/ 0 60000 65536"/>
                <a:gd name="T9" fmla="*/ 0 w 3129"/>
                <a:gd name="T10" fmla="*/ 0 h 272"/>
                <a:gd name="T11" fmla="*/ 3129 w 3129"/>
                <a:gd name="T12" fmla="*/ 272 h 272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3129" h="272">
                  <a:moveTo>
                    <a:pt x="0" y="0"/>
                  </a:moveTo>
                  <a:lnTo>
                    <a:pt x="3128" y="0"/>
                  </a:lnTo>
                  <a:lnTo>
                    <a:pt x="3128" y="271"/>
                  </a:lnTo>
                </a:path>
              </a:pathLst>
            </a:custGeom>
            <a:gradFill rotWithShape="0">
              <a:gsLst>
                <a:gs pos="0">
                  <a:srgbClr val="E5D49C"/>
                </a:gs>
                <a:gs pos="100000">
                  <a:srgbClr val="FFFFFF"/>
                </a:gs>
              </a:gsLst>
              <a:lin ang="0" scaled="1"/>
            </a:gradFill>
            <a:ln w="12700" cap="rnd" cmpd="sng">
              <a:solidFill>
                <a:schemeClr val="bg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tr-TR"/>
            </a:p>
          </p:txBody>
        </p:sp>
      </p:grpSp>
      <p:grpSp>
        <p:nvGrpSpPr>
          <p:cNvPr id="4" name="Group 11"/>
          <p:cNvGrpSpPr>
            <a:grpSpLocks/>
          </p:cNvGrpSpPr>
          <p:nvPr/>
        </p:nvGrpSpPr>
        <p:grpSpPr bwMode="auto">
          <a:xfrm>
            <a:off x="285750" y="1822849"/>
            <a:ext cx="5359400" cy="671032"/>
            <a:chOff x="1184" y="1519"/>
            <a:chExt cx="3376" cy="448"/>
          </a:xfrm>
        </p:grpSpPr>
        <p:sp>
          <p:nvSpPr>
            <p:cNvPr id="19480" name="Freeform 12"/>
            <p:cNvSpPr>
              <a:spLocks/>
            </p:cNvSpPr>
            <p:nvPr/>
          </p:nvSpPr>
          <p:spPr bwMode="auto">
            <a:xfrm>
              <a:off x="1184" y="1519"/>
              <a:ext cx="3376" cy="375"/>
            </a:xfrm>
            <a:custGeom>
              <a:avLst/>
              <a:gdLst>
                <a:gd name="T0" fmla="*/ 0 w 3376"/>
                <a:gd name="T1" fmla="*/ 0 h 375"/>
                <a:gd name="T2" fmla="*/ 0 w 3376"/>
                <a:gd name="T3" fmla="*/ 374 h 375"/>
                <a:gd name="T4" fmla="*/ 3375 w 3376"/>
                <a:gd name="T5" fmla="*/ 374 h 375"/>
                <a:gd name="T6" fmla="*/ 3375 w 3376"/>
                <a:gd name="T7" fmla="*/ 0 h 375"/>
                <a:gd name="T8" fmla="*/ 0 w 3376"/>
                <a:gd name="T9" fmla="*/ 0 h 37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376"/>
                <a:gd name="T16" fmla="*/ 0 h 375"/>
                <a:gd name="T17" fmla="*/ 3376 w 3376"/>
                <a:gd name="T18" fmla="*/ 375 h 37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376" h="375">
                  <a:moveTo>
                    <a:pt x="0" y="0"/>
                  </a:moveTo>
                  <a:lnTo>
                    <a:pt x="0" y="374"/>
                  </a:lnTo>
                  <a:lnTo>
                    <a:pt x="3375" y="374"/>
                  </a:lnTo>
                  <a:lnTo>
                    <a:pt x="3375" y="0"/>
                  </a:lnTo>
                  <a:lnTo>
                    <a:pt x="0" y="0"/>
                  </a:lnTo>
                </a:path>
              </a:pathLst>
            </a:custGeom>
            <a:solidFill>
              <a:srgbClr val="B3B900"/>
            </a:solidFill>
            <a:ln w="12700" cap="rnd" cmpd="sng">
              <a:solidFill>
                <a:schemeClr val="bg2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19481" name="Freeform 13"/>
            <p:cNvSpPr>
              <a:spLocks/>
            </p:cNvSpPr>
            <p:nvPr/>
          </p:nvSpPr>
          <p:spPr bwMode="auto">
            <a:xfrm>
              <a:off x="1188" y="1519"/>
              <a:ext cx="115" cy="374"/>
            </a:xfrm>
            <a:custGeom>
              <a:avLst/>
              <a:gdLst>
                <a:gd name="T0" fmla="*/ 0 w 115"/>
                <a:gd name="T1" fmla="*/ 373 h 374"/>
                <a:gd name="T2" fmla="*/ 114 w 115"/>
                <a:gd name="T3" fmla="*/ 322 h 374"/>
                <a:gd name="T4" fmla="*/ 114 w 115"/>
                <a:gd name="T5" fmla="*/ 51 h 374"/>
                <a:gd name="T6" fmla="*/ 0 w 115"/>
                <a:gd name="T7" fmla="*/ 0 h 374"/>
                <a:gd name="T8" fmla="*/ 0 w 115"/>
                <a:gd name="T9" fmla="*/ 373 h 37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15"/>
                <a:gd name="T16" fmla="*/ 0 h 374"/>
                <a:gd name="T17" fmla="*/ 115 w 115"/>
                <a:gd name="T18" fmla="*/ 374 h 37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15" h="374">
                  <a:moveTo>
                    <a:pt x="0" y="373"/>
                  </a:moveTo>
                  <a:lnTo>
                    <a:pt x="114" y="322"/>
                  </a:lnTo>
                  <a:lnTo>
                    <a:pt x="114" y="51"/>
                  </a:lnTo>
                  <a:lnTo>
                    <a:pt x="0" y="0"/>
                  </a:lnTo>
                  <a:lnTo>
                    <a:pt x="0" y="373"/>
                  </a:lnTo>
                </a:path>
              </a:pathLst>
            </a:custGeom>
            <a:solidFill>
              <a:srgbClr val="B3B900"/>
            </a:solidFill>
            <a:ln w="12700" cap="rnd" cmpd="sng">
              <a:solidFill>
                <a:schemeClr val="bg2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19482" name="Freeform 14"/>
            <p:cNvSpPr>
              <a:spLocks/>
            </p:cNvSpPr>
            <p:nvPr/>
          </p:nvSpPr>
          <p:spPr bwMode="auto">
            <a:xfrm>
              <a:off x="1302" y="1569"/>
              <a:ext cx="3141" cy="273"/>
            </a:xfrm>
            <a:custGeom>
              <a:avLst/>
              <a:gdLst>
                <a:gd name="T0" fmla="*/ 0 w 3141"/>
                <a:gd name="T1" fmla="*/ 0 h 273"/>
                <a:gd name="T2" fmla="*/ 0 w 3141"/>
                <a:gd name="T3" fmla="*/ 272 h 273"/>
                <a:gd name="T4" fmla="*/ 3140 w 3141"/>
                <a:gd name="T5" fmla="*/ 272 h 273"/>
                <a:gd name="T6" fmla="*/ 3140 w 3141"/>
                <a:gd name="T7" fmla="*/ 0 h 273"/>
                <a:gd name="T8" fmla="*/ 0 w 3141"/>
                <a:gd name="T9" fmla="*/ 0 h 27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141"/>
                <a:gd name="T16" fmla="*/ 0 h 273"/>
                <a:gd name="T17" fmla="*/ 3141 w 3141"/>
                <a:gd name="T18" fmla="*/ 273 h 27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141" h="273">
                  <a:moveTo>
                    <a:pt x="0" y="0"/>
                  </a:moveTo>
                  <a:lnTo>
                    <a:pt x="0" y="272"/>
                  </a:lnTo>
                  <a:lnTo>
                    <a:pt x="3140" y="272"/>
                  </a:lnTo>
                  <a:lnTo>
                    <a:pt x="3140" y="0"/>
                  </a:lnTo>
                  <a:lnTo>
                    <a:pt x="0" y="0"/>
                  </a:lnTo>
                </a:path>
              </a:pathLst>
            </a:custGeom>
            <a:gradFill rotWithShape="0">
              <a:gsLst>
                <a:gs pos="0">
                  <a:srgbClr val="E5D49C"/>
                </a:gs>
                <a:gs pos="100000">
                  <a:srgbClr val="FFFFFF"/>
                </a:gs>
              </a:gsLst>
              <a:lin ang="0" scaled="1"/>
            </a:gradFill>
            <a:ln w="12700" cap="rnd" cmpd="sng">
              <a:solidFill>
                <a:schemeClr val="bg2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19483" name="Freeform 15"/>
            <p:cNvSpPr>
              <a:spLocks/>
            </p:cNvSpPr>
            <p:nvPr/>
          </p:nvSpPr>
          <p:spPr bwMode="auto">
            <a:xfrm>
              <a:off x="4421" y="1519"/>
              <a:ext cx="124" cy="374"/>
            </a:xfrm>
            <a:custGeom>
              <a:avLst/>
              <a:gdLst>
                <a:gd name="T0" fmla="*/ 123 w 124"/>
                <a:gd name="T1" fmla="*/ 373 h 374"/>
                <a:gd name="T2" fmla="*/ 0 w 124"/>
                <a:gd name="T3" fmla="*/ 319 h 374"/>
                <a:gd name="T4" fmla="*/ 0 w 124"/>
                <a:gd name="T5" fmla="*/ 54 h 374"/>
                <a:gd name="T6" fmla="*/ 123 w 124"/>
                <a:gd name="T7" fmla="*/ 0 h 374"/>
                <a:gd name="T8" fmla="*/ 123 w 124"/>
                <a:gd name="T9" fmla="*/ 373 h 37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24"/>
                <a:gd name="T16" fmla="*/ 0 h 374"/>
                <a:gd name="T17" fmla="*/ 124 w 124"/>
                <a:gd name="T18" fmla="*/ 374 h 37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24" h="374">
                  <a:moveTo>
                    <a:pt x="123" y="373"/>
                  </a:moveTo>
                  <a:lnTo>
                    <a:pt x="0" y="319"/>
                  </a:lnTo>
                  <a:lnTo>
                    <a:pt x="0" y="54"/>
                  </a:lnTo>
                  <a:lnTo>
                    <a:pt x="123" y="0"/>
                  </a:lnTo>
                  <a:lnTo>
                    <a:pt x="123" y="373"/>
                  </a:lnTo>
                </a:path>
              </a:pathLst>
            </a:custGeom>
            <a:solidFill>
              <a:srgbClr val="B3B900"/>
            </a:solidFill>
            <a:ln w="12700" cap="rnd" cmpd="sng">
              <a:solidFill>
                <a:schemeClr val="bg2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19484" name="Freeform 16"/>
            <p:cNvSpPr>
              <a:spLocks/>
            </p:cNvSpPr>
            <p:nvPr/>
          </p:nvSpPr>
          <p:spPr bwMode="auto">
            <a:xfrm>
              <a:off x="1307" y="1570"/>
              <a:ext cx="3129" cy="272"/>
            </a:xfrm>
            <a:custGeom>
              <a:avLst/>
              <a:gdLst>
                <a:gd name="T0" fmla="*/ 0 w 3129"/>
                <a:gd name="T1" fmla="*/ 0 h 272"/>
                <a:gd name="T2" fmla="*/ 3128 w 3129"/>
                <a:gd name="T3" fmla="*/ 0 h 272"/>
                <a:gd name="T4" fmla="*/ 3128 w 3129"/>
                <a:gd name="T5" fmla="*/ 271 h 272"/>
                <a:gd name="T6" fmla="*/ 0 60000 65536"/>
                <a:gd name="T7" fmla="*/ 0 60000 65536"/>
                <a:gd name="T8" fmla="*/ 0 60000 65536"/>
                <a:gd name="T9" fmla="*/ 0 w 3129"/>
                <a:gd name="T10" fmla="*/ 0 h 272"/>
                <a:gd name="T11" fmla="*/ 3129 w 3129"/>
                <a:gd name="T12" fmla="*/ 272 h 272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3129" h="272">
                  <a:moveTo>
                    <a:pt x="0" y="0"/>
                  </a:moveTo>
                  <a:lnTo>
                    <a:pt x="3128" y="0"/>
                  </a:lnTo>
                  <a:lnTo>
                    <a:pt x="3128" y="271"/>
                  </a:lnTo>
                </a:path>
              </a:pathLst>
            </a:custGeom>
            <a:gradFill rotWithShape="0">
              <a:gsLst>
                <a:gs pos="0">
                  <a:srgbClr val="E5D49C"/>
                </a:gs>
                <a:gs pos="100000">
                  <a:srgbClr val="FFFFFF"/>
                </a:gs>
              </a:gsLst>
              <a:lin ang="0" scaled="1"/>
            </a:gradFill>
            <a:ln w="12700" cap="rnd" cmpd="sng">
              <a:solidFill>
                <a:schemeClr val="bg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19485" name="Rectangle 17"/>
            <p:cNvSpPr>
              <a:spLocks noChangeArrowheads="1"/>
            </p:cNvSpPr>
            <p:nvPr/>
          </p:nvSpPr>
          <p:spPr bwMode="auto">
            <a:xfrm>
              <a:off x="1328" y="1532"/>
              <a:ext cx="2396" cy="43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85725" tIns="42862" rIns="85725" bIns="42862">
              <a:spAutoFit/>
            </a:bodyPr>
            <a:lstStyle/>
            <a:p>
              <a:pPr marL="312738" indent="-312738" defTabSz="762000" eaLnBrk="0" hangingPunct="0">
                <a:spcBef>
                  <a:spcPct val="20000"/>
                </a:spcBef>
                <a:buClr>
                  <a:srgbClr val="FC0128"/>
                </a:buClr>
                <a:buSzPct val="80000"/>
                <a:buFont typeface="ZapfDingbats BT" charset="2"/>
                <a:buChar char="ä"/>
              </a:pPr>
              <a:r>
                <a:rPr lang="tr-TR" sz="2800" b="1" i="1" dirty="0"/>
                <a:t>Finansal kısıtlılıklar</a:t>
              </a:r>
            </a:p>
          </p:txBody>
        </p:sp>
      </p:grpSp>
      <p:grpSp>
        <p:nvGrpSpPr>
          <p:cNvPr id="19461" name="Group 18"/>
          <p:cNvGrpSpPr>
            <a:grpSpLocks/>
          </p:cNvGrpSpPr>
          <p:nvPr/>
        </p:nvGrpSpPr>
        <p:grpSpPr bwMode="auto">
          <a:xfrm>
            <a:off x="285750" y="2394345"/>
            <a:ext cx="5359400" cy="848980"/>
            <a:chOff x="1184" y="2055"/>
            <a:chExt cx="3376" cy="435"/>
          </a:xfrm>
        </p:grpSpPr>
        <p:sp>
          <p:nvSpPr>
            <p:cNvPr id="19474" name="Freeform 19"/>
            <p:cNvSpPr>
              <a:spLocks/>
            </p:cNvSpPr>
            <p:nvPr/>
          </p:nvSpPr>
          <p:spPr bwMode="auto">
            <a:xfrm>
              <a:off x="1184" y="2055"/>
              <a:ext cx="3376" cy="375"/>
            </a:xfrm>
            <a:custGeom>
              <a:avLst/>
              <a:gdLst>
                <a:gd name="T0" fmla="*/ 0 w 3376"/>
                <a:gd name="T1" fmla="*/ 0 h 375"/>
                <a:gd name="T2" fmla="*/ 0 w 3376"/>
                <a:gd name="T3" fmla="*/ 374 h 375"/>
                <a:gd name="T4" fmla="*/ 3375 w 3376"/>
                <a:gd name="T5" fmla="*/ 374 h 375"/>
                <a:gd name="T6" fmla="*/ 3375 w 3376"/>
                <a:gd name="T7" fmla="*/ 0 h 375"/>
                <a:gd name="T8" fmla="*/ 0 w 3376"/>
                <a:gd name="T9" fmla="*/ 0 h 37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376"/>
                <a:gd name="T16" fmla="*/ 0 h 375"/>
                <a:gd name="T17" fmla="*/ 3376 w 3376"/>
                <a:gd name="T18" fmla="*/ 375 h 37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376" h="375">
                  <a:moveTo>
                    <a:pt x="0" y="0"/>
                  </a:moveTo>
                  <a:lnTo>
                    <a:pt x="0" y="374"/>
                  </a:lnTo>
                  <a:lnTo>
                    <a:pt x="3375" y="374"/>
                  </a:lnTo>
                  <a:lnTo>
                    <a:pt x="3375" y="0"/>
                  </a:lnTo>
                  <a:lnTo>
                    <a:pt x="0" y="0"/>
                  </a:lnTo>
                </a:path>
              </a:pathLst>
            </a:custGeom>
            <a:solidFill>
              <a:srgbClr val="B3B900"/>
            </a:solidFill>
            <a:ln w="12700" cap="rnd" cmpd="sng">
              <a:solidFill>
                <a:schemeClr val="bg2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19475" name="Freeform 20"/>
            <p:cNvSpPr>
              <a:spLocks/>
            </p:cNvSpPr>
            <p:nvPr/>
          </p:nvSpPr>
          <p:spPr bwMode="auto">
            <a:xfrm>
              <a:off x="1188" y="2055"/>
              <a:ext cx="115" cy="374"/>
            </a:xfrm>
            <a:custGeom>
              <a:avLst/>
              <a:gdLst>
                <a:gd name="T0" fmla="*/ 0 w 115"/>
                <a:gd name="T1" fmla="*/ 373 h 374"/>
                <a:gd name="T2" fmla="*/ 114 w 115"/>
                <a:gd name="T3" fmla="*/ 322 h 374"/>
                <a:gd name="T4" fmla="*/ 114 w 115"/>
                <a:gd name="T5" fmla="*/ 51 h 374"/>
                <a:gd name="T6" fmla="*/ 0 w 115"/>
                <a:gd name="T7" fmla="*/ 0 h 374"/>
                <a:gd name="T8" fmla="*/ 0 w 115"/>
                <a:gd name="T9" fmla="*/ 373 h 37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15"/>
                <a:gd name="T16" fmla="*/ 0 h 374"/>
                <a:gd name="T17" fmla="*/ 115 w 115"/>
                <a:gd name="T18" fmla="*/ 374 h 37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15" h="374">
                  <a:moveTo>
                    <a:pt x="0" y="373"/>
                  </a:moveTo>
                  <a:lnTo>
                    <a:pt x="114" y="322"/>
                  </a:lnTo>
                  <a:lnTo>
                    <a:pt x="114" y="51"/>
                  </a:lnTo>
                  <a:lnTo>
                    <a:pt x="0" y="0"/>
                  </a:lnTo>
                  <a:lnTo>
                    <a:pt x="0" y="373"/>
                  </a:lnTo>
                </a:path>
              </a:pathLst>
            </a:custGeom>
            <a:solidFill>
              <a:srgbClr val="B3B900"/>
            </a:solidFill>
            <a:ln w="12700" cap="rnd" cmpd="sng">
              <a:solidFill>
                <a:schemeClr val="bg2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19476" name="Freeform 21"/>
            <p:cNvSpPr>
              <a:spLocks/>
            </p:cNvSpPr>
            <p:nvPr/>
          </p:nvSpPr>
          <p:spPr bwMode="auto">
            <a:xfrm>
              <a:off x="1302" y="2105"/>
              <a:ext cx="3141" cy="273"/>
            </a:xfrm>
            <a:custGeom>
              <a:avLst/>
              <a:gdLst>
                <a:gd name="T0" fmla="*/ 0 w 3141"/>
                <a:gd name="T1" fmla="*/ 0 h 273"/>
                <a:gd name="T2" fmla="*/ 0 w 3141"/>
                <a:gd name="T3" fmla="*/ 272 h 273"/>
                <a:gd name="T4" fmla="*/ 3140 w 3141"/>
                <a:gd name="T5" fmla="*/ 272 h 273"/>
                <a:gd name="T6" fmla="*/ 3140 w 3141"/>
                <a:gd name="T7" fmla="*/ 0 h 273"/>
                <a:gd name="T8" fmla="*/ 0 w 3141"/>
                <a:gd name="T9" fmla="*/ 0 h 27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141"/>
                <a:gd name="T16" fmla="*/ 0 h 273"/>
                <a:gd name="T17" fmla="*/ 3141 w 3141"/>
                <a:gd name="T18" fmla="*/ 273 h 27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141" h="273">
                  <a:moveTo>
                    <a:pt x="0" y="0"/>
                  </a:moveTo>
                  <a:lnTo>
                    <a:pt x="0" y="272"/>
                  </a:lnTo>
                  <a:lnTo>
                    <a:pt x="3140" y="272"/>
                  </a:lnTo>
                  <a:lnTo>
                    <a:pt x="3140" y="0"/>
                  </a:lnTo>
                  <a:lnTo>
                    <a:pt x="0" y="0"/>
                  </a:lnTo>
                </a:path>
              </a:pathLst>
            </a:custGeom>
            <a:gradFill rotWithShape="0">
              <a:gsLst>
                <a:gs pos="0">
                  <a:srgbClr val="E5D49C"/>
                </a:gs>
                <a:gs pos="100000">
                  <a:srgbClr val="FFFFFF"/>
                </a:gs>
              </a:gsLst>
              <a:lin ang="0" scaled="1"/>
            </a:gradFill>
            <a:ln w="12700" cap="rnd" cmpd="sng">
              <a:solidFill>
                <a:schemeClr val="bg2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19477" name="Freeform 22"/>
            <p:cNvSpPr>
              <a:spLocks/>
            </p:cNvSpPr>
            <p:nvPr/>
          </p:nvSpPr>
          <p:spPr bwMode="auto">
            <a:xfrm>
              <a:off x="4421" y="2055"/>
              <a:ext cx="124" cy="374"/>
            </a:xfrm>
            <a:custGeom>
              <a:avLst/>
              <a:gdLst>
                <a:gd name="T0" fmla="*/ 123 w 124"/>
                <a:gd name="T1" fmla="*/ 373 h 374"/>
                <a:gd name="T2" fmla="*/ 0 w 124"/>
                <a:gd name="T3" fmla="*/ 319 h 374"/>
                <a:gd name="T4" fmla="*/ 0 w 124"/>
                <a:gd name="T5" fmla="*/ 54 h 374"/>
                <a:gd name="T6" fmla="*/ 123 w 124"/>
                <a:gd name="T7" fmla="*/ 0 h 374"/>
                <a:gd name="T8" fmla="*/ 123 w 124"/>
                <a:gd name="T9" fmla="*/ 373 h 37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24"/>
                <a:gd name="T16" fmla="*/ 0 h 374"/>
                <a:gd name="T17" fmla="*/ 124 w 124"/>
                <a:gd name="T18" fmla="*/ 374 h 37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24" h="374">
                  <a:moveTo>
                    <a:pt x="123" y="373"/>
                  </a:moveTo>
                  <a:lnTo>
                    <a:pt x="0" y="319"/>
                  </a:lnTo>
                  <a:lnTo>
                    <a:pt x="0" y="54"/>
                  </a:lnTo>
                  <a:lnTo>
                    <a:pt x="123" y="0"/>
                  </a:lnTo>
                  <a:lnTo>
                    <a:pt x="123" y="373"/>
                  </a:lnTo>
                </a:path>
              </a:pathLst>
            </a:custGeom>
            <a:solidFill>
              <a:srgbClr val="B3B900"/>
            </a:solidFill>
            <a:ln w="12700" cap="rnd" cmpd="sng">
              <a:solidFill>
                <a:schemeClr val="bg2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19478" name="Freeform 23"/>
            <p:cNvSpPr>
              <a:spLocks/>
            </p:cNvSpPr>
            <p:nvPr/>
          </p:nvSpPr>
          <p:spPr bwMode="auto">
            <a:xfrm>
              <a:off x="1307" y="2106"/>
              <a:ext cx="3129" cy="272"/>
            </a:xfrm>
            <a:custGeom>
              <a:avLst/>
              <a:gdLst>
                <a:gd name="T0" fmla="*/ 0 w 3129"/>
                <a:gd name="T1" fmla="*/ 0 h 272"/>
                <a:gd name="T2" fmla="*/ 3128 w 3129"/>
                <a:gd name="T3" fmla="*/ 0 h 272"/>
                <a:gd name="T4" fmla="*/ 3128 w 3129"/>
                <a:gd name="T5" fmla="*/ 271 h 272"/>
                <a:gd name="T6" fmla="*/ 0 60000 65536"/>
                <a:gd name="T7" fmla="*/ 0 60000 65536"/>
                <a:gd name="T8" fmla="*/ 0 60000 65536"/>
                <a:gd name="T9" fmla="*/ 0 w 3129"/>
                <a:gd name="T10" fmla="*/ 0 h 272"/>
                <a:gd name="T11" fmla="*/ 3129 w 3129"/>
                <a:gd name="T12" fmla="*/ 272 h 272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3129" h="272">
                  <a:moveTo>
                    <a:pt x="0" y="0"/>
                  </a:moveTo>
                  <a:lnTo>
                    <a:pt x="3128" y="0"/>
                  </a:lnTo>
                  <a:lnTo>
                    <a:pt x="3128" y="271"/>
                  </a:lnTo>
                </a:path>
              </a:pathLst>
            </a:custGeom>
            <a:gradFill rotWithShape="0">
              <a:gsLst>
                <a:gs pos="0">
                  <a:srgbClr val="E5D49C"/>
                </a:gs>
                <a:gs pos="100000">
                  <a:srgbClr val="FFFFFF"/>
                </a:gs>
              </a:gsLst>
              <a:lin ang="0" scaled="1"/>
            </a:gradFill>
            <a:ln w="12700" cap="rnd" cmpd="sng">
              <a:solidFill>
                <a:schemeClr val="bg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19479" name="Rectangle 24"/>
            <p:cNvSpPr>
              <a:spLocks noChangeArrowheads="1"/>
            </p:cNvSpPr>
            <p:nvPr/>
          </p:nvSpPr>
          <p:spPr bwMode="auto">
            <a:xfrm>
              <a:off x="1328" y="2055"/>
              <a:ext cx="2195" cy="43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85725" tIns="42862" rIns="85725" bIns="42862">
              <a:spAutoFit/>
            </a:bodyPr>
            <a:lstStyle/>
            <a:p>
              <a:pPr marL="312738" indent="-312738" defTabSz="762000" eaLnBrk="0" hangingPunct="0">
                <a:spcBef>
                  <a:spcPct val="20000"/>
                </a:spcBef>
                <a:buClr>
                  <a:srgbClr val="FC0128"/>
                </a:buClr>
                <a:buSzPct val="80000"/>
                <a:buFont typeface="ZapfDingbats BT" charset="2"/>
                <a:buChar char="ä"/>
              </a:pPr>
              <a:r>
                <a:rPr lang="tr-TR" sz="2800" b="1" i="1" dirty="0"/>
                <a:t>Teknik kısıtlılıklar</a:t>
              </a:r>
              <a:endParaRPr lang="tr-TR" sz="2800" b="1" i="1" dirty="0">
                <a:latin typeface="Times New Roman" pitchFamily="18" charset="0"/>
              </a:endParaRPr>
            </a:p>
          </p:txBody>
        </p:sp>
      </p:grpSp>
      <p:sp>
        <p:nvSpPr>
          <p:cNvPr id="19462" name="Rectangle 25"/>
          <p:cNvSpPr>
            <a:spLocks noChangeArrowheads="1"/>
          </p:cNvSpPr>
          <p:nvPr/>
        </p:nvSpPr>
        <p:spPr bwMode="auto">
          <a:xfrm>
            <a:off x="438151" y="3022997"/>
            <a:ext cx="3623108" cy="5174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5725" tIns="42862" rIns="85725" bIns="42862">
            <a:spAutoFit/>
          </a:bodyPr>
          <a:lstStyle/>
          <a:p>
            <a:pPr marL="312738" indent="-312738" defTabSz="762000" eaLnBrk="0" hangingPunct="0">
              <a:spcBef>
                <a:spcPct val="20000"/>
              </a:spcBef>
              <a:buClr>
                <a:srgbClr val="FC0128"/>
              </a:buClr>
              <a:buSzPct val="80000"/>
              <a:buFont typeface="ZapfDingbats BT" charset="2"/>
              <a:buChar char="ä"/>
            </a:pPr>
            <a:r>
              <a:rPr lang="tr-TR" sz="2800" b="1" i="1" dirty="0"/>
              <a:t>Bilgisel kısıtlılıklar</a:t>
            </a:r>
          </a:p>
        </p:txBody>
      </p:sp>
      <p:grpSp>
        <p:nvGrpSpPr>
          <p:cNvPr id="19463" name="Group 26"/>
          <p:cNvGrpSpPr>
            <a:grpSpLocks/>
          </p:cNvGrpSpPr>
          <p:nvPr/>
        </p:nvGrpSpPr>
        <p:grpSpPr bwMode="auto">
          <a:xfrm>
            <a:off x="285750" y="3639447"/>
            <a:ext cx="5359400" cy="739307"/>
            <a:chOff x="1184" y="3087"/>
            <a:chExt cx="3376" cy="435"/>
          </a:xfrm>
        </p:grpSpPr>
        <p:sp>
          <p:nvSpPr>
            <p:cNvPr id="19468" name="Freeform 27"/>
            <p:cNvSpPr>
              <a:spLocks/>
            </p:cNvSpPr>
            <p:nvPr/>
          </p:nvSpPr>
          <p:spPr bwMode="auto">
            <a:xfrm>
              <a:off x="1184" y="3095"/>
              <a:ext cx="3376" cy="375"/>
            </a:xfrm>
            <a:custGeom>
              <a:avLst/>
              <a:gdLst>
                <a:gd name="T0" fmla="*/ 0 w 3376"/>
                <a:gd name="T1" fmla="*/ 0 h 375"/>
                <a:gd name="T2" fmla="*/ 0 w 3376"/>
                <a:gd name="T3" fmla="*/ 374 h 375"/>
                <a:gd name="T4" fmla="*/ 3375 w 3376"/>
                <a:gd name="T5" fmla="*/ 374 h 375"/>
                <a:gd name="T6" fmla="*/ 3375 w 3376"/>
                <a:gd name="T7" fmla="*/ 0 h 375"/>
                <a:gd name="T8" fmla="*/ 0 w 3376"/>
                <a:gd name="T9" fmla="*/ 0 h 37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376"/>
                <a:gd name="T16" fmla="*/ 0 h 375"/>
                <a:gd name="T17" fmla="*/ 3376 w 3376"/>
                <a:gd name="T18" fmla="*/ 375 h 37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376" h="375">
                  <a:moveTo>
                    <a:pt x="0" y="0"/>
                  </a:moveTo>
                  <a:lnTo>
                    <a:pt x="0" y="374"/>
                  </a:lnTo>
                  <a:lnTo>
                    <a:pt x="3375" y="374"/>
                  </a:lnTo>
                  <a:lnTo>
                    <a:pt x="3375" y="0"/>
                  </a:lnTo>
                  <a:lnTo>
                    <a:pt x="0" y="0"/>
                  </a:lnTo>
                </a:path>
              </a:pathLst>
            </a:custGeom>
            <a:solidFill>
              <a:srgbClr val="B3B900"/>
            </a:solidFill>
            <a:ln w="12700" cap="rnd" cmpd="sng">
              <a:solidFill>
                <a:schemeClr val="bg2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19469" name="Freeform 28"/>
            <p:cNvSpPr>
              <a:spLocks/>
            </p:cNvSpPr>
            <p:nvPr/>
          </p:nvSpPr>
          <p:spPr bwMode="auto">
            <a:xfrm>
              <a:off x="1188" y="3095"/>
              <a:ext cx="115" cy="374"/>
            </a:xfrm>
            <a:custGeom>
              <a:avLst/>
              <a:gdLst>
                <a:gd name="T0" fmla="*/ 0 w 115"/>
                <a:gd name="T1" fmla="*/ 373 h 374"/>
                <a:gd name="T2" fmla="*/ 114 w 115"/>
                <a:gd name="T3" fmla="*/ 322 h 374"/>
                <a:gd name="T4" fmla="*/ 114 w 115"/>
                <a:gd name="T5" fmla="*/ 51 h 374"/>
                <a:gd name="T6" fmla="*/ 0 w 115"/>
                <a:gd name="T7" fmla="*/ 0 h 374"/>
                <a:gd name="T8" fmla="*/ 0 w 115"/>
                <a:gd name="T9" fmla="*/ 373 h 37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15"/>
                <a:gd name="T16" fmla="*/ 0 h 374"/>
                <a:gd name="T17" fmla="*/ 115 w 115"/>
                <a:gd name="T18" fmla="*/ 374 h 37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15" h="374">
                  <a:moveTo>
                    <a:pt x="0" y="373"/>
                  </a:moveTo>
                  <a:lnTo>
                    <a:pt x="114" y="322"/>
                  </a:lnTo>
                  <a:lnTo>
                    <a:pt x="114" y="51"/>
                  </a:lnTo>
                  <a:lnTo>
                    <a:pt x="0" y="0"/>
                  </a:lnTo>
                  <a:lnTo>
                    <a:pt x="0" y="373"/>
                  </a:lnTo>
                </a:path>
              </a:pathLst>
            </a:custGeom>
            <a:solidFill>
              <a:srgbClr val="B3B900"/>
            </a:solidFill>
            <a:ln w="12700" cap="rnd" cmpd="sng">
              <a:solidFill>
                <a:schemeClr val="bg2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19470" name="Freeform 29"/>
            <p:cNvSpPr>
              <a:spLocks/>
            </p:cNvSpPr>
            <p:nvPr/>
          </p:nvSpPr>
          <p:spPr bwMode="auto">
            <a:xfrm>
              <a:off x="1302" y="3145"/>
              <a:ext cx="3141" cy="273"/>
            </a:xfrm>
            <a:custGeom>
              <a:avLst/>
              <a:gdLst>
                <a:gd name="T0" fmla="*/ 0 w 3141"/>
                <a:gd name="T1" fmla="*/ 0 h 273"/>
                <a:gd name="T2" fmla="*/ 0 w 3141"/>
                <a:gd name="T3" fmla="*/ 272 h 273"/>
                <a:gd name="T4" fmla="*/ 3140 w 3141"/>
                <a:gd name="T5" fmla="*/ 272 h 273"/>
                <a:gd name="T6" fmla="*/ 3140 w 3141"/>
                <a:gd name="T7" fmla="*/ 0 h 273"/>
                <a:gd name="T8" fmla="*/ 0 w 3141"/>
                <a:gd name="T9" fmla="*/ 0 h 27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141"/>
                <a:gd name="T16" fmla="*/ 0 h 273"/>
                <a:gd name="T17" fmla="*/ 3141 w 3141"/>
                <a:gd name="T18" fmla="*/ 273 h 27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141" h="273">
                  <a:moveTo>
                    <a:pt x="0" y="0"/>
                  </a:moveTo>
                  <a:lnTo>
                    <a:pt x="0" y="272"/>
                  </a:lnTo>
                  <a:lnTo>
                    <a:pt x="3140" y="272"/>
                  </a:lnTo>
                  <a:lnTo>
                    <a:pt x="3140" y="0"/>
                  </a:lnTo>
                  <a:lnTo>
                    <a:pt x="0" y="0"/>
                  </a:lnTo>
                </a:path>
              </a:pathLst>
            </a:custGeom>
            <a:gradFill rotWithShape="0">
              <a:gsLst>
                <a:gs pos="0">
                  <a:srgbClr val="E5D49C"/>
                </a:gs>
                <a:gs pos="100000">
                  <a:srgbClr val="FFFFFF"/>
                </a:gs>
              </a:gsLst>
              <a:lin ang="0" scaled="1"/>
            </a:gradFill>
            <a:ln w="12700" cap="rnd" cmpd="sng">
              <a:solidFill>
                <a:schemeClr val="bg2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19471" name="Freeform 30"/>
            <p:cNvSpPr>
              <a:spLocks/>
            </p:cNvSpPr>
            <p:nvPr/>
          </p:nvSpPr>
          <p:spPr bwMode="auto">
            <a:xfrm>
              <a:off x="4421" y="3095"/>
              <a:ext cx="124" cy="374"/>
            </a:xfrm>
            <a:custGeom>
              <a:avLst/>
              <a:gdLst>
                <a:gd name="T0" fmla="*/ 123 w 124"/>
                <a:gd name="T1" fmla="*/ 373 h 374"/>
                <a:gd name="T2" fmla="*/ 0 w 124"/>
                <a:gd name="T3" fmla="*/ 319 h 374"/>
                <a:gd name="T4" fmla="*/ 0 w 124"/>
                <a:gd name="T5" fmla="*/ 54 h 374"/>
                <a:gd name="T6" fmla="*/ 123 w 124"/>
                <a:gd name="T7" fmla="*/ 0 h 374"/>
                <a:gd name="T8" fmla="*/ 123 w 124"/>
                <a:gd name="T9" fmla="*/ 373 h 37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24"/>
                <a:gd name="T16" fmla="*/ 0 h 374"/>
                <a:gd name="T17" fmla="*/ 124 w 124"/>
                <a:gd name="T18" fmla="*/ 374 h 37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24" h="374">
                  <a:moveTo>
                    <a:pt x="123" y="373"/>
                  </a:moveTo>
                  <a:lnTo>
                    <a:pt x="0" y="319"/>
                  </a:lnTo>
                  <a:lnTo>
                    <a:pt x="0" y="54"/>
                  </a:lnTo>
                  <a:lnTo>
                    <a:pt x="123" y="0"/>
                  </a:lnTo>
                  <a:lnTo>
                    <a:pt x="123" y="373"/>
                  </a:lnTo>
                </a:path>
              </a:pathLst>
            </a:custGeom>
            <a:solidFill>
              <a:srgbClr val="B3B900"/>
            </a:solidFill>
            <a:ln w="12700" cap="rnd" cmpd="sng">
              <a:solidFill>
                <a:schemeClr val="bg2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19472" name="Freeform 31"/>
            <p:cNvSpPr>
              <a:spLocks/>
            </p:cNvSpPr>
            <p:nvPr/>
          </p:nvSpPr>
          <p:spPr bwMode="auto">
            <a:xfrm>
              <a:off x="1307" y="3146"/>
              <a:ext cx="3129" cy="272"/>
            </a:xfrm>
            <a:custGeom>
              <a:avLst/>
              <a:gdLst>
                <a:gd name="T0" fmla="*/ 0 w 3129"/>
                <a:gd name="T1" fmla="*/ 0 h 272"/>
                <a:gd name="T2" fmla="*/ 3128 w 3129"/>
                <a:gd name="T3" fmla="*/ 0 h 272"/>
                <a:gd name="T4" fmla="*/ 3128 w 3129"/>
                <a:gd name="T5" fmla="*/ 271 h 272"/>
                <a:gd name="T6" fmla="*/ 0 60000 65536"/>
                <a:gd name="T7" fmla="*/ 0 60000 65536"/>
                <a:gd name="T8" fmla="*/ 0 60000 65536"/>
                <a:gd name="T9" fmla="*/ 0 w 3129"/>
                <a:gd name="T10" fmla="*/ 0 h 272"/>
                <a:gd name="T11" fmla="*/ 3129 w 3129"/>
                <a:gd name="T12" fmla="*/ 272 h 272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3129" h="272">
                  <a:moveTo>
                    <a:pt x="0" y="0"/>
                  </a:moveTo>
                  <a:lnTo>
                    <a:pt x="3128" y="0"/>
                  </a:lnTo>
                  <a:lnTo>
                    <a:pt x="3128" y="271"/>
                  </a:lnTo>
                </a:path>
              </a:pathLst>
            </a:custGeom>
            <a:gradFill rotWithShape="0">
              <a:gsLst>
                <a:gs pos="0">
                  <a:srgbClr val="E5D49C"/>
                </a:gs>
                <a:gs pos="100000">
                  <a:srgbClr val="FFFFFF"/>
                </a:gs>
              </a:gsLst>
              <a:lin ang="0" scaled="1"/>
            </a:gradFill>
            <a:ln w="12700" cap="rnd" cmpd="sng">
              <a:solidFill>
                <a:schemeClr val="bg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19473" name="Rectangle 32"/>
            <p:cNvSpPr>
              <a:spLocks noChangeArrowheads="1"/>
            </p:cNvSpPr>
            <p:nvPr/>
          </p:nvSpPr>
          <p:spPr bwMode="auto">
            <a:xfrm>
              <a:off x="1328" y="3087"/>
              <a:ext cx="2295" cy="43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85725" tIns="42862" rIns="85725" bIns="42862">
              <a:spAutoFit/>
            </a:bodyPr>
            <a:lstStyle/>
            <a:p>
              <a:pPr marL="312738" indent="-312738" defTabSz="762000" eaLnBrk="0" hangingPunct="0">
                <a:spcBef>
                  <a:spcPct val="20000"/>
                </a:spcBef>
                <a:buClr>
                  <a:srgbClr val="FC0128"/>
                </a:buClr>
                <a:buSzPct val="80000"/>
                <a:buFont typeface="ZapfDingbats BT" charset="2"/>
                <a:buChar char="ä"/>
              </a:pPr>
              <a:r>
                <a:rPr lang="tr-TR" sz="2800" b="1" i="1" dirty="0"/>
                <a:t>Yöresel kısıtlılıklar</a:t>
              </a:r>
            </a:p>
          </p:txBody>
        </p:sp>
      </p:grpSp>
      <p:sp>
        <p:nvSpPr>
          <p:cNvPr id="19489" name="Rectangle 33"/>
          <p:cNvSpPr>
            <a:spLocks noChangeArrowheads="1"/>
          </p:cNvSpPr>
          <p:nvPr/>
        </p:nvSpPr>
        <p:spPr bwMode="auto">
          <a:xfrm>
            <a:off x="5654531" y="1793631"/>
            <a:ext cx="2164054" cy="523862"/>
          </a:xfrm>
          <a:prstGeom prst="rect">
            <a:avLst/>
          </a:prstGeom>
          <a:solidFill>
            <a:schemeClr val="bg1">
              <a:alpha val="5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eaLnBrk="0" hangingPunct="0">
              <a:defRPr/>
            </a:pPr>
            <a:r>
              <a:rPr lang="tr-TR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Yeterli finansal </a:t>
            </a:r>
          </a:p>
          <a:p>
            <a:pPr eaLnBrk="0" hangingPunct="0">
              <a:defRPr/>
            </a:pPr>
            <a:r>
              <a:rPr lang="tr-TR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kaynağın bulunmaması</a:t>
            </a:r>
            <a:endParaRPr lang="tr-TR" b="1" dirty="0"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</a:endParaRPr>
          </a:p>
        </p:txBody>
      </p:sp>
      <p:sp>
        <p:nvSpPr>
          <p:cNvPr id="19490" name="Rectangle 34"/>
          <p:cNvSpPr>
            <a:spLocks noChangeArrowheads="1"/>
          </p:cNvSpPr>
          <p:nvPr/>
        </p:nvSpPr>
        <p:spPr bwMode="auto">
          <a:xfrm>
            <a:off x="5621338" y="2410072"/>
            <a:ext cx="3055118" cy="523862"/>
          </a:xfrm>
          <a:prstGeom prst="rect">
            <a:avLst/>
          </a:prstGeom>
          <a:solidFill>
            <a:schemeClr val="bg1">
              <a:alpha val="5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square" lIns="92075" tIns="46038" rIns="92075" bIns="46038">
            <a:spAutoFit/>
          </a:bodyPr>
          <a:lstStyle/>
          <a:p>
            <a:pPr eaLnBrk="0" hangingPunct="0">
              <a:defRPr/>
            </a:pPr>
            <a:r>
              <a:rPr lang="tr-TR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Hizmet üretiminde </a:t>
            </a:r>
            <a:r>
              <a:rPr lang="tr-TR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kullanılan </a:t>
            </a:r>
            <a:r>
              <a:rPr lang="tr-TR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tüm </a:t>
            </a:r>
            <a:r>
              <a:rPr lang="tr-TR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ekipmanın Temin </a:t>
            </a:r>
            <a:r>
              <a:rPr lang="tr-TR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edilememesi</a:t>
            </a:r>
            <a:endParaRPr lang="tr-TR" b="1" dirty="0"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</a:endParaRPr>
          </a:p>
        </p:txBody>
      </p:sp>
      <p:sp>
        <p:nvSpPr>
          <p:cNvPr id="19491" name="Rectangle 35"/>
          <p:cNvSpPr>
            <a:spLocks noChangeArrowheads="1"/>
          </p:cNvSpPr>
          <p:nvPr/>
        </p:nvSpPr>
        <p:spPr bwMode="auto">
          <a:xfrm>
            <a:off x="5654530" y="2981394"/>
            <a:ext cx="3309958" cy="523862"/>
          </a:xfrm>
          <a:prstGeom prst="rect">
            <a:avLst/>
          </a:prstGeom>
          <a:solidFill>
            <a:schemeClr val="bg1">
              <a:alpha val="5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square" lIns="92075" tIns="46038" rIns="92075" bIns="46038">
            <a:spAutoFit/>
          </a:bodyPr>
          <a:lstStyle/>
          <a:p>
            <a:pPr eaLnBrk="0" hangingPunct="0">
              <a:defRPr/>
            </a:pPr>
            <a:r>
              <a:rPr lang="tr-TR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Halkın sağlık </a:t>
            </a:r>
            <a:r>
              <a:rPr lang="tr-TR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eğitimi, reklam</a:t>
            </a:r>
            <a:r>
              <a:rPr lang="tr-TR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, tanıtım </a:t>
            </a:r>
            <a:r>
              <a:rPr lang="tr-TR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işlerinin birlikte yürütülmesi</a:t>
            </a:r>
            <a:endParaRPr lang="tr-TR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19492" name="Rectangle 36"/>
          <p:cNvSpPr>
            <a:spLocks noChangeArrowheads="1"/>
          </p:cNvSpPr>
          <p:nvPr/>
        </p:nvSpPr>
        <p:spPr bwMode="auto">
          <a:xfrm>
            <a:off x="5654531" y="3639447"/>
            <a:ext cx="3513905" cy="739306"/>
          </a:xfrm>
          <a:prstGeom prst="rect">
            <a:avLst/>
          </a:prstGeom>
          <a:solidFill>
            <a:schemeClr val="bg1">
              <a:alpha val="5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square" lIns="92075" tIns="46038" rIns="92075" bIns="46038">
            <a:spAutoFit/>
          </a:bodyPr>
          <a:lstStyle/>
          <a:p>
            <a:pPr eaLnBrk="0" hangingPunct="0">
              <a:defRPr/>
            </a:pPr>
            <a:r>
              <a:rPr lang="tr-TR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Bir bölgedeki </a:t>
            </a:r>
            <a:r>
              <a:rPr lang="tr-TR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sağlık Kuruluşunun </a:t>
            </a:r>
            <a:r>
              <a:rPr lang="tr-TR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o </a:t>
            </a:r>
            <a:r>
              <a:rPr lang="tr-TR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bölgenin sağlık gereksinmelerini tam </a:t>
            </a:r>
            <a:r>
              <a:rPr lang="tr-TR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karşılayamaması</a:t>
            </a:r>
            <a:endParaRPr lang="tr-TR" b="1" dirty="0"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295933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94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94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948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94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949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94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949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94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1949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9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60" grpId="0" autoUpdateAnimBg="0"/>
      <p:bldP spid="19489" grpId="0" animBg="1" autoUpdateAnimBg="0"/>
      <p:bldP spid="19490" grpId="0" animBg="1" autoUpdateAnimBg="0"/>
      <p:bldP spid="19491" grpId="0" animBg="1" autoUpdateAnimBg="0"/>
      <p:bldP spid="19492" grpId="0" animBg="1" autoUpdateAnimBg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z="2400" b="0" dirty="0" smtClean="0"/>
              <a:t>Ortak girişim (</a:t>
            </a:r>
            <a:r>
              <a:rPr lang="tr-TR" sz="2400" b="0" dirty="0" err="1" smtClean="0"/>
              <a:t>joint</a:t>
            </a:r>
            <a:r>
              <a:rPr lang="tr-TR" sz="2400" b="0" dirty="0" smtClean="0"/>
              <a:t> </a:t>
            </a:r>
            <a:r>
              <a:rPr lang="tr-TR" sz="2400" b="0" dirty="0" err="1" smtClean="0"/>
              <a:t>venture</a:t>
            </a:r>
            <a:r>
              <a:rPr lang="tr-TR" sz="2400" b="0" dirty="0" smtClean="0"/>
              <a:t>)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611560" y="1635646"/>
            <a:ext cx="8318375" cy="30861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Ortak girişim stratejik amaçlara hizmet eden işbirliğidir.  </a:t>
            </a:r>
            <a:r>
              <a:rPr lang="tr-TR" sz="2800" dirty="0" err="1" smtClean="0">
                <a:latin typeface="Times New Roman" pitchFamily="18" charset="0"/>
                <a:cs typeface="Times New Roman" pitchFamily="18" charset="0"/>
              </a:rPr>
              <a:t>Kooptasyon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 ve koalisyon </a:t>
            </a:r>
            <a:r>
              <a:rPr lang="tr-TR" sz="2800" dirty="0" err="1" smtClean="0">
                <a:latin typeface="Times New Roman" pitchFamily="18" charset="0"/>
                <a:cs typeface="Times New Roman" pitchFamily="18" charset="0"/>
              </a:rPr>
              <a:t>operasyonel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 niteliklidir.</a:t>
            </a:r>
          </a:p>
          <a:p>
            <a:pPr eaLnBrk="1" hangingPunct="1">
              <a:lnSpc>
                <a:spcPct val="90000"/>
              </a:lnSpc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Ortak girişim sağlık kurumunun kendi başlarına gerçekleştiremeyecekleri proje veya işleri, diğer sağlık kurumlarının ortak katkıları ile gerçekleştirmesidir.</a:t>
            </a:r>
          </a:p>
        </p:txBody>
      </p:sp>
    </p:spTree>
    <p:extLst>
      <p:ext uri="{BB962C8B-B14F-4D97-AF65-F5344CB8AC3E}">
        <p14:creationId xmlns:p14="http://schemas.microsoft.com/office/powerpoint/2010/main" val="47079871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z="2400" b="0" dirty="0" smtClean="0"/>
              <a:t>Ortak girişim türleri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539553" y="1635646"/>
            <a:ext cx="8208912" cy="3222104"/>
          </a:xfrm>
        </p:spPr>
        <p:txBody>
          <a:bodyPr/>
          <a:lstStyle/>
          <a:p>
            <a:pPr eaLnBrk="1" hangingPunct="1">
              <a:defRPr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Hekim-hastane organizasyonları (PHO),</a:t>
            </a:r>
          </a:p>
          <a:p>
            <a:pPr eaLnBrk="1" hangingPunct="1">
              <a:defRPr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Sağlık yönetim sistemi planı (</a:t>
            </a:r>
            <a:r>
              <a:rPr lang="tr-TR" sz="2800" dirty="0" err="1" smtClean="0">
                <a:latin typeface="Times New Roman" pitchFamily="18" charset="0"/>
                <a:cs typeface="Times New Roman" pitchFamily="18" charset="0"/>
              </a:rPr>
              <a:t>managed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dirty="0" err="1" smtClean="0">
                <a:latin typeface="Times New Roman" pitchFamily="18" charset="0"/>
                <a:cs typeface="Times New Roman" pitchFamily="18" charset="0"/>
              </a:rPr>
              <a:t>care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) (sağlık kurumu + sigorta kurumu + düzenleyici mekanizmalar),</a:t>
            </a:r>
          </a:p>
          <a:p>
            <a:pPr eaLnBrk="1" hangingPunct="1">
              <a:defRPr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Ortak evde bakım merkezi kurmak,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tr-TR" sz="2800" i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Ortak girişim, farklı kurumlar arasında da yapılabilir. (otel + hastane)</a:t>
            </a:r>
          </a:p>
          <a:p>
            <a:pPr eaLnBrk="1" hangingPunct="1">
              <a:defRPr/>
            </a:pPr>
            <a:endParaRPr lang="tr-TR" sz="2800" i="1" dirty="0" smtClean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defRPr/>
            </a:pPr>
            <a:endParaRPr lang="tr-TR" sz="24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001524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z="2400" b="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Sağlıkta rekabet ?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683568" y="1995686"/>
            <a:ext cx="7848872" cy="2400300"/>
          </a:xfrm>
        </p:spPr>
        <p:txBody>
          <a:bodyPr/>
          <a:lstStyle/>
          <a:p>
            <a:pPr eaLnBrk="1" hangingPunct="1"/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Sağlık sektöründe rekabetin toplumsal yansıması nedir ?</a:t>
            </a:r>
          </a:p>
          <a:p>
            <a:pPr eaLnBrk="1" hangingPunct="1"/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/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Rekabet yerine işbirliği olabilir mi ?</a:t>
            </a:r>
          </a:p>
        </p:txBody>
      </p:sp>
    </p:spTree>
    <p:extLst>
      <p:ext uri="{BB962C8B-B14F-4D97-AF65-F5344CB8AC3E}">
        <p14:creationId xmlns:p14="http://schemas.microsoft.com/office/powerpoint/2010/main" val="22493221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z="2400" b="0" dirty="0" smtClean="0"/>
              <a:t>Ortak girişimin  yararları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043608" y="1766888"/>
            <a:ext cx="6552728" cy="3159125"/>
          </a:xfrm>
        </p:spPr>
        <p:txBody>
          <a:bodyPr/>
          <a:lstStyle/>
          <a:p>
            <a:pPr eaLnBrk="1" hangingPunct="1"/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Kazanç sağlamak</a:t>
            </a:r>
          </a:p>
          <a:p>
            <a:pPr eaLnBrk="1" hangingPunct="1"/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Riski paylaşmak</a:t>
            </a:r>
          </a:p>
          <a:p>
            <a:pPr eaLnBrk="1" hangingPunct="1"/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Yeni pazarlara girmek</a:t>
            </a:r>
          </a:p>
          <a:p>
            <a:pPr eaLnBrk="1" hangingPunct="1"/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Topluma hizmet</a:t>
            </a:r>
          </a:p>
          <a:p>
            <a:pPr eaLnBrk="1" hangingPunct="1"/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Yaşamını sürdürme</a:t>
            </a:r>
          </a:p>
          <a:p>
            <a:pPr eaLnBrk="1" hangingPunct="1"/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/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3289985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z="2400" b="0" dirty="0" smtClean="0"/>
              <a:t>Ele geçirme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755577" y="1766888"/>
            <a:ext cx="8388424" cy="3159125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Bir sağlık kurumunun diğer sağlık kurumunun hisselerinin tümünü veya çoğunluğunu satın olarak yönetimini üstlenmesidir.   Bir sağlık kurumunun kendine doğrudan rakip kurumu ele geçirmesi, yatay bütünleşmedir.</a:t>
            </a:r>
          </a:p>
        </p:txBody>
      </p:sp>
    </p:spTree>
    <p:extLst>
      <p:ext uri="{BB962C8B-B14F-4D97-AF65-F5344CB8AC3E}">
        <p14:creationId xmlns:p14="http://schemas.microsoft.com/office/powerpoint/2010/main" val="387864438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z="2400" b="0" dirty="0" smtClean="0"/>
              <a:t>Ele geçirme sorunları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755576" y="2067694"/>
            <a:ext cx="7992888" cy="2448272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Fazla </a:t>
            </a:r>
            <a:r>
              <a:rPr lang="tr-TR" sz="2800" dirty="0" err="1" smtClean="0">
                <a:latin typeface="Times New Roman" pitchFamily="18" charset="0"/>
                <a:cs typeface="Times New Roman" pitchFamily="18" charset="0"/>
              </a:rPr>
              <a:t>fiinansal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 kaynak gereksinimi</a:t>
            </a:r>
          </a:p>
          <a:p>
            <a:pPr eaLnBrk="1" hangingPunct="1">
              <a:lnSpc>
                <a:spcPct val="90000"/>
              </a:lnSpc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Yönetimin karmaşıklaşması</a:t>
            </a:r>
          </a:p>
          <a:p>
            <a:pPr eaLnBrk="1" hangingPunct="1">
              <a:lnSpc>
                <a:spcPct val="90000"/>
              </a:lnSpc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Farklı kurumsal kültürlerin çatışması</a:t>
            </a:r>
          </a:p>
          <a:p>
            <a:pPr eaLnBrk="1" hangingPunct="1">
              <a:lnSpc>
                <a:spcPct val="90000"/>
              </a:lnSpc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Rekabeti önleyici mevzuat</a:t>
            </a:r>
          </a:p>
          <a:p>
            <a:pPr eaLnBrk="1" hangingPunct="1">
              <a:lnSpc>
                <a:spcPct val="90000"/>
              </a:lnSpc>
            </a:pPr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4644020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z="2400" b="0" dirty="0" smtClean="0"/>
              <a:t>Birleşme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67544" y="1657350"/>
            <a:ext cx="7954144" cy="30861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İki sağlık kurumunun hukuken aynı tüzel kişilik içinde yer almasıdır.</a:t>
            </a:r>
          </a:p>
          <a:p>
            <a:pPr eaLnBrk="1" hangingPunct="1">
              <a:lnSpc>
                <a:spcPct val="90000"/>
              </a:lnSpc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Birleşmede bir sağlık kurumu ya kendi tüzel kişiliğini yitirip, diğer sağlık kurumuna dahil edilmekte, ya da iki kurum yeni bir isim altında birleşmektedir.</a:t>
            </a:r>
          </a:p>
        </p:txBody>
      </p:sp>
    </p:spTree>
    <p:extLst>
      <p:ext uri="{BB962C8B-B14F-4D97-AF65-F5344CB8AC3E}">
        <p14:creationId xmlns:p14="http://schemas.microsoft.com/office/powerpoint/2010/main" val="16978431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7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z="2400" b="0" dirty="0" smtClean="0"/>
              <a:t>Lisans hakkını satın alma</a:t>
            </a:r>
          </a:p>
        </p:txBody>
      </p:sp>
      <p:sp>
        <p:nvSpPr>
          <p:cNvPr id="26626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95537" y="1923678"/>
            <a:ext cx="8136903" cy="3002335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Sağlık kurumunun gereksinim duyduğu bir  </a:t>
            </a:r>
            <a:r>
              <a:rPr lang="tr-TR" sz="2800" dirty="0" err="1" smtClean="0">
                <a:latin typeface="Times New Roman" pitchFamily="18" charset="0"/>
                <a:cs typeface="Times New Roman" pitchFamily="18" charset="0"/>
              </a:rPr>
              <a:t>bir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 ürün veya yöntemin kullanım hakkını satın almasıdır.   </a:t>
            </a:r>
          </a:p>
          <a:p>
            <a:pPr eaLnBrk="1" hangingPunct="1">
              <a:lnSpc>
                <a:spcPct val="90000"/>
              </a:lnSpc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Bilgi sisteminin temel unsuru olan yazılımların genellikle lisans hakkı satın alınmaktadır.</a:t>
            </a:r>
          </a:p>
        </p:txBody>
      </p:sp>
    </p:spTree>
    <p:extLst>
      <p:ext uri="{BB962C8B-B14F-4D97-AF65-F5344CB8AC3E}">
        <p14:creationId xmlns:p14="http://schemas.microsoft.com/office/powerpoint/2010/main" val="140057486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ChangeArrowheads="1"/>
          </p:cNvSpPr>
          <p:nvPr/>
        </p:nvSpPr>
        <p:spPr bwMode="auto">
          <a:xfrm>
            <a:off x="3048000" y="648298"/>
            <a:ext cx="2743200" cy="1666278"/>
          </a:xfrm>
          <a:prstGeom prst="rect">
            <a:avLst/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tr-TR" sz="1000" dirty="0">
                <a:latin typeface="Times New Roman" pitchFamily="18" charset="0"/>
              </a:rPr>
              <a:t>Ölçek ekonomisi nedeniyle </a:t>
            </a:r>
            <a:r>
              <a:rPr lang="tr-TR" sz="1000" dirty="0" smtClean="0">
                <a:latin typeface="Times New Roman" pitchFamily="18" charset="0"/>
              </a:rPr>
              <a:t>maliyetlerin </a:t>
            </a:r>
          </a:p>
          <a:p>
            <a:r>
              <a:rPr lang="tr-TR" sz="1000" dirty="0" smtClean="0">
                <a:latin typeface="Times New Roman" pitchFamily="18" charset="0"/>
              </a:rPr>
              <a:t>düşürülmesi </a:t>
            </a:r>
            <a:endParaRPr lang="tr-TR" sz="1000" dirty="0">
              <a:latin typeface="Times New Roman" pitchFamily="18" charset="0"/>
            </a:endParaRPr>
          </a:p>
          <a:p>
            <a:r>
              <a:rPr lang="tr-TR" sz="1000" dirty="0">
                <a:latin typeface="Times New Roman" pitchFamily="18" charset="0"/>
              </a:rPr>
              <a:t>Üretim avantajları</a:t>
            </a:r>
          </a:p>
          <a:p>
            <a:r>
              <a:rPr lang="tr-TR" sz="1000" dirty="0">
                <a:latin typeface="Times New Roman" pitchFamily="18" charset="0"/>
              </a:rPr>
              <a:t>Verimliliğin artması </a:t>
            </a:r>
          </a:p>
          <a:p>
            <a:r>
              <a:rPr lang="tr-TR" sz="1000" dirty="0">
                <a:latin typeface="Times New Roman" pitchFamily="18" charset="0"/>
              </a:rPr>
              <a:t>Üretim kapasitesinin kullanım </a:t>
            </a:r>
            <a:r>
              <a:rPr lang="tr-TR" sz="1000" dirty="0" smtClean="0">
                <a:latin typeface="Times New Roman" pitchFamily="18" charset="0"/>
              </a:rPr>
              <a:t>düzeyinin </a:t>
            </a:r>
          </a:p>
          <a:p>
            <a:r>
              <a:rPr lang="tr-TR" sz="1000" dirty="0" smtClean="0">
                <a:latin typeface="Times New Roman" pitchFamily="18" charset="0"/>
              </a:rPr>
              <a:t>yükseltilmesi</a:t>
            </a:r>
            <a:endParaRPr lang="tr-TR" sz="1000" dirty="0">
              <a:latin typeface="Times New Roman" pitchFamily="18" charset="0"/>
            </a:endParaRPr>
          </a:p>
          <a:p>
            <a:r>
              <a:rPr lang="tr-TR" sz="1000" dirty="0">
                <a:latin typeface="Times New Roman" pitchFamily="18" charset="0"/>
              </a:rPr>
              <a:t>Personel sayısının azaltılması</a:t>
            </a:r>
          </a:p>
          <a:p>
            <a:r>
              <a:rPr lang="tr-TR" sz="1000" dirty="0">
                <a:latin typeface="Times New Roman" pitchFamily="18" charset="0"/>
              </a:rPr>
              <a:t>Birim maliyetlerin düşürülmesi</a:t>
            </a:r>
          </a:p>
          <a:p>
            <a:r>
              <a:rPr lang="tr-TR" sz="1000" dirty="0">
                <a:latin typeface="Times New Roman" pitchFamily="18" charset="0"/>
              </a:rPr>
              <a:t>Sermaye piyasalarına </a:t>
            </a:r>
            <a:r>
              <a:rPr lang="tr-TR" sz="1000" dirty="0" err="1" smtClean="0">
                <a:latin typeface="Times New Roman" pitchFamily="18" charset="0"/>
              </a:rPr>
              <a:t>kolaygirebilme</a:t>
            </a:r>
            <a:r>
              <a:rPr lang="tr-TR" sz="1000" dirty="0">
                <a:latin typeface="Times New Roman" pitchFamily="18" charset="0"/>
              </a:rPr>
              <a:t>, kredi </a:t>
            </a:r>
            <a:endParaRPr lang="tr-TR" sz="1000" dirty="0" smtClean="0">
              <a:latin typeface="Times New Roman" pitchFamily="18" charset="0"/>
            </a:endParaRPr>
          </a:p>
          <a:p>
            <a:r>
              <a:rPr lang="tr-TR" sz="1000" dirty="0" smtClean="0">
                <a:latin typeface="Times New Roman" pitchFamily="18" charset="0"/>
              </a:rPr>
              <a:t>bulma </a:t>
            </a:r>
            <a:r>
              <a:rPr lang="tr-TR" sz="1000" dirty="0">
                <a:latin typeface="Times New Roman" pitchFamily="18" charset="0"/>
              </a:rPr>
              <a:t>imkanı </a:t>
            </a:r>
          </a:p>
          <a:p>
            <a:endParaRPr lang="tr-TR" sz="1000" dirty="0">
              <a:latin typeface="Times New Roman" pitchFamily="18" charset="0"/>
            </a:endParaRPr>
          </a:p>
        </p:txBody>
      </p:sp>
      <p:sp>
        <p:nvSpPr>
          <p:cNvPr id="27651" name="Rectangle 3"/>
          <p:cNvSpPr>
            <a:spLocks noChangeArrowheads="1"/>
          </p:cNvSpPr>
          <p:nvPr/>
        </p:nvSpPr>
        <p:spPr bwMode="auto">
          <a:xfrm>
            <a:off x="6553200" y="685800"/>
            <a:ext cx="2133600" cy="1371600"/>
          </a:xfrm>
          <a:prstGeom prst="rect">
            <a:avLst/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tr-TR" sz="1200" dirty="0">
                <a:latin typeface="Times New Roman" pitchFamily="18" charset="0"/>
              </a:rPr>
              <a:t>Düşük ücret</a:t>
            </a:r>
          </a:p>
          <a:p>
            <a:r>
              <a:rPr lang="tr-TR" sz="1200" dirty="0">
                <a:latin typeface="Times New Roman" pitchFamily="18" charset="0"/>
              </a:rPr>
              <a:t>Hizmet ikilemlerinin</a:t>
            </a:r>
          </a:p>
          <a:p>
            <a:r>
              <a:rPr lang="tr-TR" sz="1200" dirty="0">
                <a:latin typeface="Times New Roman" pitchFamily="18" charset="0"/>
              </a:rPr>
              <a:t>ve gereksiz (fazla) </a:t>
            </a:r>
          </a:p>
          <a:p>
            <a:r>
              <a:rPr lang="tr-TR" sz="1200" dirty="0">
                <a:latin typeface="Times New Roman" pitchFamily="18" charset="0"/>
              </a:rPr>
              <a:t>kapasitesinin azaltılması</a:t>
            </a:r>
          </a:p>
          <a:p>
            <a:r>
              <a:rPr lang="tr-TR" sz="1200" dirty="0">
                <a:latin typeface="Times New Roman" pitchFamily="18" charset="0"/>
              </a:rPr>
              <a:t>Kaynak tahsisinin </a:t>
            </a:r>
          </a:p>
          <a:p>
            <a:r>
              <a:rPr lang="tr-TR" sz="1200" dirty="0">
                <a:latin typeface="Times New Roman" pitchFamily="18" charset="0"/>
              </a:rPr>
              <a:t>arttırılması</a:t>
            </a:r>
          </a:p>
        </p:txBody>
      </p:sp>
      <p:sp>
        <p:nvSpPr>
          <p:cNvPr id="27652" name="Rectangle 4"/>
          <p:cNvSpPr>
            <a:spLocks noChangeArrowheads="1"/>
          </p:cNvSpPr>
          <p:nvPr/>
        </p:nvSpPr>
        <p:spPr bwMode="auto">
          <a:xfrm>
            <a:off x="3048000" y="2571750"/>
            <a:ext cx="2540000" cy="1200150"/>
          </a:xfrm>
          <a:prstGeom prst="rect">
            <a:avLst/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tr-TR" sz="1100" dirty="0">
                <a:latin typeface="Times New Roman" pitchFamily="18" charset="0"/>
              </a:rPr>
              <a:t>Tıp ve yönetsel personelin </a:t>
            </a:r>
            <a:r>
              <a:rPr lang="tr-TR" sz="1100" dirty="0" smtClean="0">
                <a:latin typeface="Times New Roman" pitchFamily="18" charset="0"/>
              </a:rPr>
              <a:t>kolay </a:t>
            </a:r>
            <a:r>
              <a:rPr lang="tr-TR" sz="1100" dirty="0">
                <a:latin typeface="Times New Roman" pitchFamily="18" charset="0"/>
              </a:rPr>
              <a:t>sağlanması.</a:t>
            </a:r>
          </a:p>
          <a:p>
            <a:r>
              <a:rPr lang="tr-TR" sz="1100" dirty="0">
                <a:latin typeface="Times New Roman" pitchFamily="18" charset="0"/>
              </a:rPr>
              <a:t>Tıp ve yönetim personelinin </a:t>
            </a:r>
            <a:r>
              <a:rPr lang="tr-TR" sz="1100" dirty="0" smtClean="0">
                <a:latin typeface="Times New Roman" pitchFamily="18" charset="0"/>
              </a:rPr>
              <a:t>elde </a:t>
            </a:r>
            <a:r>
              <a:rPr lang="tr-TR" sz="1100" dirty="0">
                <a:latin typeface="Times New Roman" pitchFamily="18" charset="0"/>
              </a:rPr>
              <a:t>tutulması</a:t>
            </a:r>
          </a:p>
          <a:p>
            <a:r>
              <a:rPr lang="tr-TR" sz="1100" dirty="0">
                <a:latin typeface="Times New Roman" pitchFamily="18" charset="0"/>
              </a:rPr>
              <a:t>Klinik ve yönetsel </a:t>
            </a:r>
            <a:r>
              <a:rPr lang="tr-TR" sz="1100" dirty="0" smtClean="0">
                <a:latin typeface="Times New Roman" pitchFamily="18" charset="0"/>
              </a:rPr>
              <a:t>becerilerin geliştirilmesi</a:t>
            </a:r>
            <a:endParaRPr lang="tr-TR" sz="1100" dirty="0">
              <a:latin typeface="Times New Roman" pitchFamily="18" charset="0"/>
            </a:endParaRPr>
          </a:p>
          <a:p>
            <a:r>
              <a:rPr lang="tr-TR" sz="1100" dirty="0">
                <a:latin typeface="Times New Roman" pitchFamily="18" charset="0"/>
              </a:rPr>
              <a:t>Hizmet </a:t>
            </a:r>
            <a:r>
              <a:rPr lang="tr-TR" sz="1100" dirty="0" smtClean="0">
                <a:latin typeface="Times New Roman" pitchFamily="18" charset="0"/>
              </a:rPr>
              <a:t>kalitesinin </a:t>
            </a:r>
            <a:r>
              <a:rPr lang="tr-TR" sz="1100" dirty="0">
                <a:latin typeface="Times New Roman" pitchFamily="18" charset="0"/>
              </a:rPr>
              <a:t>yükseltilmesi</a:t>
            </a:r>
          </a:p>
          <a:p>
            <a:endParaRPr lang="tr-TR" sz="1050" dirty="0">
              <a:latin typeface="Times New Roman" pitchFamily="18" charset="0"/>
            </a:endParaRPr>
          </a:p>
        </p:txBody>
      </p:sp>
      <p:sp>
        <p:nvSpPr>
          <p:cNvPr id="27653" name="Rectangle 5"/>
          <p:cNvSpPr>
            <a:spLocks noChangeArrowheads="1"/>
          </p:cNvSpPr>
          <p:nvPr/>
        </p:nvSpPr>
        <p:spPr bwMode="auto">
          <a:xfrm>
            <a:off x="6477000" y="2743201"/>
            <a:ext cx="2235200" cy="971550"/>
          </a:xfrm>
          <a:prstGeom prst="rect">
            <a:avLst/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tr-TR" sz="1200" dirty="0">
                <a:latin typeface="Times New Roman" pitchFamily="18" charset="0"/>
              </a:rPr>
              <a:t>Hizmete kolay ulaşma</a:t>
            </a:r>
          </a:p>
          <a:p>
            <a:r>
              <a:rPr lang="tr-TR" sz="1200" dirty="0">
                <a:latin typeface="Times New Roman" pitchFamily="18" charset="0"/>
              </a:rPr>
              <a:t>Sağlık personelinin</a:t>
            </a:r>
          </a:p>
          <a:p>
            <a:r>
              <a:rPr lang="tr-TR" sz="1200" dirty="0">
                <a:latin typeface="Times New Roman" pitchFamily="18" charset="0"/>
              </a:rPr>
              <a:t>dengeli dağılımı</a:t>
            </a:r>
          </a:p>
          <a:p>
            <a:r>
              <a:rPr lang="tr-TR" sz="1200" dirty="0">
                <a:latin typeface="Times New Roman" pitchFamily="18" charset="0"/>
              </a:rPr>
              <a:t>Eşitlik</a:t>
            </a:r>
          </a:p>
        </p:txBody>
      </p:sp>
      <p:sp>
        <p:nvSpPr>
          <p:cNvPr id="27654" name="Rectangle 6"/>
          <p:cNvSpPr>
            <a:spLocks noChangeArrowheads="1"/>
          </p:cNvSpPr>
          <p:nvPr/>
        </p:nvSpPr>
        <p:spPr bwMode="auto">
          <a:xfrm>
            <a:off x="3048000" y="4179094"/>
            <a:ext cx="2540000" cy="771525"/>
          </a:xfrm>
          <a:prstGeom prst="rect">
            <a:avLst/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tr-TR" sz="1200">
                <a:latin typeface="Times New Roman" pitchFamily="18" charset="0"/>
              </a:rPr>
              <a:t>Kurumsal büyüme</a:t>
            </a:r>
          </a:p>
          <a:p>
            <a:r>
              <a:rPr lang="tr-TR" sz="1200">
                <a:latin typeface="Times New Roman" pitchFamily="18" charset="0"/>
              </a:rPr>
              <a:t>Yaşamını devam ettirme</a:t>
            </a:r>
          </a:p>
          <a:p>
            <a:r>
              <a:rPr lang="tr-TR" sz="1200">
                <a:latin typeface="Times New Roman" pitchFamily="18" charset="0"/>
              </a:rPr>
              <a:t>Daha fazla politik güç</a:t>
            </a:r>
          </a:p>
        </p:txBody>
      </p:sp>
      <p:sp>
        <p:nvSpPr>
          <p:cNvPr id="27655" name="Rectangle 7"/>
          <p:cNvSpPr>
            <a:spLocks noChangeArrowheads="1"/>
          </p:cNvSpPr>
          <p:nvPr/>
        </p:nvSpPr>
        <p:spPr bwMode="auto">
          <a:xfrm>
            <a:off x="6477000" y="4250531"/>
            <a:ext cx="2133600" cy="771525"/>
          </a:xfrm>
          <a:prstGeom prst="rect">
            <a:avLst/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tr-TR" sz="1200" dirty="0">
                <a:latin typeface="Times New Roman" pitchFamily="18" charset="0"/>
              </a:rPr>
              <a:t>Hizmeti kolay kullanma</a:t>
            </a:r>
          </a:p>
          <a:p>
            <a:r>
              <a:rPr lang="tr-TR" sz="1200" dirty="0">
                <a:latin typeface="Times New Roman" pitchFamily="18" charset="0"/>
              </a:rPr>
              <a:t>Hizmet kapsamının</a:t>
            </a:r>
          </a:p>
          <a:p>
            <a:r>
              <a:rPr lang="tr-TR" sz="1200" dirty="0">
                <a:latin typeface="Times New Roman" pitchFamily="18" charset="0"/>
              </a:rPr>
              <a:t>geliştirilmesi</a:t>
            </a:r>
          </a:p>
        </p:txBody>
      </p:sp>
      <p:sp>
        <p:nvSpPr>
          <p:cNvPr id="27656" name="AutoShape 8"/>
          <p:cNvSpPr>
            <a:spLocks noChangeArrowheads="1"/>
          </p:cNvSpPr>
          <p:nvPr/>
        </p:nvSpPr>
        <p:spPr bwMode="auto">
          <a:xfrm>
            <a:off x="498001" y="4260138"/>
            <a:ext cx="1625600" cy="471488"/>
          </a:xfrm>
          <a:prstGeom prst="rightArrow">
            <a:avLst>
              <a:gd name="adj1" fmla="val 50000"/>
              <a:gd name="adj2" fmla="val 64646"/>
            </a:avLst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tr-TR" sz="1400" b="1">
                <a:latin typeface="Times New Roman" pitchFamily="18" charset="0"/>
              </a:rPr>
              <a:t>yönetim</a:t>
            </a:r>
          </a:p>
        </p:txBody>
      </p:sp>
      <p:sp>
        <p:nvSpPr>
          <p:cNvPr id="27657" name="AutoShape 9"/>
          <p:cNvSpPr>
            <a:spLocks noChangeArrowheads="1"/>
          </p:cNvSpPr>
          <p:nvPr/>
        </p:nvSpPr>
        <p:spPr bwMode="auto">
          <a:xfrm>
            <a:off x="498001" y="1221581"/>
            <a:ext cx="1727200" cy="471488"/>
          </a:xfrm>
          <a:prstGeom prst="rightArrow">
            <a:avLst>
              <a:gd name="adj1" fmla="val 50000"/>
              <a:gd name="adj2" fmla="val 68687"/>
            </a:avLst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tr-TR" sz="1400" b="1" dirty="0">
                <a:latin typeface="Times New Roman" pitchFamily="18" charset="0"/>
              </a:rPr>
              <a:t>Ekonomik</a:t>
            </a:r>
          </a:p>
        </p:txBody>
      </p:sp>
      <p:sp>
        <p:nvSpPr>
          <p:cNvPr id="27658" name="AutoShape 10"/>
          <p:cNvSpPr>
            <a:spLocks noChangeArrowheads="1"/>
          </p:cNvSpPr>
          <p:nvPr/>
        </p:nvSpPr>
        <p:spPr bwMode="auto">
          <a:xfrm>
            <a:off x="5867400" y="1485900"/>
            <a:ext cx="711200" cy="471488"/>
          </a:xfrm>
          <a:prstGeom prst="rightArrow">
            <a:avLst>
              <a:gd name="adj1" fmla="val 50000"/>
              <a:gd name="adj2" fmla="val 28283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tr-TR"/>
          </a:p>
        </p:txBody>
      </p:sp>
      <p:sp>
        <p:nvSpPr>
          <p:cNvPr id="27659" name="AutoShape 11"/>
          <p:cNvSpPr>
            <a:spLocks noChangeArrowheads="1"/>
          </p:cNvSpPr>
          <p:nvPr/>
        </p:nvSpPr>
        <p:spPr bwMode="auto">
          <a:xfrm>
            <a:off x="5765800" y="3114675"/>
            <a:ext cx="711200" cy="471488"/>
          </a:xfrm>
          <a:prstGeom prst="rightArrow">
            <a:avLst>
              <a:gd name="adj1" fmla="val 50000"/>
              <a:gd name="adj2" fmla="val 28283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tr-TR"/>
          </a:p>
        </p:txBody>
      </p:sp>
      <p:sp>
        <p:nvSpPr>
          <p:cNvPr id="27660" name="AutoShape 12"/>
          <p:cNvSpPr>
            <a:spLocks noChangeArrowheads="1"/>
          </p:cNvSpPr>
          <p:nvPr/>
        </p:nvSpPr>
        <p:spPr bwMode="auto">
          <a:xfrm>
            <a:off x="5765800" y="4271962"/>
            <a:ext cx="711200" cy="471488"/>
          </a:xfrm>
          <a:prstGeom prst="rightArrow">
            <a:avLst>
              <a:gd name="adj1" fmla="val 50000"/>
              <a:gd name="adj2" fmla="val 28283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tr-TR"/>
          </a:p>
        </p:txBody>
      </p:sp>
      <p:sp>
        <p:nvSpPr>
          <p:cNvPr id="27661" name="AutoShape 13"/>
          <p:cNvSpPr>
            <a:spLocks noChangeArrowheads="1"/>
          </p:cNvSpPr>
          <p:nvPr/>
        </p:nvSpPr>
        <p:spPr bwMode="auto">
          <a:xfrm>
            <a:off x="7239000" y="3714750"/>
            <a:ext cx="812800" cy="471488"/>
          </a:xfrm>
          <a:prstGeom prst="upDownArrow">
            <a:avLst>
              <a:gd name="adj1" fmla="val 50000"/>
              <a:gd name="adj2" fmla="val 20000"/>
            </a:avLst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tr-TR"/>
          </a:p>
        </p:txBody>
      </p:sp>
      <p:sp>
        <p:nvSpPr>
          <p:cNvPr id="27662" name="AutoShape 14"/>
          <p:cNvSpPr>
            <a:spLocks noChangeArrowheads="1"/>
          </p:cNvSpPr>
          <p:nvPr/>
        </p:nvSpPr>
        <p:spPr bwMode="auto">
          <a:xfrm>
            <a:off x="3835400" y="3821906"/>
            <a:ext cx="812800" cy="300038"/>
          </a:xfrm>
          <a:prstGeom prst="upDownArrow">
            <a:avLst>
              <a:gd name="adj1" fmla="val 50000"/>
              <a:gd name="adj2" fmla="val 20000"/>
            </a:avLst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tr-TR"/>
          </a:p>
        </p:txBody>
      </p:sp>
      <p:sp>
        <p:nvSpPr>
          <p:cNvPr id="27663" name="AutoShape 15"/>
          <p:cNvSpPr>
            <a:spLocks noChangeArrowheads="1"/>
          </p:cNvSpPr>
          <p:nvPr/>
        </p:nvSpPr>
        <p:spPr bwMode="auto">
          <a:xfrm>
            <a:off x="3886200" y="2286000"/>
            <a:ext cx="812800" cy="300038"/>
          </a:xfrm>
          <a:prstGeom prst="upDownArrow">
            <a:avLst>
              <a:gd name="adj1" fmla="val 50000"/>
              <a:gd name="adj2" fmla="val 20000"/>
            </a:avLst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tr-TR"/>
          </a:p>
        </p:txBody>
      </p:sp>
      <p:sp>
        <p:nvSpPr>
          <p:cNvPr id="27664" name="AutoShape 16"/>
          <p:cNvSpPr>
            <a:spLocks noChangeArrowheads="1"/>
          </p:cNvSpPr>
          <p:nvPr/>
        </p:nvSpPr>
        <p:spPr bwMode="auto">
          <a:xfrm>
            <a:off x="7239000" y="2057400"/>
            <a:ext cx="812800" cy="685800"/>
          </a:xfrm>
          <a:prstGeom prst="upDownArrow">
            <a:avLst>
              <a:gd name="adj1" fmla="val 50000"/>
              <a:gd name="adj2" fmla="val 22500"/>
            </a:avLst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tr-TR"/>
          </a:p>
        </p:txBody>
      </p:sp>
      <p:sp>
        <p:nvSpPr>
          <p:cNvPr id="27665" name="WordArt 17"/>
          <p:cNvSpPr>
            <a:spLocks noChangeArrowheads="1" noChangeShapeType="1" noTextEdit="1"/>
          </p:cNvSpPr>
          <p:nvPr/>
        </p:nvSpPr>
        <p:spPr bwMode="auto">
          <a:xfrm>
            <a:off x="3715407" y="407551"/>
            <a:ext cx="1219200" cy="15963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tr-TR" sz="10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latin typeface="Times New Roman" pitchFamily="18" charset="0"/>
                <a:cs typeface="Times New Roman" pitchFamily="18" charset="0"/>
              </a:rPr>
              <a:t>Kurumsal</a:t>
            </a:r>
          </a:p>
        </p:txBody>
      </p:sp>
      <p:sp>
        <p:nvSpPr>
          <p:cNvPr id="27666" name="WordArt 18"/>
          <p:cNvSpPr>
            <a:spLocks noChangeArrowheads="1" noChangeShapeType="1" noTextEdit="1"/>
          </p:cNvSpPr>
          <p:nvPr/>
        </p:nvSpPr>
        <p:spPr bwMode="auto">
          <a:xfrm>
            <a:off x="6959600" y="445802"/>
            <a:ext cx="1320800" cy="202496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tr-TR" sz="10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latin typeface="Times New Roman" pitchFamily="18" charset="0"/>
                <a:cs typeface="Times New Roman" pitchFamily="18" charset="0"/>
              </a:rPr>
              <a:t>Toplumsal</a:t>
            </a:r>
          </a:p>
        </p:txBody>
      </p:sp>
      <p:sp>
        <p:nvSpPr>
          <p:cNvPr id="27667" name="AutoShape 19"/>
          <p:cNvSpPr>
            <a:spLocks noChangeArrowheads="1"/>
          </p:cNvSpPr>
          <p:nvPr/>
        </p:nvSpPr>
        <p:spPr bwMode="auto">
          <a:xfrm>
            <a:off x="5638800" y="685800"/>
            <a:ext cx="711200" cy="85725"/>
          </a:xfrm>
          <a:prstGeom prst="rightArrow">
            <a:avLst>
              <a:gd name="adj1" fmla="val 50000"/>
              <a:gd name="adj2" fmla="val 155556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tr-TR"/>
          </a:p>
        </p:txBody>
      </p:sp>
      <p:sp>
        <p:nvSpPr>
          <p:cNvPr id="27668" name="WordArt 20"/>
          <p:cNvSpPr>
            <a:spLocks noChangeArrowheads="1" noChangeShapeType="1" noTextEdit="1"/>
          </p:cNvSpPr>
          <p:nvPr/>
        </p:nvSpPr>
        <p:spPr bwMode="auto">
          <a:xfrm>
            <a:off x="5321300" y="127508"/>
            <a:ext cx="1600200" cy="318294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tr-TR" sz="11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latin typeface="Times New Roman" pitchFamily="18" charset="0"/>
                <a:cs typeface="Times New Roman" pitchFamily="18" charset="0"/>
              </a:rPr>
              <a:t>Yarar Düzeyleri</a:t>
            </a:r>
          </a:p>
        </p:txBody>
      </p:sp>
      <p:sp>
        <p:nvSpPr>
          <p:cNvPr id="27669" name="AutoShape 21"/>
          <p:cNvSpPr>
            <a:spLocks noChangeArrowheads="1"/>
          </p:cNvSpPr>
          <p:nvPr/>
        </p:nvSpPr>
        <p:spPr bwMode="auto">
          <a:xfrm>
            <a:off x="469554" y="2743200"/>
            <a:ext cx="1727200" cy="471488"/>
          </a:xfrm>
          <a:prstGeom prst="rightArrow">
            <a:avLst>
              <a:gd name="adj1" fmla="val 50000"/>
              <a:gd name="adj2" fmla="val 68687"/>
            </a:avLst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tr-TR" sz="1400" b="1">
                <a:latin typeface="Times New Roman" pitchFamily="18" charset="0"/>
              </a:rPr>
              <a:t>Personel</a:t>
            </a:r>
          </a:p>
        </p:txBody>
      </p:sp>
    </p:spTree>
    <p:extLst>
      <p:ext uri="{BB962C8B-B14F-4D97-AF65-F5344CB8AC3E}">
        <p14:creationId xmlns:p14="http://schemas.microsoft.com/office/powerpoint/2010/main" val="35909208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1146024" y="530725"/>
            <a:ext cx="3353967" cy="1028700"/>
          </a:xfrm>
        </p:spPr>
        <p:txBody>
          <a:bodyPr/>
          <a:lstStyle/>
          <a:p>
            <a:pPr eaLnBrk="1" hangingPunct="1"/>
            <a:r>
              <a:rPr lang="tr-TR" sz="2400" b="0" dirty="0" smtClean="0"/>
              <a:t>Toplum ne bekliyor ?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539553" y="1766888"/>
            <a:ext cx="8280919" cy="3159125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Toplum, sağlık kurumlarından kendi aralarında işbirliğine yönelik düzenlemeler yapmalarını; bu yolla hem sağlık gereksinmelerini karşılamalarını hem de hizmet </a:t>
            </a:r>
            <a:r>
              <a:rPr lang="tr-TR" sz="2800" dirty="0" err="1" smtClean="0">
                <a:latin typeface="Times New Roman" pitchFamily="18" charset="0"/>
                <a:cs typeface="Times New Roman" pitchFamily="18" charset="0"/>
              </a:rPr>
              <a:t>duplikasyonlarını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 önlemelerini beklemektedir.</a:t>
            </a:r>
          </a:p>
        </p:txBody>
      </p:sp>
    </p:spTree>
    <p:extLst>
      <p:ext uri="{BB962C8B-B14F-4D97-AF65-F5344CB8AC3E}">
        <p14:creationId xmlns:p14="http://schemas.microsoft.com/office/powerpoint/2010/main" val="14078470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z="2400" b="0" dirty="0" smtClean="0"/>
              <a:t>Neden işbirliği ?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371600" y="1627188"/>
            <a:ext cx="7772400" cy="2171700"/>
          </a:xfrm>
        </p:spPr>
        <p:txBody>
          <a:bodyPr/>
          <a:lstStyle/>
          <a:p>
            <a:pPr eaLnBrk="1" hangingPunct="1"/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/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Kurumsal çevrenin yönetimi</a:t>
            </a:r>
          </a:p>
          <a:p>
            <a:pPr eaLnBrk="1" hangingPunct="1"/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Büyüme stratejilerinin uygulanması</a:t>
            </a:r>
          </a:p>
        </p:txBody>
      </p:sp>
    </p:spTree>
    <p:extLst>
      <p:ext uri="{BB962C8B-B14F-4D97-AF65-F5344CB8AC3E}">
        <p14:creationId xmlns:p14="http://schemas.microsoft.com/office/powerpoint/2010/main" val="24766907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66" name="Rectangle 22"/>
          <p:cNvSpPr>
            <a:spLocks noGrp="1" noChangeArrowheads="1"/>
          </p:cNvSpPr>
          <p:nvPr>
            <p:ph type="title"/>
          </p:nvPr>
        </p:nvSpPr>
        <p:spPr/>
        <p:txBody>
          <a:bodyPr anchor="ctr"/>
          <a:lstStyle/>
          <a:p>
            <a:pPr eaLnBrk="1" hangingPunct="1">
              <a:defRPr/>
            </a:pPr>
            <a:r>
              <a:rPr lang="tr-TR" sz="2400" b="0" dirty="0" smtClean="0">
                <a:solidFill>
                  <a:schemeClr val="bg1"/>
                </a:solidFill>
              </a:rPr>
              <a:t>Çevrenin kuruma iki etkisi</a:t>
            </a:r>
            <a:endParaRPr lang="en-US" sz="2400" b="0" dirty="0" smtClean="0">
              <a:solidFill>
                <a:schemeClr val="bg1"/>
              </a:solidFill>
            </a:endParaRPr>
          </a:p>
        </p:txBody>
      </p:sp>
      <p:sp>
        <p:nvSpPr>
          <p:cNvPr id="7170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371600" y="1512888"/>
            <a:ext cx="7772400" cy="97155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tr-TR" sz="3600" smtClean="0"/>
          </a:p>
          <a:p>
            <a:pPr eaLnBrk="1" hangingPunct="1">
              <a:lnSpc>
                <a:spcPct val="90000"/>
              </a:lnSpc>
            </a:pPr>
            <a:endParaRPr lang="tr-TR" sz="3600" smtClean="0"/>
          </a:p>
        </p:txBody>
      </p:sp>
      <p:grpSp>
        <p:nvGrpSpPr>
          <p:cNvPr id="7172" name="Group 23"/>
          <p:cNvGrpSpPr>
            <a:grpSpLocks/>
          </p:cNvGrpSpPr>
          <p:nvPr/>
        </p:nvGrpSpPr>
        <p:grpSpPr bwMode="auto">
          <a:xfrm>
            <a:off x="532977" y="1844279"/>
            <a:ext cx="5105400" cy="533401"/>
            <a:chOff x="1184" y="1519"/>
            <a:chExt cx="3376" cy="448"/>
          </a:xfrm>
        </p:grpSpPr>
        <p:sp>
          <p:nvSpPr>
            <p:cNvPr id="7182" name="Freeform 24"/>
            <p:cNvSpPr>
              <a:spLocks/>
            </p:cNvSpPr>
            <p:nvPr/>
          </p:nvSpPr>
          <p:spPr bwMode="auto">
            <a:xfrm>
              <a:off x="1184" y="1519"/>
              <a:ext cx="3376" cy="419"/>
            </a:xfrm>
            <a:custGeom>
              <a:avLst/>
              <a:gdLst>
                <a:gd name="T0" fmla="*/ 0 w 3376"/>
                <a:gd name="T1" fmla="*/ 0 h 375"/>
                <a:gd name="T2" fmla="*/ 0 w 3376"/>
                <a:gd name="T3" fmla="*/ 374 h 375"/>
                <a:gd name="T4" fmla="*/ 3375 w 3376"/>
                <a:gd name="T5" fmla="*/ 374 h 375"/>
                <a:gd name="T6" fmla="*/ 3375 w 3376"/>
                <a:gd name="T7" fmla="*/ 0 h 375"/>
                <a:gd name="T8" fmla="*/ 0 w 3376"/>
                <a:gd name="T9" fmla="*/ 0 h 37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376"/>
                <a:gd name="T16" fmla="*/ 0 h 375"/>
                <a:gd name="T17" fmla="*/ 3376 w 3376"/>
                <a:gd name="T18" fmla="*/ 375 h 37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376" h="375">
                  <a:moveTo>
                    <a:pt x="0" y="0"/>
                  </a:moveTo>
                  <a:lnTo>
                    <a:pt x="0" y="374"/>
                  </a:lnTo>
                  <a:lnTo>
                    <a:pt x="3375" y="374"/>
                  </a:lnTo>
                  <a:lnTo>
                    <a:pt x="3375" y="0"/>
                  </a:lnTo>
                  <a:lnTo>
                    <a:pt x="0" y="0"/>
                  </a:lnTo>
                </a:path>
              </a:pathLst>
            </a:custGeom>
            <a:solidFill>
              <a:srgbClr val="B3B900"/>
            </a:solidFill>
            <a:ln w="12700" cap="rnd" cmpd="sng">
              <a:solidFill>
                <a:schemeClr val="bg2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7183" name="Freeform 25"/>
            <p:cNvSpPr>
              <a:spLocks/>
            </p:cNvSpPr>
            <p:nvPr/>
          </p:nvSpPr>
          <p:spPr bwMode="auto">
            <a:xfrm>
              <a:off x="1188" y="1519"/>
              <a:ext cx="115" cy="374"/>
            </a:xfrm>
            <a:custGeom>
              <a:avLst/>
              <a:gdLst>
                <a:gd name="T0" fmla="*/ 0 w 115"/>
                <a:gd name="T1" fmla="*/ 373 h 374"/>
                <a:gd name="T2" fmla="*/ 114 w 115"/>
                <a:gd name="T3" fmla="*/ 322 h 374"/>
                <a:gd name="T4" fmla="*/ 114 w 115"/>
                <a:gd name="T5" fmla="*/ 51 h 374"/>
                <a:gd name="T6" fmla="*/ 0 w 115"/>
                <a:gd name="T7" fmla="*/ 0 h 374"/>
                <a:gd name="T8" fmla="*/ 0 w 115"/>
                <a:gd name="T9" fmla="*/ 373 h 37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15"/>
                <a:gd name="T16" fmla="*/ 0 h 374"/>
                <a:gd name="T17" fmla="*/ 115 w 115"/>
                <a:gd name="T18" fmla="*/ 374 h 37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15" h="374">
                  <a:moveTo>
                    <a:pt x="0" y="373"/>
                  </a:moveTo>
                  <a:lnTo>
                    <a:pt x="114" y="322"/>
                  </a:lnTo>
                  <a:lnTo>
                    <a:pt x="114" y="51"/>
                  </a:lnTo>
                  <a:lnTo>
                    <a:pt x="0" y="0"/>
                  </a:lnTo>
                  <a:lnTo>
                    <a:pt x="0" y="373"/>
                  </a:lnTo>
                </a:path>
              </a:pathLst>
            </a:custGeom>
            <a:solidFill>
              <a:srgbClr val="B3B900"/>
            </a:solidFill>
            <a:ln w="12700" cap="rnd" cmpd="sng">
              <a:solidFill>
                <a:schemeClr val="bg2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7184" name="Freeform 26"/>
            <p:cNvSpPr>
              <a:spLocks/>
            </p:cNvSpPr>
            <p:nvPr/>
          </p:nvSpPr>
          <p:spPr bwMode="auto">
            <a:xfrm>
              <a:off x="1302" y="1569"/>
              <a:ext cx="3141" cy="324"/>
            </a:xfrm>
            <a:custGeom>
              <a:avLst/>
              <a:gdLst>
                <a:gd name="T0" fmla="*/ 0 w 3141"/>
                <a:gd name="T1" fmla="*/ 0 h 273"/>
                <a:gd name="T2" fmla="*/ 0 w 3141"/>
                <a:gd name="T3" fmla="*/ 272 h 273"/>
                <a:gd name="T4" fmla="*/ 3140 w 3141"/>
                <a:gd name="T5" fmla="*/ 272 h 273"/>
                <a:gd name="T6" fmla="*/ 3140 w 3141"/>
                <a:gd name="T7" fmla="*/ 0 h 273"/>
                <a:gd name="T8" fmla="*/ 0 w 3141"/>
                <a:gd name="T9" fmla="*/ 0 h 27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141"/>
                <a:gd name="T16" fmla="*/ 0 h 273"/>
                <a:gd name="T17" fmla="*/ 3141 w 3141"/>
                <a:gd name="T18" fmla="*/ 273 h 27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141" h="273">
                  <a:moveTo>
                    <a:pt x="0" y="0"/>
                  </a:moveTo>
                  <a:lnTo>
                    <a:pt x="0" y="272"/>
                  </a:lnTo>
                  <a:lnTo>
                    <a:pt x="3140" y="272"/>
                  </a:lnTo>
                  <a:lnTo>
                    <a:pt x="3140" y="0"/>
                  </a:lnTo>
                  <a:lnTo>
                    <a:pt x="0" y="0"/>
                  </a:lnTo>
                </a:path>
              </a:pathLst>
            </a:custGeom>
            <a:gradFill rotWithShape="0">
              <a:gsLst>
                <a:gs pos="0">
                  <a:srgbClr val="E5D49C"/>
                </a:gs>
                <a:gs pos="100000">
                  <a:srgbClr val="FFFFFF"/>
                </a:gs>
              </a:gsLst>
              <a:lin ang="0" scaled="1"/>
            </a:gradFill>
            <a:ln w="12700" cap="rnd" cmpd="sng">
              <a:solidFill>
                <a:schemeClr val="bg2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7185" name="Freeform 27"/>
            <p:cNvSpPr>
              <a:spLocks/>
            </p:cNvSpPr>
            <p:nvPr/>
          </p:nvSpPr>
          <p:spPr bwMode="auto">
            <a:xfrm>
              <a:off x="4421" y="1519"/>
              <a:ext cx="124" cy="374"/>
            </a:xfrm>
            <a:custGeom>
              <a:avLst/>
              <a:gdLst>
                <a:gd name="T0" fmla="*/ 123 w 124"/>
                <a:gd name="T1" fmla="*/ 373 h 374"/>
                <a:gd name="T2" fmla="*/ 0 w 124"/>
                <a:gd name="T3" fmla="*/ 319 h 374"/>
                <a:gd name="T4" fmla="*/ 0 w 124"/>
                <a:gd name="T5" fmla="*/ 54 h 374"/>
                <a:gd name="T6" fmla="*/ 123 w 124"/>
                <a:gd name="T7" fmla="*/ 0 h 374"/>
                <a:gd name="T8" fmla="*/ 123 w 124"/>
                <a:gd name="T9" fmla="*/ 373 h 37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24"/>
                <a:gd name="T16" fmla="*/ 0 h 374"/>
                <a:gd name="T17" fmla="*/ 124 w 124"/>
                <a:gd name="T18" fmla="*/ 374 h 37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24" h="374">
                  <a:moveTo>
                    <a:pt x="123" y="373"/>
                  </a:moveTo>
                  <a:lnTo>
                    <a:pt x="0" y="319"/>
                  </a:lnTo>
                  <a:lnTo>
                    <a:pt x="0" y="54"/>
                  </a:lnTo>
                  <a:lnTo>
                    <a:pt x="123" y="0"/>
                  </a:lnTo>
                  <a:lnTo>
                    <a:pt x="123" y="373"/>
                  </a:lnTo>
                </a:path>
              </a:pathLst>
            </a:custGeom>
            <a:solidFill>
              <a:srgbClr val="B3B900"/>
            </a:solidFill>
            <a:ln w="12700" cap="rnd" cmpd="sng">
              <a:solidFill>
                <a:schemeClr val="bg2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7186" name="Freeform 28"/>
            <p:cNvSpPr>
              <a:spLocks/>
            </p:cNvSpPr>
            <p:nvPr/>
          </p:nvSpPr>
          <p:spPr bwMode="auto">
            <a:xfrm>
              <a:off x="1307" y="1570"/>
              <a:ext cx="3129" cy="272"/>
            </a:xfrm>
            <a:custGeom>
              <a:avLst/>
              <a:gdLst>
                <a:gd name="T0" fmla="*/ 0 w 3129"/>
                <a:gd name="T1" fmla="*/ 0 h 272"/>
                <a:gd name="T2" fmla="*/ 3128 w 3129"/>
                <a:gd name="T3" fmla="*/ 0 h 272"/>
                <a:gd name="T4" fmla="*/ 3128 w 3129"/>
                <a:gd name="T5" fmla="*/ 271 h 272"/>
                <a:gd name="T6" fmla="*/ 0 60000 65536"/>
                <a:gd name="T7" fmla="*/ 0 60000 65536"/>
                <a:gd name="T8" fmla="*/ 0 60000 65536"/>
                <a:gd name="T9" fmla="*/ 0 w 3129"/>
                <a:gd name="T10" fmla="*/ 0 h 272"/>
                <a:gd name="T11" fmla="*/ 3129 w 3129"/>
                <a:gd name="T12" fmla="*/ 272 h 272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3129" h="272">
                  <a:moveTo>
                    <a:pt x="0" y="0"/>
                  </a:moveTo>
                  <a:lnTo>
                    <a:pt x="3128" y="0"/>
                  </a:lnTo>
                  <a:lnTo>
                    <a:pt x="3128" y="271"/>
                  </a:lnTo>
                </a:path>
              </a:pathLst>
            </a:custGeom>
            <a:gradFill rotWithShape="0">
              <a:gsLst>
                <a:gs pos="0">
                  <a:srgbClr val="E5D49C"/>
                </a:gs>
                <a:gs pos="100000">
                  <a:srgbClr val="FFFFFF"/>
                </a:gs>
              </a:gsLst>
              <a:lin ang="0" scaled="1"/>
            </a:gradFill>
            <a:ln w="12700" cap="rnd" cmpd="sng">
              <a:solidFill>
                <a:schemeClr val="bg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7187" name="Rectangle 29"/>
            <p:cNvSpPr>
              <a:spLocks noChangeArrowheads="1"/>
            </p:cNvSpPr>
            <p:nvPr/>
          </p:nvSpPr>
          <p:spPr bwMode="auto">
            <a:xfrm>
              <a:off x="1328" y="1532"/>
              <a:ext cx="1432" cy="43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85725" tIns="42862" rIns="85725" bIns="42862">
              <a:spAutoFit/>
            </a:bodyPr>
            <a:lstStyle/>
            <a:p>
              <a:pPr marL="312738" indent="-312738" defTabSz="762000" eaLnBrk="0" hangingPunct="0">
                <a:spcBef>
                  <a:spcPct val="20000"/>
                </a:spcBef>
                <a:buClr>
                  <a:srgbClr val="FC0128"/>
                </a:buClr>
                <a:buSzPct val="80000"/>
                <a:buFont typeface="ZapfDingbats BT" charset="2"/>
                <a:buChar char="ä"/>
              </a:pPr>
              <a:r>
                <a:rPr lang="tr-TR" sz="2800" b="1" i="1" dirty="0">
                  <a:solidFill>
                    <a:schemeClr val="bg2"/>
                  </a:solidFill>
                </a:rPr>
                <a:t>Belirsizlik</a:t>
              </a:r>
            </a:p>
          </p:txBody>
        </p:sp>
      </p:grpSp>
      <p:grpSp>
        <p:nvGrpSpPr>
          <p:cNvPr id="7173" name="Group 30"/>
          <p:cNvGrpSpPr>
            <a:grpSpLocks/>
          </p:cNvGrpSpPr>
          <p:nvPr/>
        </p:nvGrpSpPr>
        <p:grpSpPr bwMode="auto">
          <a:xfrm>
            <a:off x="526975" y="3450432"/>
            <a:ext cx="5065713" cy="705494"/>
            <a:chOff x="1184" y="2055"/>
            <a:chExt cx="3376" cy="435"/>
          </a:xfrm>
        </p:grpSpPr>
        <p:sp>
          <p:nvSpPr>
            <p:cNvPr id="7176" name="Freeform 31"/>
            <p:cNvSpPr>
              <a:spLocks/>
            </p:cNvSpPr>
            <p:nvPr/>
          </p:nvSpPr>
          <p:spPr bwMode="auto">
            <a:xfrm>
              <a:off x="1184" y="2055"/>
              <a:ext cx="3376" cy="375"/>
            </a:xfrm>
            <a:custGeom>
              <a:avLst/>
              <a:gdLst>
                <a:gd name="T0" fmla="*/ 0 w 3376"/>
                <a:gd name="T1" fmla="*/ 0 h 375"/>
                <a:gd name="T2" fmla="*/ 0 w 3376"/>
                <a:gd name="T3" fmla="*/ 374 h 375"/>
                <a:gd name="T4" fmla="*/ 3375 w 3376"/>
                <a:gd name="T5" fmla="*/ 374 h 375"/>
                <a:gd name="T6" fmla="*/ 3375 w 3376"/>
                <a:gd name="T7" fmla="*/ 0 h 375"/>
                <a:gd name="T8" fmla="*/ 0 w 3376"/>
                <a:gd name="T9" fmla="*/ 0 h 37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376"/>
                <a:gd name="T16" fmla="*/ 0 h 375"/>
                <a:gd name="T17" fmla="*/ 3376 w 3376"/>
                <a:gd name="T18" fmla="*/ 375 h 37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376" h="375">
                  <a:moveTo>
                    <a:pt x="0" y="0"/>
                  </a:moveTo>
                  <a:lnTo>
                    <a:pt x="0" y="374"/>
                  </a:lnTo>
                  <a:lnTo>
                    <a:pt x="3375" y="374"/>
                  </a:lnTo>
                  <a:lnTo>
                    <a:pt x="3375" y="0"/>
                  </a:lnTo>
                  <a:lnTo>
                    <a:pt x="0" y="0"/>
                  </a:lnTo>
                </a:path>
              </a:pathLst>
            </a:custGeom>
            <a:solidFill>
              <a:srgbClr val="B3B900"/>
            </a:solidFill>
            <a:ln w="12700" cap="rnd" cmpd="sng">
              <a:solidFill>
                <a:schemeClr val="bg2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7177" name="Freeform 32"/>
            <p:cNvSpPr>
              <a:spLocks/>
            </p:cNvSpPr>
            <p:nvPr/>
          </p:nvSpPr>
          <p:spPr bwMode="auto">
            <a:xfrm>
              <a:off x="1188" y="2055"/>
              <a:ext cx="115" cy="374"/>
            </a:xfrm>
            <a:custGeom>
              <a:avLst/>
              <a:gdLst>
                <a:gd name="T0" fmla="*/ 0 w 115"/>
                <a:gd name="T1" fmla="*/ 373 h 374"/>
                <a:gd name="T2" fmla="*/ 114 w 115"/>
                <a:gd name="T3" fmla="*/ 322 h 374"/>
                <a:gd name="T4" fmla="*/ 114 w 115"/>
                <a:gd name="T5" fmla="*/ 51 h 374"/>
                <a:gd name="T6" fmla="*/ 0 w 115"/>
                <a:gd name="T7" fmla="*/ 0 h 374"/>
                <a:gd name="T8" fmla="*/ 0 w 115"/>
                <a:gd name="T9" fmla="*/ 373 h 37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15"/>
                <a:gd name="T16" fmla="*/ 0 h 374"/>
                <a:gd name="T17" fmla="*/ 115 w 115"/>
                <a:gd name="T18" fmla="*/ 374 h 37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15" h="374">
                  <a:moveTo>
                    <a:pt x="0" y="373"/>
                  </a:moveTo>
                  <a:lnTo>
                    <a:pt x="114" y="322"/>
                  </a:lnTo>
                  <a:lnTo>
                    <a:pt x="114" y="51"/>
                  </a:lnTo>
                  <a:lnTo>
                    <a:pt x="0" y="0"/>
                  </a:lnTo>
                  <a:lnTo>
                    <a:pt x="0" y="373"/>
                  </a:lnTo>
                </a:path>
              </a:pathLst>
            </a:custGeom>
            <a:solidFill>
              <a:srgbClr val="B3B900"/>
            </a:solidFill>
            <a:ln w="12700" cap="rnd" cmpd="sng">
              <a:solidFill>
                <a:schemeClr val="bg2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7178" name="Freeform 33"/>
            <p:cNvSpPr>
              <a:spLocks/>
            </p:cNvSpPr>
            <p:nvPr/>
          </p:nvSpPr>
          <p:spPr bwMode="auto">
            <a:xfrm>
              <a:off x="1302" y="2105"/>
              <a:ext cx="3141" cy="273"/>
            </a:xfrm>
            <a:custGeom>
              <a:avLst/>
              <a:gdLst>
                <a:gd name="T0" fmla="*/ 0 w 3141"/>
                <a:gd name="T1" fmla="*/ 0 h 273"/>
                <a:gd name="T2" fmla="*/ 0 w 3141"/>
                <a:gd name="T3" fmla="*/ 272 h 273"/>
                <a:gd name="T4" fmla="*/ 3140 w 3141"/>
                <a:gd name="T5" fmla="*/ 272 h 273"/>
                <a:gd name="T6" fmla="*/ 3140 w 3141"/>
                <a:gd name="T7" fmla="*/ 0 h 273"/>
                <a:gd name="T8" fmla="*/ 0 w 3141"/>
                <a:gd name="T9" fmla="*/ 0 h 27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141"/>
                <a:gd name="T16" fmla="*/ 0 h 273"/>
                <a:gd name="T17" fmla="*/ 3141 w 3141"/>
                <a:gd name="T18" fmla="*/ 273 h 27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141" h="273">
                  <a:moveTo>
                    <a:pt x="0" y="0"/>
                  </a:moveTo>
                  <a:lnTo>
                    <a:pt x="0" y="272"/>
                  </a:lnTo>
                  <a:lnTo>
                    <a:pt x="3140" y="272"/>
                  </a:lnTo>
                  <a:lnTo>
                    <a:pt x="3140" y="0"/>
                  </a:lnTo>
                  <a:lnTo>
                    <a:pt x="0" y="0"/>
                  </a:lnTo>
                </a:path>
              </a:pathLst>
            </a:custGeom>
            <a:gradFill rotWithShape="0">
              <a:gsLst>
                <a:gs pos="0">
                  <a:srgbClr val="E5D49C"/>
                </a:gs>
                <a:gs pos="100000">
                  <a:srgbClr val="FFFFFF"/>
                </a:gs>
              </a:gsLst>
              <a:lin ang="0" scaled="1"/>
            </a:gradFill>
            <a:ln w="12700" cap="rnd" cmpd="sng">
              <a:solidFill>
                <a:schemeClr val="bg2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7179" name="Freeform 34"/>
            <p:cNvSpPr>
              <a:spLocks/>
            </p:cNvSpPr>
            <p:nvPr/>
          </p:nvSpPr>
          <p:spPr bwMode="auto">
            <a:xfrm>
              <a:off x="4421" y="2055"/>
              <a:ext cx="124" cy="374"/>
            </a:xfrm>
            <a:custGeom>
              <a:avLst/>
              <a:gdLst>
                <a:gd name="T0" fmla="*/ 123 w 124"/>
                <a:gd name="T1" fmla="*/ 373 h 374"/>
                <a:gd name="T2" fmla="*/ 0 w 124"/>
                <a:gd name="T3" fmla="*/ 319 h 374"/>
                <a:gd name="T4" fmla="*/ 0 w 124"/>
                <a:gd name="T5" fmla="*/ 54 h 374"/>
                <a:gd name="T6" fmla="*/ 123 w 124"/>
                <a:gd name="T7" fmla="*/ 0 h 374"/>
                <a:gd name="T8" fmla="*/ 123 w 124"/>
                <a:gd name="T9" fmla="*/ 373 h 37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24"/>
                <a:gd name="T16" fmla="*/ 0 h 374"/>
                <a:gd name="T17" fmla="*/ 124 w 124"/>
                <a:gd name="T18" fmla="*/ 374 h 37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24" h="374">
                  <a:moveTo>
                    <a:pt x="123" y="373"/>
                  </a:moveTo>
                  <a:lnTo>
                    <a:pt x="0" y="319"/>
                  </a:lnTo>
                  <a:lnTo>
                    <a:pt x="0" y="54"/>
                  </a:lnTo>
                  <a:lnTo>
                    <a:pt x="123" y="0"/>
                  </a:lnTo>
                  <a:lnTo>
                    <a:pt x="123" y="373"/>
                  </a:lnTo>
                </a:path>
              </a:pathLst>
            </a:custGeom>
            <a:solidFill>
              <a:srgbClr val="B3B900"/>
            </a:solidFill>
            <a:ln w="12700" cap="rnd" cmpd="sng">
              <a:solidFill>
                <a:schemeClr val="bg2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7180" name="Freeform 35"/>
            <p:cNvSpPr>
              <a:spLocks/>
            </p:cNvSpPr>
            <p:nvPr/>
          </p:nvSpPr>
          <p:spPr bwMode="auto">
            <a:xfrm>
              <a:off x="1307" y="2106"/>
              <a:ext cx="3129" cy="272"/>
            </a:xfrm>
            <a:custGeom>
              <a:avLst/>
              <a:gdLst>
                <a:gd name="T0" fmla="*/ 0 w 3129"/>
                <a:gd name="T1" fmla="*/ 0 h 272"/>
                <a:gd name="T2" fmla="*/ 3128 w 3129"/>
                <a:gd name="T3" fmla="*/ 0 h 272"/>
                <a:gd name="T4" fmla="*/ 3128 w 3129"/>
                <a:gd name="T5" fmla="*/ 271 h 272"/>
                <a:gd name="T6" fmla="*/ 0 60000 65536"/>
                <a:gd name="T7" fmla="*/ 0 60000 65536"/>
                <a:gd name="T8" fmla="*/ 0 60000 65536"/>
                <a:gd name="T9" fmla="*/ 0 w 3129"/>
                <a:gd name="T10" fmla="*/ 0 h 272"/>
                <a:gd name="T11" fmla="*/ 3129 w 3129"/>
                <a:gd name="T12" fmla="*/ 272 h 272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3129" h="272">
                  <a:moveTo>
                    <a:pt x="0" y="0"/>
                  </a:moveTo>
                  <a:lnTo>
                    <a:pt x="3128" y="0"/>
                  </a:lnTo>
                  <a:lnTo>
                    <a:pt x="3128" y="271"/>
                  </a:lnTo>
                </a:path>
              </a:pathLst>
            </a:custGeom>
            <a:gradFill rotWithShape="0">
              <a:gsLst>
                <a:gs pos="0">
                  <a:srgbClr val="E5D49C"/>
                </a:gs>
                <a:gs pos="100000">
                  <a:srgbClr val="FFFFFF"/>
                </a:gs>
              </a:gsLst>
              <a:lin ang="0" scaled="1"/>
            </a:gradFill>
            <a:ln w="12700" cap="rnd" cmpd="sng">
              <a:solidFill>
                <a:schemeClr val="bg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7181" name="Rectangle 36"/>
            <p:cNvSpPr>
              <a:spLocks noChangeArrowheads="1"/>
            </p:cNvSpPr>
            <p:nvPr/>
          </p:nvSpPr>
          <p:spPr bwMode="auto">
            <a:xfrm>
              <a:off x="1328" y="2055"/>
              <a:ext cx="2428" cy="43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85725" tIns="42862" rIns="85725" bIns="42862">
              <a:spAutoFit/>
            </a:bodyPr>
            <a:lstStyle/>
            <a:p>
              <a:pPr marL="312738" indent="-312738" defTabSz="762000" eaLnBrk="0" hangingPunct="0">
                <a:spcBef>
                  <a:spcPct val="20000"/>
                </a:spcBef>
                <a:buClr>
                  <a:srgbClr val="FC0128"/>
                </a:buClr>
                <a:buSzPct val="80000"/>
                <a:buFont typeface="ZapfDingbats BT" charset="2"/>
                <a:buChar char="ä"/>
              </a:pPr>
              <a:r>
                <a:rPr lang="tr-TR" sz="2800" b="1" i="1" dirty="0">
                  <a:solidFill>
                    <a:schemeClr val="bg2"/>
                  </a:solidFill>
                </a:rPr>
                <a:t>Kaynak bağımlılığı</a:t>
              </a:r>
              <a:endParaRPr lang="tr-TR" sz="2800" b="1" i="1" dirty="0">
                <a:solidFill>
                  <a:schemeClr val="bg2"/>
                </a:solidFill>
                <a:latin typeface="Times New Roman" pitchFamily="18" charset="0"/>
              </a:endParaRPr>
            </a:p>
          </p:txBody>
        </p:sp>
      </p:grpSp>
      <p:sp>
        <p:nvSpPr>
          <p:cNvPr id="6181" name="Rectangle 37"/>
          <p:cNvSpPr>
            <a:spLocks noChangeArrowheads="1"/>
          </p:cNvSpPr>
          <p:nvPr/>
        </p:nvSpPr>
        <p:spPr bwMode="auto">
          <a:xfrm>
            <a:off x="2971801" y="2343150"/>
            <a:ext cx="3763851" cy="923972"/>
          </a:xfrm>
          <a:prstGeom prst="rect">
            <a:avLst/>
          </a:prstGeom>
          <a:solidFill>
            <a:schemeClr val="bg1">
              <a:alpha val="5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eaLnBrk="0" hangingPunct="0">
              <a:defRPr/>
            </a:pPr>
            <a:r>
              <a:rPr lang="tr-TR" sz="18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Çevresel faktörlerle </a:t>
            </a:r>
          </a:p>
          <a:p>
            <a:pPr eaLnBrk="0" hangingPunct="0">
              <a:defRPr/>
            </a:pPr>
            <a:r>
              <a:rPr lang="tr-TR" sz="18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İlgili Karar verirken yöneticilerin </a:t>
            </a:r>
          </a:p>
          <a:p>
            <a:pPr eaLnBrk="0" hangingPunct="0">
              <a:defRPr/>
            </a:pPr>
            <a:r>
              <a:rPr lang="tr-TR" sz="18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yeterli bilgiye sahip olamaması.</a:t>
            </a:r>
            <a:endParaRPr lang="tr-TR" sz="1800" b="1" dirty="0">
              <a:solidFill>
                <a:srgbClr val="FAFD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</a:endParaRPr>
          </a:p>
        </p:txBody>
      </p:sp>
      <p:sp>
        <p:nvSpPr>
          <p:cNvPr id="6182" name="Rectangle 38"/>
          <p:cNvSpPr>
            <a:spLocks noChangeArrowheads="1"/>
          </p:cNvSpPr>
          <p:nvPr/>
        </p:nvSpPr>
        <p:spPr bwMode="auto">
          <a:xfrm>
            <a:off x="3084920" y="4075752"/>
            <a:ext cx="5774606" cy="923972"/>
          </a:xfrm>
          <a:prstGeom prst="rect">
            <a:avLst/>
          </a:prstGeom>
          <a:solidFill>
            <a:schemeClr val="bg1">
              <a:alpha val="5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square" lIns="92075" tIns="46038" rIns="92075" bIns="46038">
            <a:spAutoFit/>
          </a:bodyPr>
          <a:lstStyle/>
          <a:p>
            <a:pPr eaLnBrk="0" hangingPunct="0">
              <a:defRPr/>
            </a:pPr>
            <a:r>
              <a:rPr lang="tr-TR" sz="18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Kurumun faaliyetlerine devam edebilmesi için gereksinim duyduğu etkili biçimde denetleyememesidir. </a:t>
            </a:r>
            <a:endParaRPr lang="tr-TR" sz="1800" b="1" dirty="0"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792518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1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1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618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618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66" grpId="0" autoUpdateAnimBg="0"/>
      <p:bldP spid="6181" grpId="0" animBg="1" autoUpdateAnimBg="0"/>
      <p:bldP spid="6182" grpId="0" animBg="1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z="2400" b="0" dirty="0" smtClean="0"/>
              <a:t>Büyüme ve pazarlama stratejisi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539552" y="1995686"/>
            <a:ext cx="7772400" cy="24003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Sağlık kurumları yeni pazarlara girme, hizmet sunum kanallarını genişletme çalışmalarında diğer kurumlarla işbirliği yapmaktadırlar.</a:t>
            </a:r>
          </a:p>
        </p:txBody>
      </p:sp>
    </p:spTree>
    <p:extLst>
      <p:ext uri="{BB962C8B-B14F-4D97-AF65-F5344CB8AC3E}">
        <p14:creationId xmlns:p14="http://schemas.microsoft.com/office/powerpoint/2010/main" val="3711130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z="2400" b="0" dirty="0" err="1" smtClean="0"/>
              <a:t>Kurumlararası</a:t>
            </a:r>
            <a:r>
              <a:rPr lang="tr-TR" sz="2400" b="0" dirty="0" smtClean="0"/>
              <a:t> işbirliğinin içeriği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755576" y="1851670"/>
            <a:ext cx="7772400" cy="24003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tr-TR" sz="2800" dirty="0" err="1" smtClean="0">
                <a:latin typeface="Times New Roman" pitchFamily="18" charset="0"/>
                <a:cs typeface="Times New Roman" pitchFamily="18" charset="0"/>
              </a:rPr>
              <a:t>Kurumlararası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 işbirliği (yatay ve dikey bütünleşme), </a:t>
            </a:r>
            <a:r>
              <a:rPr lang="tr-TR" sz="2800" dirty="0" err="1" smtClean="0">
                <a:latin typeface="Times New Roman" pitchFamily="18" charset="0"/>
                <a:cs typeface="Times New Roman" pitchFamily="18" charset="0"/>
              </a:rPr>
              <a:t>kurumlararası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 centilmenlik anlaşmalarından, diğer kurumu satın almaya  kadar değişik biçimlerde ortaya çıkmaktadır.</a:t>
            </a:r>
          </a:p>
        </p:txBody>
      </p:sp>
    </p:spTree>
    <p:extLst>
      <p:ext uri="{BB962C8B-B14F-4D97-AF65-F5344CB8AC3E}">
        <p14:creationId xmlns:p14="http://schemas.microsoft.com/office/powerpoint/2010/main" val="41652848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z="2400" b="0" dirty="0" err="1" smtClean="0"/>
              <a:t>Kurumlararası</a:t>
            </a:r>
            <a:r>
              <a:rPr lang="tr-TR" sz="2400" b="0" dirty="0" smtClean="0"/>
              <a:t> işbirliği boyutları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971600" y="1707654"/>
            <a:ext cx="7540625" cy="3159125"/>
          </a:xfrm>
        </p:spPr>
        <p:txBody>
          <a:bodyPr/>
          <a:lstStyle/>
          <a:p>
            <a:pPr eaLnBrk="1" hangingPunct="1"/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/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Yatay Bütünleşme</a:t>
            </a:r>
          </a:p>
          <a:p>
            <a:pPr eaLnBrk="1" hangingPunct="1"/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Dikey Bütünleşme</a:t>
            </a:r>
          </a:p>
        </p:txBody>
      </p:sp>
    </p:spTree>
    <p:extLst>
      <p:ext uri="{BB962C8B-B14F-4D97-AF65-F5344CB8AC3E}">
        <p14:creationId xmlns:p14="http://schemas.microsoft.com/office/powerpoint/2010/main" val="27251177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z="2400" b="0" dirty="0" smtClean="0"/>
              <a:t>Yatay Bütünleşme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646113" y="1707654"/>
            <a:ext cx="8497887" cy="2891334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Benzer sağlık kurumları arasında yapılan işbirliğidir.  Aynı bölgede bulunan iki veya daha fazla hastanenin kendi aralarında işbirliği yapması, yatay bütünleşmeye örnek verilebilir. </a:t>
            </a:r>
          </a:p>
          <a:p>
            <a:pPr eaLnBrk="1" hangingPunct="1">
              <a:lnSpc>
                <a:spcPct val="90000"/>
              </a:lnSpc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Yatay bütünleşmenin amacı, rekabetin olumsuz etkilerinden korunmaktır.</a:t>
            </a:r>
          </a:p>
        </p:txBody>
      </p:sp>
    </p:spTree>
    <p:extLst>
      <p:ext uri="{BB962C8B-B14F-4D97-AF65-F5344CB8AC3E}">
        <p14:creationId xmlns:p14="http://schemas.microsoft.com/office/powerpoint/2010/main" val="9100621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Warwick template">
  <a:themeElements>
    <a:clrScheme name="Custom 347">
      <a:dk1>
        <a:srgbClr val="114454"/>
      </a:dk1>
      <a:lt1>
        <a:srgbClr val="FFFFFF"/>
      </a:lt1>
      <a:dk2>
        <a:srgbClr val="5F6C70"/>
      </a:dk2>
      <a:lt2>
        <a:srgbClr val="CED5D8"/>
      </a:lt2>
      <a:accent1>
        <a:srgbClr val="114454"/>
      </a:accent1>
      <a:accent2>
        <a:srgbClr val="18637B"/>
      </a:accent2>
      <a:accent3>
        <a:srgbClr val="309AAD"/>
      </a:accent3>
      <a:accent4>
        <a:srgbClr val="165751"/>
      </a:accent4>
      <a:accent5>
        <a:srgbClr val="3B8D61"/>
      </a:accent5>
      <a:accent6>
        <a:srgbClr val="94BF6E"/>
      </a:accent6>
      <a:hlink>
        <a:srgbClr val="114454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106</TotalTime>
  <Words>761</Words>
  <Application>Microsoft Office PowerPoint</Application>
  <PresentationFormat>Ekran Gösterisi (16:9)</PresentationFormat>
  <Paragraphs>157</Paragraphs>
  <Slides>25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7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25</vt:i4>
      </vt:variant>
    </vt:vector>
  </HeadingPairs>
  <TitlesOfParts>
    <vt:vector size="33" baseType="lpstr">
      <vt:lpstr>Arial</vt:lpstr>
      <vt:lpstr>ZapfDingbats BT</vt:lpstr>
      <vt:lpstr>Wingdings</vt:lpstr>
      <vt:lpstr>Times New Roman</vt:lpstr>
      <vt:lpstr>Roboto Slab</vt:lpstr>
      <vt:lpstr>Nixie One</vt:lpstr>
      <vt:lpstr>Tahoma</vt:lpstr>
      <vt:lpstr>Warwick template</vt:lpstr>
      <vt:lpstr>Yatay ve Dikey Bütünleşme (vertical and horizontal integration</vt:lpstr>
      <vt:lpstr>Sağlıkta rekabet ?</vt:lpstr>
      <vt:lpstr>Toplum ne bekliyor ?</vt:lpstr>
      <vt:lpstr>Neden işbirliği ?</vt:lpstr>
      <vt:lpstr>Çevrenin kuruma iki etkisi</vt:lpstr>
      <vt:lpstr>Büyüme ve pazarlama stratejisi</vt:lpstr>
      <vt:lpstr>Kurumlararası işbirliğinin içeriği</vt:lpstr>
      <vt:lpstr>Kurumlararası işbirliği boyutları</vt:lpstr>
      <vt:lpstr>Yatay Bütünleşme</vt:lpstr>
      <vt:lpstr>Dikey bütünleşme</vt:lpstr>
      <vt:lpstr>Dikey bütünleşme türleri</vt:lpstr>
      <vt:lpstr>PowerPoint Sunusu</vt:lpstr>
      <vt:lpstr>Kurumlararası işbirliği stratejileri</vt:lpstr>
      <vt:lpstr>Kooptasyon</vt:lpstr>
      <vt:lpstr>Kooptasyon</vt:lpstr>
      <vt:lpstr>Koalisyon </vt:lpstr>
      <vt:lpstr>Koalisyon gerekçeleri</vt:lpstr>
      <vt:lpstr>Ortak girişim (joint venture)</vt:lpstr>
      <vt:lpstr>Ortak girişim türleri</vt:lpstr>
      <vt:lpstr>Ortak girişimin  yararları</vt:lpstr>
      <vt:lpstr>Ele geçirme</vt:lpstr>
      <vt:lpstr>Ele geçirme sorunları</vt:lpstr>
      <vt:lpstr>Birleşme</vt:lpstr>
      <vt:lpstr>Lisans hakkını satın alma</vt:lpstr>
      <vt:lpstr>PowerPoint Sunusu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Sağlık ve Sağlık Düzeyini Etkileyen Faktörler</dc:title>
  <dc:creator>Kersoy</dc:creator>
  <cp:lastModifiedBy>Zelal Özyıldız</cp:lastModifiedBy>
  <cp:revision>19</cp:revision>
  <dcterms:modified xsi:type="dcterms:W3CDTF">2022-09-19T13:00:18Z</dcterms:modified>
</cp:coreProperties>
</file>