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37"/>
  </p:notesMasterIdLst>
  <p:sldIdLst>
    <p:sldId id="259" r:id="rId2"/>
    <p:sldId id="386" r:id="rId3"/>
    <p:sldId id="387" r:id="rId4"/>
    <p:sldId id="388" r:id="rId5"/>
    <p:sldId id="389" r:id="rId6"/>
    <p:sldId id="390" r:id="rId7"/>
    <p:sldId id="391" r:id="rId8"/>
    <p:sldId id="392" r:id="rId9"/>
    <p:sldId id="393" r:id="rId10"/>
    <p:sldId id="394" r:id="rId11"/>
    <p:sldId id="395" r:id="rId12"/>
    <p:sldId id="396" r:id="rId13"/>
    <p:sldId id="397" r:id="rId14"/>
    <p:sldId id="398" r:id="rId15"/>
    <p:sldId id="399" r:id="rId16"/>
    <p:sldId id="400" r:id="rId17"/>
    <p:sldId id="401" r:id="rId18"/>
    <p:sldId id="402" r:id="rId19"/>
    <p:sldId id="403" r:id="rId20"/>
    <p:sldId id="404" r:id="rId21"/>
    <p:sldId id="405" r:id="rId22"/>
    <p:sldId id="406" r:id="rId23"/>
    <p:sldId id="407" r:id="rId24"/>
    <p:sldId id="408" r:id="rId25"/>
    <p:sldId id="409" r:id="rId26"/>
    <p:sldId id="410" r:id="rId27"/>
    <p:sldId id="411" r:id="rId28"/>
    <p:sldId id="420" r:id="rId29"/>
    <p:sldId id="413" r:id="rId30"/>
    <p:sldId id="414" r:id="rId31"/>
    <p:sldId id="415" r:id="rId32"/>
    <p:sldId id="416" r:id="rId33"/>
    <p:sldId id="417" r:id="rId34"/>
    <p:sldId id="418" r:id="rId35"/>
    <p:sldId id="419" r:id="rId36"/>
  </p:sldIdLst>
  <p:sldSz cx="9144000" cy="5143500" type="screen16x9"/>
  <p:notesSz cx="6858000" cy="9144000"/>
  <p:embeddedFontLst>
    <p:embeddedFont>
      <p:font typeface="Nixie One" charset="0"/>
      <p:regular r:id="rId38"/>
    </p:embeddedFont>
    <p:embeddedFont>
      <p:font typeface="Roboto Slab" charset="0"/>
      <p:regular r:id="rId39"/>
      <p:bold r:id="rId40"/>
    </p:embeddedFont>
    <p:embeddedFont>
      <p:font typeface="Verdana" pitchFamily="34" charset="0"/>
      <p:regular r:id="rId41"/>
      <p:bold r:id="rId42"/>
      <p:italic r:id="rId43"/>
      <p:boldItalic r:id="rId44"/>
    </p:embeddedFont>
    <p:embeddedFont>
      <p:font typeface="Tahoma" pitchFamily="34" charset="0"/>
      <p:regular r:id="rId45"/>
      <p:bold r:id="rId4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8CEBAF2-A0B9-41F5-855D-340B4F70AB4A}">
  <a:tblStyle styleId="{98CEBAF2-A0B9-41F5-855D-340B4F70AB4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0ED7BB8-C791-43B9-B544-FB8657F4FD4F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552" y="-9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5.fntdata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1.fntdata"/><Relationship Id="rId46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font" Target="fonts/font3.fntdata"/><Relationship Id="rId45" Type="http://schemas.openxmlformats.org/officeDocument/2006/relationships/font" Target="fonts/font8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6.fntdata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25657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4113600" y="2878750"/>
            <a:ext cx="4505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113600" y="3983050"/>
            <a:ext cx="4505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0" y="4288499"/>
            <a:ext cx="3474300" cy="24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0" y="0"/>
            <a:ext cx="34743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0" y="500626"/>
            <a:ext cx="3474300" cy="3824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0" y="4493604"/>
            <a:ext cx="3474300" cy="118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>
            <a:off x="0" y="4584075"/>
            <a:ext cx="3474300" cy="559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67" name="Google Shape;67;p8"/>
          <p:cNvSpPr/>
          <p:nvPr/>
        </p:nvSpPr>
        <p:spPr>
          <a:xfrm>
            <a:off x="0" y="500625"/>
            <a:ext cx="4572000" cy="1058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8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8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8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71" name="Google Shape;71;p8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2" name="Google Shape;72;p8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8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1150938" y="463154"/>
            <a:ext cx="7804150" cy="413623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4743450"/>
            <a:ext cx="19050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474345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C62B3-2E07-4090-9C39-1DE8F952169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697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1828800"/>
            <a:ext cx="9009063" cy="789385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</p:grpSp>
      <p:sp>
        <p:nvSpPr>
          <p:cNvPr id="123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371600"/>
            <a:ext cx="77724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123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4686300"/>
            <a:ext cx="1905000" cy="3429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8CF3DEA-5C23-4532-918C-B07089C61B2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74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B77EC-40DA-4F43-B3BF-3C2DF58132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26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0013" y="226219"/>
            <a:ext cx="7313612" cy="85725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1370013" y="1370410"/>
            <a:ext cx="7313612" cy="30861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37A4A-E2C5-47C4-BCC3-7203726B89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857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370013" y="1370410"/>
            <a:ext cx="3579812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102225" y="1370410"/>
            <a:ext cx="35814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0778E-4AC5-451B-BF71-3666F2EC38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467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6A6D1-656B-495C-B113-C1ABB61BE0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871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/>
              <a:buChar char="▪"/>
              <a:defRPr sz="30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▫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■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em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113600" y="2412700"/>
            <a:ext cx="4505700" cy="1625850"/>
          </a:xfrm>
        </p:spPr>
        <p:txBody>
          <a:bodyPr/>
          <a:lstStyle/>
          <a:p>
            <a:r>
              <a:rPr lang="tr-TR" sz="4000" dirty="0" smtClean="0"/>
              <a:t>Ücret</a:t>
            </a:r>
            <a:endParaRPr lang="tr-TR" sz="4000" dirty="0"/>
          </a:p>
        </p:txBody>
      </p:sp>
      <p:sp>
        <p:nvSpPr>
          <p:cNvPr id="143" name="Google Shape;143;p16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smtClean="0"/>
              <a:t>Prof.Dr. ŞAHİN KAVUNCUBAŞI</a:t>
            </a:r>
            <a:endParaRPr dirty="0"/>
          </a:p>
        </p:txBody>
      </p:sp>
      <p:sp>
        <p:nvSpPr>
          <p:cNvPr id="145" name="Google Shape;145;p1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sp>
        <p:nvSpPr>
          <p:cNvPr id="144" name="Google Shape;144;p16"/>
          <p:cNvSpPr txBox="1"/>
          <p:nvPr/>
        </p:nvSpPr>
        <p:spPr>
          <a:xfrm>
            <a:off x="9903" y="503350"/>
            <a:ext cx="3471300" cy="3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0" dirty="0" smtClean="0">
                <a:solidFill>
                  <a:schemeClr val="accent2"/>
                </a:solidFill>
                <a:latin typeface="Roboto Slab"/>
                <a:ea typeface="Roboto Slab"/>
                <a:cs typeface="Roboto Slab"/>
                <a:sym typeface="Roboto Slab"/>
              </a:rPr>
              <a:t>1</a:t>
            </a:r>
            <a:r>
              <a:rPr lang="tr-TR" sz="20000" dirty="0">
                <a:solidFill>
                  <a:schemeClr val="accent2"/>
                </a:solidFill>
                <a:latin typeface="Roboto Slab"/>
                <a:ea typeface="Roboto Slab"/>
                <a:cs typeface="Roboto Slab"/>
                <a:sym typeface="Roboto Slab"/>
              </a:rPr>
              <a:t>3</a:t>
            </a:r>
            <a:endParaRPr sz="20000" dirty="0">
              <a:solidFill>
                <a:schemeClr val="accent2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Hastane ücret eğrisinin </a:t>
            </a:r>
            <a:r>
              <a:rPr lang="tr-TR" sz="2400" dirty="0" err="1" smtClean="0"/>
              <a:t>cizimi</a:t>
            </a:r>
            <a:endParaRPr lang="tr-TR" sz="2400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3568" y="1924050"/>
            <a:ext cx="8460432" cy="2735932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Hastane ücret eğrisi, işlerin değeri ile ücretler arasındaki uyumu görsel olarak ortaya koyar.  Ücret grafiğinde işin değeri (puan) yatay eksende, ücretler ise dikey eksende gösterilir.</a:t>
            </a:r>
          </a:p>
        </p:txBody>
      </p:sp>
    </p:spTree>
    <p:extLst>
      <p:ext uri="{BB962C8B-B14F-4D97-AF65-F5344CB8AC3E}">
        <p14:creationId xmlns:p14="http://schemas.microsoft.com/office/powerpoint/2010/main" val="24033588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Ücret eğrisinin çizim yöntemleri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71600" y="2057400"/>
            <a:ext cx="6728792" cy="1811338"/>
          </a:xfrm>
        </p:spPr>
        <p:txBody>
          <a:bodyPr/>
          <a:lstStyle/>
          <a:p>
            <a:pPr eaLnBrk="1" hangingPunct="1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Göz kararı serbest çizim</a:t>
            </a:r>
          </a:p>
          <a:p>
            <a:pPr eaLnBrk="1" hangingPunct="1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Yaklaşık yöntem</a:t>
            </a:r>
          </a:p>
          <a:p>
            <a:pPr eaLnBrk="1" hangingPunct="1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İstatistik yöntem</a:t>
            </a:r>
          </a:p>
        </p:txBody>
      </p:sp>
      <p:sp>
        <p:nvSpPr>
          <p:cNvPr id="16388" name="Rectangle 5"/>
          <p:cNvSpPr>
            <a:spLocks noChangeArrowheads="1"/>
          </p:cNvSpPr>
          <p:nvPr/>
        </p:nvSpPr>
        <p:spPr bwMode="auto">
          <a:xfrm>
            <a:off x="1435101" y="3598069"/>
            <a:ext cx="4289425" cy="1183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¡"/>
            </a:pPr>
            <a:endParaRPr lang="tr-TR" sz="2900"/>
          </a:p>
        </p:txBody>
      </p:sp>
    </p:spTree>
    <p:extLst>
      <p:ext uri="{BB962C8B-B14F-4D97-AF65-F5344CB8AC3E}">
        <p14:creationId xmlns:p14="http://schemas.microsoft.com/office/powerpoint/2010/main" val="28421023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3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Ücret eğrisini çiziniz.</a:t>
            </a:r>
            <a:endParaRPr lang="en-US" sz="2400" dirty="0" smtClean="0"/>
          </a:p>
        </p:txBody>
      </p:sp>
      <p:graphicFrame>
        <p:nvGraphicFramePr>
          <p:cNvPr id="86414" name="Group 398"/>
          <p:cNvGraphicFramePr>
            <a:graphicFrameLocks noGrp="1"/>
          </p:cNvGraphicFramePr>
          <p:nvPr>
            <p:ph type="tbl" idx="4294967295"/>
            <p:extLst>
              <p:ext uri="{D42A27DB-BD31-4B8C-83A1-F6EECF244321}">
                <p14:modId xmlns:p14="http://schemas.microsoft.com/office/powerpoint/2010/main" val="4282918436"/>
              </p:ext>
            </p:extLst>
          </p:nvPr>
        </p:nvGraphicFramePr>
        <p:xfrm>
          <a:off x="971600" y="1707654"/>
          <a:ext cx="7776864" cy="3312364"/>
        </p:xfrm>
        <a:graphic>
          <a:graphicData uri="http://schemas.openxmlformats.org/drawingml/2006/table">
            <a:tbl>
              <a:tblPr/>
              <a:tblGrid>
                <a:gridCol w="3869020"/>
                <a:gridCol w="3907844"/>
              </a:tblGrid>
              <a:tr h="301124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PUANLAR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ÜCRET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124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650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124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750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124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750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124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900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124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124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1300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124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500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1200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124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550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124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1600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124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650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1800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9610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9"/>
          <p:cNvGraphicFramePr>
            <a:graphicFrameLocks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879033369"/>
              </p:ext>
            </p:extLst>
          </p:nvPr>
        </p:nvGraphicFramePr>
        <p:xfrm>
          <a:off x="899592" y="1563638"/>
          <a:ext cx="7793037" cy="3256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Chart" r:id="rId3" imgW="6372256" imgH="3648133" progId="Excel.Chart.8">
                  <p:embed/>
                </p:oleObj>
              </mc:Choice>
              <mc:Fallback>
                <p:oleObj name="Chart" r:id="rId3" imgW="6372256" imgH="3648133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1563638"/>
                        <a:ext cx="7793037" cy="32564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Text Box 8"/>
          <p:cNvSpPr txBox="1">
            <a:spLocks noChangeArrowheads="1"/>
          </p:cNvSpPr>
          <p:nvPr/>
        </p:nvSpPr>
        <p:spPr bwMode="auto">
          <a:xfrm>
            <a:off x="3563938" y="4815156"/>
            <a:ext cx="27368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dirty="0"/>
              <a:t>İşlerin Değeri (Puan)</a:t>
            </a:r>
            <a:endParaRPr lang="en-US" dirty="0"/>
          </a:p>
        </p:txBody>
      </p:sp>
      <p:sp>
        <p:nvSpPr>
          <p:cNvPr id="1029" name="Line 10"/>
          <p:cNvSpPr>
            <a:spLocks noChangeShapeType="1"/>
          </p:cNvSpPr>
          <p:nvPr/>
        </p:nvSpPr>
        <p:spPr bwMode="auto">
          <a:xfrm flipV="1">
            <a:off x="2627314" y="2139554"/>
            <a:ext cx="5400675" cy="178236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04639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Hastanenin ücret eğrisi</a:t>
            </a:r>
          </a:p>
        </p:txBody>
      </p:sp>
      <p:sp>
        <p:nvSpPr>
          <p:cNvPr id="18435" name="Line 5"/>
          <p:cNvSpPr>
            <a:spLocks noChangeShapeType="1"/>
          </p:cNvSpPr>
          <p:nvPr/>
        </p:nvSpPr>
        <p:spPr bwMode="auto">
          <a:xfrm>
            <a:off x="1979613" y="4462463"/>
            <a:ext cx="63373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36" name="Line 6"/>
          <p:cNvSpPr>
            <a:spLocks noChangeShapeType="1"/>
          </p:cNvSpPr>
          <p:nvPr/>
        </p:nvSpPr>
        <p:spPr bwMode="auto">
          <a:xfrm flipV="1">
            <a:off x="1979613" y="1707357"/>
            <a:ext cx="0" cy="275510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37" name="Rectangle 7"/>
          <p:cNvSpPr>
            <a:spLocks noChangeArrowheads="1"/>
          </p:cNvSpPr>
          <p:nvPr/>
        </p:nvSpPr>
        <p:spPr bwMode="auto">
          <a:xfrm>
            <a:off x="2627314" y="3759994"/>
            <a:ext cx="504825" cy="37742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8438" name="Rectangle 8"/>
          <p:cNvSpPr>
            <a:spLocks noChangeArrowheads="1"/>
          </p:cNvSpPr>
          <p:nvPr/>
        </p:nvSpPr>
        <p:spPr bwMode="auto">
          <a:xfrm>
            <a:off x="4284664" y="3327798"/>
            <a:ext cx="504825" cy="37742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8439" name="Rectangle 9"/>
          <p:cNvSpPr>
            <a:spLocks noChangeArrowheads="1"/>
          </p:cNvSpPr>
          <p:nvPr/>
        </p:nvSpPr>
        <p:spPr bwMode="auto">
          <a:xfrm>
            <a:off x="3924301" y="2680098"/>
            <a:ext cx="504825" cy="37742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8440" name="Rectangle 10"/>
          <p:cNvSpPr>
            <a:spLocks noChangeArrowheads="1"/>
          </p:cNvSpPr>
          <p:nvPr/>
        </p:nvSpPr>
        <p:spPr bwMode="auto">
          <a:xfrm>
            <a:off x="4932364" y="2680098"/>
            <a:ext cx="504825" cy="37742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8441" name="Rectangle 11"/>
          <p:cNvSpPr>
            <a:spLocks noChangeArrowheads="1"/>
          </p:cNvSpPr>
          <p:nvPr/>
        </p:nvSpPr>
        <p:spPr bwMode="auto">
          <a:xfrm>
            <a:off x="6011864" y="2356248"/>
            <a:ext cx="504825" cy="37742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8442" name="Rectangle 12"/>
          <p:cNvSpPr>
            <a:spLocks noChangeArrowheads="1"/>
          </p:cNvSpPr>
          <p:nvPr/>
        </p:nvSpPr>
        <p:spPr bwMode="auto">
          <a:xfrm>
            <a:off x="7092951" y="1977629"/>
            <a:ext cx="504825" cy="37742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8443" name="Rectangle 13"/>
          <p:cNvSpPr>
            <a:spLocks noChangeArrowheads="1"/>
          </p:cNvSpPr>
          <p:nvPr/>
        </p:nvSpPr>
        <p:spPr bwMode="auto">
          <a:xfrm>
            <a:off x="3059114" y="3057526"/>
            <a:ext cx="504825" cy="43100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8444" name="Rectangle 14"/>
          <p:cNvSpPr>
            <a:spLocks noChangeArrowheads="1"/>
          </p:cNvSpPr>
          <p:nvPr/>
        </p:nvSpPr>
        <p:spPr bwMode="auto">
          <a:xfrm>
            <a:off x="6804026" y="2733675"/>
            <a:ext cx="504825" cy="37742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8445" name="Line 15"/>
          <p:cNvSpPr>
            <a:spLocks noChangeShapeType="1"/>
          </p:cNvSpPr>
          <p:nvPr/>
        </p:nvSpPr>
        <p:spPr bwMode="auto">
          <a:xfrm flipV="1">
            <a:off x="2124076" y="1924051"/>
            <a:ext cx="6048375" cy="221337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46" name="Rectangle 16"/>
          <p:cNvSpPr>
            <a:spLocks noChangeArrowheads="1"/>
          </p:cNvSpPr>
          <p:nvPr/>
        </p:nvSpPr>
        <p:spPr bwMode="auto">
          <a:xfrm>
            <a:off x="6877050" y="3868341"/>
            <a:ext cx="719138" cy="37742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400">
                <a:latin typeface="Times New Roman" pitchFamily="18" charset="0"/>
              </a:rPr>
              <a:t>işler</a:t>
            </a:r>
          </a:p>
        </p:txBody>
      </p:sp>
      <p:sp>
        <p:nvSpPr>
          <p:cNvPr id="18447" name="Text Box 18"/>
          <p:cNvSpPr txBox="1">
            <a:spLocks noChangeArrowheads="1"/>
          </p:cNvSpPr>
          <p:nvPr/>
        </p:nvSpPr>
        <p:spPr bwMode="auto">
          <a:xfrm>
            <a:off x="3995739" y="4624388"/>
            <a:ext cx="28082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 b="1">
                <a:latin typeface="Times New Roman" pitchFamily="18" charset="0"/>
              </a:rPr>
              <a:t>İşin değeri (puan)</a:t>
            </a:r>
          </a:p>
        </p:txBody>
      </p:sp>
      <p:sp>
        <p:nvSpPr>
          <p:cNvPr id="18448" name="Text Box 19"/>
          <p:cNvSpPr txBox="1">
            <a:spLocks noChangeArrowheads="1"/>
          </p:cNvSpPr>
          <p:nvPr/>
        </p:nvSpPr>
        <p:spPr bwMode="auto">
          <a:xfrm>
            <a:off x="1084264" y="2031206"/>
            <a:ext cx="1368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 b="1" dirty="0" smtClean="0">
                <a:latin typeface="Times New Roman" pitchFamily="18" charset="0"/>
              </a:rPr>
              <a:t>Ücret</a:t>
            </a:r>
            <a:endParaRPr lang="tr-TR" sz="24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5711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1" y="1766888"/>
            <a:ext cx="8136903" cy="3159125"/>
          </a:xfrm>
        </p:spPr>
        <p:txBody>
          <a:bodyPr/>
          <a:lstStyle/>
          <a:p>
            <a:pPr eaLnBrk="1" hangingPunct="1"/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Kurum içinde ücret adaletinin sağlanması, tek başına ücret tespiti için yeterli midir ?</a:t>
            </a:r>
          </a:p>
        </p:txBody>
      </p:sp>
    </p:spTree>
    <p:extLst>
      <p:ext uri="{BB962C8B-B14F-4D97-AF65-F5344CB8AC3E}">
        <p14:creationId xmlns:p14="http://schemas.microsoft.com/office/powerpoint/2010/main" val="14748606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6025" y="699541"/>
            <a:ext cx="3208800" cy="859883"/>
          </a:xfrm>
          <a:noFill/>
        </p:spPr>
        <p:txBody>
          <a:bodyPr lIns="92075" tIns="46038" rIns="92075" bIns="46038" anchor="t"/>
          <a:lstStyle/>
          <a:p>
            <a:pPr eaLnBrk="1" hangingPunct="1"/>
            <a:r>
              <a:rPr lang="tr-TR" sz="2000" dirty="0" smtClean="0">
                <a:latin typeface="Tahoma" pitchFamily="34" charset="0"/>
              </a:rPr>
              <a:t>Kurum dışı ücret adaleti nasıl sağlanır 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851670"/>
            <a:ext cx="8352928" cy="2537817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Kurum dışı ücret adaleti, piyasa ücret araştırmasıyla olanaklıdır. 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Piyasa ücret araştırması, benzer kurumlarda ödenen ücretler hakkında bilgi toplanması sürecidir. </a:t>
            </a:r>
          </a:p>
        </p:txBody>
      </p:sp>
    </p:spTree>
    <p:extLst>
      <p:ext uri="{BB962C8B-B14F-4D97-AF65-F5344CB8AC3E}">
        <p14:creationId xmlns:p14="http://schemas.microsoft.com/office/powerpoint/2010/main" val="2564865293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Ücret karşılaştırmaları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2067694"/>
            <a:ext cx="8064896" cy="2513013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Piyasa ücret araştırması sonucunda elde edilen veriler, bir grafik üstünde gösterilerek işletmenin piyasadaki konumu hakkında sonuçlar çıkartılır</a:t>
            </a:r>
          </a:p>
        </p:txBody>
      </p:sp>
    </p:spTree>
    <p:extLst>
      <p:ext uri="{BB962C8B-B14F-4D97-AF65-F5344CB8AC3E}">
        <p14:creationId xmlns:p14="http://schemas.microsoft.com/office/powerpoint/2010/main" val="3919671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8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Üç hastanenin ücretleri</a:t>
            </a:r>
            <a:endParaRPr lang="en-US" sz="2400" dirty="0" smtClean="0"/>
          </a:p>
        </p:txBody>
      </p:sp>
      <p:graphicFrame>
        <p:nvGraphicFramePr>
          <p:cNvPr id="90690" name="Group 578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4223396856"/>
              </p:ext>
            </p:extLst>
          </p:nvPr>
        </p:nvGraphicFramePr>
        <p:xfrm>
          <a:off x="683568" y="1563638"/>
          <a:ext cx="8136904" cy="3436510"/>
        </p:xfrm>
        <a:graphic>
          <a:graphicData uri="http://schemas.openxmlformats.org/drawingml/2006/table">
            <a:tbl>
              <a:tblPr/>
              <a:tblGrid>
                <a:gridCol w="2645731"/>
                <a:gridCol w="2183155"/>
                <a:gridCol w="1587439"/>
                <a:gridCol w="1720579"/>
              </a:tblGrid>
              <a:tr h="288032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PUANLAR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 (A)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 (B)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 (C)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750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850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950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1050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1150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1250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1350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1450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550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1550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1800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1650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1900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2100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85" marB="3428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86772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t"/>
          <a:lstStyle/>
          <a:p>
            <a:pPr eaLnBrk="1" hangingPunct="1"/>
            <a:r>
              <a:rPr lang="tr-TR" sz="2400" dirty="0" smtClean="0">
                <a:latin typeface="Tahoma" pitchFamily="34" charset="0"/>
              </a:rPr>
              <a:t>Düzeltilmemiş ücretler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844422972"/>
              </p:ext>
            </p:extLst>
          </p:nvPr>
        </p:nvGraphicFramePr>
        <p:xfrm>
          <a:off x="899592" y="1532865"/>
          <a:ext cx="7740352" cy="36106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Chart" r:id="rId3" imgW="6972390" imgH="3276636" progId="Excel.Chart.8">
                  <p:embed/>
                </p:oleObj>
              </mc:Choice>
              <mc:Fallback>
                <p:oleObj name="Chart" r:id="rId3" imgW="6972390" imgH="3276636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1532865"/>
                        <a:ext cx="7740352" cy="36106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03550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>
                <a:latin typeface="Roboto Slab" charset="0"/>
                <a:ea typeface="Roboto Slab" charset="0"/>
              </a:rPr>
              <a:t>Ücret </a:t>
            </a:r>
            <a:endParaRPr lang="tr-TR" sz="2400" dirty="0" smtClean="0">
              <a:latin typeface="Roboto Slab" charset="0"/>
              <a:ea typeface="Roboto Slab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779662"/>
            <a:ext cx="8604448" cy="2952328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İktisadi anlamda, çalışanların üretimden aldığı paydır.  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Hastane yönünden üretim gideridir.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Personel yönünden gelir anlamı taşır.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Çalışanların, işgücü karşılığında hastaneden aldığı paradır.</a:t>
            </a:r>
          </a:p>
        </p:txBody>
      </p:sp>
    </p:spTree>
    <p:extLst>
      <p:ext uri="{BB962C8B-B14F-4D97-AF65-F5344CB8AC3E}">
        <p14:creationId xmlns:p14="http://schemas.microsoft.com/office/powerpoint/2010/main" val="7544561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771550"/>
            <a:ext cx="3208800" cy="672873"/>
          </a:xfrm>
          <a:noFill/>
        </p:spPr>
        <p:txBody>
          <a:bodyPr lIns="92075" tIns="46038" rIns="92075" bIns="46038" anchor="t"/>
          <a:lstStyle/>
          <a:p>
            <a:pPr eaLnBrk="1" hangingPunct="1"/>
            <a:r>
              <a:rPr lang="tr-TR" sz="2400" dirty="0" smtClean="0">
                <a:latin typeface="Tahoma" pitchFamily="34" charset="0"/>
              </a:rPr>
              <a:t>Ücret düzeltmeleri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814512"/>
            <a:ext cx="8280920" cy="2845469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Piyasa ücretleriyle, işletmede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işgörenlere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ödenen ücretlerin karşılaştırılarak, ücretlerin piyasa ücretleriyle uyumlu olmasının sağlanmasıdır.</a:t>
            </a:r>
          </a:p>
          <a:p>
            <a:pPr lvl="1" eaLnBrk="1" hangingPunct="1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İşletmenin finansal gücü</a:t>
            </a:r>
          </a:p>
          <a:p>
            <a:pPr lvl="1" eaLnBrk="1" hangingPunct="1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Yönetim politikası</a:t>
            </a:r>
          </a:p>
          <a:p>
            <a:pPr lvl="1" eaLnBrk="1" hangingPunct="1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İşgücü piyasası (emek arz talebi)</a:t>
            </a:r>
          </a:p>
          <a:p>
            <a:pPr lvl="1" eaLnBrk="1" hangingPunct="1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Rakiplerin stratejileri ve politikaları</a:t>
            </a:r>
          </a:p>
        </p:txBody>
      </p:sp>
    </p:spTree>
    <p:extLst>
      <p:ext uri="{BB962C8B-B14F-4D97-AF65-F5344CB8AC3E}">
        <p14:creationId xmlns:p14="http://schemas.microsoft.com/office/powerpoint/2010/main" val="549389691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1146025" y="915565"/>
            <a:ext cx="3208800" cy="643859"/>
          </a:xfrm>
          <a:noFill/>
        </p:spPr>
        <p:txBody>
          <a:bodyPr lIns="92075" tIns="46038" rIns="92075" bIns="46038" anchor="t"/>
          <a:lstStyle/>
          <a:p>
            <a:pPr eaLnBrk="1" hangingPunct="1"/>
            <a:r>
              <a:rPr lang="tr-TR" sz="2400" dirty="0" smtClean="0">
                <a:latin typeface="Tahoma" pitchFamily="34" charset="0"/>
              </a:rPr>
              <a:t>Düzeltilmiş ücretler</a:t>
            </a:r>
          </a:p>
        </p:txBody>
      </p:sp>
      <p:graphicFrame>
        <p:nvGraphicFramePr>
          <p:cNvPr id="3074" name="Object 7"/>
          <p:cNvGraphicFramePr>
            <a:graphicFrameLocks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886116526"/>
              </p:ext>
            </p:extLst>
          </p:nvPr>
        </p:nvGraphicFramePr>
        <p:xfrm>
          <a:off x="1475656" y="1624351"/>
          <a:ext cx="7165107" cy="32699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Chart" r:id="rId3" imgW="6972390" imgH="3762308" progId="Excel.Chart.8">
                  <p:embed/>
                </p:oleObj>
              </mc:Choice>
              <mc:Fallback>
                <p:oleObj name="Chart" r:id="rId3" imgW="6972390" imgH="3762308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1624351"/>
                        <a:ext cx="7165107" cy="32699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74777151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Tekil </a:t>
            </a:r>
            <a:r>
              <a:rPr lang="tr-TR" sz="2400" dirty="0" err="1" smtClean="0"/>
              <a:t>ücretleme</a:t>
            </a:r>
            <a:endParaRPr lang="tr-TR" sz="2400" dirty="0" smtClean="0"/>
          </a:p>
        </p:txBody>
      </p:sp>
      <p:sp>
        <p:nvSpPr>
          <p:cNvPr id="24579" name="Line 4"/>
          <p:cNvSpPr>
            <a:spLocks noChangeShapeType="1"/>
          </p:cNvSpPr>
          <p:nvPr/>
        </p:nvSpPr>
        <p:spPr bwMode="auto">
          <a:xfrm>
            <a:off x="2051050" y="1707357"/>
            <a:ext cx="0" cy="291703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4580" name="Line 5"/>
          <p:cNvSpPr>
            <a:spLocks noChangeShapeType="1"/>
          </p:cNvSpPr>
          <p:nvPr/>
        </p:nvSpPr>
        <p:spPr bwMode="auto">
          <a:xfrm>
            <a:off x="2051050" y="4624388"/>
            <a:ext cx="53292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4581" name="Line 6"/>
          <p:cNvSpPr>
            <a:spLocks noChangeShapeType="1"/>
          </p:cNvSpPr>
          <p:nvPr/>
        </p:nvSpPr>
        <p:spPr bwMode="auto">
          <a:xfrm flipV="1">
            <a:off x="2411413" y="2301479"/>
            <a:ext cx="4032250" cy="1999059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4582" name="Line 7"/>
          <p:cNvSpPr>
            <a:spLocks noChangeShapeType="1"/>
          </p:cNvSpPr>
          <p:nvPr/>
        </p:nvSpPr>
        <p:spPr bwMode="auto">
          <a:xfrm flipV="1">
            <a:off x="4643438" y="3165872"/>
            <a:ext cx="0" cy="1403747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4583" name="Line 8"/>
          <p:cNvSpPr>
            <a:spLocks noChangeShapeType="1"/>
          </p:cNvSpPr>
          <p:nvPr/>
        </p:nvSpPr>
        <p:spPr bwMode="auto">
          <a:xfrm flipH="1">
            <a:off x="2124076" y="3165872"/>
            <a:ext cx="2519363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4584" name="Line 9"/>
          <p:cNvSpPr>
            <a:spLocks noChangeShapeType="1"/>
          </p:cNvSpPr>
          <p:nvPr/>
        </p:nvSpPr>
        <p:spPr bwMode="auto">
          <a:xfrm flipV="1">
            <a:off x="6156325" y="2463404"/>
            <a:ext cx="0" cy="2106215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4585" name="Line 10"/>
          <p:cNvSpPr>
            <a:spLocks noChangeShapeType="1"/>
          </p:cNvSpPr>
          <p:nvPr/>
        </p:nvSpPr>
        <p:spPr bwMode="auto">
          <a:xfrm flipH="1">
            <a:off x="2124076" y="2463404"/>
            <a:ext cx="3960813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4586" name="Text Box 11"/>
          <p:cNvSpPr txBox="1">
            <a:spLocks noChangeArrowheads="1"/>
          </p:cNvSpPr>
          <p:nvPr/>
        </p:nvSpPr>
        <p:spPr bwMode="auto">
          <a:xfrm>
            <a:off x="3995739" y="4624388"/>
            <a:ext cx="26638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 b="1">
                <a:latin typeface="Times New Roman" pitchFamily="18" charset="0"/>
              </a:rPr>
              <a:t>puan</a:t>
            </a:r>
          </a:p>
        </p:txBody>
      </p:sp>
      <p:sp>
        <p:nvSpPr>
          <p:cNvPr id="24587" name="Text Box 12"/>
          <p:cNvSpPr txBox="1">
            <a:spLocks noChangeArrowheads="1"/>
          </p:cNvSpPr>
          <p:nvPr/>
        </p:nvSpPr>
        <p:spPr bwMode="auto">
          <a:xfrm>
            <a:off x="1116014" y="1924050"/>
            <a:ext cx="9350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ücret</a:t>
            </a:r>
          </a:p>
        </p:txBody>
      </p:sp>
      <p:sp>
        <p:nvSpPr>
          <p:cNvPr id="24588" name="Text Box 13"/>
          <p:cNvSpPr txBox="1">
            <a:spLocks noChangeArrowheads="1"/>
          </p:cNvSpPr>
          <p:nvPr/>
        </p:nvSpPr>
        <p:spPr bwMode="auto">
          <a:xfrm>
            <a:off x="6516689" y="2031207"/>
            <a:ext cx="22320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Düzeltilmiş Ücret eğrisi</a:t>
            </a:r>
          </a:p>
        </p:txBody>
      </p:sp>
    </p:spTree>
    <p:extLst>
      <p:ext uri="{BB962C8B-B14F-4D97-AF65-F5344CB8AC3E}">
        <p14:creationId xmlns:p14="http://schemas.microsoft.com/office/powerpoint/2010/main" val="32284409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Tekil </a:t>
            </a:r>
            <a:r>
              <a:rPr lang="tr-TR" sz="2400" dirty="0" err="1" smtClean="0"/>
              <a:t>ücretlemenin</a:t>
            </a:r>
            <a:r>
              <a:rPr lang="tr-TR" sz="2400" dirty="0" smtClean="0"/>
              <a:t> sakıncaları</a:t>
            </a:r>
            <a:endParaRPr lang="en-US" sz="2400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2192338"/>
            <a:ext cx="7992888" cy="2467644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Farklı değerde iş sayısı kadar ücret hesaplaması gereklidir.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Kıdem ve performans özelliklerini ücret sistemine entegre etmek çok zordur.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13697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İş sınıflaması</a:t>
            </a:r>
            <a:endParaRPr lang="en-US" sz="2400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3" y="1707654"/>
            <a:ext cx="8604448" cy="3218359"/>
          </a:xfrm>
        </p:spPr>
        <p:txBody>
          <a:bodyPr/>
          <a:lstStyle/>
          <a:p>
            <a:pPr eaLnBrk="1" hangingPunct="1"/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İşlerin puanlarına göre gruplandırılmasıdır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İş sınıf sayısı (10-12 sınıf)</a:t>
            </a:r>
          </a:p>
          <a:p>
            <a:pPr lvl="1"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Puan aralığı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puan-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Min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Puan)</a:t>
            </a:r>
          </a:p>
          <a:p>
            <a:pPr lvl="1"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Sınıf puan aralığı</a:t>
            </a:r>
          </a:p>
          <a:p>
            <a:pPr lvl="1" eaLnBrk="1" hangingPunct="1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Sınıf Puan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Aralığı    =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8" name="Text Box 5"/>
          <p:cNvSpPr txBox="1">
            <a:spLocks noChangeArrowheads="1"/>
          </p:cNvSpPr>
          <p:nvPr/>
        </p:nvSpPr>
        <p:spPr bwMode="auto">
          <a:xfrm>
            <a:off x="5508625" y="3543300"/>
            <a:ext cx="316865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dirty="0" err="1"/>
              <a:t>Max</a:t>
            </a:r>
            <a:r>
              <a:rPr lang="tr-TR" dirty="0"/>
              <a:t> Puan-</a:t>
            </a:r>
            <a:r>
              <a:rPr lang="tr-TR" dirty="0" err="1"/>
              <a:t>Min</a:t>
            </a:r>
            <a:r>
              <a:rPr lang="tr-TR" dirty="0"/>
              <a:t> Puan</a:t>
            </a:r>
          </a:p>
          <a:p>
            <a:pPr>
              <a:spcBef>
                <a:spcPct val="50000"/>
              </a:spcBef>
            </a:pPr>
            <a:endParaRPr lang="tr-TR" dirty="0"/>
          </a:p>
          <a:p>
            <a:pPr>
              <a:spcBef>
                <a:spcPct val="50000"/>
              </a:spcBef>
            </a:pPr>
            <a:r>
              <a:rPr lang="tr-TR" dirty="0"/>
              <a:t>  </a:t>
            </a:r>
            <a:r>
              <a:rPr lang="tr-TR" dirty="0" smtClean="0"/>
              <a:t> </a:t>
            </a:r>
            <a:r>
              <a:rPr lang="tr-TR" dirty="0"/>
              <a:t>İş Sınıf </a:t>
            </a:r>
            <a:r>
              <a:rPr lang="tr-TR" dirty="0" smtClean="0"/>
              <a:t>Sayısı </a:t>
            </a:r>
            <a:endParaRPr lang="en-US" dirty="0"/>
          </a:p>
        </p:txBody>
      </p:sp>
      <p:sp>
        <p:nvSpPr>
          <p:cNvPr id="26629" name="Line 6"/>
          <p:cNvSpPr>
            <a:spLocks noChangeShapeType="1"/>
          </p:cNvSpPr>
          <p:nvPr/>
        </p:nvSpPr>
        <p:spPr bwMode="auto">
          <a:xfrm>
            <a:off x="5220072" y="4030266"/>
            <a:ext cx="2735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0634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Örnek</a:t>
            </a:r>
            <a:endParaRPr lang="en-US" sz="2400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923678"/>
            <a:ext cx="8208912" cy="2520280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Bir hastanede maksimum puan 900,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minumum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puan ise 200’dür.  Yönetim 10 iş sınıfını yeterli görmektedir.  İş sınıflarının puan aralıklarını hesaplayınız.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9113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475" name="Group 219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028768080"/>
              </p:ext>
            </p:extLst>
          </p:nvPr>
        </p:nvGraphicFramePr>
        <p:xfrm>
          <a:off x="539551" y="411513"/>
          <a:ext cx="8136904" cy="4320475"/>
        </p:xfrm>
        <a:graphic>
          <a:graphicData uri="http://schemas.openxmlformats.org/drawingml/2006/table">
            <a:tbl>
              <a:tblPr/>
              <a:tblGrid>
                <a:gridCol w="4117142"/>
                <a:gridCol w="1941186"/>
                <a:gridCol w="2078576"/>
              </a:tblGrid>
              <a:tr h="571525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İş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sınıfları</a:t>
                      </a:r>
                      <a:endPara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Min</a:t>
                      </a:r>
                      <a:endPara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Max</a:t>
                      </a: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895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</a:t>
                      </a: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270</a:t>
                      </a: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895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271</a:t>
                      </a: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340</a:t>
                      </a: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895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341</a:t>
                      </a: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410</a:t>
                      </a: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895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411</a:t>
                      </a: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480</a:t>
                      </a: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895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481</a:t>
                      </a: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550</a:t>
                      </a: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895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551</a:t>
                      </a: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620</a:t>
                      </a: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895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621</a:t>
                      </a: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690</a:t>
                      </a: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895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691</a:t>
                      </a: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760</a:t>
                      </a: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895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761</a:t>
                      </a: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830</a:t>
                      </a: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895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831</a:t>
                      </a: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900</a:t>
                      </a:r>
                      <a:endPara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65411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Toplu </a:t>
            </a:r>
            <a:r>
              <a:rPr lang="tr-TR" sz="2400" dirty="0" err="1" smtClean="0"/>
              <a:t>ücretleme</a:t>
            </a:r>
            <a:r>
              <a:rPr lang="tr-TR" sz="2400" dirty="0" smtClean="0"/>
              <a:t>: ücret alanları</a:t>
            </a:r>
          </a:p>
        </p:txBody>
      </p:sp>
      <p:sp>
        <p:nvSpPr>
          <p:cNvPr id="29699" name="Line 3"/>
          <p:cNvSpPr>
            <a:spLocks noChangeShapeType="1"/>
          </p:cNvSpPr>
          <p:nvPr/>
        </p:nvSpPr>
        <p:spPr bwMode="auto">
          <a:xfrm>
            <a:off x="2051050" y="1666075"/>
            <a:ext cx="0" cy="291703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>
            <a:off x="2051050" y="4624388"/>
            <a:ext cx="53292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9701" name="Text Box 10"/>
          <p:cNvSpPr txBox="1">
            <a:spLocks noChangeArrowheads="1"/>
          </p:cNvSpPr>
          <p:nvPr/>
        </p:nvSpPr>
        <p:spPr bwMode="auto">
          <a:xfrm>
            <a:off x="3995739" y="4624388"/>
            <a:ext cx="26638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 b="1">
                <a:latin typeface="Times New Roman" pitchFamily="18" charset="0"/>
              </a:rPr>
              <a:t>İş sınıfları</a:t>
            </a:r>
          </a:p>
        </p:txBody>
      </p:sp>
      <p:sp>
        <p:nvSpPr>
          <p:cNvPr id="29702" name="Text Box 11"/>
          <p:cNvSpPr txBox="1">
            <a:spLocks noChangeArrowheads="1"/>
          </p:cNvSpPr>
          <p:nvPr/>
        </p:nvSpPr>
        <p:spPr bwMode="auto">
          <a:xfrm>
            <a:off x="1116014" y="1924050"/>
            <a:ext cx="9350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ücret</a:t>
            </a:r>
          </a:p>
        </p:txBody>
      </p:sp>
      <p:sp>
        <p:nvSpPr>
          <p:cNvPr id="29703" name="Text Box 12"/>
          <p:cNvSpPr txBox="1">
            <a:spLocks noChangeArrowheads="1"/>
          </p:cNvSpPr>
          <p:nvPr/>
        </p:nvSpPr>
        <p:spPr bwMode="auto">
          <a:xfrm>
            <a:off x="6516689" y="2031206"/>
            <a:ext cx="22320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Ücret eğrisi</a:t>
            </a:r>
          </a:p>
        </p:txBody>
      </p:sp>
      <p:sp>
        <p:nvSpPr>
          <p:cNvPr id="29707" name="Line 5"/>
          <p:cNvSpPr>
            <a:spLocks noChangeShapeType="1"/>
          </p:cNvSpPr>
          <p:nvPr/>
        </p:nvSpPr>
        <p:spPr bwMode="auto">
          <a:xfrm flipV="1">
            <a:off x="2411413" y="2301479"/>
            <a:ext cx="4032250" cy="1999059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7338" y="3543300"/>
            <a:ext cx="1023937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5999" y="2961825"/>
            <a:ext cx="1152525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2473383"/>
            <a:ext cx="1152525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721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Toplu </a:t>
            </a:r>
            <a:r>
              <a:rPr lang="tr-TR" sz="2400" dirty="0" err="1" smtClean="0"/>
              <a:t>ücretleme</a:t>
            </a:r>
            <a:r>
              <a:rPr lang="tr-TR" sz="2400" dirty="0" smtClean="0"/>
              <a:t>: ücret alanları</a:t>
            </a:r>
          </a:p>
        </p:txBody>
      </p:sp>
      <p:sp>
        <p:nvSpPr>
          <p:cNvPr id="29699" name="Line 3"/>
          <p:cNvSpPr>
            <a:spLocks noChangeShapeType="1"/>
          </p:cNvSpPr>
          <p:nvPr/>
        </p:nvSpPr>
        <p:spPr bwMode="auto">
          <a:xfrm>
            <a:off x="2051050" y="1666075"/>
            <a:ext cx="0" cy="291703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>
            <a:off x="2051050" y="4624388"/>
            <a:ext cx="53292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9701" name="Text Box 10"/>
          <p:cNvSpPr txBox="1">
            <a:spLocks noChangeArrowheads="1"/>
          </p:cNvSpPr>
          <p:nvPr/>
        </p:nvSpPr>
        <p:spPr bwMode="auto">
          <a:xfrm>
            <a:off x="3995739" y="4624388"/>
            <a:ext cx="26638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 b="1">
                <a:latin typeface="Times New Roman" pitchFamily="18" charset="0"/>
              </a:rPr>
              <a:t>İş sınıfları</a:t>
            </a:r>
          </a:p>
        </p:txBody>
      </p:sp>
      <p:sp>
        <p:nvSpPr>
          <p:cNvPr id="29702" name="Text Box 11"/>
          <p:cNvSpPr txBox="1">
            <a:spLocks noChangeArrowheads="1"/>
          </p:cNvSpPr>
          <p:nvPr/>
        </p:nvSpPr>
        <p:spPr bwMode="auto">
          <a:xfrm>
            <a:off x="1116014" y="1924050"/>
            <a:ext cx="9350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ücret</a:t>
            </a:r>
          </a:p>
        </p:txBody>
      </p:sp>
      <p:sp>
        <p:nvSpPr>
          <p:cNvPr id="29703" name="Text Box 12"/>
          <p:cNvSpPr txBox="1">
            <a:spLocks noChangeArrowheads="1"/>
          </p:cNvSpPr>
          <p:nvPr/>
        </p:nvSpPr>
        <p:spPr bwMode="auto">
          <a:xfrm>
            <a:off x="6516689" y="2031206"/>
            <a:ext cx="22320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Ücret eğrisi</a:t>
            </a:r>
          </a:p>
        </p:txBody>
      </p:sp>
      <p:sp>
        <p:nvSpPr>
          <p:cNvPr id="29707" name="Line 5"/>
          <p:cNvSpPr>
            <a:spLocks noChangeShapeType="1"/>
          </p:cNvSpPr>
          <p:nvPr/>
        </p:nvSpPr>
        <p:spPr bwMode="auto">
          <a:xfrm flipV="1">
            <a:off x="2411413" y="2301479"/>
            <a:ext cx="4032250" cy="1999059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7338" y="3543300"/>
            <a:ext cx="1023937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5999" y="2961825"/>
            <a:ext cx="1152525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2473383"/>
            <a:ext cx="1152525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3017771"/>
            <a:ext cx="2724096" cy="1652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684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000" dirty="0" smtClean="0"/>
              <a:t>Toplu </a:t>
            </a:r>
            <a:r>
              <a:rPr lang="tr-TR" sz="2000" dirty="0" err="1" smtClean="0"/>
              <a:t>ücretleme</a:t>
            </a:r>
            <a:r>
              <a:rPr lang="tr-TR" sz="2000" dirty="0" smtClean="0"/>
              <a:t>: ücret alanlarının çakıştırılması</a:t>
            </a:r>
          </a:p>
        </p:txBody>
      </p:sp>
      <p:sp>
        <p:nvSpPr>
          <p:cNvPr id="31747" name="Line 3"/>
          <p:cNvSpPr>
            <a:spLocks noChangeShapeType="1"/>
          </p:cNvSpPr>
          <p:nvPr/>
        </p:nvSpPr>
        <p:spPr bwMode="auto">
          <a:xfrm>
            <a:off x="2051050" y="1707357"/>
            <a:ext cx="0" cy="291703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>
            <a:off x="2051050" y="4624388"/>
            <a:ext cx="53292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3995739" y="4624388"/>
            <a:ext cx="26638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 b="1">
                <a:latin typeface="Times New Roman" pitchFamily="18" charset="0"/>
              </a:rPr>
              <a:t>İş sınıfları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1116014" y="1924050"/>
            <a:ext cx="9350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ücret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6516689" y="2031206"/>
            <a:ext cx="22320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Ücret eğrisi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2843213" y="3381375"/>
            <a:ext cx="1008062" cy="70246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3851275" y="2895600"/>
            <a:ext cx="1081088" cy="70127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4932364" y="2463404"/>
            <a:ext cx="1081087" cy="7012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1755" name="Line 11"/>
          <p:cNvSpPr>
            <a:spLocks noChangeShapeType="1"/>
          </p:cNvSpPr>
          <p:nvPr/>
        </p:nvSpPr>
        <p:spPr bwMode="auto">
          <a:xfrm flipV="1">
            <a:off x="2411413" y="2301479"/>
            <a:ext cx="4032250" cy="1999059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2916238" y="4192192"/>
            <a:ext cx="79216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000"/>
              <a:t>200-250</a:t>
            </a:r>
            <a:endParaRPr lang="en-US" sz="1000"/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3995738" y="3706417"/>
            <a:ext cx="79216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000"/>
              <a:t>251-300</a:t>
            </a:r>
            <a:endParaRPr lang="en-US" sz="1000"/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5148263" y="3274219"/>
            <a:ext cx="79216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000"/>
              <a:t>301-350</a:t>
            </a:r>
            <a:endParaRPr lang="en-US" sz="1000"/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1549400" y="3436144"/>
            <a:ext cx="115093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/>
              <a:t>750</a:t>
            </a:r>
            <a:endParaRPr lang="en-US" sz="1200"/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1476375" y="2895600"/>
            <a:ext cx="115093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/>
              <a:t>1000</a:t>
            </a:r>
            <a:endParaRPr lang="en-US" sz="1200"/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1547814" y="3975498"/>
            <a:ext cx="115093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/>
              <a:t>500</a:t>
            </a:r>
            <a:endParaRPr lang="en-US" sz="1200"/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1476375" y="2365773"/>
            <a:ext cx="115093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/>
              <a:t>1250</a:t>
            </a:r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24043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Ücretin hastane açısından önemi </a:t>
            </a:r>
            <a:endParaRPr lang="tr-TR" sz="2400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3568" y="1870074"/>
            <a:ext cx="7848872" cy="2717899"/>
          </a:xfrm>
        </p:spPr>
        <p:txBody>
          <a:bodyPr/>
          <a:lstStyle/>
          <a:p>
            <a:pPr>
              <a:buClr>
                <a:schemeClr val="tx1"/>
              </a:buClr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Temel üretim gideridir.</a:t>
            </a:r>
          </a:p>
          <a:p>
            <a:pPr>
              <a:buClr>
                <a:schemeClr val="tx1"/>
              </a:buClr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Güdüleme ve verimlilik aracıdır.</a:t>
            </a:r>
          </a:p>
          <a:p>
            <a:pPr>
              <a:buClr>
                <a:schemeClr val="tx1"/>
              </a:buClr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Hastanenin toplumsal imajını etkiler.</a:t>
            </a:r>
          </a:p>
          <a:p>
            <a:pPr>
              <a:buClr>
                <a:schemeClr val="tx1"/>
              </a:buClr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Aday personel birikimi yaratır.</a:t>
            </a:r>
          </a:p>
          <a:p>
            <a:pPr>
              <a:buClr>
                <a:schemeClr val="tx1"/>
              </a:buClr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Personeli elde tutmayı sağlar.</a:t>
            </a:r>
          </a:p>
          <a:p>
            <a:pPr>
              <a:buClr>
                <a:schemeClr val="tx1"/>
              </a:buClr>
            </a:pP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3000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000" dirty="0" smtClean="0"/>
              <a:t>Kıdem ve performans nasıl sisteme entegre edilebilir ?</a:t>
            </a:r>
          </a:p>
        </p:txBody>
      </p:sp>
      <p:sp>
        <p:nvSpPr>
          <p:cNvPr id="32771" name="Line 3"/>
          <p:cNvSpPr>
            <a:spLocks noChangeShapeType="1"/>
          </p:cNvSpPr>
          <p:nvPr/>
        </p:nvSpPr>
        <p:spPr bwMode="auto">
          <a:xfrm>
            <a:off x="2051050" y="1707357"/>
            <a:ext cx="0" cy="291703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2772" name="Line 4"/>
          <p:cNvSpPr>
            <a:spLocks noChangeShapeType="1"/>
          </p:cNvSpPr>
          <p:nvPr/>
        </p:nvSpPr>
        <p:spPr bwMode="auto">
          <a:xfrm>
            <a:off x="2051050" y="4624388"/>
            <a:ext cx="53292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3995739" y="4624388"/>
            <a:ext cx="26638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 b="1">
                <a:latin typeface="Times New Roman" pitchFamily="18" charset="0"/>
              </a:rPr>
              <a:t>İş sınıfları</a:t>
            </a: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1116014" y="1924050"/>
            <a:ext cx="9350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ücret</a:t>
            </a: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6516689" y="2031206"/>
            <a:ext cx="22320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Ücret eğrisi</a:t>
            </a:r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2843213" y="3381375"/>
            <a:ext cx="1008062" cy="70246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3851275" y="2895600"/>
            <a:ext cx="1081088" cy="70127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4932364" y="2463404"/>
            <a:ext cx="1081087" cy="7012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V="1">
            <a:off x="2411413" y="2301479"/>
            <a:ext cx="4032250" cy="1999059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2780" name="Text Box 12"/>
          <p:cNvSpPr txBox="1">
            <a:spLocks noChangeArrowheads="1"/>
          </p:cNvSpPr>
          <p:nvPr/>
        </p:nvSpPr>
        <p:spPr bwMode="auto">
          <a:xfrm>
            <a:off x="2916238" y="4192192"/>
            <a:ext cx="79216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000"/>
              <a:t>200-250</a:t>
            </a:r>
            <a:endParaRPr lang="en-US" sz="1000"/>
          </a:p>
        </p:txBody>
      </p:sp>
      <p:sp>
        <p:nvSpPr>
          <p:cNvPr id="32781" name="Text Box 13"/>
          <p:cNvSpPr txBox="1">
            <a:spLocks noChangeArrowheads="1"/>
          </p:cNvSpPr>
          <p:nvPr/>
        </p:nvSpPr>
        <p:spPr bwMode="auto">
          <a:xfrm>
            <a:off x="3995738" y="3706417"/>
            <a:ext cx="79216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000"/>
              <a:t>251-300</a:t>
            </a:r>
            <a:endParaRPr lang="en-US" sz="1000"/>
          </a:p>
        </p:txBody>
      </p:sp>
      <p:sp>
        <p:nvSpPr>
          <p:cNvPr id="32782" name="Text Box 14"/>
          <p:cNvSpPr txBox="1">
            <a:spLocks noChangeArrowheads="1"/>
          </p:cNvSpPr>
          <p:nvPr/>
        </p:nvSpPr>
        <p:spPr bwMode="auto">
          <a:xfrm>
            <a:off x="5148263" y="3274219"/>
            <a:ext cx="79216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000"/>
              <a:t>301-350</a:t>
            </a:r>
            <a:endParaRPr lang="en-US" sz="1000"/>
          </a:p>
        </p:txBody>
      </p:sp>
      <p:sp>
        <p:nvSpPr>
          <p:cNvPr id="32783" name="Text Box 15"/>
          <p:cNvSpPr txBox="1">
            <a:spLocks noChangeArrowheads="1"/>
          </p:cNvSpPr>
          <p:nvPr/>
        </p:nvSpPr>
        <p:spPr bwMode="auto">
          <a:xfrm>
            <a:off x="1549400" y="3436144"/>
            <a:ext cx="115093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/>
              <a:t>750</a:t>
            </a:r>
            <a:endParaRPr lang="en-US" sz="1200"/>
          </a:p>
        </p:txBody>
      </p:sp>
      <p:sp>
        <p:nvSpPr>
          <p:cNvPr id="32784" name="Text Box 16"/>
          <p:cNvSpPr txBox="1">
            <a:spLocks noChangeArrowheads="1"/>
          </p:cNvSpPr>
          <p:nvPr/>
        </p:nvSpPr>
        <p:spPr bwMode="auto">
          <a:xfrm>
            <a:off x="1476375" y="2895600"/>
            <a:ext cx="115093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/>
              <a:t>1000</a:t>
            </a:r>
            <a:endParaRPr lang="en-US" sz="1200"/>
          </a:p>
        </p:txBody>
      </p:sp>
      <p:sp>
        <p:nvSpPr>
          <p:cNvPr id="32785" name="Text Box 17"/>
          <p:cNvSpPr txBox="1">
            <a:spLocks noChangeArrowheads="1"/>
          </p:cNvSpPr>
          <p:nvPr/>
        </p:nvSpPr>
        <p:spPr bwMode="auto">
          <a:xfrm>
            <a:off x="1547814" y="3975498"/>
            <a:ext cx="115093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/>
              <a:t>500</a:t>
            </a:r>
            <a:endParaRPr lang="en-US" sz="1200"/>
          </a:p>
        </p:txBody>
      </p:sp>
      <p:sp>
        <p:nvSpPr>
          <p:cNvPr id="32786" name="Text Box 18"/>
          <p:cNvSpPr txBox="1">
            <a:spLocks noChangeArrowheads="1"/>
          </p:cNvSpPr>
          <p:nvPr/>
        </p:nvSpPr>
        <p:spPr bwMode="auto">
          <a:xfrm>
            <a:off x="1476375" y="2365773"/>
            <a:ext cx="115093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/>
              <a:t>1250</a:t>
            </a:r>
            <a:endParaRPr lang="en-US" sz="1200"/>
          </a:p>
        </p:txBody>
      </p:sp>
      <p:sp>
        <p:nvSpPr>
          <p:cNvPr id="32787" name="Oval 19"/>
          <p:cNvSpPr>
            <a:spLocks noChangeArrowheads="1"/>
          </p:cNvSpPr>
          <p:nvPr/>
        </p:nvSpPr>
        <p:spPr bwMode="auto">
          <a:xfrm>
            <a:off x="1620044" y="3381375"/>
            <a:ext cx="2592388" cy="1133475"/>
          </a:xfrm>
          <a:prstGeom prst="ellipse">
            <a:avLst/>
          </a:prstGeom>
          <a:solidFill>
            <a:schemeClr val="accent2">
              <a:alpha val="43921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2788" name="Text Box 20"/>
          <p:cNvSpPr txBox="1">
            <a:spLocks noChangeArrowheads="1"/>
          </p:cNvSpPr>
          <p:nvPr/>
        </p:nvSpPr>
        <p:spPr bwMode="auto">
          <a:xfrm>
            <a:off x="3708400" y="3975497"/>
            <a:ext cx="38163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400" b="1"/>
              <a:t>Bu bölümde odaklaşalım</a:t>
            </a:r>
            <a:endParaRPr lang="en-US" sz="1400" b="1"/>
          </a:p>
        </p:txBody>
      </p:sp>
    </p:spTree>
    <p:extLst>
      <p:ext uri="{BB962C8B-B14F-4D97-AF65-F5344CB8AC3E}">
        <p14:creationId xmlns:p14="http://schemas.microsoft.com/office/powerpoint/2010/main" val="145676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567" name="Group 16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993086863"/>
              </p:ext>
            </p:extLst>
          </p:nvPr>
        </p:nvGraphicFramePr>
        <p:xfrm>
          <a:off x="1692276" y="915567"/>
          <a:ext cx="3814986" cy="3749040"/>
        </p:xfrm>
        <a:graphic>
          <a:graphicData uri="http://schemas.openxmlformats.org/drawingml/2006/table">
            <a:tbl>
              <a:tblPr/>
              <a:tblGrid>
                <a:gridCol w="1912872"/>
                <a:gridCol w="1902114"/>
              </a:tblGrid>
              <a:tr h="305617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E5E77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Kıdem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5E77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Maaş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305617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5E77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26-28 yıl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E5E77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750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305617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5E77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23-25 yıl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E5E77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725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305617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5E77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20-22 yıl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E5E77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700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305617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5E77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17-19yıl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E5E77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675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305617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5E77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14-16 yıl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E5E77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650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305617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5E77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11-13 yıl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E5E77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625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305617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5E77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9-11 yıl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E5E77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600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305617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5E77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6-8 yıl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E5E77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575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305617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5E77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3-5 yıl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E5E77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550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305617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5E77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1-2 yıl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E5E77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525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305617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5E77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&lt; 1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E5E77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yıl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5E77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500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</a:tbl>
          </a:graphicData>
        </a:graphic>
      </p:graphicFrame>
      <p:sp>
        <p:nvSpPr>
          <p:cNvPr id="33836" name="Line 157"/>
          <p:cNvSpPr>
            <a:spLocks noChangeShapeType="1"/>
          </p:cNvSpPr>
          <p:nvPr/>
        </p:nvSpPr>
        <p:spPr bwMode="auto">
          <a:xfrm flipV="1">
            <a:off x="1649414" y="4624388"/>
            <a:ext cx="7026275" cy="1071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3837" name="Line 158"/>
          <p:cNvSpPr>
            <a:spLocks noChangeShapeType="1"/>
          </p:cNvSpPr>
          <p:nvPr/>
        </p:nvSpPr>
        <p:spPr bwMode="auto">
          <a:xfrm>
            <a:off x="1692275" y="519113"/>
            <a:ext cx="0" cy="41052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3838" name="Text Box 159"/>
          <p:cNvSpPr txBox="1">
            <a:spLocks noChangeArrowheads="1"/>
          </p:cNvSpPr>
          <p:nvPr/>
        </p:nvSpPr>
        <p:spPr bwMode="auto">
          <a:xfrm>
            <a:off x="3104914" y="519112"/>
            <a:ext cx="125118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dirty="0"/>
              <a:t>200-250</a:t>
            </a:r>
            <a:endParaRPr lang="en-US" sz="1200" dirty="0"/>
          </a:p>
        </p:txBody>
      </p:sp>
      <p:sp>
        <p:nvSpPr>
          <p:cNvPr id="33839" name="Text Box 165"/>
          <p:cNvSpPr txBox="1">
            <a:spLocks noChangeArrowheads="1"/>
          </p:cNvSpPr>
          <p:nvPr/>
        </p:nvSpPr>
        <p:spPr bwMode="auto">
          <a:xfrm>
            <a:off x="4356101" y="4624388"/>
            <a:ext cx="26638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 b="1">
                <a:latin typeface="Times New Roman" pitchFamily="18" charset="0"/>
              </a:rPr>
              <a:t>İş sınıfları</a:t>
            </a:r>
          </a:p>
        </p:txBody>
      </p:sp>
      <p:sp>
        <p:nvSpPr>
          <p:cNvPr id="33840" name="Text Box 166"/>
          <p:cNvSpPr txBox="1">
            <a:spLocks noChangeArrowheads="1"/>
          </p:cNvSpPr>
          <p:nvPr/>
        </p:nvSpPr>
        <p:spPr bwMode="auto">
          <a:xfrm>
            <a:off x="611189" y="2247900"/>
            <a:ext cx="9350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ücret</a:t>
            </a:r>
          </a:p>
        </p:txBody>
      </p:sp>
      <p:sp>
        <p:nvSpPr>
          <p:cNvPr id="33841" name="Text Box 214"/>
          <p:cNvSpPr txBox="1">
            <a:spLocks noChangeArrowheads="1"/>
          </p:cNvSpPr>
          <p:nvPr/>
        </p:nvSpPr>
        <p:spPr bwMode="auto">
          <a:xfrm>
            <a:off x="6478589" y="2409825"/>
            <a:ext cx="24145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600" b="1"/>
              <a:t>Ücret alanını basamaklandıralım</a:t>
            </a:r>
            <a:endParaRPr lang="en-US" sz="1600" b="1"/>
          </a:p>
        </p:txBody>
      </p:sp>
      <p:sp>
        <p:nvSpPr>
          <p:cNvPr id="33842" name="Line 215"/>
          <p:cNvSpPr>
            <a:spLocks noChangeShapeType="1"/>
          </p:cNvSpPr>
          <p:nvPr/>
        </p:nvSpPr>
        <p:spPr bwMode="auto">
          <a:xfrm flipH="1">
            <a:off x="5724525" y="2680097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227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7523" name="Group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392878176"/>
              </p:ext>
            </p:extLst>
          </p:nvPr>
        </p:nvGraphicFramePr>
        <p:xfrm>
          <a:off x="1697694" y="1141676"/>
          <a:ext cx="3311525" cy="3482712"/>
        </p:xfrm>
        <a:graphic>
          <a:graphicData uri="http://schemas.openxmlformats.org/drawingml/2006/table">
            <a:tbl>
              <a:tblPr/>
              <a:tblGrid>
                <a:gridCol w="1916112"/>
                <a:gridCol w="1395413"/>
              </a:tblGrid>
              <a:tr h="290226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Kıdem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Maaş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290226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26-28 yıl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750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290226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23-25 yıl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725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290226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20-22 yıl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700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290226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17-19yıl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675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290226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14-16 yıl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650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290226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11-13 yıl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625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290226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9-11 yıl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600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290226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6-8 yıl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575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290226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3-5 yıl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550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290226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1-2 yıl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525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290226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&lt; 1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yıl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500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</a:tbl>
          </a:graphicData>
        </a:graphic>
      </p:graphicFrame>
      <p:sp>
        <p:nvSpPr>
          <p:cNvPr id="34860" name="Line 44"/>
          <p:cNvSpPr>
            <a:spLocks noChangeShapeType="1"/>
          </p:cNvSpPr>
          <p:nvPr/>
        </p:nvSpPr>
        <p:spPr bwMode="auto">
          <a:xfrm flipV="1">
            <a:off x="1649414" y="4624388"/>
            <a:ext cx="7026275" cy="1071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4861" name="Line 45"/>
          <p:cNvSpPr>
            <a:spLocks noChangeShapeType="1"/>
          </p:cNvSpPr>
          <p:nvPr/>
        </p:nvSpPr>
        <p:spPr bwMode="auto">
          <a:xfrm>
            <a:off x="1692275" y="519113"/>
            <a:ext cx="0" cy="41052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4862" name="Text Box 46"/>
          <p:cNvSpPr txBox="1">
            <a:spLocks noChangeArrowheads="1"/>
          </p:cNvSpPr>
          <p:nvPr/>
        </p:nvSpPr>
        <p:spPr bwMode="auto">
          <a:xfrm>
            <a:off x="3203848" y="519111"/>
            <a:ext cx="101096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dirty="0"/>
              <a:t>200-250</a:t>
            </a:r>
            <a:endParaRPr lang="en-US" sz="1200" dirty="0"/>
          </a:p>
        </p:txBody>
      </p:sp>
      <p:sp>
        <p:nvSpPr>
          <p:cNvPr id="34863" name="Text Box 47"/>
          <p:cNvSpPr txBox="1">
            <a:spLocks noChangeArrowheads="1"/>
          </p:cNvSpPr>
          <p:nvPr/>
        </p:nvSpPr>
        <p:spPr bwMode="auto">
          <a:xfrm>
            <a:off x="4356101" y="4624388"/>
            <a:ext cx="26638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 b="1">
                <a:latin typeface="Times New Roman" pitchFamily="18" charset="0"/>
              </a:rPr>
              <a:t>İş sınıfları</a:t>
            </a:r>
          </a:p>
        </p:txBody>
      </p:sp>
      <p:sp>
        <p:nvSpPr>
          <p:cNvPr id="34864" name="Text Box 48"/>
          <p:cNvSpPr txBox="1">
            <a:spLocks noChangeArrowheads="1"/>
          </p:cNvSpPr>
          <p:nvPr/>
        </p:nvSpPr>
        <p:spPr bwMode="auto">
          <a:xfrm>
            <a:off x="611189" y="2247900"/>
            <a:ext cx="9350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ücret</a:t>
            </a:r>
          </a:p>
        </p:txBody>
      </p:sp>
    </p:spTree>
    <p:extLst>
      <p:ext uri="{BB962C8B-B14F-4D97-AF65-F5344CB8AC3E}">
        <p14:creationId xmlns:p14="http://schemas.microsoft.com/office/powerpoint/2010/main" val="313109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475" name="Group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777572855"/>
              </p:ext>
            </p:extLst>
          </p:nvPr>
        </p:nvGraphicFramePr>
        <p:xfrm>
          <a:off x="1719189" y="1727516"/>
          <a:ext cx="3311525" cy="2834640"/>
        </p:xfrm>
        <a:graphic>
          <a:graphicData uri="http://schemas.openxmlformats.org/drawingml/2006/table">
            <a:tbl>
              <a:tblPr/>
              <a:tblGrid>
                <a:gridCol w="1916112"/>
                <a:gridCol w="1395413"/>
              </a:tblGrid>
              <a:tr h="228600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Kıdem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Maaş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26-28 yıl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750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23-25 yıl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725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20-22 yıl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700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17-19yıl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675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14-16 yıl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650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11-13 yıl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625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9-11 yıl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6-8 yıl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575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3-5 yıl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550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1-2 yıl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525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&lt; 1 yıl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500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77F"/>
                    </a:solidFill>
                  </a:tcPr>
                </a:tc>
              </a:tr>
            </a:tbl>
          </a:graphicData>
        </a:graphic>
      </p:graphicFrame>
      <p:sp>
        <p:nvSpPr>
          <p:cNvPr id="35883" name="Line 44"/>
          <p:cNvSpPr>
            <a:spLocks noChangeShapeType="1"/>
          </p:cNvSpPr>
          <p:nvPr/>
        </p:nvSpPr>
        <p:spPr bwMode="auto">
          <a:xfrm flipV="1">
            <a:off x="1649414" y="4624388"/>
            <a:ext cx="7026275" cy="1071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5884" name="Line 45"/>
          <p:cNvSpPr>
            <a:spLocks noChangeShapeType="1"/>
          </p:cNvSpPr>
          <p:nvPr/>
        </p:nvSpPr>
        <p:spPr bwMode="auto">
          <a:xfrm>
            <a:off x="1692275" y="519113"/>
            <a:ext cx="0" cy="41052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5885" name="Text Box 46"/>
          <p:cNvSpPr txBox="1">
            <a:spLocks noChangeArrowheads="1"/>
          </p:cNvSpPr>
          <p:nvPr/>
        </p:nvSpPr>
        <p:spPr bwMode="auto">
          <a:xfrm>
            <a:off x="3239294" y="1260396"/>
            <a:ext cx="111680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dirty="0"/>
              <a:t>200-250</a:t>
            </a:r>
            <a:endParaRPr lang="en-US" sz="1200" dirty="0"/>
          </a:p>
        </p:txBody>
      </p:sp>
      <p:sp>
        <p:nvSpPr>
          <p:cNvPr id="35886" name="Text Box 47"/>
          <p:cNvSpPr txBox="1">
            <a:spLocks noChangeArrowheads="1"/>
          </p:cNvSpPr>
          <p:nvPr/>
        </p:nvSpPr>
        <p:spPr bwMode="auto">
          <a:xfrm>
            <a:off x="4356101" y="4624388"/>
            <a:ext cx="26638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 b="1">
                <a:latin typeface="Times New Roman" pitchFamily="18" charset="0"/>
              </a:rPr>
              <a:t>İş sınıfları</a:t>
            </a:r>
          </a:p>
        </p:txBody>
      </p:sp>
      <p:sp>
        <p:nvSpPr>
          <p:cNvPr id="35887" name="Text Box 48"/>
          <p:cNvSpPr txBox="1">
            <a:spLocks noChangeArrowheads="1"/>
          </p:cNvSpPr>
          <p:nvPr/>
        </p:nvSpPr>
        <p:spPr bwMode="auto">
          <a:xfrm>
            <a:off x="611189" y="2247900"/>
            <a:ext cx="9350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>
                <a:latin typeface="Times New Roman" pitchFamily="18" charset="0"/>
              </a:rPr>
              <a:t>ücret</a:t>
            </a:r>
          </a:p>
        </p:txBody>
      </p:sp>
      <p:pic>
        <p:nvPicPr>
          <p:cNvPr id="35888" name="Picture 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681038"/>
            <a:ext cx="3333750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89" name="Text Box 50"/>
          <p:cNvSpPr txBox="1">
            <a:spLocks noChangeArrowheads="1"/>
          </p:cNvSpPr>
          <p:nvPr/>
        </p:nvSpPr>
        <p:spPr bwMode="auto">
          <a:xfrm>
            <a:off x="6877051" y="411957"/>
            <a:ext cx="792163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100" dirty="0"/>
              <a:t>251-300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88188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0" y="1"/>
          <a:ext cx="9144000" cy="5117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Slayt" r:id="rId3" imgW="4543143" imgH="3391200" progId="PowerPoint.Slide.8">
                  <p:embed/>
                </p:oleObj>
              </mc:Choice>
              <mc:Fallback>
                <p:oleObj name="Slayt" r:id="rId3" imgW="4543143" imgH="3391200" progId="PowerPoint.Slid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"/>
                        <a:ext cx="9144000" cy="5117306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124076" y="4516041"/>
            <a:ext cx="43926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sz="2400" b="1">
                <a:latin typeface="Times New Roman" pitchFamily="18" charset="0"/>
              </a:rPr>
              <a:t>Örnek üçret tablosu</a:t>
            </a:r>
          </a:p>
        </p:txBody>
      </p:sp>
    </p:spTree>
    <p:extLst>
      <p:ext uri="{BB962C8B-B14F-4D97-AF65-F5344CB8AC3E}">
        <p14:creationId xmlns:p14="http://schemas.microsoft.com/office/powerpoint/2010/main" val="26939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699542"/>
            <a:ext cx="3208800" cy="600865"/>
          </a:xfrm>
          <a:noFill/>
        </p:spPr>
        <p:txBody>
          <a:bodyPr lIns="92075" tIns="46038" rIns="92075" bIns="46038" anchor="t"/>
          <a:lstStyle/>
          <a:p>
            <a:pPr eaLnBrk="1" hangingPunct="1"/>
            <a:r>
              <a:rPr lang="tr-TR" sz="2400" b="1" dirty="0" smtClean="0">
                <a:latin typeface="Roboto Slab" charset="0"/>
                <a:ea typeface="Roboto Slab" charset="0"/>
              </a:rPr>
              <a:t>Yasal incelemeler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4904" y="2211710"/>
            <a:ext cx="8507576" cy="1865313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Ücret belirlerken, uygulanan yasaları incelemek gereklidir.  Örneğin hiç kimse asgari ücret düzeyinin altında çalıştırılamaz.</a:t>
            </a:r>
          </a:p>
        </p:txBody>
      </p:sp>
    </p:spTree>
    <p:extLst>
      <p:ext uri="{BB962C8B-B14F-4D97-AF65-F5344CB8AC3E}">
        <p14:creationId xmlns:p14="http://schemas.microsoft.com/office/powerpoint/2010/main" val="1463860398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Ücretin </a:t>
            </a:r>
            <a:r>
              <a:rPr lang="tr-TR" sz="2400" b="1" dirty="0" err="1" smtClean="0"/>
              <a:t>işgören</a:t>
            </a:r>
            <a:r>
              <a:rPr lang="tr-TR" sz="2400" b="1" dirty="0" smtClean="0"/>
              <a:t> açısından önemi </a:t>
            </a:r>
            <a:endParaRPr lang="tr-TR" sz="2400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779662"/>
            <a:ext cx="8244408" cy="3096344"/>
          </a:xfrm>
        </p:spPr>
        <p:txBody>
          <a:bodyPr/>
          <a:lstStyle/>
          <a:p>
            <a:pPr>
              <a:buClr>
                <a:schemeClr val="tx1"/>
              </a:buClr>
            </a:pP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İşgörenlerin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biricik gelir kaynağıdır.</a:t>
            </a:r>
          </a:p>
          <a:p>
            <a:pPr>
              <a:buClr>
                <a:schemeClr val="tx1"/>
              </a:buClr>
            </a:pP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İşgörenin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ve bağımlılarının yaşam standardını belirler.</a:t>
            </a:r>
          </a:p>
          <a:p>
            <a:pPr>
              <a:buClr>
                <a:schemeClr val="tx1"/>
              </a:buClr>
            </a:pP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İşgörenin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saygınlığını ortaya koyar.</a:t>
            </a:r>
          </a:p>
          <a:p>
            <a:pPr>
              <a:buClr>
                <a:schemeClr val="tx1"/>
              </a:buClr>
            </a:pP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İşgörenin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toplumsal statüsünü belirler.</a:t>
            </a:r>
          </a:p>
          <a:p>
            <a:pPr>
              <a:buClr>
                <a:schemeClr val="tx1"/>
              </a:buClr>
            </a:pP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651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Ücretin sosyal ekonomik önemi </a:t>
            </a:r>
            <a:endParaRPr lang="tr-TR" sz="2400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1" y="1543050"/>
            <a:ext cx="8534400" cy="30861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Ulusal gelirin sosyal sınıflar arasında dağılış biçimini, yani,  toplumda sosyal adaletin gerçekleştirilme derecesini belirler.  </a:t>
            </a:r>
          </a:p>
        </p:txBody>
      </p:sp>
      <p:sp>
        <p:nvSpPr>
          <p:cNvPr id="10244" name="Text Box 7"/>
          <p:cNvSpPr txBox="1">
            <a:spLocks noChangeArrowheads="1"/>
          </p:cNvSpPr>
          <p:nvPr/>
        </p:nvSpPr>
        <p:spPr bwMode="auto">
          <a:xfrm>
            <a:off x="609600" y="3358575"/>
            <a:ext cx="2362200" cy="5847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3200" b="1" dirty="0">
                <a:latin typeface="Times New Roman" pitchFamily="18" charset="0"/>
              </a:rPr>
              <a:t>SERMAYE</a:t>
            </a:r>
            <a:endParaRPr lang="tr-TR" sz="2400" dirty="0">
              <a:latin typeface="Times New Roman" pitchFamily="18" charset="0"/>
            </a:endParaRPr>
          </a:p>
        </p:txBody>
      </p:sp>
      <p:sp>
        <p:nvSpPr>
          <p:cNvPr id="10245" name="Text Box 8"/>
          <p:cNvSpPr txBox="1">
            <a:spLocks noChangeArrowheads="1"/>
          </p:cNvSpPr>
          <p:nvPr/>
        </p:nvSpPr>
        <p:spPr bwMode="auto">
          <a:xfrm>
            <a:off x="3324225" y="3358575"/>
            <a:ext cx="2362200" cy="5847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3200" b="1">
                <a:latin typeface="Times New Roman" pitchFamily="18" charset="0"/>
              </a:rPr>
              <a:t>TOPRAK</a:t>
            </a:r>
            <a:endParaRPr lang="tr-TR" sz="2400">
              <a:latin typeface="Times New Roman" pitchFamily="18" charset="0"/>
            </a:endParaRPr>
          </a:p>
        </p:txBody>
      </p:sp>
      <p:sp>
        <p:nvSpPr>
          <p:cNvPr id="10246" name="Text Box 9"/>
          <p:cNvSpPr txBox="1">
            <a:spLocks noChangeArrowheads="1"/>
          </p:cNvSpPr>
          <p:nvPr/>
        </p:nvSpPr>
        <p:spPr bwMode="auto">
          <a:xfrm>
            <a:off x="6096000" y="3337637"/>
            <a:ext cx="2362200" cy="5847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sz="3200" b="1">
                <a:latin typeface="Times New Roman" pitchFamily="18" charset="0"/>
              </a:rPr>
              <a:t>EMEK</a:t>
            </a:r>
            <a:endParaRPr lang="tr-TR" sz="2400">
              <a:latin typeface="Times New Roman" pitchFamily="18" charset="0"/>
            </a:endParaRPr>
          </a:p>
        </p:txBody>
      </p:sp>
      <p:sp>
        <p:nvSpPr>
          <p:cNvPr id="10247" name="Text Box 10"/>
          <p:cNvSpPr txBox="1">
            <a:spLocks noChangeArrowheads="1"/>
          </p:cNvSpPr>
          <p:nvPr/>
        </p:nvSpPr>
        <p:spPr bwMode="auto">
          <a:xfrm>
            <a:off x="609600" y="4342880"/>
            <a:ext cx="2362200" cy="5847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sz="3200" b="1">
                <a:latin typeface="Times New Roman" pitchFamily="18" charset="0"/>
              </a:rPr>
              <a:t>FAİZ</a:t>
            </a:r>
            <a:endParaRPr lang="tr-TR" sz="2400">
              <a:latin typeface="Times New Roman" pitchFamily="18" charset="0"/>
            </a:endParaRPr>
          </a:p>
        </p:txBody>
      </p:sp>
      <p:sp>
        <p:nvSpPr>
          <p:cNvPr id="10248" name="Text Box 11"/>
          <p:cNvSpPr txBox="1">
            <a:spLocks noChangeArrowheads="1"/>
          </p:cNvSpPr>
          <p:nvPr/>
        </p:nvSpPr>
        <p:spPr bwMode="auto">
          <a:xfrm>
            <a:off x="3200400" y="4343400"/>
            <a:ext cx="2362200" cy="5847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sz="3200" b="1">
                <a:latin typeface="Times New Roman" pitchFamily="18" charset="0"/>
              </a:rPr>
              <a:t>RANT</a:t>
            </a:r>
            <a:endParaRPr lang="tr-TR" sz="2400">
              <a:latin typeface="Times New Roman" pitchFamily="18" charset="0"/>
            </a:endParaRPr>
          </a:p>
        </p:txBody>
      </p:sp>
      <p:sp>
        <p:nvSpPr>
          <p:cNvPr id="10249" name="Text Box 12"/>
          <p:cNvSpPr txBox="1">
            <a:spLocks noChangeArrowheads="1"/>
          </p:cNvSpPr>
          <p:nvPr/>
        </p:nvSpPr>
        <p:spPr bwMode="auto">
          <a:xfrm>
            <a:off x="6096000" y="4358646"/>
            <a:ext cx="2362200" cy="5847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sz="3200" b="1" dirty="0">
                <a:latin typeface="Times New Roman" pitchFamily="18" charset="0"/>
              </a:rPr>
              <a:t>ÜCRET</a:t>
            </a:r>
            <a:endParaRPr lang="tr-TR" sz="2400" dirty="0">
              <a:latin typeface="Times New Roman" pitchFamily="18" charset="0"/>
            </a:endParaRPr>
          </a:p>
        </p:txBody>
      </p:sp>
      <p:sp>
        <p:nvSpPr>
          <p:cNvPr id="10250" name="Line 13"/>
          <p:cNvSpPr>
            <a:spLocks noChangeShapeType="1"/>
          </p:cNvSpPr>
          <p:nvPr/>
        </p:nvSpPr>
        <p:spPr bwMode="auto">
          <a:xfrm>
            <a:off x="1752600" y="3943350"/>
            <a:ext cx="0" cy="400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251" name="Line 14"/>
          <p:cNvSpPr>
            <a:spLocks noChangeShapeType="1"/>
          </p:cNvSpPr>
          <p:nvPr/>
        </p:nvSpPr>
        <p:spPr bwMode="auto">
          <a:xfrm flipH="1">
            <a:off x="4505325" y="3921919"/>
            <a:ext cx="0" cy="43672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0252" name="Line 15"/>
          <p:cNvSpPr>
            <a:spLocks noChangeShapeType="1"/>
          </p:cNvSpPr>
          <p:nvPr/>
        </p:nvSpPr>
        <p:spPr bwMode="auto">
          <a:xfrm>
            <a:off x="7277100" y="3943350"/>
            <a:ext cx="0" cy="41529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4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699542"/>
            <a:ext cx="3208800" cy="600865"/>
          </a:xfrm>
          <a:noFill/>
        </p:spPr>
        <p:txBody>
          <a:bodyPr lIns="92075" tIns="46038" rIns="92075" bIns="46038" anchor="t"/>
          <a:lstStyle/>
          <a:p>
            <a:pPr eaLnBrk="1" hangingPunct="1"/>
            <a:r>
              <a:rPr lang="tr-TR" sz="2400" dirty="0" err="1" smtClean="0">
                <a:latin typeface="Roboto Slab" charset="0"/>
                <a:ea typeface="Roboto Slab" charset="0"/>
              </a:rPr>
              <a:t>Ücretleme</a:t>
            </a:r>
            <a:r>
              <a:rPr lang="tr-TR" sz="2400" dirty="0" smtClean="0">
                <a:latin typeface="Roboto Slab" charset="0"/>
                <a:ea typeface="Roboto Slab" charset="0"/>
              </a:rPr>
              <a:t> amaçları</a:t>
            </a:r>
            <a:endParaRPr lang="tr-TR" sz="2400" dirty="0" smtClean="0">
              <a:latin typeface="Roboto Slab" charset="0"/>
              <a:ea typeface="Roboto Slab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584" y="1923678"/>
            <a:ext cx="7632848" cy="2352675"/>
          </a:xfrm>
        </p:spPr>
        <p:txBody>
          <a:bodyPr lIns="92075" tIns="46038" rIns="92075" bIns="46038"/>
          <a:lstStyle/>
          <a:p>
            <a:pPr eaLnBrk="1" hangingPunct="1"/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İşgörenleri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elde tutmak,</a:t>
            </a:r>
          </a:p>
          <a:p>
            <a:pPr eaLnBrk="1" hangingPunct="1"/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İşgörenleri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güdülemek,</a:t>
            </a:r>
          </a:p>
          <a:p>
            <a:pPr eaLnBrk="1" hangingPunct="1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Çalışmaya istekli aday personel birikimi yaratmak,</a:t>
            </a:r>
          </a:p>
          <a:p>
            <a:pPr eaLnBrk="1" hangingPunct="1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Maliyetleri denetim altına almak. </a:t>
            </a:r>
          </a:p>
        </p:txBody>
      </p:sp>
    </p:spTree>
    <p:extLst>
      <p:ext uri="{BB962C8B-B14F-4D97-AF65-F5344CB8AC3E}">
        <p14:creationId xmlns:p14="http://schemas.microsoft.com/office/powerpoint/2010/main" val="42324705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699542"/>
            <a:ext cx="3208800" cy="672873"/>
          </a:xfrm>
          <a:noFill/>
        </p:spPr>
        <p:txBody>
          <a:bodyPr lIns="92075" tIns="46038" rIns="92075" bIns="46038" anchor="t"/>
          <a:lstStyle/>
          <a:p>
            <a:pPr eaLnBrk="1" hangingPunct="1"/>
            <a:r>
              <a:rPr lang="tr-TR" sz="2400" dirty="0" err="1" smtClean="0">
                <a:latin typeface="Tahoma" pitchFamily="34" charset="0"/>
              </a:rPr>
              <a:t>Ücretleme</a:t>
            </a:r>
            <a:r>
              <a:rPr lang="tr-TR" sz="2400" dirty="0" smtClean="0">
                <a:latin typeface="Tahoma" pitchFamily="34" charset="0"/>
              </a:rPr>
              <a:t> ilkeleri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707654"/>
            <a:ext cx="8172400" cy="30861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Eşit işe eşit ücret ilkesi,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Dengeli  ücret ilkesi,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Piyasa  ücretleriyle karşılaştırma,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Yükselmeye paralel artış ilkesi,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Nesnellik ve açıklık ilkesi, 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Uzlaşım ilkesi.</a:t>
            </a:r>
          </a:p>
        </p:txBody>
      </p:sp>
    </p:spTree>
    <p:extLst>
      <p:ext uri="{BB962C8B-B14F-4D97-AF65-F5344CB8AC3E}">
        <p14:creationId xmlns:p14="http://schemas.microsoft.com/office/powerpoint/2010/main" val="3346713856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6025" y="627533"/>
            <a:ext cx="3208800" cy="931891"/>
          </a:xfrm>
          <a:noFill/>
        </p:spPr>
        <p:txBody>
          <a:bodyPr lIns="92075" tIns="46038" rIns="92075" bIns="46038" anchor="t"/>
          <a:lstStyle/>
          <a:p>
            <a:pPr eaLnBrk="1" hangingPunct="1"/>
            <a:r>
              <a:rPr lang="tr-TR" sz="2400" dirty="0" smtClean="0">
                <a:latin typeface="Roboto Slab" charset="0"/>
                <a:ea typeface="Roboto Slab" charset="0"/>
              </a:rPr>
              <a:t>Eşit işe eşit ücret nasıl sağlanır ?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3" y="1923678"/>
            <a:ext cx="8604448" cy="2736304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tr-TR" sz="2500" dirty="0" err="1" smtClean="0">
                <a:latin typeface="Tahoma" pitchFamily="34" charset="0"/>
              </a:rPr>
              <a:t>Ücretlemede</a:t>
            </a:r>
            <a:r>
              <a:rPr lang="tr-TR" sz="2500" dirty="0" smtClean="0">
                <a:latin typeface="Tahoma" pitchFamily="34" charset="0"/>
              </a:rPr>
              <a:t> en önemli konulardan birisi eşit işe eşit ücret vermedir; ücret adaleti  işlere ödenen ücretler arasındaki farklılıkların, işlerin göreceli değerleriyle uyumlu olması anlamına gelir</a:t>
            </a:r>
            <a:r>
              <a:rPr lang="tr-TR" sz="2500" dirty="0" smtClean="0">
                <a:latin typeface="Tahoma" pitchFamily="34" charset="0"/>
              </a:rPr>
              <a:t>.</a:t>
            </a:r>
            <a:endParaRPr lang="tr-TR" sz="2500" dirty="0" smtClean="0">
              <a:latin typeface="Tahoma" pitchFamily="34" charset="0"/>
            </a:endParaRPr>
          </a:p>
          <a:p>
            <a:pPr eaLnBrk="1" hangingPunct="1"/>
            <a:r>
              <a:rPr lang="tr-TR" sz="2500" dirty="0" smtClean="0">
                <a:latin typeface="Tahoma" pitchFamily="34" charset="0"/>
              </a:rPr>
              <a:t>Eşit işe eşit ücret ilkesini gerçekleştirmek için ne yapılmalıdır ?</a:t>
            </a:r>
          </a:p>
        </p:txBody>
      </p:sp>
    </p:spTree>
    <p:extLst>
      <p:ext uri="{BB962C8B-B14F-4D97-AF65-F5344CB8AC3E}">
        <p14:creationId xmlns:p14="http://schemas.microsoft.com/office/powerpoint/2010/main" val="1495770356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779588"/>
            <a:ext cx="8604448" cy="2514600"/>
          </a:xfrm>
          <a:noFill/>
        </p:spPr>
        <p:txBody>
          <a:bodyPr lIns="92075" tIns="46038" rIns="92075" bIns="46038"/>
          <a:lstStyle/>
          <a:p>
            <a:pPr eaLnBrk="1" hangingPunct="1">
              <a:buFont typeface="Monotype Sorts" charset="2"/>
              <a:buChar char=" "/>
            </a:pPr>
            <a:endParaRPr lang="tr-TR" sz="2100" dirty="0" smtClean="0">
              <a:latin typeface="Tahoma" pitchFamily="34" charset="0"/>
            </a:endParaRPr>
          </a:p>
          <a:p>
            <a:pPr algn="ctr" eaLnBrk="1" hangingPunct="1">
              <a:buClr>
                <a:schemeClr val="tx1"/>
              </a:buClr>
              <a:buFont typeface="Monotype Sorts" charset="2"/>
              <a:buChar char=" "/>
            </a:pPr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Eşit işe eşit ücret vermek için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 eaLnBrk="1" hangingPunct="1">
              <a:buClr>
                <a:schemeClr val="tx1"/>
              </a:buClr>
              <a:buFont typeface="Monotype Sorts" charset="2"/>
              <a:buChar char=" "/>
            </a:pPr>
            <a:r>
              <a:rPr lang="tr-TR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İş değerlemesi</a:t>
            </a:r>
          </a:p>
          <a:p>
            <a:pPr algn="ctr" eaLnBrk="1" hangingPunct="1">
              <a:buClr>
                <a:schemeClr val="tx1"/>
              </a:buClr>
              <a:buFont typeface="Monotype Sorts" charset="2"/>
              <a:buChar char=" "/>
            </a:pPr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yapılmalıdır.</a:t>
            </a:r>
          </a:p>
        </p:txBody>
      </p:sp>
    </p:spTree>
    <p:extLst>
      <p:ext uri="{BB962C8B-B14F-4D97-AF65-F5344CB8AC3E}">
        <p14:creationId xmlns:p14="http://schemas.microsoft.com/office/powerpoint/2010/main" val="380273789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Warwick template">
  <a:themeElements>
    <a:clrScheme name="Custom 347">
      <a:dk1>
        <a:srgbClr val="114454"/>
      </a:dk1>
      <a:lt1>
        <a:srgbClr val="FFFFFF"/>
      </a:lt1>
      <a:dk2>
        <a:srgbClr val="5F6C70"/>
      </a:dk2>
      <a:lt2>
        <a:srgbClr val="CED5D8"/>
      </a:lt2>
      <a:accent1>
        <a:srgbClr val="114454"/>
      </a:accent1>
      <a:accent2>
        <a:srgbClr val="18637B"/>
      </a:accent2>
      <a:accent3>
        <a:srgbClr val="309AAD"/>
      </a:accent3>
      <a:accent4>
        <a:srgbClr val="165751"/>
      </a:accent4>
      <a:accent5>
        <a:srgbClr val="3B8D61"/>
      </a:accent5>
      <a:accent6>
        <a:srgbClr val="94BF6E"/>
      </a:accent6>
      <a:hlink>
        <a:srgbClr val="114454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794</Words>
  <Application>Microsoft Office PowerPoint</Application>
  <PresentationFormat>Ekran Gösterisi (16:9)</PresentationFormat>
  <Paragraphs>310</Paragraphs>
  <Slides>35</Slides>
  <Notes>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2</vt:i4>
      </vt:variant>
      <vt:variant>
        <vt:lpstr>Slayt Başlıkları</vt:lpstr>
      </vt:variant>
      <vt:variant>
        <vt:i4>35</vt:i4>
      </vt:variant>
    </vt:vector>
  </HeadingPairs>
  <TitlesOfParts>
    <vt:vector size="46" baseType="lpstr">
      <vt:lpstr>Arial</vt:lpstr>
      <vt:lpstr>Nixie One</vt:lpstr>
      <vt:lpstr>Wingdings</vt:lpstr>
      <vt:lpstr>Roboto Slab</vt:lpstr>
      <vt:lpstr>Times New Roman</vt:lpstr>
      <vt:lpstr>Verdana</vt:lpstr>
      <vt:lpstr>Monotype Sorts</vt:lpstr>
      <vt:lpstr>Tahoma</vt:lpstr>
      <vt:lpstr>Warwick template</vt:lpstr>
      <vt:lpstr>Microsoft Office Excel Chart</vt:lpstr>
      <vt:lpstr>Microsoft PowerPoint Slaydı</vt:lpstr>
      <vt:lpstr>Ücret</vt:lpstr>
      <vt:lpstr>Ücret </vt:lpstr>
      <vt:lpstr>Ücretin hastane açısından önemi </vt:lpstr>
      <vt:lpstr>Ücretin işgören açısından önemi </vt:lpstr>
      <vt:lpstr>Ücretin sosyal ekonomik önemi </vt:lpstr>
      <vt:lpstr>Ücretleme amaçları</vt:lpstr>
      <vt:lpstr>Ücretleme ilkeleri</vt:lpstr>
      <vt:lpstr>Eşit işe eşit ücret nasıl sağlanır ? </vt:lpstr>
      <vt:lpstr>PowerPoint Sunusu</vt:lpstr>
      <vt:lpstr>Hastane ücret eğrisinin cizimi</vt:lpstr>
      <vt:lpstr>Ücret eğrisinin çizim yöntemleri</vt:lpstr>
      <vt:lpstr>Ücret eğrisini çiziniz.</vt:lpstr>
      <vt:lpstr>PowerPoint Sunusu</vt:lpstr>
      <vt:lpstr>Hastanenin ücret eğrisi</vt:lpstr>
      <vt:lpstr>PowerPoint Sunusu</vt:lpstr>
      <vt:lpstr>Kurum dışı ücret adaleti nasıl sağlanır ?</vt:lpstr>
      <vt:lpstr>Ücret karşılaştırmaları</vt:lpstr>
      <vt:lpstr>Üç hastanenin ücretleri</vt:lpstr>
      <vt:lpstr>Düzeltilmemiş ücretler</vt:lpstr>
      <vt:lpstr>Ücret düzeltmeleri</vt:lpstr>
      <vt:lpstr>Düzeltilmiş ücretler</vt:lpstr>
      <vt:lpstr>Tekil ücretleme</vt:lpstr>
      <vt:lpstr>Tekil ücretlemenin sakıncaları</vt:lpstr>
      <vt:lpstr>İş sınıflaması</vt:lpstr>
      <vt:lpstr>Örnek</vt:lpstr>
      <vt:lpstr>PowerPoint Sunusu</vt:lpstr>
      <vt:lpstr>Toplu ücretleme: ücret alanları</vt:lpstr>
      <vt:lpstr>Toplu ücretleme: ücret alanları</vt:lpstr>
      <vt:lpstr>Toplu ücretleme: ücret alanlarının çakıştırılması</vt:lpstr>
      <vt:lpstr>Kıdem ve performans nasıl sisteme entegre edilebilir ?</vt:lpstr>
      <vt:lpstr>PowerPoint Sunusu</vt:lpstr>
      <vt:lpstr>PowerPoint Sunusu</vt:lpstr>
      <vt:lpstr>PowerPoint Sunusu</vt:lpstr>
      <vt:lpstr>PowerPoint Sunusu</vt:lpstr>
      <vt:lpstr>Yasal incelemeler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ve Sağlık Düzeyini Etkileyen Faktörler</dc:title>
  <dc:creator>Kersoy</dc:creator>
  <cp:lastModifiedBy>Zelal Özyıldız</cp:lastModifiedBy>
  <cp:revision>17</cp:revision>
  <dcterms:modified xsi:type="dcterms:W3CDTF">2022-09-19T12:34:59Z</dcterms:modified>
</cp:coreProperties>
</file>