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6"/>
  </p:notesMasterIdLst>
  <p:sldIdLst>
    <p:sldId id="259" r:id="rId2"/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5" r:id="rId25"/>
  </p:sldIdLst>
  <p:sldSz cx="9144000" cy="5143500" type="screen16x9"/>
  <p:notesSz cx="6858000" cy="9144000"/>
  <p:embeddedFontLst>
    <p:embeddedFont>
      <p:font typeface="Nixie One" charset="0"/>
      <p:regular r:id="rId27"/>
    </p:embeddedFont>
    <p:embeddedFont>
      <p:font typeface="Roboto Slab" charset="0"/>
      <p:regular r:id="rId28"/>
      <p:bold r:id="rId29"/>
    </p:embeddedFont>
    <p:embeddedFont>
      <p:font typeface="Tahoma" pitchFamily="34" charset="0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92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412700"/>
            <a:ext cx="4505700" cy="1625850"/>
          </a:xfrm>
        </p:spPr>
        <p:txBody>
          <a:bodyPr/>
          <a:lstStyle/>
          <a:p>
            <a:r>
              <a:rPr lang="tr-TR" sz="4000" dirty="0" smtClean="0"/>
              <a:t>Stratejik Yönetim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Tehditlere açıklık analizi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7" y="1923678"/>
            <a:ext cx="8496944" cy="300233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Her sağlık kurumunun işleyişini biçimlendiren, faaliyetlerine yön veren özgün nitelikleri, kaynakları, değerleri bulunmaktadır.  Bunlar o kurumun dayanaklarıdır. Müşteri beklentileri, toplum tarafından benimsenme, kalite, kurum felsefesi, maliyetler, teknik donanım bir sağlık kurumunun başlıca dayanaklarıdır.</a:t>
            </a:r>
          </a:p>
        </p:txBody>
      </p:sp>
    </p:spTree>
    <p:extLst>
      <p:ext uri="{BB962C8B-B14F-4D97-AF65-F5344CB8AC3E}">
        <p14:creationId xmlns:p14="http://schemas.microsoft.com/office/powerpoint/2010/main" val="361143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Tehditlere açıklık matrisi</a:t>
            </a:r>
          </a:p>
        </p:txBody>
      </p:sp>
      <p:sp>
        <p:nvSpPr>
          <p:cNvPr id="13315" name="AutoShape 4"/>
          <p:cNvSpPr>
            <a:spLocks noChangeArrowheads="1"/>
          </p:cNvSpPr>
          <p:nvPr/>
        </p:nvSpPr>
        <p:spPr bwMode="auto">
          <a:xfrm>
            <a:off x="1085167" y="1636043"/>
            <a:ext cx="1139274" cy="3306570"/>
          </a:xfrm>
          <a:prstGeom prst="upArrow">
            <a:avLst>
              <a:gd name="adj1" fmla="val 50000"/>
              <a:gd name="adj2" fmla="val 7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/>
          </a:p>
        </p:txBody>
      </p:sp>
      <p:sp>
        <p:nvSpPr>
          <p:cNvPr id="13316" name="AutoShape 6"/>
          <p:cNvSpPr>
            <a:spLocks noChangeArrowheads="1"/>
          </p:cNvSpPr>
          <p:nvPr/>
        </p:nvSpPr>
        <p:spPr bwMode="auto">
          <a:xfrm>
            <a:off x="2051720" y="4286250"/>
            <a:ext cx="6530963" cy="776064"/>
          </a:xfrm>
          <a:prstGeom prst="rightArrow">
            <a:avLst>
              <a:gd name="adj1" fmla="val 50000"/>
              <a:gd name="adj2" fmla="val 132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 rot="-5400000">
            <a:off x="252046" y="3341322"/>
            <a:ext cx="28055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sz="1600" b="1" dirty="0">
                <a:solidFill>
                  <a:schemeClr val="bg1"/>
                </a:solidFill>
              </a:rPr>
              <a:t>Tehlikeli durumun kurumu etkileme olasılığı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2224441" y="4489616"/>
            <a:ext cx="57619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1800" b="1" dirty="0">
                <a:solidFill>
                  <a:schemeClr val="bg1"/>
                </a:solidFill>
              </a:rPr>
              <a:t>Tehlikeli durumun ortaya çıkma olasılığı</a:t>
            </a:r>
          </a:p>
        </p:txBody>
      </p:sp>
      <p:sp>
        <p:nvSpPr>
          <p:cNvPr id="13319" name="Rectangle 11"/>
          <p:cNvSpPr>
            <a:spLocks noChangeArrowheads="1"/>
          </p:cNvSpPr>
          <p:nvPr/>
        </p:nvSpPr>
        <p:spPr bwMode="auto">
          <a:xfrm>
            <a:off x="2743200" y="1693193"/>
            <a:ext cx="4724400" cy="26860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3320" name="Line 12"/>
          <p:cNvSpPr>
            <a:spLocks noChangeShapeType="1"/>
          </p:cNvSpPr>
          <p:nvPr/>
        </p:nvSpPr>
        <p:spPr bwMode="auto">
          <a:xfrm>
            <a:off x="2743200" y="2176341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1" name="Line 13"/>
          <p:cNvSpPr>
            <a:spLocks noChangeShapeType="1"/>
          </p:cNvSpPr>
          <p:nvPr/>
        </p:nvSpPr>
        <p:spPr bwMode="auto">
          <a:xfrm>
            <a:off x="2709041" y="2779904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2" name="Line 14"/>
          <p:cNvSpPr>
            <a:spLocks noChangeShapeType="1"/>
          </p:cNvSpPr>
          <p:nvPr/>
        </p:nvSpPr>
        <p:spPr bwMode="auto">
          <a:xfrm>
            <a:off x="2743200" y="348615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3" name="Line 15"/>
          <p:cNvSpPr>
            <a:spLocks noChangeShapeType="1"/>
          </p:cNvSpPr>
          <p:nvPr/>
        </p:nvSpPr>
        <p:spPr bwMode="auto">
          <a:xfrm>
            <a:off x="2743200" y="1636043"/>
            <a:ext cx="0" cy="26860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4" name="Line 16"/>
          <p:cNvSpPr>
            <a:spLocks noChangeShapeType="1"/>
          </p:cNvSpPr>
          <p:nvPr/>
        </p:nvSpPr>
        <p:spPr bwMode="auto">
          <a:xfrm>
            <a:off x="3962400" y="1693193"/>
            <a:ext cx="0" cy="2628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5" name="Line 17"/>
          <p:cNvSpPr>
            <a:spLocks noChangeShapeType="1"/>
          </p:cNvSpPr>
          <p:nvPr/>
        </p:nvSpPr>
        <p:spPr bwMode="auto">
          <a:xfrm>
            <a:off x="5181600" y="1664618"/>
            <a:ext cx="0" cy="26860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326" name="Line 18"/>
          <p:cNvSpPr>
            <a:spLocks noChangeShapeType="1"/>
          </p:cNvSpPr>
          <p:nvPr/>
        </p:nvSpPr>
        <p:spPr bwMode="auto">
          <a:xfrm>
            <a:off x="6400800" y="1693193"/>
            <a:ext cx="0" cy="2628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pic>
        <p:nvPicPr>
          <p:cNvPr id="104473" name="Picture 25" descr="BD06711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01" y="2230952"/>
            <a:ext cx="1026883" cy="54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4" name="Picture 26" descr="BD0667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572" y="3543177"/>
            <a:ext cx="1063691" cy="58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5" name="Picture 27" descr="PE01496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92013" y="2779904"/>
            <a:ext cx="1017640" cy="724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76" name="Picture 28" descr="BD0820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038" y="1693193"/>
            <a:ext cx="921816" cy="46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94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Stratejik topluluklar analizi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23678"/>
            <a:ext cx="8208912" cy="25922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Stratejik topluluk, kurumun işleyişini doğrudan veya dolaylı biçimde etkileyebilecek kişi, grup ve kurumlardır.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Özel bir hastane için stratejik topluluklar nelerdir? Bunların potansiyel tehdit ve destek düzeyi nedir ?</a:t>
            </a:r>
          </a:p>
        </p:txBody>
      </p:sp>
    </p:spTree>
    <p:extLst>
      <p:ext uri="{BB962C8B-B14F-4D97-AF65-F5344CB8AC3E}">
        <p14:creationId xmlns:p14="http://schemas.microsoft.com/office/powerpoint/2010/main" val="384698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Stratejik topluluklar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990600" y="4629150"/>
            <a:ext cx="8153400" cy="46166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b="1"/>
              <a:t>Stratejik grupların potansiyel tehditi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 rot="-5400000">
            <a:off x="-969962" y="2932182"/>
            <a:ext cx="3371850" cy="707886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sz="2000" b="1" dirty="0"/>
              <a:t>Stratejik grupların destek düzeyi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2590800" y="4171950"/>
            <a:ext cx="1752600" cy="46166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b="1"/>
              <a:t>güçlü</a:t>
            </a:r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6705600" y="4171950"/>
            <a:ext cx="1524000" cy="46166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b="1"/>
              <a:t>zayıf</a:t>
            </a: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 rot="-5400000">
            <a:off x="904875" y="3343854"/>
            <a:ext cx="1085850" cy="36933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sz="1800" b="1" dirty="0"/>
              <a:t>Düşük</a:t>
            </a:r>
          </a:p>
        </p:txBody>
      </p:sp>
      <p:sp>
        <p:nvSpPr>
          <p:cNvPr id="15368" name="Text Box 11"/>
          <p:cNvSpPr txBox="1">
            <a:spLocks noChangeArrowheads="1"/>
          </p:cNvSpPr>
          <p:nvPr/>
        </p:nvSpPr>
        <p:spPr bwMode="auto">
          <a:xfrm rot="-5400000">
            <a:off x="929258" y="1958459"/>
            <a:ext cx="1085850" cy="36933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sz="1800" b="1" dirty="0"/>
              <a:t>Yüksek</a:t>
            </a:r>
          </a:p>
        </p:txBody>
      </p:sp>
      <p:sp>
        <p:nvSpPr>
          <p:cNvPr id="15369" name="Rectangle 12"/>
          <p:cNvSpPr>
            <a:spLocks noChangeArrowheads="1"/>
          </p:cNvSpPr>
          <p:nvPr/>
        </p:nvSpPr>
        <p:spPr bwMode="auto">
          <a:xfrm>
            <a:off x="1981200" y="1600200"/>
            <a:ext cx="2743200" cy="10858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BIÇAK SIRTI</a:t>
            </a:r>
          </a:p>
          <a:p>
            <a:pPr algn="ctr"/>
            <a:r>
              <a:rPr lang="tr-TR" b="1" dirty="0">
                <a:solidFill>
                  <a:schemeClr val="bg1"/>
                </a:solidFill>
              </a:rPr>
              <a:t>(Tıp personeli)</a:t>
            </a:r>
          </a:p>
          <a:p>
            <a:pPr algn="ctr"/>
            <a:r>
              <a:rPr lang="tr-TR" b="1" dirty="0">
                <a:solidFill>
                  <a:schemeClr val="bg1"/>
                </a:solidFill>
              </a:rPr>
              <a:t>(Sigorta kurum)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15370" name="Rectangle 13"/>
          <p:cNvSpPr>
            <a:spLocks noChangeArrowheads="1"/>
          </p:cNvSpPr>
          <p:nvPr/>
        </p:nvSpPr>
        <p:spPr bwMode="auto">
          <a:xfrm>
            <a:off x="1981200" y="2857500"/>
            <a:ext cx="2819400" cy="120015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ENGELLEYİCİ</a:t>
            </a:r>
          </a:p>
          <a:p>
            <a:pPr algn="ctr"/>
            <a:r>
              <a:rPr lang="tr-TR" b="1">
                <a:solidFill>
                  <a:schemeClr val="bg1"/>
                </a:solidFill>
              </a:rPr>
              <a:t>(Rakipler)</a:t>
            </a:r>
          </a:p>
          <a:p>
            <a:pPr algn="ctr"/>
            <a:r>
              <a:rPr lang="tr-TR" b="1">
                <a:solidFill>
                  <a:schemeClr val="bg1"/>
                </a:solidFill>
              </a:rPr>
              <a:t>(Sendikalar)</a:t>
            </a:r>
          </a:p>
        </p:txBody>
      </p:sp>
      <p:sp>
        <p:nvSpPr>
          <p:cNvPr id="15371" name="Rectangle 14"/>
          <p:cNvSpPr>
            <a:spLocks noChangeArrowheads="1"/>
          </p:cNvSpPr>
          <p:nvPr/>
        </p:nvSpPr>
        <p:spPr bwMode="auto">
          <a:xfrm>
            <a:off x="5867400" y="1600200"/>
            <a:ext cx="2743200" cy="108585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DESTEKLEYİCİ</a:t>
            </a:r>
          </a:p>
          <a:p>
            <a:pPr algn="ctr"/>
            <a:r>
              <a:rPr lang="tr-TR" b="1">
                <a:solidFill>
                  <a:schemeClr val="bg1"/>
                </a:solidFill>
              </a:rPr>
              <a:t>(Bağlı kurumlar)</a:t>
            </a:r>
          </a:p>
          <a:p>
            <a:pPr algn="ctr"/>
            <a:r>
              <a:rPr lang="tr-TR" b="1">
                <a:solidFill>
                  <a:schemeClr val="bg1"/>
                </a:solidFill>
              </a:rPr>
              <a:t> (Yönetim kurulu)</a:t>
            </a:r>
          </a:p>
        </p:txBody>
      </p:sp>
      <p:sp>
        <p:nvSpPr>
          <p:cNvPr id="15372" name="Rectangle 15"/>
          <p:cNvSpPr>
            <a:spLocks noChangeArrowheads="1"/>
          </p:cNvSpPr>
          <p:nvPr/>
        </p:nvSpPr>
        <p:spPr bwMode="auto">
          <a:xfrm>
            <a:off x="5867400" y="2857500"/>
            <a:ext cx="2743200" cy="12001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/>
              <a:t>MARJİNAL</a:t>
            </a:r>
          </a:p>
          <a:p>
            <a:pPr algn="ctr"/>
            <a:r>
              <a:rPr lang="tr-TR" sz="2800" b="1"/>
              <a:t>(Meslek </a:t>
            </a:r>
          </a:p>
          <a:p>
            <a:pPr algn="ctr"/>
            <a:r>
              <a:rPr lang="tr-TR" sz="2800" b="1"/>
              <a:t>Kuruluşları)</a:t>
            </a:r>
          </a:p>
        </p:txBody>
      </p:sp>
    </p:spTree>
    <p:extLst>
      <p:ext uri="{BB962C8B-B14F-4D97-AF65-F5344CB8AC3E}">
        <p14:creationId xmlns:p14="http://schemas.microsoft.com/office/powerpoint/2010/main" val="13000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Uzmanlardan yararlanma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2139702"/>
            <a:ext cx="8820472" cy="1714500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Konu ile ilgili uzmanların görüşleri alınarak, dış çevre koşullarının ne olacağı konusunda bilgi edinilebilir.</a:t>
            </a:r>
          </a:p>
        </p:txBody>
      </p:sp>
    </p:spTree>
    <p:extLst>
      <p:ext uri="{BB962C8B-B14F-4D97-AF65-F5344CB8AC3E}">
        <p14:creationId xmlns:p14="http://schemas.microsoft.com/office/powerpoint/2010/main" val="1332687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İç çevrenin analizi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3" y="1419622"/>
            <a:ext cx="8244408" cy="36004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Yönetim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İnsan kaynakları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Finans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Pazarlama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Klinik sistemler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Kurumsal yapı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Kurumsal kültür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Fiziksel olanaklar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Bilgi sistemleri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Önderlik</a:t>
            </a:r>
          </a:p>
          <a:p>
            <a:pPr eaLnBrk="1" hangingPunct="1">
              <a:spcBef>
                <a:spcPts val="0"/>
              </a:spcBef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94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Kurumsal yönelim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3" y="1766888"/>
            <a:ext cx="8244408" cy="3159125"/>
          </a:xfrm>
        </p:spPr>
        <p:txBody>
          <a:bodyPr/>
          <a:lstStyle/>
          <a:p>
            <a:pPr eaLnBrk="1" hangingPunct="1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Misyon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Vizyon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Hedef ve amaçlar</a:t>
            </a:r>
          </a:p>
        </p:txBody>
      </p:sp>
    </p:spTree>
    <p:extLst>
      <p:ext uri="{BB962C8B-B14F-4D97-AF65-F5344CB8AC3E}">
        <p14:creationId xmlns:p14="http://schemas.microsoft.com/office/powerpoint/2010/main" val="2548565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1"/>
          <p:cNvSpPr>
            <a:spLocks noChangeArrowheads="1"/>
          </p:cNvSpPr>
          <p:nvPr/>
        </p:nvSpPr>
        <p:spPr bwMode="auto">
          <a:xfrm>
            <a:off x="990600" y="1085850"/>
            <a:ext cx="4572000" cy="3943350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/>
          </a:p>
          <a:p>
            <a:pPr algn="ctr"/>
            <a:endParaRPr lang="tr-TR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err="1" smtClean="0">
                <a:solidFill>
                  <a:schemeClr val="bg1"/>
                </a:solidFill>
              </a:rPr>
              <a:t>İilişkiler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47800" y="1543050"/>
            <a:ext cx="4038600" cy="6858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VİZYON - MİSYON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09600" y="2914650"/>
            <a:ext cx="5334000" cy="62865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HEDEF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04800" y="4286250"/>
            <a:ext cx="6019800" cy="62865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AMAÇLAR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457200" y="2286000"/>
            <a:ext cx="2819400" cy="6286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Temel </a:t>
            </a:r>
          </a:p>
          <a:p>
            <a:pPr algn="ctr"/>
            <a:r>
              <a:rPr lang="tr-TR"/>
              <a:t>oluşturur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381000" y="3600450"/>
            <a:ext cx="2819400" cy="6286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Temel </a:t>
            </a:r>
          </a:p>
          <a:p>
            <a:pPr algn="ctr"/>
            <a:r>
              <a:rPr lang="tr-TR"/>
              <a:t>oluşturur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3810000" y="2228850"/>
            <a:ext cx="2438400" cy="685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başarılır</a:t>
            </a:r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3733800" y="3543300"/>
            <a:ext cx="2438400" cy="685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başarılır</a:t>
            </a:r>
          </a:p>
        </p:txBody>
      </p:sp>
      <p:sp>
        <p:nvSpPr>
          <p:cNvPr id="19467" name="AutoShape 12"/>
          <p:cNvSpPr>
            <a:spLocks noChangeArrowheads="1"/>
          </p:cNvSpPr>
          <p:nvPr/>
        </p:nvSpPr>
        <p:spPr bwMode="auto">
          <a:xfrm>
            <a:off x="6705600" y="1200150"/>
            <a:ext cx="1524000" cy="3943350"/>
          </a:xfrm>
          <a:prstGeom prst="rtTriangle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b="1"/>
          </a:p>
        </p:txBody>
      </p:sp>
      <p:sp>
        <p:nvSpPr>
          <p:cNvPr id="19468" name="Text Box 13"/>
          <p:cNvSpPr txBox="1">
            <a:spLocks noChangeArrowheads="1"/>
          </p:cNvSpPr>
          <p:nvPr/>
        </p:nvSpPr>
        <p:spPr bwMode="auto">
          <a:xfrm rot="-5400000">
            <a:off x="6463469" y="3908536"/>
            <a:ext cx="1551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 smtClean="0"/>
              <a:t>Genellik</a:t>
            </a:r>
            <a:endParaRPr lang="tr-TR" b="1" dirty="0"/>
          </a:p>
        </p:txBody>
      </p:sp>
      <p:sp>
        <p:nvSpPr>
          <p:cNvPr id="19469" name="AutoShape 14"/>
          <p:cNvSpPr>
            <a:spLocks noChangeArrowheads="1"/>
          </p:cNvSpPr>
          <p:nvPr/>
        </p:nvSpPr>
        <p:spPr bwMode="auto">
          <a:xfrm flipH="1" flipV="1">
            <a:off x="7086600" y="1143000"/>
            <a:ext cx="1447800" cy="4000500"/>
          </a:xfrm>
          <a:prstGeom prst="rtTriangle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70" name="Text Box 15"/>
          <p:cNvSpPr txBox="1">
            <a:spLocks noChangeArrowheads="1"/>
          </p:cNvSpPr>
          <p:nvPr/>
        </p:nvSpPr>
        <p:spPr bwMode="auto">
          <a:xfrm rot="-5400000">
            <a:off x="7269286" y="1842448"/>
            <a:ext cx="17682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/>
              <a:t>Zaman kesiti</a:t>
            </a:r>
          </a:p>
        </p:txBody>
      </p:sp>
      <p:sp>
        <p:nvSpPr>
          <p:cNvPr id="19471" name="Text Box 16"/>
          <p:cNvSpPr txBox="1">
            <a:spLocks noChangeArrowheads="1"/>
          </p:cNvSpPr>
          <p:nvPr/>
        </p:nvSpPr>
        <p:spPr bwMode="auto">
          <a:xfrm>
            <a:off x="2438400" y="114300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>
                <a:solidFill>
                  <a:schemeClr val="bg1"/>
                </a:solidFill>
              </a:rPr>
              <a:t>hiyerarşi</a:t>
            </a:r>
          </a:p>
        </p:txBody>
      </p:sp>
    </p:spTree>
    <p:extLst>
      <p:ext uri="{BB962C8B-B14F-4D97-AF65-F5344CB8AC3E}">
        <p14:creationId xmlns:p14="http://schemas.microsoft.com/office/powerpoint/2010/main" val="2143779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>
                <a:solidFill>
                  <a:schemeClr val="bg1"/>
                </a:solidFill>
              </a:rPr>
              <a:t>Ö</a:t>
            </a:r>
            <a:r>
              <a:rPr lang="tr-TR" sz="2400" b="1" dirty="0" smtClean="0">
                <a:solidFill>
                  <a:schemeClr val="bg1"/>
                </a:solidFill>
              </a:rPr>
              <a:t>rnek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533400" y="1771650"/>
            <a:ext cx="3733800" cy="8001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VİZYON-MİSYON</a:t>
            </a: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538170" y="2927255"/>
            <a:ext cx="3733800" cy="8001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HEDEF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533400" y="4057650"/>
            <a:ext cx="3733800" cy="8001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</a:rPr>
              <a:t>AMAÇ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4300416" y="1863864"/>
            <a:ext cx="4736079" cy="707886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000" b="1" dirty="0">
                <a:solidFill>
                  <a:schemeClr val="accent1"/>
                </a:solidFill>
              </a:rPr>
              <a:t>10 yıl içinde, Ankara’nın pazar payı en yüksek hastanesi biz olacağız.</a:t>
            </a:r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4338517" y="2960757"/>
            <a:ext cx="4697978" cy="707886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000" b="1" dirty="0">
                <a:solidFill>
                  <a:schemeClr val="accent1"/>
                </a:solidFill>
              </a:rPr>
              <a:t>5 yıl içinde, hastanede poliklinik sayısını % 70 artıracağız.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4300417" y="4149864"/>
            <a:ext cx="4736078" cy="707886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000" b="1" dirty="0">
                <a:solidFill>
                  <a:schemeClr val="accent1"/>
                </a:solidFill>
              </a:rPr>
              <a:t>1 yıl içinde, 3 yeni dalda hizmet vermeye başlayacağız.</a:t>
            </a:r>
          </a:p>
        </p:txBody>
      </p:sp>
    </p:spTree>
    <p:extLst>
      <p:ext uri="{BB962C8B-B14F-4D97-AF65-F5344CB8AC3E}">
        <p14:creationId xmlns:p14="http://schemas.microsoft.com/office/powerpoint/2010/main" val="75703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5" grpId="0" animBg="1" autoUpdateAnimBg="0"/>
      <p:bldP spid="116746" grpId="0" animBg="1" autoUpdateAnimBg="0"/>
      <p:bldP spid="116747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Misyon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2114550"/>
            <a:ext cx="7920880" cy="165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Misyon, bir sağlık kurumunun var oluş nedenidir.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Kurumun misyonu, misyon bildirgesinde ifade edilir.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2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Strateji kavramı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23678"/>
            <a:ext cx="8424936" cy="2736304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Stratejik yönetim, sağlık kurumunun 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çevre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siyle tam bir uyum içinde olmasını sağlayan 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sürekli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yinelenen bir süreçtir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4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Misyon bildirgesinin içeriği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9" y="1766888"/>
            <a:ext cx="8100392" cy="3159125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Pazar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Kurum hakkında bilgi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Ürün ve hizmetler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Teknoloji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Stratejik amaçlar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Değerler</a:t>
            </a:r>
          </a:p>
          <a:p>
            <a:pPr eaLnBrk="1" hangingPunct="1">
              <a:spcBef>
                <a:spcPts val="0"/>
              </a:spcBef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Maliyetler ve kurumsal büyüklük</a:t>
            </a:r>
          </a:p>
          <a:p>
            <a:pPr eaLnBrk="1" hangingPunct="1">
              <a:spcBef>
                <a:spcPts val="0"/>
              </a:spcBef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619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BD0529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085850"/>
            <a:ext cx="53340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>
                <a:solidFill>
                  <a:schemeClr val="bg1"/>
                </a:solidFill>
              </a:rPr>
              <a:t>M</a:t>
            </a:r>
            <a:r>
              <a:rPr lang="tr-TR" sz="2400" b="1" dirty="0" smtClean="0">
                <a:solidFill>
                  <a:schemeClr val="bg1"/>
                </a:solidFill>
              </a:rPr>
              <a:t>isyon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43050"/>
            <a:ext cx="7072064" cy="3086100"/>
          </a:xfrm>
        </p:spPr>
        <p:txBody>
          <a:bodyPr/>
          <a:lstStyle/>
          <a:p>
            <a:pPr>
              <a:defRPr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Hayallerimiz....</a:t>
            </a:r>
          </a:p>
          <a:p>
            <a:pPr>
              <a:defRPr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Geleceğimizin tanımlanması...</a:t>
            </a:r>
          </a:p>
          <a:p>
            <a:pPr>
              <a:defRPr/>
            </a:pP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Bilinenden bilinmeyene yolculuk...</a:t>
            </a:r>
          </a:p>
        </p:txBody>
      </p:sp>
    </p:spTree>
    <p:extLst>
      <p:ext uri="{BB962C8B-B14F-4D97-AF65-F5344CB8AC3E}">
        <p14:creationId xmlns:p14="http://schemas.microsoft.com/office/powerpoint/2010/main" val="2637774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Misyon bildirgesi hazırlamak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Geleceğe dönük umutlar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Meydan okuma ve mükemmellik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Etkileyici ve duygusal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Geleceği hazırlama</a:t>
            </a:r>
          </a:p>
          <a:p>
            <a:pPr eaLnBrk="1" hangingPunct="1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Anımsanabilirlik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yön verme</a:t>
            </a:r>
          </a:p>
        </p:txBody>
      </p:sp>
    </p:spTree>
    <p:extLst>
      <p:ext uri="{BB962C8B-B14F-4D97-AF65-F5344CB8AC3E}">
        <p14:creationId xmlns:p14="http://schemas.microsoft.com/office/powerpoint/2010/main" val="1159575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Uygulama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4294967295"/>
          </p:nvPr>
        </p:nvSpPr>
        <p:spPr>
          <a:xfrm>
            <a:off x="395536" y="2139702"/>
            <a:ext cx="8604448" cy="14033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İlçe ve il merkezinde  kurulu, devlet ve özel hastaneler için örnek misyon bildirgesi hazırlayınız.</a:t>
            </a:r>
          </a:p>
        </p:txBody>
      </p:sp>
    </p:spTree>
    <p:extLst>
      <p:ext uri="{BB962C8B-B14F-4D97-AF65-F5344CB8AC3E}">
        <p14:creationId xmlns:p14="http://schemas.microsoft.com/office/powerpoint/2010/main" val="7480240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Hedef ve amaçlar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23678"/>
            <a:ext cx="8352928" cy="2934072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Hedef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misyonun gerçekleştirilmesi için ulaşılması istenen sonuçtur.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Amaç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), hedefe ulaşmak için başarılması gerekli durumlar.</a:t>
            </a:r>
          </a:p>
        </p:txBody>
      </p:sp>
    </p:spTree>
    <p:extLst>
      <p:ext uri="{BB962C8B-B14F-4D97-AF65-F5344CB8AC3E}">
        <p14:creationId xmlns:p14="http://schemas.microsoft.com/office/powerpoint/2010/main" val="379740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Stratejik yönetim süreci</a:t>
            </a: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304800" y="1943100"/>
            <a:ext cx="24384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 dirty="0"/>
              <a:t>Dış çevrenin </a:t>
            </a:r>
          </a:p>
          <a:p>
            <a:pPr algn="ctr"/>
            <a:r>
              <a:rPr lang="tr-TR" sz="2800" b="1" dirty="0"/>
              <a:t>analizi</a:t>
            </a:r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3124200" y="3543300"/>
            <a:ext cx="26670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/>
              <a:t>Stratejilerin </a:t>
            </a:r>
          </a:p>
          <a:p>
            <a:pPr algn="ctr"/>
            <a:r>
              <a:rPr lang="tr-TR" sz="2800" b="1"/>
              <a:t>uygulanması</a:t>
            </a: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304800" y="3543300"/>
            <a:ext cx="24384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/>
              <a:t>Stratejik</a:t>
            </a:r>
          </a:p>
          <a:p>
            <a:pPr algn="ctr"/>
            <a:r>
              <a:rPr lang="tr-TR" sz="2800" b="1"/>
              <a:t>denetim</a:t>
            </a:r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6172200" y="3543300"/>
            <a:ext cx="26670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/>
              <a:t>Strateji </a:t>
            </a:r>
          </a:p>
          <a:p>
            <a:pPr algn="ctr"/>
            <a:r>
              <a:rPr lang="tr-TR" sz="2800" b="1"/>
              <a:t>belirleme</a:t>
            </a:r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3124200" y="1943100"/>
            <a:ext cx="26670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 dirty="0"/>
              <a:t>İç çevrenin </a:t>
            </a:r>
          </a:p>
          <a:p>
            <a:pPr algn="ctr"/>
            <a:r>
              <a:rPr lang="tr-TR" sz="2800" b="1" dirty="0"/>
              <a:t>analizi</a:t>
            </a: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6248400" y="1943100"/>
            <a:ext cx="26670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/>
              <a:t>Yönelim  </a:t>
            </a:r>
          </a:p>
          <a:p>
            <a:pPr algn="ctr"/>
            <a:r>
              <a:rPr lang="tr-TR" sz="2800" b="1"/>
              <a:t>belirleme</a:t>
            </a:r>
          </a:p>
        </p:txBody>
      </p:sp>
      <p:sp>
        <p:nvSpPr>
          <p:cNvPr id="5129" name="AutoShape 12"/>
          <p:cNvSpPr>
            <a:spLocks noChangeArrowheads="1"/>
          </p:cNvSpPr>
          <p:nvPr/>
        </p:nvSpPr>
        <p:spPr bwMode="auto">
          <a:xfrm>
            <a:off x="304800" y="2000250"/>
            <a:ext cx="8153400" cy="514350"/>
          </a:xfrm>
          <a:prstGeom prst="rightArrow">
            <a:avLst>
              <a:gd name="adj1" fmla="val 50000"/>
              <a:gd name="adj2" fmla="val 297222"/>
            </a:avLst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30" name="AutoShape 13"/>
          <p:cNvSpPr>
            <a:spLocks noChangeArrowheads="1"/>
          </p:cNvSpPr>
          <p:nvPr/>
        </p:nvSpPr>
        <p:spPr bwMode="auto">
          <a:xfrm>
            <a:off x="7086600" y="2628900"/>
            <a:ext cx="838200" cy="914400"/>
          </a:xfrm>
          <a:prstGeom prst="downArrow">
            <a:avLst>
              <a:gd name="adj1" fmla="val 50000"/>
              <a:gd name="adj2" fmla="val 36364"/>
            </a:avLst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31" name="AutoShape 14"/>
          <p:cNvSpPr>
            <a:spLocks noChangeArrowheads="1"/>
          </p:cNvSpPr>
          <p:nvPr/>
        </p:nvSpPr>
        <p:spPr bwMode="auto">
          <a:xfrm>
            <a:off x="914400" y="2628900"/>
            <a:ext cx="762000" cy="914400"/>
          </a:xfrm>
          <a:prstGeom prst="upArrow">
            <a:avLst>
              <a:gd name="adj1" fmla="val 50000"/>
              <a:gd name="adj2" fmla="val 40000"/>
            </a:avLst>
          </a:prstGeom>
          <a:solidFill>
            <a:srgbClr val="99CC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32" name="AutoShape 15"/>
          <p:cNvSpPr>
            <a:spLocks noChangeArrowheads="1"/>
          </p:cNvSpPr>
          <p:nvPr/>
        </p:nvSpPr>
        <p:spPr bwMode="auto">
          <a:xfrm>
            <a:off x="685800" y="3657600"/>
            <a:ext cx="7467600" cy="514350"/>
          </a:xfrm>
          <a:prstGeom prst="leftArrow">
            <a:avLst>
              <a:gd name="adj1" fmla="val 50000"/>
              <a:gd name="adj2" fmla="val 272222"/>
            </a:avLst>
          </a:prstGeom>
          <a:solidFill>
            <a:srgbClr val="CC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17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 autoUpdateAnimBg="0"/>
      <p:bldP spid="97286" grpId="0" animBg="1" autoUpdateAnimBg="0"/>
      <p:bldP spid="97287" grpId="0" animBg="1" autoUpdateAnimBg="0"/>
      <p:bldP spid="97288" grpId="0" animBg="1" autoUpdateAnimBg="0"/>
      <p:bldP spid="97289" grpId="0" animBg="1" autoUpdateAnimBg="0"/>
      <p:bldP spid="9729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Dış çevrenin analizi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7" y="1766888"/>
            <a:ext cx="8388424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Tıbbi teknoloji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Devletin sağlık politikası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ekonomisi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 ve rakip kurumlar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Toplumsal ve demografik değişimler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Epidemiyolojik değişimler</a:t>
            </a:r>
          </a:p>
        </p:txBody>
      </p:sp>
    </p:spTree>
    <p:extLst>
      <p:ext uri="{BB962C8B-B14F-4D97-AF65-F5344CB8AC3E}">
        <p14:creationId xmlns:p14="http://schemas.microsoft.com/office/powerpoint/2010/main" val="270098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Tartışma 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2139702"/>
            <a:ext cx="8064896" cy="1166813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Genel sağlık sigortasına geçiş, kamu ve özel hastaneleri nasıl etkilemiştir ?</a:t>
            </a:r>
          </a:p>
        </p:txBody>
      </p:sp>
    </p:spTree>
    <p:extLst>
      <p:ext uri="{BB962C8B-B14F-4D97-AF65-F5344CB8AC3E}">
        <p14:creationId xmlns:p14="http://schemas.microsoft.com/office/powerpoint/2010/main" val="113942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Çevresel analiz teknikleri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99592" y="1635646"/>
            <a:ext cx="8244408" cy="324036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Eğilim analizi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Kritik başarı faktörleri analizi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 analizi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Tehditlere açıklık analizi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Stratejik topluluklar analizi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Uzmanlardan yararlanma</a:t>
            </a:r>
          </a:p>
        </p:txBody>
      </p:sp>
    </p:spTree>
    <p:extLst>
      <p:ext uri="{BB962C8B-B14F-4D97-AF65-F5344CB8AC3E}">
        <p14:creationId xmlns:p14="http://schemas.microsoft.com/office/powerpoint/2010/main" val="107335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Eğilim analizi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51670"/>
            <a:ext cx="7992888" cy="295232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Dış çevrede ortaya çıkan gelişmelerin zaman içindeki değişimini incelemek için kullanılan bir tekniktir.</a:t>
            </a:r>
          </a:p>
        </p:txBody>
      </p:sp>
    </p:spTree>
    <p:extLst>
      <p:ext uri="{BB962C8B-B14F-4D97-AF65-F5344CB8AC3E}">
        <p14:creationId xmlns:p14="http://schemas.microsoft.com/office/powerpoint/2010/main" val="362615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Kritik başarı faktörleri analizi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95686"/>
            <a:ext cx="7992888" cy="2404864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Kritik başarı faktörü, sağlık kurumunun performansını önemli ölçüde etkileyen faktörlerdir.  Kalite, pazar payı, verimlilik, büyüme başlıca kritik başarı faktörleridir.</a:t>
            </a:r>
          </a:p>
        </p:txBody>
      </p:sp>
    </p:spTree>
    <p:extLst>
      <p:ext uri="{BB962C8B-B14F-4D97-AF65-F5344CB8AC3E}">
        <p14:creationId xmlns:p14="http://schemas.microsoft.com/office/powerpoint/2010/main" val="401651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2 İçerik Yer Tutucusu"/>
          <p:cNvSpPr>
            <a:spLocks noGrp="1"/>
          </p:cNvSpPr>
          <p:nvPr>
            <p:ph idx="4294967295"/>
          </p:nvPr>
        </p:nvSpPr>
        <p:spPr>
          <a:xfrm>
            <a:off x="755577" y="1766888"/>
            <a:ext cx="8388424" cy="3159125"/>
          </a:xfrm>
        </p:spPr>
        <p:txBody>
          <a:bodyPr/>
          <a:lstStyle/>
          <a:p>
            <a:pPr marL="38100" indent="0" eaLnBrk="1" hangingPunct="1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Son 10 yılda özel hastane sayısındaki gelişimi inceleyip, tartışınız.</a:t>
            </a:r>
          </a:p>
        </p:txBody>
      </p:sp>
    </p:spTree>
    <p:extLst>
      <p:ext uri="{BB962C8B-B14F-4D97-AF65-F5344CB8AC3E}">
        <p14:creationId xmlns:p14="http://schemas.microsoft.com/office/powerpoint/2010/main" val="3037604526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501</Words>
  <Application>Microsoft Office PowerPoint</Application>
  <PresentationFormat>Ekran Gösterisi (16:9)</PresentationFormat>
  <Paragraphs>136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Nixie One</vt:lpstr>
      <vt:lpstr>Wingdings</vt:lpstr>
      <vt:lpstr>Times New Roman</vt:lpstr>
      <vt:lpstr>Roboto Slab</vt:lpstr>
      <vt:lpstr>Tahoma</vt:lpstr>
      <vt:lpstr>Warwick template</vt:lpstr>
      <vt:lpstr>Stratejik Yönetim</vt:lpstr>
      <vt:lpstr>Strateji kavramı</vt:lpstr>
      <vt:lpstr>Stratejik yönetim süreci</vt:lpstr>
      <vt:lpstr>Dış çevrenin analizi</vt:lpstr>
      <vt:lpstr>Tartışma </vt:lpstr>
      <vt:lpstr>Çevresel analiz teknikleri</vt:lpstr>
      <vt:lpstr>Eğilim analizi</vt:lpstr>
      <vt:lpstr>Kritik başarı faktörleri analizi</vt:lpstr>
      <vt:lpstr>PowerPoint Sunusu</vt:lpstr>
      <vt:lpstr>Tehditlere açıklık analizi</vt:lpstr>
      <vt:lpstr>Tehditlere açıklık matrisi</vt:lpstr>
      <vt:lpstr>Stratejik topluluklar analizi</vt:lpstr>
      <vt:lpstr>Stratejik topluluklar</vt:lpstr>
      <vt:lpstr>Uzmanlardan yararlanma</vt:lpstr>
      <vt:lpstr>İç çevrenin analizi</vt:lpstr>
      <vt:lpstr>Kurumsal yönelim</vt:lpstr>
      <vt:lpstr>İilişkiler</vt:lpstr>
      <vt:lpstr>Örnek</vt:lpstr>
      <vt:lpstr>Misyon</vt:lpstr>
      <vt:lpstr>Misyon bildirgesinin içeriği</vt:lpstr>
      <vt:lpstr>Misyon</vt:lpstr>
      <vt:lpstr>Misyon bildirgesi hazırlamak</vt:lpstr>
      <vt:lpstr>Uygulama</vt:lpstr>
      <vt:lpstr>Hedef ve amaçlar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16</cp:revision>
  <dcterms:modified xsi:type="dcterms:W3CDTF">2022-09-19T12:12:29Z</dcterms:modified>
</cp:coreProperties>
</file>