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9" r:id="rId2"/>
    <p:sldId id="258" r:id="rId3"/>
    <p:sldId id="300" r:id="rId4"/>
    <p:sldId id="295" r:id="rId5"/>
    <p:sldId id="296" r:id="rId6"/>
    <p:sldId id="297" r:id="rId7"/>
    <p:sldId id="298" r:id="rId8"/>
    <p:sldId id="301" r:id="rId9"/>
    <p:sldId id="302" r:id="rId10"/>
    <p:sldId id="303" r:id="rId11"/>
    <p:sldId id="304" r:id="rId12"/>
    <p:sldId id="305" r:id="rId13"/>
    <p:sldId id="306" r:id="rId14"/>
    <p:sldId id="299" r:id="rId15"/>
    <p:sldId id="307" r:id="rId16"/>
    <p:sldId id="265" r:id="rId17"/>
  </p:sldIdLst>
  <p:sldSz cx="9144000" cy="5143500" type="screen16x9"/>
  <p:notesSz cx="6858000" cy="9144000"/>
  <p:embeddedFontLst>
    <p:embeddedFont>
      <p:font typeface="Tahoma" pitchFamily="34" charset="0"/>
      <p:regular r:id="rId19"/>
      <p:bold r:id="rId20"/>
    </p:embeddedFont>
    <p:embeddedFont>
      <p:font typeface="Nixie One" charset="0"/>
      <p:regular r:id="rId21"/>
    </p:embeddedFont>
    <p:embeddedFont>
      <p:font typeface="Roboto Slab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tyle A">
  <p:cSld name="BLANK_1_1">
    <p:bg>
      <p:bgPr>
        <a:solidFill>
          <a:schemeClr val="accent4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1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ctrTitle"/>
          </p:nvPr>
        </p:nvSpPr>
        <p:spPr>
          <a:xfrm>
            <a:off x="4113600" y="2283718"/>
            <a:ext cx="4505700" cy="175483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defRPr/>
            </a:pPr>
            <a:r>
              <a:rPr lang="tr-TR" sz="3200" dirty="0"/>
              <a:t>Sağlık ve Sağlık Düzeyini Etkileyen Faktörler</a:t>
            </a:r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4" name="Google Shape;144;p16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endParaRPr sz="2000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Sağlığın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girdileri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Çevre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755576" y="1914526"/>
            <a:ext cx="5359400" cy="595312"/>
            <a:chOff x="1184" y="1519"/>
            <a:chExt cx="3376" cy="375"/>
          </a:xfrm>
        </p:grpSpPr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1184" y="1519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1188" y="1519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1302" y="1569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4421" y="1519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1307" y="1570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1291" y="1609"/>
              <a:ext cx="108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5725" tIns="42862" rIns="85725" bIns="42862">
              <a:spAutoFit/>
            </a:bodyPr>
            <a:lstStyle/>
            <a:p>
              <a:pPr marL="312738" indent="-312738" defTabSz="762000">
                <a:spcBef>
                  <a:spcPct val="20000"/>
                </a:spcBef>
                <a:buClr>
                  <a:srgbClr val="FC0128"/>
                </a:buClr>
                <a:buSzPct val="80000"/>
                <a:buFont typeface="ZapfDingbats BT" charset="2"/>
                <a:buChar char="ä"/>
              </a:pPr>
              <a:r>
                <a:rPr lang="tr-TR" altLang="tr-TR" b="1" i="1">
                  <a:latin typeface="Tahoma" pitchFamily="34" charset="0"/>
                </a:rPr>
                <a:t>Fizik çevre</a:t>
              </a:r>
            </a:p>
          </p:txBody>
        </p:sp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731764" y="2931790"/>
            <a:ext cx="5359400" cy="595313"/>
            <a:chOff x="1184" y="2055"/>
            <a:chExt cx="3376" cy="375"/>
          </a:xfrm>
        </p:grpSpPr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1184" y="2055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1188" y="2055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1302" y="2105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4421" y="2055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1307" y="2106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1323" y="2127"/>
              <a:ext cx="1382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5725" tIns="42862" rIns="85725" bIns="42862">
              <a:spAutoFit/>
            </a:bodyPr>
            <a:lstStyle/>
            <a:p>
              <a:pPr marL="312738" indent="-312738" defTabSz="762000">
                <a:spcBef>
                  <a:spcPct val="20000"/>
                </a:spcBef>
                <a:buClr>
                  <a:srgbClr val="FC0128"/>
                </a:buClr>
                <a:buSzPct val="80000"/>
                <a:buFont typeface="ZapfDingbats BT" charset="2"/>
                <a:buChar char="ä"/>
              </a:pPr>
              <a:r>
                <a:rPr lang="tr-TR" altLang="tr-TR" b="1" i="1">
                  <a:latin typeface="Tahoma" pitchFamily="34" charset="0"/>
                </a:rPr>
                <a:t>Biyolojik çevre</a:t>
              </a:r>
              <a:endParaRPr lang="tr-TR" altLang="tr-TR" b="1" i="1">
                <a:latin typeface="Times New Roman" pitchFamily="18" charset="0"/>
              </a:endParaRPr>
            </a:p>
          </p:txBody>
        </p:sp>
      </p:grp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714858" y="4011910"/>
            <a:ext cx="5364163" cy="595312"/>
            <a:chOff x="1184" y="2588"/>
            <a:chExt cx="3378" cy="375"/>
          </a:xfrm>
        </p:grpSpPr>
        <p:sp>
          <p:nvSpPr>
            <p:cNvPr id="26" name="Freeform 4"/>
            <p:cNvSpPr>
              <a:spLocks/>
            </p:cNvSpPr>
            <p:nvPr/>
          </p:nvSpPr>
          <p:spPr bwMode="auto">
            <a:xfrm>
              <a:off x="1184" y="2588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>
              <a:off x="1188" y="2588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1302" y="2638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4438" y="2588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 cmpd="sng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1307" y="2639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952427" y="4126209"/>
            <a:ext cx="29067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marL="312738" indent="-312738" defTabSz="762000">
              <a:spcBef>
                <a:spcPct val="20000"/>
              </a:spcBef>
              <a:buClr>
                <a:srgbClr val="FC0128"/>
              </a:buClr>
              <a:buSzPct val="80000"/>
              <a:buFont typeface="ZapfDingbats BT" charset="2"/>
              <a:buChar char="ä"/>
            </a:pPr>
            <a:r>
              <a:rPr lang="tr-TR" altLang="tr-TR" b="1" i="1" dirty="0">
                <a:latin typeface="Tahoma" pitchFamily="34" charset="0"/>
              </a:rPr>
              <a:t>Sosyal kültürel çevre</a:t>
            </a: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6300192" y="1777206"/>
            <a:ext cx="2425700" cy="92392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Doğal koşullar, iklim,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toprak yapısı, su kay-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nakları</a:t>
            </a: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, yeşil alanlar.</a:t>
            </a: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328767" y="2767483"/>
            <a:ext cx="2397125" cy="92392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Mikro organizmalar,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vektörler, hayvanlar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bitkiler, </a:t>
            </a:r>
            <a:endParaRPr lang="tr-TR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333576" y="3889671"/>
            <a:ext cx="2178050" cy="12001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Toplumsal kültür,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değerler,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eğitim olanakları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kültürel etkinlikler</a:t>
            </a:r>
          </a:p>
        </p:txBody>
      </p:sp>
    </p:spTree>
    <p:extLst>
      <p:ext uri="{BB962C8B-B14F-4D97-AF65-F5344CB8AC3E}">
        <p14:creationId xmlns:p14="http://schemas.microsoft.com/office/powerpoint/2010/main" val="282384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 autoUpdateAnimBg="0"/>
      <p:bldP spid="40" grpId="0" animBg="1" autoUpdateAnimBg="0"/>
      <p:bldP spid="4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Sağlığın girdileri</a:t>
            </a:r>
            <a:r>
              <a:rPr lang="en-US" dirty="0"/>
              <a:t/>
            </a:r>
            <a:br>
              <a:rPr lang="en-US" dirty="0"/>
            </a:br>
            <a:r>
              <a:rPr lang="tr-T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Genetik(Kalıtım)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87624" y="2139702"/>
            <a:ext cx="7540800" cy="2316643"/>
          </a:xfrm>
        </p:spPr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Doğuştan edinilen ve kuşaklar boyunca aktarılma potansiyeli bulunan biyolojik özelliklerdir.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2304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err="1"/>
              <a:t>Genetik</a:t>
            </a:r>
            <a:r>
              <a:rPr lang="tr-TR" altLang="tr-TR" dirty="0"/>
              <a:t> faktörlerin etkili olabildiği  hastalıklar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Koroner kalp hastalıkları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Felç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Diyabet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Bazı kanserler 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İskelet ve kas sistemi hastalıkları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Sindirim sistemi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hastalıkları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184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Sağlığın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girdileri</a:t>
            </a:r>
            <a:r>
              <a:rPr lang="tr-T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r-TR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Davranış (yaşam tarzı)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Sigara içme,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Alkol kullanma,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Uyuşturucu kullanma,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Tehlikeli araç kullanma,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Spor alışkanlıkları,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Beslenme alışkanlıkları,</a:t>
            </a:r>
          </a:p>
          <a:p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18039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Eğer sağlıklı davranışlar </a:t>
            </a:r>
            <a:r>
              <a:rPr lang="tr-TR" altLang="tr-TR" dirty="0" smtClean="0"/>
              <a:t>gösterilirse;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Akut hastalıkların % 30’u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Kronik hastalıkların % 60’ı</a:t>
            </a: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Yeni doğan ölümlerinin % 40-70’i önlenebilir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435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Sağlığın girdileri</a:t>
            </a:r>
            <a:r>
              <a:rPr lang="tr-TR" altLang="tr-TR" sz="1600" dirty="0"/>
              <a:t/>
            </a:r>
            <a:br>
              <a:rPr lang="tr-TR" altLang="tr-TR" sz="1600" dirty="0"/>
            </a:br>
            <a:r>
              <a:rPr lang="tr-TR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Sağlık hizmetleri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Sağlığın korunması, yükseltilmesi ve hastalıkların tedavisi için yapılan çalışmalardır.</a:t>
            </a:r>
          </a:p>
          <a:p>
            <a:pPr marL="5080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26662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TARTIŞMA</a:t>
            </a:r>
            <a:endParaRPr dirty="0"/>
          </a:p>
        </p:txBody>
      </p:sp>
      <p:sp>
        <p:nvSpPr>
          <p:cNvPr id="220" name="Google Shape;220;p22"/>
          <p:cNvSpPr txBox="1">
            <a:spLocks noGrp="1"/>
          </p:cNvSpPr>
          <p:nvPr>
            <p:ph type="body" idx="1"/>
          </p:nvPr>
        </p:nvSpPr>
        <p:spPr>
          <a:xfrm>
            <a:off x="442586" y="1779662"/>
            <a:ext cx="3658200" cy="30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/>
            <a:r>
              <a:rPr lang="tr-TR" dirty="0">
                <a:latin typeface="Times New Roman" pitchFamily="18" charset="0"/>
                <a:cs typeface="Times New Roman" pitchFamily="18" charset="0"/>
              </a:rPr>
              <a:t>Sağlık hizmetlerinin iyi olması, toplumun sağlık düzeyinin iyi olacağı anlamına gelir mi ?</a:t>
            </a:r>
          </a:p>
        </p:txBody>
      </p:sp>
      <p:grpSp>
        <p:nvGrpSpPr>
          <p:cNvPr id="222" name="Google Shape;222;p22"/>
          <p:cNvGrpSpPr/>
          <p:nvPr/>
        </p:nvGrpSpPr>
        <p:grpSpPr>
          <a:xfrm>
            <a:off x="371633" y="913341"/>
            <a:ext cx="316516" cy="263466"/>
            <a:chOff x="1247825" y="322750"/>
            <a:chExt cx="443300" cy="369000"/>
          </a:xfrm>
        </p:grpSpPr>
        <p:sp>
          <p:nvSpPr>
            <p:cNvPr id="223" name="Google Shape;223;p22"/>
            <p:cNvSpPr/>
            <p:nvPr/>
          </p:nvSpPr>
          <p:spPr>
            <a:xfrm>
              <a:off x="1247825" y="322750"/>
              <a:ext cx="443300" cy="369000"/>
            </a:xfrm>
            <a:custGeom>
              <a:avLst/>
              <a:gdLst/>
              <a:ahLst/>
              <a:cxnLst/>
              <a:rect l="l" t="t" r="r" b="b"/>
              <a:pathLst>
                <a:path w="17732" h="14760" fill="none" extrusionOk="0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2"/>
            <p:cNvSpPr/>
            <p:nvPr/>
          </p:nvSpPr>
          <p:spPr>
            <a:xfrm>
              <a:off x="1398225" y="386675"/>
              <a:ext cx="142500" cy="25"/>
            </a:xfrm>
            <a:custGeom>
              <a:avLst/>
              <a:gdLst/>
              <a:ahLst/>
              <a:cxnLst/>
              <a:rect l="l" t="t" r="r" b="b"/>
              <a:pathLst>
                <a:path w="5700" h="1" fill="none" extrusionOk="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2"/>
            <p:cNvSpPr/>
            <p:nvPr/>
          </p:nvSpPr>
          <p:spPr>
            <a:xfrm>
              <a:off x="1370225" y="450000"/>
              <a:ext cx="198500" cy="197900"/>
            </a:xfrm>
            <a:custGeom>
              <a:avLst/>
              <a:gdLst/>
              <a:ahLst/>
              <a:cxnLst/>
              <a:rect l="l" t="t" r="r" b="b"/>
              <a:pathLst>
                <a:path w="7940" h="7916" fill="none" extrusionOk="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2"/>
            <p:cNvSpPr/>
            <p:nvPr/>
          </p:nvSpPr>
          <p:spPr>
            <a:xfrm>
              <a:off x="1403100" y="482875"/>
              <a:ext cx="132750" cy="132150"/>
            </a:xfrm>
            <a:custGeom>
              <a:avLst/>
              <a:gdLst/>
              <a:ahLst/>
              <a:cxnLst/>
              <a:rect l="l" t="t" r="r" b="b"/>
              <a:pathLst>
                <a:path w="5310" h="5286" fill="none" extrusionOk="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2"/>
            <p:cNvSpPr/>
            <p:nvPr/>
          </p:nvSpPr>
          <p:spPr>
            <a:xfrm>
              <a:off x="1588800" y="435400"/>
              <a:ext cx="66400" cy="43850"/>
            </a:xfrm>
            <a:custGeom>
              <a:avLst/>
              <a:gdLst/>
              <a:ahLst/>
              <a:cxnLst/>
              <a:rect l="l" t="t" r="r" b="b"/>
              <a:pathLst>
                <a:path w="2656" h="1754" fill="none" extrusionOk="0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8" name="Google Shape;228;p22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35646"/>
            <a:ext cx="4546781" cy="302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>
            <a:spLocks noGrp="1"/>
          </p:cNvSpPr>
          <p:nvPr>
            <p:ph type="ctrTitle" idx="4294967295"/>
          </p:nvPr>
        </p:nvSpPr>
        <p:spPr>
          <a:xfrm>
            <a:off x="685800" y="499125"/>
            <a:ext cx="6593700" cy="75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tr-TR" altLang="tr-TR" sz="2400" dirty="0"/>
              <a:t>Ders amaçları</a:t>
            </a:r>
            <a:br>
              <a:rPr lang="tr-TR" altLang="tr-TR" sz="2400" dirty="0"/>
            </a:br>
            <a:r>
              <a:rPr lang="tr-TR" altLang="tr-TR" dirty="0"/>
              <a:t>bu derste, aşağıdaki konuları tartışacağız.</a:t>
            </a:r>
            <a:endParaRPr dirty="0"/>
          </a:p>
        </p:txBody>
      </p:sp>
      <p:sp>
        <p:nvSpPr>
          <p:cNvPr id="135" name="Google Shape;135;p15"/>
          <p:cNvSpPr txBox="1">
            <a:spLocks noGrp="1"/>
          </p:cNvSpPr>
          <p:nvPr>
            <p:ph type="subTitle" idx="4294967295"/>
          </p:nvPr>
        </p:nvSpPr>
        <p:spPr>
          <a:xfrm>
            <a:off x="0" y="1268450"/>
            <a:ext cx="6300192" cy="309634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defRPr/>
            </a:pPr>
            <a:r>
              <a:rPr lang="tr-TR" altLang="tr-TR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Sağlık ve hastalık kavramları,</a:t>
            </a:r>
          </a:p>
          <a:p>
            <a:pPr>
              <a:defRPr/>
            </a:pPr>
            <a:r>
              <a:rPr lang="tr-TR" altLang="tr-TR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Birey ve toplumun sağlık düzeyini etkileyen faktörler,</a:t>
            </a:r>
          </a:p>
          <a:p>
            <a:pPr lvl="1">
              <a:defRPr/>
            </a:pPr>
            <a:r>
              <a:rPr lang="tr-TR" altLang="tr-TR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Çevre</a:t>
            </a:r>
          </a:p>
          <a:p>
            <a:pPr lvl="1">
              <a:defRPr/>
            </a:pPr>
            <a:r>
              <a:rPr lang="tr-TR" altLang="tr-TR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Davranış </a:t>
            </a:r>
          </a:p>
          <a:p>
            <a:pPr lvl="1">
              <a:defRPr/>
            </a:pPr>
            <a:r>
              <a:rPr lang="tr-TR" altLang="tr-TR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Genetik</a:t>
            </a:r>
          </a:p>
          <a:p>
            <a:pPr lvl="1">
              <a:defRPr/>
            </a:pPr>
            <a:r>
              <a:rPr lang="tr-TR" altLang="tr-TR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Sağlık hizmetleri </a:t>
            </a:r>
          </a:p>
          <a:p>
            <a:pPr>
              <a:defRPr/>
            </a:pPr>
            <a:r>
              <a:rPr lang="tr-TR" altLang="tr-TR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Birey ve toplum sağlığını yükseltmek için ne yapmalıyız ? Önceliklerimiz ne olmalı ?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bg1"/>
              </a:solidFill>
            </a:endParaRPr>
          </a:p>
        </p:txBody>
      </p:sp>
      <p:sp>
        <p:nvSpPr>
          <p:cNvPr id="137" name="Google Shape;137;p15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6" name="Resi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03598"/>
            <a:ext cx="300799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ve hastalık:</a:t>
            </a:r>
            <a:br>
              <a:rPr lang="tr-TR" dirty="0"/>
            </a:br>
            <a:r>
              <a:rPr lang="tr-TR" dirty="0">
                <a:solidFill>
                  <a:schemeClr val="tx2"/>
                </a:solidFill>
              </a:rPr>
              <a:t>Klasik tıp anlayışı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46025" y="1923677"/>
            <a:ext cx="7540800" cy="3002297"/>
          </a:xfrm>
        </p:spPr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Sağlık,  özünde biyolojik bir durumdur ve bireyin biyolojik yapısındaki bozulmalar, hastalık olarak kabul edilmektedir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04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Sağlık ve hastalık:</a:t>
            </a:r>
            <a:br>
              <a:rPr lang="tr-TR" altLang="tr-TR" dirty="0"/>
            </a:br>
            <a:r>
              <a:rPr lang="tr-TR" altLang="tr-TR" dirty="0">
                <a:solidFill>
                  <a:schemeClr val="tx2"/>
                </a:solidFill>
              </a:rPr>
              <a:t>Klasik tıp anlayışı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7544" y="1707654"/>
            <a:ext cx="6738343" cy="3158700"/>
          </a:xfrm>
        </p:spPr>
        <p:txBody>
          <a:bodyPr/>
          <a:lstStyle/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Öz değerlendirme</a:t>
            </a:r>
          </a:p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Bireyin kendi hastalığı ile ilgili yaptığı değerlendirme olup, öznel nitelik taşımaktadır. “Midemde yanma var, başım sürekli ağrıyor”</a:t>
            </a:r>
          </a:p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Profesyonel değerlendirme</a:t>
            </a:r>
          </a:p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Hekimler tarafından, nesnel ve bilimsel hastalık tanımlarına dayalı  yapılan değerlendirme. “gastrit- ülser”, “kronik migren”</a:t>
            </a:r>
          </a:p>
          <a:p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76" y="1413856"/>
            <a:ext cx="18113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269" y="2067694"/>
            <a:ext cx="28887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029" y="3747616"/>
            <a:ext cx="18113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047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Sağlık ve hastalık: </a:t>
            </a:r>
            <a:br>
              <a:rPr lang="tr-TR" altLang="tr-TR" dirty="0"/>
            </a:br>
            <a:r>
              <a:rPr lang="tr-TR" altLang="tr-TR" dirty="0" err="1">
                <a:solidFill>
                  <a:schemeClr val="tx2"/>
                </a:solidFill>
              </a:rPr>
              <a:t>Talcott</a:t>
            </a:r>
            <a:r>
              <a:rPr lang="tr-TR" altLang="tr-TR" dirty="0">
                <a:solidFill>
                  <a:schemeClr val="tx2"/>
                </a:solidFill>
              </a:rPr>
              <a:t> </a:t>
            </a:r>
            <a:r>
              <a:rPr lang="tr-TR" altLang="tr-TR" dirty="0" err="1">
                <a:solidFill>
                  <a:schemeClr val="tx2"/>
                </a:solidFill>
              </a:rPr>
              <a:t>Parsons</a:t>
            </a:r>
            <a:r>
              <a:rPr lang="tr-TR" altLang="tr-TR" dirty="0">
                <a:solidFill>
                  <a:schemeClr val="tx2"/>
                </a:solidFill>
              </a:rPr>
              <a:t> (işlevsel görüş)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46025" y="2067693"/>
            <a:ext cx="7540800" cy="2858281"/>
          </a:xfrm>
        </p:spPr>
        <p:txBody>
          <a:bodyPr/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Hastalık, tümüyle biyolojik bir durum değildir. </a:t>
            </a: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Bir durumun hastalık olarak adlandırılması, sosyal, politik ve kültürel koşulların bir sonucudur.</a:t>
            </a: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Bireyler kendilerinden beklenen sosyal eylemleri yerine getirebiliyorlarsa, sağlıklıdırlar.</a:t>
            </a:r>
          </a:p>
          <a:p>
            <a:endParaRPr lang="tr-TR" sz="20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222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Sağlık ve hastalık: </a:t>
            </a:r>
            <a:br>
              <a:rPr lang="tr-TR" altLang="tr-TR" dirty="0"/>
            </a:br>
            <a:r>
              <a:rPr lang="tr-TR" altLang="tr-TR" dirty="0">
                <a:solidFill>
                  <a:schemeClr val="tx2"/>
                </a:solidFill>
              </a:rPr>
              <a:t>DSÖ Tanımı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Yalnızca hastalık veya sakatlık durumunun olmayışı değil, bedensel, ruhsal ve toplumsal bakımdan tam bir iyilik halidir.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2434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Sağlığa bütüncül yaklaşım</a:t>
            </a:r>
            <a:br>
              <a:rPr lang="tr-TR" dirty="0"/>
            </a:b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Blum Modeli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Birey ve toplumun sağlık düzeyi, çeşitli faktörler ve sistemler tarafından etkilenmektedir.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9145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Blum Modeli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319" y="1588294"/>
            <a:ext cx="4984993" cy="355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04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Sağlığın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girdileri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11885"/>
            <a:ext cx="53705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90" y="1631865"/>
            <a:ext cx="2554286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54" y="2562225"/>
            <a:ext cx="53705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9" y="2321886"/>
            <a:ext cx="2624786" cy="1041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55926"/>
            <a:ext cx="53705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86" y="3363838"/>
            <a:ext cx="53768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11560" y="3486869"/>
            <a:ext cx="1362874" cy="36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marL="312738" indent="-312738" defTabSz="762000">
              <a:spcBef>
                <a:spcPct val="20000"/>
              </a:spcBef>
              <a:buClr>
                <a:srgbClr val="FC0128"/>
              </a:buClr>
              <a:buSzPct val="80000"/>
              <a:buFont typeface="ZapfDingbats BT" charset="2"/>
              <a:buChar char="ä"/>
            </a:pPr>
            <a:r>
              <a:rPr lang="tr-TR" altLang="tr-TR" sz="1800" b="1" i="1" dirty="0">
                <a:latin typeface="Tahoma" pitchFamily="34" charset="0"/>
              </a:rPr>
              <a:t>genetik</a:t>
            </a: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127" y="3165475"/>
            <a:ext cx="242093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8" y="4051300"/>
            <a:ext cx="26463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311596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353</Words>
  <Application>Microsoft Office PowerPoint</Application>
  <PresentationFormat>Ekran Gösterisi (16:9)</PresentationFormat>
  <Paragraphs>83</Paragraphs>
  <Slides>16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ZapfDingbats BT</vt:lpstr>
      <vt:lpstr>Times New Roman</vt:lpstr>
      <vt:lpstr>Tahoma</vt:lpstr>
      <vt:lpstr>Nixie One</vt:lpstr>
      <vt:lpstr>Roboto Slab</vt:lpstr>
      <vt:lpstr>Warwick template</vt:lpstr>
      <vt:lpstr>Sağlık ve Sağlık Düzeyini Etkileyen Faktörler</vt:lpstr>
      <vt:lpstr>Ders amaçları bu derste, aşağıdaki konuları tartışacağız.</vt:lpstr>
      <vt:lpstr>Sağlık ve hastalık: Klasik tıp anlayışı</vt:lpstr>
      <vt:lpstr>Sağlık ve hastalık: Klasik tıp anlayışı</vt:lpstr>
      <vt:lpstr>Sağlık ve hastalık:  Talcott Parsons (işlevsel görüş)</vt:lpstr>
      <vt:lpstr>Sağlık ve hastalık:  DSÖ Tanımı </vt:lpstr>
      <vt:lpstr>Sağlığa bütüncül yaklaşım Blum Modeli</vt:lpstr>
      <vt:lpstr>Blum Modeli</vt:lpstr>
      <vt:lpstr>Sağlığın girdileri</vt:lpstr>
      <vt:lpstr>Sağlığın girdileri Çevre</vt:lpstr>
      <vt:lpstr>Sağlığın girdileri Genetik(Kalıtım)</vt:lpstr>
      <vt:lpstr>Genetik faktörlerin etkili olabildiği  hastalıklar</vt:lpstr>
      <vt:lpstr>Sağlığın girdileri Davranış (yaşam tarzı)</vt:lpstr>
      <vt:lpstr>Eğer sağlıklı davranışlar gösterilirse;</vt:lpstr>
      <vt:lpstr>Sağlığın girdileri Sağlık hizmetleri</vt:lpstr>
      <vt:lpstr>TARTIŞMA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8</cp:revision>
  <dcterms:modified xsi:type="dcterms:W3CDTF">2022-09-20T12:53:50Z</dcterms:modified>
</cp:coreProperties>
</file>