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2"/>
  </p:notesMasterIdLst>
  <p:sldIdLst>
    <p:sldId id="306" r:id="rId2"/>
    <p:sldId id="267" r:id="rId3"/>
    <p:sldId id="1315" r:id="rId4"/>
    <p:sldId id="1381" r:id="rId5"/>
    <p:sldId id="1383" r:id="rId6"/>
    <p:sldId id="1384" r:id="rId7"/>
    <p:sldId id="1385" r:id="rId8"/>
    <p:sldId id="1386" r:id="rId9"/>
    <p:sldId id="1387" r:id="rId10"/>
    <p:sldId id="1388" r:id="rId11"/>
    <p:sldId id="1320" r:id="rId12"/>
    <p:sldId id="1325" r:id="rId13"/>
    <p:sldId id="257" r:id="rId14"/>
    <p:sldId id="1390" r:id="rId15"/>
    <p:sldId id="1391" r:id="rId16"/>
    <p:sldId id="1393" r:id="rId17"/>
    <p:sldId id="1394" r:id="rId18"/>
    <p:sldId id="1395" r:id="rId19"/>
    <p:sldId id="1396" r:id="rId20"/>
    <p:sldId id="1397" r:id="rId21"/>
    <p:sldId id="1392" r:id="rId22"/>
    <p:sldId id="1398" r:id="rId23"/>
    <p:sldId id="1400" r:id="rId24"/>
    <p:sldId id="1401" r:id="rId25"/>
    <p:sldId id="1402" r:id="rId26"/>
    <p:sldId id="1403" r:id="rId27"/>
    <p:sldId id="1404" r:id="rId28"/>
    <p:sldId id="1406" r:id="rId29"/>
    <p:sldId id="1407" r:id="rId30"/>
    <p:sldId id="303"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82BC"/>
    <a:srgbClr val="E2D0E6"/>
    <a:srgbClr val="FFF2CC"/>
    <a:srgbClr val="CC66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Orta Stil 4 - Vurgu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28" autoAdjust="0"/>
    <p:restoredTop sz="93970" autoAdjust="0"/>
  </p:normalViewPr>
  <p:slideViewPr>
    <p:cSldViewPr snapToGrid="0">
      <p:cViewPr varScale="1">
        <p:scale>
          <a:sx n="77" d="100"/>
          <a:sy n="77" d="100"/>
        </p:scale>
        <p:origin x="58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600F0-7B2A-461F-ABF9-84A2ABCAC4C7}" type="datetimeFigureOut">
              <a:rPr lang="tr-TR" smtClean="0"/>
              <a:t>20.09.2022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15C6D4-C377-41D4-A5B6-81CD13705C7C}" type="slidenum">
              <a:rPr lang="tr-TR" smtClean="0"/>
              <a:t>‹#›</a:t>
            </a:fld>
            <a:endParaRPr lang="tr-TR"/>
          </a:p>
        </p:txBody>
      </p:sp>
    </p:spTree>
    <p:extLst>
      <p:ext uri="{BB962C8B-B14F-4D97-AF65-F5344CB8AC3E}">
        <p14:creationId xmlns:p14="http://schemas.microsoft.com/office/powerpoint/2010/main" val="1655034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1F4F22-8B39-A7E9-DA61-5FD794DD8A1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57022E8-431E-8C1B-A3CD-84551F3C91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2854634-1959-6F5B-8F8C-FFBAD7D771F3}"/>
              </a:ext>
            </a:extLst>
          </p:cNvPr>
          <p:cNvSpPr>
            <a:spLocks noGrp="1"/>
          </p:cNvSpPr>
          <p:nvPr>
            <p:ph type="dt" sz="half" idx="10"/>
          </p:nvPr>
        </p:nvSpPr>
        <p:spPr/>
        <p:txBody>
          <a:bodyPr/>
          <a:lstStyle/>
          <a:p>
            <a:fld id="{7B19B1BC-E363-4E4F-ACDF-8B5B8A65FE78}" type="datetimeFigureOut">
              <a:rPr lang="tr-TR" smtClean="0"/>
              <a:t>20.09.2022</a:t>
            </a:fld>
            <a:endParaRPr lang="tr-TR"/>
          </a:p>
        </p:txBody>
      </p:sp>
      <p:sp>
        <p:nvSpPr>
          <p:cNvPr id="5" name="Alt Bilgi Yer Tutucusu 4">
            <a:extLst>
              <a:ext uri="{FF2B5EF4-FFF2-40B4-BE49-F238E27FC236}">
                <a16:creationId xmlns:a16="http://schemas.microsoft.com/office/drawing/2014/main" id="{BCD29747-1B9F-CBA4-A35D-9007CD8B322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E0570-C991-F245-DFC4-05A65069287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30435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69B386-3F26-5E44-8B85-FB35B75D68B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C297716-7A2C-ADE5-F1E9-4F7ED382F29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AE9635-2037-98DE-3BF7-A5AF3004EBD5}"/>
              </a:ext>
            </a:extLst>
          </p:cNvPr>
          <p:cNvSpPr>
            <a:spLocks noGrp="1"/>
          </p:cNvSpPr>
          <p:nvPr>
            <p:ph type="dt" sz="half" idx="10"/>
          </p:nvPr>
        </p:nvSpPr>
        <p:spPr/>
        <p:txBody>
          <a:bodyPr/>
          <a:lstStyle/>
          <a:p>
            <a:fld id="{7B19B1BC-E363-4E4F-ACDF-8B5B8A65FE78}" type="datetimeFigureOut">
              <a:rPr lang="tr-TR" smtClean="0"/>
              <a:t>20.09.2022</a:t>
            </a:fld>
            <a:endParaRPr lang="tr-TR"/>
          </a:p>
        </p:txBody>
      </p:sp>
      <p:sp>
        <p:nvSpPr>
          <p:cNvPr id="5" name="Alt Bilgi Yer Tutucusu 4">
            <a:extLst>
              <a:ext uri="{FF2B5EF4-FFF2-40B4-BE49-F238E27FC236}">
                <a16:creationId xmlns:a16="http://schemas.microsoft.com/office/drawing/2014/main" id="{330A9A65-815A-AE3C-A735-186C56E709B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717690-E256-E336-E772-575D1F5AB806}"/>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039542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0CA2356-B8EC-928A-DC41-BBB53356FE2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B2F8237-477F-B02F-BAD1-E674053F0C2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8C6CB6-89DA-D81E-8B4C-AFA5CD451173}"/>
              </a:ext>
            </a:extLst>
          </p:cNvPr>
          <p:cNvSpPr>
            <a:spLocks noGrp="1"/>
          </p:cNvSpPr>
          <p:nvPr>
            <p:ph type="dt" sz="half" idx="10"/>
          </p:nvPr>
        </p:nvSpPr>
        <p:spPr/>
        <p:txBody>
          <a:bodyPr/>
          <a:lstStyle/>
          <a:p>
            <a:fld id="{7B19B1BC-E363-4E4F-ACDF-8B5B8A65FE78}" type="datetimeFigureOut">
              <a:rPr lang="tr-TR" smtClean="0"/>
              <a:t>20.09.2022</a:t>
            </a:fld>
            <a:endParaRPr lang="tr-TR"/>
          </a:p>
        </p:txBody>
      </p:sp>
      <p:sp>
        <p:nvSpPr>
          <p:cNvPr id="5" name="Alt Bilgi Yer Tutucusu 4">
            <a:extLst>
              <a:ext uri="{FF2B5EF4-FFF2-40B4-BE49-F238E27FC236}">
                <a16:creationId xmlns:a16="http://schemas.microsoft.com/office/drawing/2014/main" id="{6FCAFD72-30C4-5CEF-AE45-4BDD7934093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5AFB173-C328-CCF7-DCB1-59EF5F45F2C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437557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E95820-102A-D8AD-DAA1-9ADDB25F04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052A9EB-4193-685D-54A4-162B7ADB613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D4B39EA-8D3B-AC55-1233-682B8DB5E2E6}"/>
              </a:ext>
            </a:extLst>
          </p:cNvPr>
          <p:cNvSpPr>
            <a:spLocks noGrp="1"/>
          </p:cNvSpPr>
          <p:nvPr>
            <p:ph type="dt" sz="half" idx="10"/>
          </p:nvPr>
        </p:nvSpPr>
        <p:spPr/>
        <p:txBody>
          <a:bodyPr/>
          <a:lstStyle/>
          <a:p>
            <a:fld id="{7B19B1BC-E363-4E4F-ACDF-8B5B8A65FE78}" type="datetimeFigureOut">
              <a:rPr lang="tr-TR" smtClean="0"/>
              <a:t>20.09.2022</a:t>
            </a:fld>
            <a:endParaRPr lang="tr-TR"/>
          </a:p>
        </p:txBody>
      </p:sp>
      <p:sp>
        <p:nvSpPr>
          <p:cNvPr id="5" name="Alt Bilgi Yer Tutucusu 4">
            <a:extLst>
              <a:ext uri="{FF2B5EF4-FFF2-40B4-BE49-F238E27FC236}">
                <a16:creationId xmlns:a16="http://schemas.microsoft.com/office/drawing/2014/main" id="{F8389DF1-4B6C-A82F-8983-8A89ADEEDD4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2CF4CE-3AB5-2352-19AF-F9DF047134F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41265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4535EE-4D38-C125-2E4C-A22A91D5C65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F6DF264-98BB-86FC-CB1E-1C24A7B22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B285372-B596-5280-97AD-28E3F521C1C6}"/>
              </a:ext>
            </a:extLst>
          </p:cNvPr>
          <p:cNvSpPr>
            <a:spLocks noGrp="1"/>
          </p:cNvSpPr>
          <p:nvPr>
            <p:ph type="dt" sz="half" idx="10"/>
          </p:nvPr>
        </p:nvSpPr>
        <p:spPr/>
        <p:txBody>
          <a:bodyPr/>
          <a:lstStyle/>
          <a:p>
            <a:fld id="{7B19B1BC-E363-4E4F-ACDF-8B5B8A65FE78}" type="datetimeFigureOut">
              <a:rPr lang="tr-TR" smtClean="0"/>
              <a:t>20.09.2022</a:t>
            </a:fld>
            <a:endParaRPr lang="tr-TR"/>
          </a:p>
        </p:txBody>
      </p:sp>
      <p:sp>
        <p:nvSpPr>
          <p:cNvPr id="5" name="Alt Bilgi Yer Tutucusu 4">
            <a:extLst>
              <a:ext uri="{FF2B5EF4-FFF2-40B4-BE49-F238E27FC236}">
                <a16:creationId xmlns:a16="http://schemas.microsoft.com/office/drawing/2014/main" id="{3252F55F-7819-7F44-AEB2-136179B2F3A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C5C186D-BE06-3198-790D-8C7898401D0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1207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D64945-840D-8F68-0239-8D9D74339CB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0E9D59C-E529-E5F1-5F19-F741D0EC7F1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E982C45-97B5-7FD1-76D4-42E20353B5E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A9A821B-A6B3-6F0C-F83A-94078D9583A2}"/>
              </a:ext>
            </a:extLst>
          </p:cNvPr>
          <p:cNvSpPr>
            <a:spLocks noGrp="1"/>
          </p:cNvSpPr>
          <p:nvPr>
            <p:ph type="dt" sz="half" idx="10"/>
          </p:nvPr>
        </p:nvSpPr>
        <p:spPr/>
        <p:txBody>
          <a:bodyPr/>
          <a:lstStyle/>
          <a:p>
            <a:fld id="{7B19B1BC-E363-4E4F-ACDF-8B5B8A65FE78}" type="datetimeFigureOut">
              <a:rPr lang="tr-TR" smtClean="0"/>
              <a:t>20.09.2022</a:t>
            </a:fld>
            <a:endParaRPr lang="tr-TR"/>
          </a:p>
        </p:txBody>
      </p:sp>
      <p:sp>
        <p:nvSpPr>
          <p:cNvPr id="6" name="Alt Bilgi Yer Tutucusu 5">
            <a:extLst>
              <a:ext uri="{FF2B5EF4-FFF2-40B4-BE49-F238E27FC236}">
                <a16:creationId xmlns:a16="http://schemas.microsoft.com/office/drawing/2014/main" id="{DDEE5B0A-992C-2ABD-9C9A-AA3B219503D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1106C8D-CDA7-B868-1425-D3F139F2DCEA}"/>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32169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B0C319-B2BD-0B99-1651-98584C0261C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00F243F-9364-E223-7939-4F36F93CFF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113DE20-E732-9BE8-119E-A48966CD6B4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0E10980-B5D5-0041-9BDE-D755BD6CAD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3E2C26-5C9D-6C3E-4DEC-60FBA4222F9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196059F-F846-BF61-1B44-D7B2E189A0C1}"/>
              </a:ext>
            </a:extLst>
          </p:cNvPr>
          <p:cNvSpPr>
            <a:spLocks noGrp="1"/>
          </p:cNvSpPr>
          <p:nvPr>
            <p:ph type="dt" sz="half" idx="10"/>
          </p:nvPr>
        </p:nvSpPr>
        <p:spPr/>
        <p:txBody>
          <a:bodyPr/>
          <a:lstStyle/>
          <a:p>
            <a:fld id="{7B19B1BC-E363-4E4F-ACDF-8B5B8A65FE78}" type="datetimeFigureOut">
              <a:rPr lang="tr-TR" smtClean="0"/>
              <a:t>20.09.2022</a:t>
            </a:fld>
            <a:endParaRPr lang="tr-TR"/>
          </a:p>
        </p:txBody>
      </p:sp>
      <p:sp>
        <p:nvSpPr>
          <p:cNvPr id="8" name="Alt Bilgi Yer Tutucusu 7">
            <a:extLst>
              <a:ext uri="{FF2B5EF4-FFF2-40B4-BE49-F238E27FC236}">
                <a16:creationId xmlns:a16="http://schemas.microsoft.com/office/drawing/2014/main" id="{A4691DD2-EC9B-4607-55D0-44FD4A4ABAA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3C664FA-C23A-7ECF-201E-5BD95CEE8755}"/>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160815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AD94BE-8DDE-3C04-9F84-DEB5DEA7957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AE08C7D-2025-77A8-5471-C0A26EACE2BB}"/>
              </a:ext>
            </a:extLst>
          </p:cNvPr>
          <p:cNvSpPr>
            <a:spLocks noGrp="1"/>
          </p:cNvSpPr>
          <p:nvPr>
            <p:ph type="dt" sz="half" idx="10"/>
          </p:nvPr>
        </p:nvSpPr>
        <p:spPr/>
        <p:txBody>
          <a:bodyPr/>
          <a:lstStyle/>
          <a:p>
            <a:fld id="{7B19B1BC-E363-4E4F-ACDF-8B5B8A65FE78}" type="datetimeFigureOut">
              <a:rPr lang="tr-TR" smtClean="0"/>
              <a:t>20.09.2022</a:t>
            </a:fld>
            <a:endParaRPr lang="tr-TR"/>
          </a:p>
        </p:txBody>
      </p:sp>
      <p:sp>
        <p:nvSpPr>
          <p:cNvPr id="4" name="Alt Bilgi Yer Tutucusu 3">
            <a:extLst>
              <a:ext uri="{FF2B5EF4-FFF2-40B4-BE49-F238E27FC236}">
                <a16:creationId xmlns:a16="http://schemas.microsoft.com/office/drawing/2014/main" id="{61BE7DF4-BF8D-FD16-D4B4-F75D8878470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3700349-ECF0-55CF-A542-317F86AF0C42}"/>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990433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C681B13-E0A8-915A-5041-DE2CBBB00161}"/>
              </a:ext>
            </a:extLst>
          </p:cNvPr>
          <p:cNvSpPr>
            <a:spLocks noGrp="1"/>
          </p:cNvSpPr>
          <p:nvPr>
            <p:ph type="dt" sz="half" idx="10"/>
          </p:nvPr>
        </p:nvSpPr>
        <p:spPr/>
        <p:txBody>
          <a:bodyPr/>
          <a:lstStyle/>
          <a:p>
            <a:fld id="{7B19B1BC-E363-4E4F-ACDF-8B5B8A65FE78}" type="datetimeFigureOut">
              <a:rPr lang="tr-TR" smtClean="0"/>
              <a:t>20.09.2022</a:t>
            </a:fld>
            <a:endParaRPr lang="tr-TR"/>
          </a:p>
        </p:txBody>
      </p:sp>
      <p:sp>
        <p:nvSpPr>
          <p:cNvPr id="3" name="Alt Bilgi Yer Tutucusu 2">
            <a:extLst>
              <a:ext uri="{FF2B5EF4-FFF2-40B4-BE49-F238E27FC236}">
                <a16:creationId xmlns:a16="http://schemas.microsoft.com/office/drawing/2014/main" id="{D2BBAEE0-64DE-6116-5C31-C24A10AC94F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C9C34C-DE73-7700-CF59-EA601A136CAD}"/>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2906717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D982D7-5549-EE5D-DBAB-DC32DD397AC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2C3670D-6675-FD07-9BFD-09651A54BB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24E326E-1086-6F08-58DE-D9D17ED6D6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001F09D-16B6-2966-8FD7-897EF324890A}"/>
              </a:ext>
            </a:extLst>
          </p:cNvPr>
          <p:cNvSpPr>
            <a:spLocks noGrp="1"/>
          </p:cNvSpPr>
          <p:nvPr>
            <p:ph type="dt" sz="half" idx="10"/>
          </p:nvPr>
        </p:nvSpPr>
        <p:spPr/>
        <p:txBody>
          <a:bodyPr/>
          <a:lstStyle/>
          <a:p>
            <a:fld id="{7B19B1BC-E363-4E4F-ACDF-8B5B8A65FE78}" type="datetimeFigureOut">
              <a:rPr lang="tr-TR" smtClean="0"/>
              <a:t>20.09.2022</a:t>
            </a:fld>
            <a:endParaRPr lang="tr-TR"/>
          </a:p>
        </p:txBody>
      </p:sp>
      <p:sp>
        <p:nvSpPr>
          <p:cNvPr id="6" name="Alt Bilgi Yer Tutucusu 5">
            <a:extLst>
              <a:ext uri="{FF2B5EF4-FFF2-40B4-BE49-F238E27FC236}">
                <a16:creationId xmlns:a16="http://schemas.microsoft.com/office/drawing/2014/main" id="{EF9E69E9-D332-8515-458F-FB436DF396D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3D08BEA-C043-115C-2C0B-A4A21DFAEFCC}"/>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3848051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14E957-238F-89A1-5572-A613DC75796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D532B8D-A317-C1DC-4C6A-9DDFF0382C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F0165C2-DB9A-2201-06D1-E79F28772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FB56E64-C0F3-316E-AE63-7B4F0F78EEC7}"/>
              </a:ext>
            </a:extLst>
          </p:cNvPr>
          <p:cNvSpPr>
            <a:spLocks noGrp="1"/>
          </p:cNvSpPr>
          <p:nvPr>
            <p:ph type="dt" sz="half" idx="10"/>
          </p:nvPr>
        </p:nvSpPr>
        <p:spPr/>
        <p:txBody>
          <a:bodyPr/>
          <a:lstStyle/>
          <a:p>
            <a:fld id="{7B19B1BC-E363-4E4F-ACDF-8B5B8A65FE78}" type="datetimeFigureOut">
              <a:rPr lang="tr-TR" smtClean="0"/>
              <a:t>20.09.2022</a:t>
            </a:fld>
            <a:endParaRPr lang="tr-TR"/>
          </a:p>
        </p:txBody>
      </p:sp>
      <p:sp>
        <p:nvSpPr>
          <p:cNvPr id="6" name="Alt Bilgi Yer Tutucusu 5">
            <a:extLst>
              <a:ext uri="{FF2B5EF4-FFF2-40B4-BE49-F238E27FC236}">
                <a16:creationId xmlns:a16="http://schemas.microsoft.com/office/drawing/2014/main" id="{50A77BD0-8684-C929-9690-5416C5A4C37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4FE180C-1E80-9142-E5EB-89FE9F04DD24}"/>
              </a:ext>
            </a:extLst>
          </p:cNvPr>
          <p:cNvSpPr>
            <a:spLocks noGrp="1"/>
          </p:cNvSpPr>
          <p:nvPr>
            <p:ph type="sldNum" sz="quarter" idx="12"/>
          </p:nvPr>
        </p:nvSpPr>
        <p:spPr/>
        <p:txBody>
          <a:bodyPr/>
          <a:lstStyle/>
          <a:p>
            <a:fld id="{A5D9128B-081F-421D-92E5-9765341AA3AA}" type="slidenum">
              <a:rPr lang="tr-TR" smtClean="0"/>
              <a:t>‹#›</a:t>
            </a:fld>
            <a:endParaRPr lang="tr-TR"/>
          </a:p>
        </p:txBody>
      </p:sp>
    </p:spTree>
    <p:extLst>
      <p:ext uri="{BB962C8B-B14F-4D97-AF65-F5344CB8AC3E}">
        <p14:creationId xmlns:p14="http://schemas.microsoft.com/office/powerpoint/2010/main" val="426846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2448873-5A08-5767-C7E8-B842979A93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249F6E3-3652-C7FD-45F9-6AD746B61F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05351C-4A11-90F7-39DC-3DD625DF00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9B1BC-E363-4E4F-ACDF-8B5B8A65FE78}" type="datetimeFigureOut">
              <a:rPr lang="tr-TR" smtClean="0"/>
              <a:t>20.09.2022</a:t>
            </a:fld>
            <a:endParaRPr lang="tr-TR"/>
          </a:p>
        </p:txBody>
      </p:sp>
      <p:sp>
        <p:nvSpPr>
          <p:cNvPr id="5" name="Alt Bilgi Yer Tutucusu 4">
            <a:extLst>
              <a:ext uri="{FF2B5EF4-FFF2-40B4-BE49-F238E27FC236}">
                <a16:creationId xmlns:a16="http://schemas.microsoft.com/office/drawing/2014/main" id="{D71D72A2-7822-2B1A-6272-96273781DC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23AAAA4-2AB7-1522-3106-30D1E8E5E4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9128B-081F-421D-92E5-9765341AA3AA}" type="slidenum">
              <a:rPr lang="tr-TR" smtClean="0"/>
              <a:t>‹#›</a:t>
            </a:fld>
            <a:endParaRPr lang="tr-TR"/>
          </a:p>
        </p:txBody>
      </p:sp>
    </p:spTree>
    <p:extLst>
      <p:ext uri="{BB962C8B-B14F-4D97-AF65-F5344CB8AC3E}">
        <p14:creationId xmlns:p14="http://schemas.microsoft.com/office/powerpoint/2010/main" val="512934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p:txBody>
          <a:bodyPr/>
          <a:lstStyle/>
          <a:p>
            <a:fld id="{A19246B6-7C5A-40AA-A924-3DD20D1860FD}" type="datetime1">
              <a:rPr lang="en-US" smtClean="0"/>
              <a:t>9/20/2022</a:t>
            </a:fld>
            <a:endParaRPr lang="en-US"/>
          </a:p>
        </p:txBody>
      </p:sp>
      <p:sp>
        <p:nvSpPr>
          <p:cNvPr id="4" name="Slayt Numarası Yer Tutucusu 3">
            <a:extLst>
              <a:ext uri="{FF2B5EF4-FFF2-40B4-BE49-F238E27FC236}">
                <a16:creationId xmlns:a16="http://schemas.microsoft.com/office/drawing/2014/main" id="{13C5C232-8B10-4FEF-BEEF-082EB900B354}"/>
              </a:ext>
            </a:extLst>
          </p:cNvPr>
          <p:cNvSpPr>
            <a:spLocks noGrp="1"/>
          </p:cNvSpPr>
          <p:nvPr>
            <p:ph type="sldNum" sz="quarter" idx="12"/>
          </p:nvPr>
        </p:nvSpPr>
        <p:spPr/>
        <p:txBody>
          <a:bodyPr/>
          <a:lstStyle/>
          <a:p>
            <a:fld id="{585A37CE-56CC-4263-A743-6EA01FAEC455}" type="slidenum">
              <a:rPr lang="en-US" smtClean="0"/>
              <a:t>1</a:t>
            </a:fld>
            <a:endParaRPr lang="en-US" dirty="0"/>
          </a:p>
        </p:txBody>
      </p:sp>
      <p:grpSp>
        <p:nvGrpSpPr>
          <p:cNvPr id="6" name="Grup 5">
            <a:extLst>
              <a:ext uri="{FF2B5EF4-FFF2-40B4-BE49-F238E27FC236}">
                <a16:creationId xmlns:a16="http://schemas.microsoft.com/office/drawing/2014/main" id="{0D65409A-813A-4D19-9000-09FF8548ADCD}"/>
              </a:ext>
            </a:extLst>
          </p:cNvPr>
          <p:cNvGrpSpPr/>
          <p:nvPr/>
        </p:nvGrpSpPr>
        <p:grpSpPr>
          <a:xfrm>
            <a:off x="7249687" y="3671048"/>
            <a:ext cx="534164" cy="1200329"/>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solidFill>
                    <a:schemeClr val="accent1">
                      <a:lumMod val="50000"/>
                    </a:schemeClr>
                  </a:solidFill>
                </a:rPr>
                <a:t>Konular</a:t>
              </a:r>
              <a:r>
                <a:rPr lang="tr-TR" sz="2400" b="1" u="sng" dirty="0">
                  <a:solidFill>
                    <a:schemeClr val="accent1">
                      <a:lumMod val="50000"/>
                    </a:schemeClr>
                  </a:solidFill>
                </a:rPr>
                <a:t> </a:t>
              </a:r>
            </a:p>
          </p:txBody>
        </p:sp>
        <p:sp>
          <p:nvSpPr>
            <p:cNvPr id="17" name="Rectangle 39">
              <a:extLst>
                <a:ext uri="{FF2B5EF4-FFF2-40B4-BE49-F238E27FC236}">
                  <a16:creationId xmlns:a16="http://schemas.microsoft.com/office/drawing/2014/main" id="{120C2FDA-9976-4933-B55E-349C587A5CE7}"/>
                </a:ext>
              </a:extLst>
            </p:cNvPr>
            <p:cNvSpPr/>
            <p:nvPr/>
          </p:nvSpPr>
          <p:spPr>
            <a:xfrm>
              <a:off x="7720682" y="2809610"/>
              <a:ext cx="72499" cy="2978004"/>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5335396" y="1513059"/>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1</a:t>
            </a:r>
          </a:p>
        </p:txBody>
      </p:sp>
      <p:pic>
        <p:nvPicPr>
          <p:cNvPr id="10" name="Resim 9">
            <a:extLst>
              <a:ext uri="{FF2B5EF4-FFF2-40B4-BE49-F238E27FC236}">
                <a16:creationId xmlns:a16="http://schemas.microsoft.com/office/drawing/2014/main" id="{8CD629EE-96AD-45F3-6E97-5D591C0E7D96}"/>
              </a:ext>
            </a:extLst>
          </p:cNvPr>
          <p:cNvPicPr>
            <a:picLocks noChangeAspect="1"/>
          </p:cNvPicPr>
          <p:nvPr/>
        </p:nvPicPr>
        <p:blipFill>
          <a:blip r:embed="rId2"/>
          <a:stretch>
            <a:fillRect/>
          </a:stretch>
        </p:blipFill>
        <p:spPr>
          <a:xfrm>
            <a:off x="18882" y="0"/>
            <a:ext cx="6426915" cy="6858000"/>
          </a:xfrm>
          <a:prstGeom prst="rect">
            <a:avLst/>
          </a:prstGeom>
        </p:spPr>
      </p:pic>
      <p:sp>
        <p:nvSpPr>
          <p:cNvPr id="13" name="Metin kutusu 12">
            <a:extLst>
              <a:ext uri="{FF2B5EF4-FFF2-40B4-BE49-F238E27FC236}">
                <a16:creationId xmlns:a16="http://schemas.microsoft.com/office/drawing/2014/main" id="{5461C3D0-5C88-5778-6FD5-A50901AE2F6E}"/>
              </a:ext>
            </a:extLst>
          </p:cNvPr>
          <p:cNvSpPr txBox="1"/>
          <p:nvPr/>
        </p:nvSpPr>
        <p:spPr>
          <a:xfrm>
            <a:off x="-43565" y="3739880"/>
            <a:ext cx="5363401" cy="1569660"/>
          </a:xfrm>
          <a:prstGeom prst="rect">
            <a:avLst/>
          </a:prstGeom>
          <a:noFill/>
        </p:spPr>
        <p:txBody>
          <a:bodyPr wrap="square" rtlCol="0">
            <a:spAutoFit/>
          </a:bodyPr>
          <a:lstStyle/>
          <a:p>
            <a:pPr algn="r"/>
            <a:r>
              <a:rPr lang="tr-TR" sz="2400" dirty="0">
                <a:solidFill>
                  <a:schemeClr val="accent4">
                    <a:lumMod val="40000"/>
                    <a:lumOff val="60000"/>
                  </a:schemeClr>
                </a:solidFill>
                <a:latin typeface="Rockwell Nova Extra Bold" panose="02060903020205020403" pitchFamily="18" charset="0"/>
              </a:rPr>
              <a:t>BÖLÜM</a:t>
            </a:r>
          </a:p>
          <a:p>
            <a:pPr algn="r"/>
            <a:r>
              <a:rPr lang="tr-TR" sz="2400" dirty="0">
                <a:solidFill>
                  <a:schemeClr val="accent4">
                    <a:lumMod val="40000"/>
                    <a:lumOff val="60000"/>
                  </a:schemeClr>
                </a:solidFill>
                <a:latin typeface="Rockwell Nova Extra Bold" panose="02060903020205020403" pitchFamily="18" charset="0"/>
              </a:rPr>
              <a:t>değer zinciri ve</a:t>
            </a:r>
          </a:p>
          <a:p>
            <a:pPr algn="r"/>
            <a:r>
              <a:rPr lang="tr-TR" sz="2400" dirty="0">
                <a:solidFill>
                  <a:schemeClr val="accent4">
                    <a:lumMod val="40000"/>
                    <a:lumOff val="60000"/>
                  </a:schemeClr>
                </a:solidFill>
                <a:latin typeface="Rockwell Nova Extra Bold" panose="02060903020205020403" pitchFamily="18" charset="0"/>
              </a:rPr>
              <a:t>kurumsal kaynakların analizi</a:t>
            </a:r>
          </a:p>
        </p:txBody>
      </p:sp>
      <p:sp>
        <p:nvSpPr>
          <p:cNvPr id="14" name="Metin kutusu 13">
            <a:extLst>
              <a:ext uri="{FF2B5EF4-FFF2-40B4-BE49-F238E27FC236}">
                <a16:creationId xmlns:a16="http://schemas.microsoft.com/office/drawing/2014/main" id="{17F5059E-F9FA-17FC-26DD-E41A5B28FCD8}"/>
              </a:ext>
            </a:extLst>
          </p:cNvPr>
          <p:cNvSpPr txBox="1"/>
          <p:nvPr/>
        </p:nvSpPr>
        <p:spPr>
          <a:xfrm>
            <a:off x="5195450" y="3357244"/>
            <a:ext cx="609600" cy="1862048"/>
          </a:xfrm>
          <a:prstGeom prst="rect">
            <a:avLst/>
          </a:prstGeom>
          <a:noFill/>
        </p:spPr>
        <p:txBody>
          <a:bodyPr wrap="square" rtlCol="0">
            <a:spAutoFit/>
          </a:bodyPr>
          <a:lstStyle/>
          <a:p>
            <a:r>
              <a:rPr lang="tr-TR" sz="11500" dirty="0">
                <a:solidFill>
                  <a:srgbClr val="FFC1C2"/>
                </a:solidFill>
                <a:latin typeface="Amasis MT Pro Black" panose="020B0604020202020204" pitchFamily="18" charset="-94"/>
              </a:rPr>
              <a:t>9</a:t>
            </a:r>
          </a:p>
        </p:txBody>
      </p:sp>
      <p:sp>
        <p:nvSpPr>
          <p:cNvPr id="8" name="Metin kutusu 7">
            <a:extLst>
              <a:ext uri="{FF2B5EF4-FFF2-40B4-BE49-F238E27FC236}">
                <a16:creationId xmlns:a16="http://schemas.microsoft.com/office/drawing/2014/main" id="{60BC004D-2314-1AE8-B08D-B9770BB0BC1D}"/>
              </a:ext>
            </a:extLst>
          </p:cNvPr>
          <p:cNvSpPr txBox="1"/>
          <p:nvPr/>
        </p:nvSpPr>
        <p:spPr>
          <a:xfrm>
            <a:off x="7783851" y="3640307"/>
            <a:ext cx="4076700" cy="1200329"/>
          </a:xfrm>
          <a:prstGeom prst="rect">
            <a:avLst/>
          </a:prstGeom>
          <a:noFill/>
        </p:spPr>
        <p:txBody>
          <a:bodyPr wrap="square" rtlCol="0">
            <a:spAutoFit/>
          </a:bodyPr>
          <a:lstStyle/>
          <a:p>
            <a:pPr marL="285750" indent="-285750">
              <a:buFont typeface="Wingdings" panose="05000000000000000000" pitchFamily="2" charset="2"/>
              <a:buChar char="q"/>
            </a:pPr>
            <a:r>
              <a:rPr lang="tr-TR" dirty="0">
                <a:latin typeface="+mj-lt"/>
              </a:rPr>
              <a:t>Değer kavramı</a:t>
            </a:r>
          </a:p>
          <a:p>
            <a:pPr marL="285750" indent="-285750">
              <a:buFont typeface="Wingdings" panose="05000000000000000000" pitchFamily="2" charset="2"/>
              <a:buChar char="q"/>
            </a:pPr>
            <a:r>
              <a:rPr lang="tr-TR" dirty="0">
                <a:latin typeface="+mj-lt"/>
              </a:rPr>
              <a:t>Sonuçların ölçülmesi</a:t>
            </a:r>
          </a:p>
          <a:p>
            <a:pPr marL="285750" indent="-285750">
              <a:buFont typeface="Wingdings" panose="05000000000000000000" pitchFamily="2" charset="2"/>
              <a:buChar char="q"/>
            </a:pPr>
            <a:r>
              <a:rPr lang="tr-TR" dirty="0">
                <a:latin typeface="+mj-lt"/>
              </a:rPr>
              <a:t>Değer zinciri</a:t>
            </a:r>
          </a:p>
          <a:p>
            <a:pPr marL="285750" indent="-285750">
              <a:buFont typeface="Wingdings" panose="05000000000000000000" pitchFamily="2" charset="2"/>
              <a:buChar char="q"/>
            </a:pPr>
            <a:r>
              <a:rPr lang="tr-TR" dirty="0">
                <a:latin typeface="+mj-lt"/>
              </a:rPr>
              <a:t>Kurumsal kaynakların analizi</a:t>
            </a:r>
          </a:p>
        </p:txBody>
      </p:sp>
    </p:spTree>
    <p:extLst>
      <p:ext uri="{BB962C8B-B14F-4D97-AF65-F5344CB8AC3E}">
        <p14:creationId xmlns:p14="http://schemas.microsoft.com/office/powerpoint/2010/main" val="4227190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hasta tarafından raporlanan sonuçlar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pic>
        <p:nvPicPr>
          <p:cNvPr id="6" name="Resim 5">
            <a:extLst>
              <a:ext uri="{FF2B5EF4-FFF2-40B4-BE49-F238E27FC236}">
                <a16:creationId xmlns:a16="http://schemas.microsoft.com/office/drawing/2014/main" id="{B56B758C-5ED5-5AA0-62D6-5D2CCC2271D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30106" y="1682440"/>
            <a:ext cx="7394714" cy="2254516"/>
          </a:xfrm>
          <a:prstGeom prst="rect">
            <a:avLst/>
          </a:prstGeom>
          <a:noFill/>
          <a:ln>
            <a:noFill/>
          </a:ln>
        </p:spPr>
      </p:pic>
      <p:pic>
        <p:nvPicPr>
          <p:cNvPr id="7" name="Resim 6">
            <a:extLst>
              <a:ext uri="{FF2B5EF4-FFF2-40B4-BE49-F238E27FC236}">
                <a16:creationId xmlns:a16="http://schemas.microsoft.com/office/drawing/2014/main" id="{BDB349AC-3DDD-BE02-F798-1FB153FFC71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12551" y="4437504"/>
            <a:ext cx="8029824" cy="1744213"/>
          </a:xfrm>
          <a:prstGeom prst="rect">
            <a:avLst/>
          </a:prstGeom>
          <a:noFill/>
          <a:ln>
            <a:noFill/>
          </a:ln>
        </p:spPr>
      </p:pic>
      <p:sp>
        <p:nvSpPr>
          <p:cNvPr id="8" name="Metin kutusu 7">
            <a:extLst>
              <a:ext uri="{FF2B5EF4-FFF2-40B4-BE49-F238E27FC236}">
                <a16:creationId xmlns:a16="http://schemas.microsoft.com/office/drawing/2014/main" id="{DC98D806-1490-88B3-CE54-FD7C328095A0}"/>
              </a:ext>
            </a:extLst>
          </p:cNvPr>
          <p:cNvSpPr txBox="1"/>
          <p:nvPr/>
        </p:nvSpPr>
        <p:spPr>
          <a:xfrm>
            <a:off x="739773" y="4986444"/>
            <a:ext cx="1973610" cy="646331"/>
          </a:xfrm>
          <a:prstGeom prst="rect">
            <a:avLst/>
          </a:prstGeom>
          <a:noFill/>
        </p:spPr>
        <p:txBody>
          <a:bodyPr wrap="square" rtlCol="0">
            <a:spAutoFit/>
          </a:bodyPr>
          <a:lstStyle/>
          <a:p>
            <a:pPr algn="r"/>
            <a:r>
              <a:rPr lang="tr-TR" dirty="0"/>
              <a:t>Genel İyileşme Derecesi Ölçeği</a:t>
            </a:r>
          </a:p>
        </p:txBody>
      </p:sp>
      <p:sp>
        <p:nvSpPr>
          <p:cNvPr id="9" name="Metin kutusu 8">
            <a:extLst>
              <a:ext uri="{FF2B5EF4-FFF2-40B4-BE49-F238E27FC236}">
                <a16:creationId xmlns:a16="http://schemas.microsoft.com/office/drawing/2014/main" id="{52C44A93-C754-AFB2-A927-253DA75CE1AC}"/>
              </a:ext>
            </a:extLst>
          </p:cNvPr>
          <p:cNvSpPr txBox="1"/>
          <p:nvPr/>
        </p:nvSpPr>
        <p:spPr>
          <a:xfrm>
            <a:off x="819563" y="2486531"/>
            <a:ext cx="1973610" cy="646331"/>
          </a:xfrm>
          <a:prstGeom prst="rect">
            <a:avLst/>
          </a:prstGeom>
          <a:noFill/>
        </p:spPr>
        <p:txBody>
          <a:bodyPr wrap="square" rtlCol="0">
            <a:spAutoFit/>
          </a:bodyPr>
          <a:lstStyle/>
          <a:p>
            <a:pPr algn="r"/>
            <a:r>
              <a:rPr lang="tr-TR" dirty="0"/>
              <a:t>VONG-BAKER Ağrı Ölçeği</a:t>
            </a:r>
          </a:p>
        </p:txBody>
      </p:sp>
    </p:spTree>
    <p:extLst>
      <p:ext uri="{BB962C8B-B14F-4D97-AF65-F5344CB8AC3E}">
        <p14:creationId xmlns:p14="http://schemas.microsoft.com/office/powerpoint/2010/main" val="3721877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8575266"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değerin ikinci </a:t>
            </a:r>
            <a:r>
              <a:rPr lang="tr-TR" sz="2000" b="1" dirty="0" err="1">
                <a:solidFill>
                  <a:schemeClr val="bg1"/>
                </a:solidFill>
                <a:latin typeface="+mj-lt"/>
              </a:rPr>
              <a:t>unsuru:maliyet</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8927690" y="747711"/>
            <a:ext cx="3264310"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981015228"/>
              </p:ext>
            </p:extLst>
          </p:nvPr>
        </p:nvGraphicFramePr>
        <p:xfrm>
          <a:off x="3746088" y="2867856"/>
          <a:ext cx="7511845" cy="146304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b="0" dirty="0">
                          <a:solidFill>
                            <a:schemeClr val="tx1"/>
                          </a:solidFill>
                          <a:latin typeface="+mj-lt"/>
                        </a:rPr>
                        <a:t>En iyi sonuçların elde edilmesi için sunulan hizmetlerin maliyetidir.</a:t>
                      </a:r>
                    </a:p>
                    <a:p>
                      <a:pPr marL="285750" indent="-285750">
                        <a:buFont typeface="Arial" panose="020B0604020202020204" pitchFamily="34" charset="0"/>
                        <a:buChar char="•"/>
                      </a:pPr>
                      <a:r>
                        <a:rPr lang="tr-TR" b="0" dirty="0">
                          <a:solidFill>
                            <a:schemeClr val="tx1"/>
                          </a:solidFill>
                          <a:latin typeface="+mj-lt"/>
                        </a:rPr>
                        <a:t>Hasta sonuçlarından fedakarlık ederek maliyet düşürmek, değer artışı anlamına gelmez.</a:t>
                      </a:r>
                    </a:p>
                    <a:p>
                      <a:pPr marL="285750" indent="-285750">
                        <a:buFont typeface="Arial" panose="020B0604020202020204" pitchFamily="34" charset="0"/>
                        <a:buChar char="•"/>
                      </a:pPr>
                      <a:r>
                        <a:rPr lang="tr-TR" b="0" dirty="0">
                          <a:solidFill>
                            <a:schemeClr val="tx1"/>
                          </a:solidFill>
                          <a:latin typeface="+mj-lt"/>
                        </a:rPr>
                        <a:t>Gereksiz olmadıkça çok miktarda hizmet sunmak, maliyeti artırmaz; tersine azaltır.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1619338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değer zinciri (</a:t>
            </a:r>
            <a:r>
              <a:rPr lang="tr-TR" sz="2000" b="1" dirty="0" err="1">
                <a:solidFill>
                  <a:schemeClr val="bg1"/>
                </a:solidFill>
                <a:latin typeface="+mj-lt"/>
              </a:rPr>
              <a:t>value</a:t>
            </a:r>
            <a:r>
              <a:rPr lang="tr-TR" sz="2000" b="1" dirty="0">
                <a:solidFill>
                  <a:schemeClr val="bg1"/>
                </a:solidFill>
                <a:latin typeface="+mj-lt"/>
              </a:rPr>
              <a:t> </a:t>
            </a:r>
            <a:r>
              <a:rPr lang="tr-TR" sz="2000" b="1" dirty="0" err="1">
                <a:solidFill>
                  <a:schemeClr val="bg1"/>
                </a:solidFill>
                <a:latin typeface="+mj-lt"/>
              </a:rPr>
              <a:t>chain</a:t>
            </a:r>
            <a:r>
              <a:rPr lang="tr-TR" sz="2000" b="1" dirty="0">
                <a:solidFill>
                  <a:schemeClr val="bg1"/>
                </a:solidFill>
                <a:latin typeface="+mj-lt"/>
              </a:rPr>
              <a:t>)</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328136843"/>
              </p:ext>
            </p:extLst>
          </p:nvPr>
        </p:nvGraphicFramePr>
        <p:xfrm>
          <a:off x="4739683" y="3232423"/>
          <a:ext cx="6780132" cy="91440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1" kern="1200" dirty="0">
                          <a:solidFill>
                            <a:schemeClr val="tx1"/>
                          </a:solidFill>
                          <a:latin typeface="+mn-lt"/>
                          <a:ea typeface="+mn-ea"/>
                          <a:cs typeface="+mn-cs"/>
                        </a:rPr>
                        <a:t>Hastalar için değer yaratan hizmetler sunmak için tüm kurumsal faaliyetlerin doğru olarak sıralanması ve faaliyetler arasında koordinasyon-bütünleşmenin sağlanmasıdır.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3213998948"/>
              </p:ext>
            </p:extLst>
          </p:nvPr>
        </p:nvGraphicFramePr>
        <p:xfrm>
          <a:off x="4739683" y="4834706"/>
          <a:ext cx="6897758" cy="64008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1" kern="1200" dirty="0">
                          <a:solidFill>
                            <a:schemeClr val="tx1"/>
                          </a:solidFill>
                          <a:latin typeface="+mn-lt"/>
                          <a:ea typeface="+mn-ea"/>
                          <a:cs typeface="+mn-cs"/>
                        </a:rPr>
                        <a:t>Temel faaliyetler</a:t>
                      </a:r>
                    </a:p>
                    <a:p>
                      <a:pPr marL="0" indent="0">
                        <a:buFont typeface="Arial" panose="020B0604020202020204" pitchFamily="34" charset="0"/>
                        <a:buNone/>
                      </a:pPr>
                      <a:r>
                        <a:rPr lang="tr-TR" sz="1800" b="1" kern="1200" dirty="0">
                          <a:solidFill>
                            <a:schemeClr val="tx1"/>
                          </a:solidFill>
                          <a:latin typeface="+mn-lt"/>
                          <a:ea typeface="+mn-ea"/>
                          <a:cs typeface="+mn-cs"/>
                        </a:rPr>
                        <a:t>Destek veya destekleyici faaliyetler</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8" name="Metin kutusu 7">
            <a:extLst>
              <a:ext uri="{FF2B5EF4-FFF2-40B4-BE49-F238E27FC236}">
                <a16:creationId xmlns:a16="http://schemas.microsoft.com/office/drawing/2014/main" id="{8FD7735F-A9FA-B4E4-2A88-85EF0A9F99BD}"/>
              </a:ext>
            </a:extLst>
          </p:cNvPr>
          <p:cNvSpPr txBox="1"/>
          <p:nvPr/>
        </p:nvSpPr>
        <p:spPr>
          <a:xfrm>
            <a:off x="2623931" y="4746258"/>
            <a:ext cx="2243251" cy="369332"/>
          </a:xfrm>
          <a:prstGeom prst="rect">
            <a:avLst/>
          </a:prstGeom>
          <a:noFill/>
        </p:spPr>
        <p:txBody>
          <a:bodyPr wrap="square" rtlCol="0">
            <a:spAutoFit/>
          </a:bodyPr>
          <a:lstStyle/>
          <a:p>
            <a:r>
              <a:rPr lang="tr-TR" b="1" dirty="0">
                <a:solidFill>
                  <a:schemeClr val="accent6">
                    <a:lumMod val="75000"/>
                  </a:schemeClr>
                </a:solidFill>
              </a:rPr>
              <a:t>Kurumsal faaliyetler</a:t>
            </a:r>
          </a:p>
        </p:txBody>
      </p:sp>
      <p:sp>
        <p:nvSpPr>
          <p:cNvPr id="5" name="Metin kutusu 4">
            <a:extLst>
              <a:ext uri="{FF2B5EF4-FFF2-40B4-BE49-F238E27FC236}">
                <a16:creationId xmlns:a16="http://schemas.microsoft.com/office/drawing/2014/main" id="{58C0E674-7DFD-DC90-AD32-6F0E4C63BFC6}"/>
              </a:ext>
            </a:extLst>
          </p:cNvPr>
          <p:cNvSpPr txBox="1"/>
          <p:nvPr/>
        </p:nvSpPr>
        <p:spPr>
          <a:xfrm>
            <a:off x="3329182" y="3129241"/>
            <a:ext cx="1410501" cy="369332"/>
          </a:xfrm>
          <a:prstGeom prst="rect">
            <a:avLst/>
          </a:prstGeom>
          <a:noFill/>
        </p:spPr>
        <p:txBody>
          <a:bodyPr wrap="square" rtlCol="0">
            <a:spAutoFit/>
          </a:bodyPr>
          <a:lstStyle/>
          <a:p>
            <a:r>
              <a:rPr lang="tr-TR" b="1" dirty="0">
                <a:solidFill>
                  <a:schemeClr val="accent1">
                    <a:lumMod val="75000"/>
                  </a:schemeClr>
                </a:solidFill>
              </a:rPr>
              <a:t>Değer zinciri</a:t>
            </a:r>
          </a:p>
        </p:txBody>
      </p:sp>
    </p:spTree>
    <p:extLst>
      <p:ext uri="{BB962C8B-B14F-4D97-AF65-F5344CB8AC3E}">
        <p14:creationId xmlns:p14="http://schemas.microsoft.com/office/powerpoint/2010/main" val="3837191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Ok: Beşgen 51">
            <a:extLst>
              <a:ext uri="{FF2B5EF4-FFF2-40B4-BE49-F238E27FC236}">
                <a16:creationId xmlns:a16="http://schemas.microsoft.com/office/drawing/2014/main" id="{5974C39B-9A51-4E2F-9B98-1EE6B5FE314B}"/>
              </a:ext>
            </a:extLst>
          </p:cNvPr>
          <p:cNvSpPr/>
          <p:nvPr/>
        </p:nvSpPr>
        <p:spPr>
          <a:xfrm>
            <a:off x="10716167" y="482108"/>
            <a:ext cx="1392117" cy="5872992"/>
          </a:xfrm>
          <a:prstGeom prst="homePlate">
            <a:avLst/>
          </a:prstGeom>
          <a:solidFill>
            <a:schemeClr val="accent2">
              <a:lumMod val="60000"/>
              <a:lumOff val="4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r"/>
            <a:endParaRPr lang="tr-TR" b="1" dirty="0"/>
          </a:p>
        </p:txBody>
      </p:sp>
      <p:sp>
        <p:nvSpPr>
          <p:cNvPr id="49" name="Dikdörtgen 48">
            <a:extLst>
              <a:ext uri="{FF2B5EF4-FFF2-40B4-BE49-F238E27FC236}">
                <a16:creationId xmlns:a16="http://schemas.microsoft.com/office/drawing/2014/main" id="{AA7274C4-B3CA-4C30-BB8B-2E0B2320DCB2}"/>
              </a:ext>
            </a:extLst>
          </p:cNvPr>
          <p:cNvSpPr/>
          <p:nvPr/>
        </p:nvSpPr>
        <p:spPr>
          <a:xfrm>
            <a:off x="6882673" y="486721"/>
            <a:ext cx="2302500" cy="6126328"/>
          </a:xfrm>
          <a:prstGeom prst="rect">
            <a:avLst/>
          </a:prstGeom>
          <a:ln>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tr-TR" dirty="0"/>
          </a:p>
        </p:txBody>
      </p:sp>
      <p:sp>
        <p:nvSpPr>
          <p:cNvPr id="48" name="Dikdörtgen 47">
            <a:extLst>
              <a:ext uri="{FF2B5EF4-FFF2-40B4-BE49-F238E27FC236}">
                <a16:creationId xmlns:a16="http://schemas.microsoft.com/office/drawing/2014/main" id="{DB0FE818-74B7-4732-8993-F7B86A5EFFC2}"/>
              </a:ext>
            </a:extLst>
          </p:cNvPr>
          <p:cNvSpPr/>
          <p:nvPr/>
        </p:nvSpPr>
        <p:spPr>
          <a:xfrm>
            <a:off x="9127590" y="463609"/>
            <a:ext cx="2302500" cy="6126328"/>
          </a:xfrm>
          <a:prstGeom prst="rect">
            <a:avLst/>
          </a:prstGeom>
          <a:ln>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tr-TR" dirty="0"/>
          </a:p>
        </p:txBody>
      </p:sp>
      <p:sp>
        <p:nvSpPr>
          <p:cNvPr id="47" name="Dikdörtgen 46">
            <a:extLst>
              <a:ext uri="{FF2B5EF4-FFF2-40B4-BE49-F238E27FC236}">
                <a16:creationId xmlns:a16="http://schemas.microsoft.com/office/drawing/2014/main" id="{9A58C09C-8A99-43DB-9378-4B2C89B0D772}"/>
              </a:ext>
            </a:extLst>
          </p:cNvPr>
          <p:cNvSpPr/>
          <p:nvPr/>
        </p:nvSpPr>
        <p:spPr>
          <a:xfrm>
            <a:off x="4627188" y="467499"/>
            <a:ext cx="2258248" cy="6126328"/>
          </a:xfrm>
          <a:prstGeom prst="rect">
            <a:avLst/>
          </a:prstGeom>
          <a:ln>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tr-TR" dirty="0"/>
          </a:p>
        </p:txBody>
      </p:sp>
      <p:sp>
        <p:nvSpPr>
          <p:cNvPr id="46" name="Dikdörtgen 45">
            <a:extLst>
              <a:ext uri="{FF2B5EF4-FFF2-40B4-BE49-F238E27FC236}">
                <a16:creationId xmlns:a16="http://schemas.microsoft.com/office/drawing/2014/main" id="{2B91B9E1-1DC2-4B44-86B6-65312AE19888}"/>
              </a:ext>
            </a:extLst>
          </p:cNvPr>
          <p:cNvSpPr/>
          <p:nvPr/>
        </p:nvSpPr>
        <p:spPr>
          <a:xfrm>
            <a:off x="2322238" y="482108"/>
            <a:ext cx="2258248" cy="6126328"/>
          </a:xfrm>
          <a:prstGeom prst="rect">
            <a:avLst/>
          </a:prstGeom>
          <a:ln>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tr-TR" dirty="0"/>
          </a:p>
        </p:txBody>
      </p:sp>
      <p:sp>
        <p:nvSpPr>
          <p:cNvPr id="45" name="Dikdörtgen 44">
            <a:extLst>
              <a:ext uri="{FF2B5EF4-FFF2-40B4-BE49-F238E27FC236}">
                <a16:creationId xmlns:a16="http://schemas.microsoft.com/office/drawing/2014/main" id="{C5844142-1719-4414-9D6B-D7521466B890}"/>
              </a:ext>
            </a:extLst>
          </p:cNvPr>
          <p:cNvSpPr/>
          <p:nvPr/>
        </p:nvSpPr>
        <p:spPr>
          <a:xfrm>
            <a:off x="33956" y="467500"/>
            <a:ext cx="2258248" cy="6126328"/>
          </a:xfrm>
          <a:prstGeom prst="rect">
            <a:avLst/>
          </a:prstGeom>
          <a:ln>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tr-TR" dirty="0"/>
          </a:p>
        </p:txBody>
      </p:sp>
      <p:sp>
        <p:nvSpPr>
          <p:cNvPr id="4" name="Dikdörtgen 3">
            <a:extLst>
              <a:ext uri="{FF2B5EF4-FFF2-40B4-BE49-F238E27FC236}">
                <a16:creationId xmlns:a16="http://schemas.microsoft.com/office/drawing/2014/main" id="{BCA963DF-3B7E-44C3-AA2B-D93DC4C62F6F}"/>
              </a:ext>
            </a:extLst>
          </p:cNvPr>
          <p:cNvSpPr/>
          <p:nvPr/>
        </p:nvSpPr>
        <p:spPr>
          <a:xfrm>
            <a:off x="47813" y="4053948"/>
            <a:ext cx="2190030" cy="230115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HİZMET SUNUM ÖNCESİ FAALİYETLER</a:t>
            </a:r>
          </a:p>
          <a:p>
            <a:pPr algn="ctr"/>
            <a:r>
              <a:rPr lang="tr-TR" dirty="0"/>
              <a:t>Epidemiyolojik Araştırmalar</a:t>
            </a:r>
          </a:p>
          <a:p>
            <a:pPr algn="ctr"/>
            <a:r>
              <a:rPr lang="tr-TR" dirty="0"/>
              <a:t>Talep Tahmini</a:t>
            </a:r>
          </a:p>
          <a:p>
            <a:pPr algn="ctr"/>
            <a:r>
              <a:rPr lang="tr-TR" dirty="0"/>
              <a:t>Hizmet Planlaması</a:t>
            </a:r>
          </a:p>
          <a:p>
            <a:pPr algn="ctr"/>
            <a:r>
              <a:rPr lang="tr-TR" dirty="0"/>
              <a:t>Pazarlama Karması</a:t>
            </a:r>
          </a:p>
        </p:txBody>
      </p:sp>
      <p:sp>
        <p:nvSpPr>
          <p:cNvPr id="5" name="Dikdörtgen 4">
            <a:extLst>
              <a:ext uri="{FF2B5EF4-FFF2-40B4-BE49-F238E27FC236}">
                <a16:creationId xmlns:a16="http://schemas.microsoft.com/office/drawing/2014/main" id="{D83B6AEF-B052-46A8-AFDB-FE675B6AB0D6}"/>
              </a:ext>
            </a:extLst>
          </p:cNvPr>
          <p:cNvSpPr/>
          <p:nvPr/>
        </p:nvSpPr>
        <p:spPr>
          <a:xfrm>
            <a:off x="2341119" y="4053946"/>
            <a:ext cx="2190030" cy="2301154"/>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a:p>
            <a:pPr algn="ctr"/>
            <a:r>
              <a:rPr lang="tr-TR" dirty="0"/>
              <a:t>TANI</a:t>
            </a:r>
          </a:p>
          <a:p>
            <a:pPr algn="ctr"/>
            <a:r>
              <a:rPr lang="tr-TR" dirty="0" err="1"/>
              <a:t>Anamnez</a:t>
            </a:r>
            <a:endParaRPr lang="tr-TR" dirty="0"/>
          </a:p>
          <a:p>
            <a:pPr algn="ctr"/>
            <a:r>
              <a:rPr lang="tr-TR" dirty="0"/>
              <a:t>Tanı Testleri</a:t>
            </a:r>
          </a:p>
          <a:p>
            <a:pPr algn="ctr"/>
            <a:r>
              <a:rPr lang="tr-TR" dirty="0"/>
              <a:t>Değerlendirme </a:t>
            </a:r>
          </a:p>
          <a:p>
            <a:pPr algn="ctr"/>
            <a:r>
              <a:rPr lang="tr-TR" dirty="0"/>
              <a:t> Tanı</a:t>
            </a:r>
          </a:p>
          <a:p>
            <a:pPr algn="ctr"/>
            <a:r>
              <a:rPr lang="tr-TR" dirty="0"/>
              <a:t>Tedavi Protokolü</a:t>
            </a:r>
          </a:p>
          <a:p>
            <a:pPr algn="ctr"/>
            <a:r>
              <a:rPr lang="tr-TR" dirty="0"/>
              <a:t>Sevk</a:t>
            </a:r>
          </a:p>
        </p:txBody>
      </p:sp>
      <p:sp>
        <p:nvSpPr>
          <p:cNvPr id="6" name="Dikdörtgen 5">
            <a:extLst>
              <a:ext uri="{FF2B5EF4-FFF2-40B4-BE49-F238E27FC236}">
                <a16:creationId xmlns:a16="http://schemas.microsoft.com/office/drawing/2014/main" id="{AD08CBD3-858E-4AD6-AE8B-59B16855EAF3}"/>
              </a:ext>
            </a:extLst>
          </p:cNvPr>
          <p:cNvSpPr/>
          <p:nvPr/>
        </p:nvSpPr>
        <p:spPr>
          <a:xfrm>
            <a:off x="4634424" y="4053945"/>
            <a:ext cx="2190030" cy="2301154"/>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a:p>
            <a:pPr algn="ctr"/>
            <a:r>
              <a:rPr lang="tr-TR" dirty="0"/>
              <a:t>TEDAVİ</a:t>
            </a:r>
          </a:p>
          <a:p>
            <a:pPr algn="ctr"/>
            <a:r>
              <a:rPr lang="tr-TR" dirty="0"/>
              <a:t>Yatış</a:t>
            </a:r>
          </a:p>
          <a:p>
            <a:pPr algn="ctr"/>
            <a:r>
              <a:rPr lang="tr-TR" dirty="0"/>
              <a:t>Hemşirelik Tanısı</a:t>
            </a:r>
          </a:p>
          <a:p>
            <a:pPr algn="ctr"/>
            <a:r>
              <a:rPr lang="tr-TR" dirty="0"/>
              <a:t>Tıbbi Girişimler</a:t>
            </a:r>
          </a:p>
          <a:p>
            <a:pPr algn="ctr"/>
            <a:r>
              <a:rPr lang="tr-TR" dirty="0"/>
              <a:t>İlaç Tedavisi</a:t>
            </a:r>
          </a:p>
          <a:p>
            <a:pPr algn="ctr"/>
            <a:r>
              <a:rPr lang="tr-TR" dirty="0"/>
              <a:t>Bilgilendirme</a:t>
            </a:r>
          </a:p>
          <a:p>
            <a:pPr algn="ctr"/>
            <a:r>
              <a:rPr lang="tr-TR" dirty="0"/>
              <a:t>Taburcu</a:t>
            </a:r>
          </a:p>
          <a:p>
            <a:pPr algn="ctr"/>
            <a:endParaRPr lang="tr-TR" dirty="0"/>
          </a:p>
        </p:txBody>
      </p:sp>
      <p:sp>
        <p:nvSpPr>
          <p:cNvPr id="7" name="Dikdörtgen 6">
            <a:extLst>
              <a:ext uri="{FF2B5EF4-FFF2-40B4-BE49-F238E27FC236}">
                <a16:creationId xmlns:a16="http://schemas.microsoft.com/office/drawing/2014/main" id="{B3788D2E-53C8-4400-99D1-19C5C40FDDCD}"/>
              </a:ext>
            </a:extLst>
          </p:cNvPr>
          <p:cNvSpPr/>
          <p:nvPr/>
        </p:nvSpPr>
        <p:spPr>
          <a:xfrm>
            <a:off x="6948658" y="4053945"/>
            <a:ext cx="2190030" cy="2301154"/>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REHABİLİTASYON</a:t>
            </a:r>
          </a:p>
          <a:p>
            <a:pPr algn="ctr"/>
            <a:endParaRPr lang="tr-TR" dirty="0"/>
          </a:p>
          <a:p>
            <a:pPr algn="ctr"/>
            <a:r>
              <a:rPr lang="tr-TR" dirty="0"/>
              <a:t>Fizyoterapi</a:t>
            </a:r>
          </a:p>
          <a:p>
            <a:pPr algn="ctr"/>
            <a:r>
              <a:rPr lang="tr-TR" dirty="0"/>
              <a:t>Evde Bakım</a:t>
            </a:r>
          </a:p>
          <a:p>
            <a:pPr algn="ctr"/>
            <a:endParaRPr lang="tr-TR" dirty="0"/>
          </a:p>
          <a:p>
            <a:pPr algn="ctr"/>
            <a:endParaRPr lang="tr-TR" dirty="0"/>
          </a:p>
        </p:txBody>
      </p:sp>
      <p:sp>
        <p:nvSpPr>
          <p:cNvPr id="8" name="Dikdörtgen 7">
            <a:extLst>
              <a:ext uri="{FF2B5EF4-FFF2-40B4-BE49-F238E27FC236}">
                <a16:creationId xmlns:a16="http://schemas.microsoft.com/office/drawing/2014/main" id="{F71BBF77-1AD5-432D-94A0-08B88F69FFCD}"/>
              </a:ext>
            </a:extLst>
          </p:cNvPr>
          <p:cNvSpPr/>
          <p:nvPr/>
        </p:nvSpPr>
        <p:spPr>
          <a:xfrm>
            <a:off x="9242775" y="4053945"/>
            <a:ext cx="2190030" cy="2301154"/>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a:p>
            <a:pPr algn="ctr"/>
            <a:endParaRPr lang="tr-TR" dirty="0"/>
          </a:p>
          <a:p>
            <a:pPr algn="ctr"/>
            <a:r>
              <a:rPr lang="tr-TR" dirty="0"/>
              <a:t>TAKİP</a:t>
            </a:r>
          </a:p>
          <a:p>
            <a:pPr algn="ctr"/>
            <a:endParaRPr lang="tr-TR" dirty="0"/>
          </a:p>
          <a:p>
            <a:pPr algn="ctr"/>
            <a:r>
              <a:rPr lang="tr-TR" dirty="0"/>
              <a:t>Kontrol Muayeneleri</a:t>
            </a:r>
          </a:p>
          <a:p>
            <a:pPr algn="ctr"/>
            <a:r>
              <a:rPr lang="tr-TR" dirty="0"/>
              <a:t>Sonuç Ölçümü</a:t>
            </a:r>
          </a:p>
          <a:p>
            <a:pPr algn="ctr"/>
            <a:r>
              <a:rPr lang="tr-TR" dirty="0"/>
              <a:t>Yaşam Kalitesi</a:t>
            </a:r>
          </a:p>
          <a:p>
            <a:pPr algn="ctr"/>
            <a:r>
              <a:rPr lang="tr-TR" dirty="0"/>
              <a:t>Hasta memnuniyeti</a:t>
            </a:r>
          </a:p>
          <a:p>
            <a:pPr algn="ctr"/>
            <a:endParaRPr lang="tr-TR" dirty="0"/>
          </a:p>
          <a:p>
            <a:pPr algn="ctr"/>
            <a:endParaRPr lang="tr-TR" dirty="0"/>
          </a:p>
        </p:txBody>
      </p:sp>
      <p:sp>
        <p:nvSpPr>
          <p:cNvPr id="9" name="Dikdörtgen 8">
            <a:extLst>
              <a:ext uri="{FF2B5EF4-FFF2-40B4-BE49-F238E27FC236}">
                <a16:creationId xmlns:a16="http://schemas.microsoft.com/office/drawing/2014/main" id="{51E0A457-EC78-457E-8189-33E3CDBCC530}"/>
              </a:ext>
            </a:extLst>
          </p:cNvPr>
          <p:cNvSpPr/>
          <p:nvPr/>
        </p:nvSpPr>
        <p:spPr>
          <a:xfrm>
            <a:off x="38492" y="467500"/>
            <a:ext cx="11394314" cy="290322"/>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HASTANE YÖNETİMİ</a:t>
            </a:r>
          </a:p>
        </p:txBody>
      </p:sp>
      <p:sp>
        <p:nvSpPr>
          <p:cNvPr id="12" name="Dikdörtgen 11">
            <a:extLst>
              <a:ext uri="{FF2B5EF4-FFF2-40B4-BE49-F238E27FC236}">
                <a16:creationId xmlns:a16="http://schemas.microsoft.com/office/drawing/2014/main" id="{AF773B7A-FFC8-49A6-9CC4-26AA8862DEEE}"/>
              </a:ext>
            </a:extLst>
          </p:cNvPr>
          <p:cNvSpPr/>
          <p:nvPr/>
        </p:nvSpPr>
        <p:spPr>
          <a:xfrm>
            <a:off x="0" y="1392634"/>
            <a:ext cx="11394313" cy="271498"/>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BİLGİ SİSTEMLERİ</a:t>
            </a:r>
          </a:p>
        </p:txBody>
      </p:sp>
      <p:sp>
        <p:nvSpPr>
          <p:cNvPr id="13" name="Dikdörtgen 12">
            <a:extLst>
              <a:ext uri="{FF2B5EF4-FFF2-40B4-BE49-F238E27FC236}">
                <a16:creationId xmlns:a16="http://schemas.microsoft.com/office/drawing/2014/main" id="{1B6A6572-AB1C-4676-9F4A-75625692CC9B}"/>
              </a:ext>
            </a:extLst>
          </p:cNvPr>
          <p:cNvSpPr/>
          <p:nvPr/>
        </p:nvSpPr>
        <p:spPr>
          <a:xfrm>
            <a:off x="38494" y="2294837"/>
            <a:ext cx="11394312" cy="274609"/>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HASTANE DESTEK HİZMETLERİ</a:t>
            </a:r>
          </a:p>
        </p:txBody>
      </p:sp>
      <p:sp>
        <p:nvSpPr>
          <p:cNvPr id="14" name="Dikdörtgen 13">
            <a:extLst>
              <a:ext uri="{FF2B5EF4-FFF2-40B4-BE49-F238E27FC236}">
                <a16:creationId xmlns:a16="http://schemas.microsoft.com/office/drawing/2014/main" id="{4E36A6D8-39F5-477E-9834-8DCF46E11F50}"/>
              </a:ext>
            </a:extLst>
          </p:cNvPr>
          <p:cNvSpPr/>
          <p:nvPr/>
        </p:nvSpPr>
        <p:spPr>
          <a:xfrm>
            <a:off x="38494" y="3179498"/>
            <a:ext cx="11394312" cy="280374"/>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TIP HİZMETLERİ ORGANİZASYONU</a:t>
            </a:r>
          </a:p>
        </p:txBody>
      </p:sp>
      <p:sp>
        <p:nvSpPr>
          <p:cNvPr id="15" name="Metin kutusu 14">
            <a:extLst>
              <a:ext uri="{FF2B5EF4-FFF2-40B4-BE49-F238E27FC236}">
                <a16:creationId xmlns:a16="http://schemas.microsoft.com/office/drawing/2014/main" id="{9FD9231A-5BD7-4E33-94A5-3D046D4AB20F}"/>
              </a:ext>
            </a:extLst>
          </p:cNvPr>
          <p:cNvSpPr txBox="1"/>
          <p:nvPr/>
        </p:nvSpPr>
        <p:spPr>
          <a:xfrm>
            <a:off x="5021330" y="3473796"/>
            <a:ext cx="2336387" cy="369332"/>
          </a:xfrm>
          <a:prstGeom prst="rect">
            <a:avLst/>
          </a:prstGeom>
          <a:solidFill>
            <a:schemeClr val="bg1"/>
          </a:solidFill>
        </p:spPr>
        <p:txBody>
          <a:bodyPr wrap="square" rtlCol="0">
            <a:spAutoFit/>
          </a:bodyPr>
          <a:lstStyle/>
          <a:p>
            <a:r>
              <a:rPr lang="tr-TR" b="1" dirty="0">
                <a:solidFill>
                  <a:srgbClr val="7030A0"/>
                </a:solidFill>
              </a:rPr>
              <a:t>Hekim ve Hemşireler</a:t>
            </a:r>
          </a:p>
        </p:txBody>
      </p:sp>
      <p:sp>
        <p:nvSpPr>
          <p:cNvPr id="16" name="Metin kutusu 15">
            <a:extLst>
              <a:ext uri="{FF2B5EF4-FFF2-40B4-BE49-F238E27FC236}">
                <a16:creationId xmlns:a16="http://schemas.microsoft.com/office/drawing/2014/main" id="{71B29C01-DA4E-47C4-99E5-81157EEB5067}"/>
              </a:ext>
            </a:extLst>
          </p:cNvPr>
          <p:cNvSpPr txBox="1"/>
          <p:nvPr/>
        </p:nvSpPr>
        <p:spPr>
          <a:xfrm>
            <a:off x="1975351" y="3493198"/>
            <a:ext cx="1211500" cy="360024"/>
          </a:xfrm>
          <a:prstGeom prst="rect">
            <a:avLst/>
          </a:prstGeom>
          <a:solidFill>
            <a:schemeClr val="bg1"/>
          </a:solidFill>
        </p:spPr>
        <p:txBody>
          <a:bodyPr wrap="square" rtlCol="0">
            <a:spAutoFit/>
          </a:bodyPr>
          <a:lstStyle/>
          <a:p>
            <a:r>
              <a:rPr lang="tr-TR" b="1" dirty="0">
                <a:solidFill>
                  <a:srgbClr val="7030A0"/>
                </a:solidFill>
              </a:rPr>
              <a:t>Eczane</a:t>
            </a:r>
          </a:p>
        </p:txBody>
      </p:sp>
      <p:sp>
        <p:nvSpPr>
          <p:cNvPr id="17" name="Metin kutusu 16">
            <a:extLst>
              <a:ext uri="{FF2B5EF4-FFF2-40B4-BE49-F238E27FC236}">
                <a16:creationId xmlns:a16="http://schemas.microsoft.com/office/drawing/2014/main" id="{4832D7F3-9C33-4C17-8083-D961662BB395}"/>
              </a:ext>
            </a:extLst>
          </p:cNvPr>
          <p:cNvSpPr txBox="1"/>
          <p:nvPr/>
        </p:nvSpPr>
        <p:spPr>
          <a:xfrm>
            <a:off x="7287584" y="3473796"/>
            <a:ext cx="2190030" cy="360024"/>
          </a:xfrm>
          <a:prstGeom prst="rect">
            <a:avLst/>
          </a:prstGeom>
          <a:noFill/>
        </p:spPr>
        <p:txBody>
          <a:bodyPr wrap="square" rtlCol="0">
            <a:spAutoFit/>
          </a:bodyPr>
          <a:lstStyle/>
          <a:p>
            <a:r>
              <a:rPr lang="tr-TR" b="1" dirty="0">
                <a:solidFill>
                  <a:srgbClr val="7030A0"/>
                </a:solidFill>
              </a:rPr>
              <a:t>Tıbbi Komiteler</a:t>
            </a:r>
          </a:p>
        </p:txBody>
      </p:sp>
      <p:sp>
        <p:nvSpPr>
          <p:cNvPr id="18" name="Metin kutusu 17">
            <a:extLst>
              <a:ext uri="{FF2B5EF4-FFF2-40B4-BE49-F238E27FC236}">
                <a16:creationId xmlns:a16="http://schemas.microsoft.com/office/drawing/2014/main" id="{0F2DB3B8-7699-4080-8F77-8DF7664D3E51}"/>
              </a:ext>
            </a:extLst>
          </p:cNvPr>
          <p:cNvSpPr txBox="1"/>
          <p:nvPr/>
        </p:nvSpPr>
        <p:spPr>
          <a:xfrm>
            <a:off x="161200" y="3514949"/>
            <a:ext cx="2190030" cy="360024"/>
          </a:xfrm>
          <a:prstGeom prst="rect">
            <a:avLst/>
          </a:prstGeom>
          <a:noFill/>
        </p:spPr>
        <p:txBody>
          <a:bodyPr wrap="square" rtlCol="0">
            <a:spAutoFit/>
          </a:bodyPr>
          <a:lstStyle/>
          <a:p>
            <a:r>
              <a:rPr lang="tr-TR" b="1" dirty="0">
                <a:solidFill>
                  <a:srgbClr val="7030A0"/>
                </a:solidFill>
              </a:rPr>
              <a:t>Klinik Rehberler</a:t>
            </a:r>
          </a:p>
        </p:txBody>
      </p:sp>
      <p:sp>
        <p:nvSpPr>
          <p:cNvPr id="19" name="Metin kutusu 18">
            <a:extLst>
              <a:ext uri="{FF2B5EF4-FFF2-40B4-BE49-F238E27FC236}">
                <a16:creationId xmlns:a16="http://schemas.microsoft.com/office/drawing/2014/main" id="{A7548B78-27EC-4D59-9EF2-C795A6431B83}"/>
              </a:ext>
            </a:extLst>
          </p:cNvPr>
          <p:cNvSpPr txBox="1"/>
          <p:nvPr/>
        </p:nvSpPr>
        <p:spPr>
          <a:xfrm>
            <a:off x="9207762" y="3499709"/>
            <a:ext cx="2302500" cy="369332"/>
          </a:xfrm>
          <a:prstGeom prst="rect">
            <a:avLst/>
          </a:prstGeom>
          <a:noFill/>
        </p:spPr>
        <p:txBody>
          <a:bodyPr wrap="square" rtlCol="0">
            <a:spAutoFit/>
          </a:bodyPr>
          <a:lstStyle/>
          <a:p>
            <a:r>
              <a:rPr lang="tr-TR" b="1" dirty="0">
                <a:solidFill>
                  <a:srgbClr val="7030A0"/>
                </a:solidFill>
              </a:rPr>
              <a:t>Klinik Bilgi Sistemleri</a:t>
            </a:r>
          </a:p>
        </p:txBody>
      </p:sp>
      <p:sp>
        <p:nvSpPr>
          <p:cNvPr id="20" name="Metin kutusu 19">
            <a:extLst>
              <a:ext uri="{FF2B5EF4-FFF2-40B4-BE49-F238E27FC236}">
                <a16:creationId xmlns:a16="http://schemas.microsoft.com/office/drawing/2014/main" id="{4A740A3E-2106-4956-A762-A7096C208C74}"/>
              </a:ext>
            </a:extLst>
          </p:cNvPr>
          <p:cNvSpPr txBox="1"/>
          <p:nvPr/>
        </p:nvSpPr>
        <p:spPr>
          <a:xfrm>
            <a:off x="5705696" y="2592968"/>
            <a:ext cx="778838" cy="360024"/>
          </a:xfrm>
          <a:prstGeom prst="rect">
            <a:avLst/>
          </a:prstGeom>
          <a:noFill/>
        </p:spPr>
        <p:txBody>
          <a:bodyPr wrap="square" rtlCol="0">
            <a:spAutoFit/>
          </a:bodyPr>
          <a:lstStyle/>
          <a:p>
            <a:r>
              <a:rPr lang="tr-TR" b="1" dirty="0">
                <a:solidFill>
                  <a:srgbClr val="002060"/>
                </a:solidFill>
              </a:rPr>
              <a:t>Depo</a:t>
            </a:r>
          </a:p>
        </p:txBody>
      </p:sp>
      <p:sp>
        <p:nvSpPr>
          <p:cNvPr id="21" name="Metin kutusu 20">
            <a:extLst>
              <a:ext uri="{FF2B5EF4-FFF2-40B4-BE49-F238E27FC236}">
                <a16:creationId xmlns:a16="http://schemas.microsoft.com/office/drawing/2014/main" id="{AAF97E10-9D94-49EF-AF9F-D6CB201E6A79}"/>
              </a:ext>
            </a:extLst>
          </p:cNvPr>
          <p:cNvSpPr txBox="1"/>
          <p:nvPr/>
        </p:nvSpPr>
        <p:spPr>
          <a:xfrm>
            <a:off x="1624321" y="2591196"/>
            <a:ext cx="2491009" cy="360024"/>
          </a:xfrm>
          <a:prstGeom prst="rect">
            <a:avLst/>
          </a:prstGeom>
          <a:solidFill>
            <a:schemeClr val="bg1"/>
          </a:solidFill>
        </p:spPr>
        <p:txBody>
          <a:bodyPr wrap="square" rtlCol="0">
            <a:spAutoFit/>
          </a:bodyPr>
          <a:lstStyle/>
          <a:p>
            <a:r>
              <a:rPr lang="tr-TR" b="1" dirty="0">
                <a:solidFill>
                  <a:srgbClr val="002060"/>
                </a:solidFill>
              </a:rPr>
              <a:t>Merkezi Sterilizasyon</a:t>
            </a:r>
          </a:p>
        </p:txBody>
      </p:sp>
      <p:sp>
        <p:nvSpPr>
          <p:cNvPr id="22" name="Metin kutusu 21">
            <a:extLst>
              <a:ext uri="{FF2B5EF4-FFF2-40B4-BE49-F238E27FC236}">
                <a16:creationId xmlns:a16="http://schemas.microsoft.com/office/drawing/2014/main" id="{35B582B1-F59A-4263-ADB9-0A5859122F32}"/>
              </a:ext>
            </a:extLst>
          </p:cNvPr>
          <p:cNvSpPr txBox="1"/>
          <p:nvPr/>
        </p:nvSpPr>
        <p:spPr>
          <a:xfrm>
            <a:off x="6605992" y="2606536"/>
            <a:ext cx="1468907" cy="360024"/>
          </a:xfrm>
          <a:prstGeom prst="rect">
            <a:avLst/>
          </a:prstGeom>
          <a:solidFill>
            <a:schemeClr val="bg1"/>
          </a:solidFill>
        </p:spPr>
        <p:txBody>
          <a:bodyPr wrap="square" rtlCol="0">
            <a:spAutoFit/>
          </a:bodyPr>
          <a:lstStyle/>
          <a:p>
            <a:r>
              <a:rPr lang="tr-TR" b="1" dirty="0">
                <a:solidFill>
                  <a:srgbClr val="002060"/>
                </a:solidFill>
              </a:rPr>
              <a:t>Ev İdaresi</a:t>
            </a:r>
          </a:p>
        </p:txBody>
      </p:sp>
      <p:sp>
        <p:nvSpPr>
          <p:cNvPr id="23" name="Metin kutusu 22">
            <a:extLst>
              <a:ext uri="{FF2B5EF4-FFF2-40B4-BE49-F238E27FC236}">
                <a16:creationId xmlns:a16="http://schemas.microsoft.com/office/drawing/2014/main" id="{3073AADF-AA71-47CA-81AF-12537DCAC8C6}"/>
              </a:ext>
            </a:extLst>
          </p:cNvPr>
          <p:cNvSpPr txBox="1"/>
          <p:nvPr/>
        </p:nvSpPr>
        <p:spPr>
          <a:xfrm>
            <a:off x="164303" y="2571807"/>
            <a:ext cx="1439834" cy="360024"/>
          </a:xfrm>
          <a:prstGeom prst="rect">
            <a:avLst/>
          </a:prstGeom>
          <a:noFill/>
        </p:spPr>
        <p:txBody>
          <a:bodyPr wrap="square" rtlCol="0">
            <a:spAutoFit/>
          </a:bodyPr>
          <a:lstStyle/>
          <a:p>
            <a:r>
              <a:rPr lang="tr-TR" b="1" dirty="0">
                <a:solidFill>
                  <a:srgbClr val="002060"/>
                </a:solidFill>
              </a:rPr>
              <a:t>Hasta kabul</a:t>
            </a:r>
          </a:p>
        </p:txBody>
      </p:sp>
      <p:sp>
        <p:nvSpPr>
          <p:cNvPr id="24" name="Metin kutusu 23">
            <a:extLst>
              <a:ext uri="{FF2B5EF4-FFF2-40B4-BE49-F238E27FC236}">
                <a16:creationId xmlns:a16="http://schemas.microsoft.com/office/drawing/2014/main" id="{E63F3695-66BF-4D1E-B437-B3E5B9561FD0}"/>
              </a:ext>
            </a:extLst>
          </p:cNvPr>
          <p:cNvSpPr txBox="1"/>
          <p:nvPr/>
        </p:nvSpPr>
        <p:spPr>
          <a:xfrm>
            <a:off x="9991480" y="2606536"/>
            <a:ext cx="1258109" cy="360024"/>
          </a:xfrm>
          <a:prstGeom prst="rect">
            <a:avLst/>
          </a:prstGeom>
          <a:noFill/>
        </p:spPr>
        <p:txBody>
          <a:bodyPr wrap="square" rtlCol="0">
            <a:spAutoFit/>
          </a:bodyPr>
          <a:lstStyle/>
          <a:p>
            <a:r>
              <a:rPr lang="tr-TR" b="1" dirty="0">
                <a:solidFill>
                  <a:srgbClr val="002060"/>
                </a:solidFill>
              </a:rPr>
              <a:t>Tıbbi Arşiv</a:t>
            </a:r>
          </a:p>
        </p:txBody>
      </p:sp>
      <p:sp>
        <p:nvSpPr>
          <p:cNvPr id="25" name="Metin kutusu 24">
            <a:extLst>
              <a:ext uri="{FF2B5EF4-FFF2-40B4-BE49-F238E27FC236}">
                <a16:creationId xmlns:a16="http://schemas.microsoft.com/office/drawing/2014/main" id="{87276EF0-FF56-4234-9764-DFA22100C702}"/>
              </a:ext>
            </a:extLst>
          </p:cNvPr>
          <p:cNvSpPr txBox="1"/>
          <p:nvPr/>
        </p:nvSpPr>
        <p:spPr>
          <a:xfrm>
            <a:off x="5198263" y="1691243"/>
            <a:ext cx="2609397" cy="360024"/>
          </a:xfrm>
          <a:prstGeom prst="rect">
            <a:avLst/>
          </a:prstGeom>
          <a:noFill/>
        </p:spPr>
        <p:txBody>
          <a:bodyPr wrap="square" rtlCol="0">
            <a:spAutoFit/>
          </a:bodyPr>
          <a:lstStyle/>
          <a:p>
            <a:r>
              <a:rPr lang="tr-TR" b="1" dirty="0">
                <a:solidFill>
                  <a:schemeClr val="accent4">
                    <a:lumMod val="50000"/>
                  </a:schemeClr>
                </a:solidFill>
              </a:rPr>
              <a:t>Karar Destek Sistemleri</a:t>
            </a:r>
          </a:p>
        </p:txBody>
      </p:sp>
      <p:sp>
        <p:nvSpPr>
          <p:cNvPr id="26" name="Metin kutusu 25">
            <a:extLst>
              <a:ext uri="{FF2B5EF4-FFF2-40B4-BE49-F238E27FC236}">
                <a16:creationId xmlns:a16="http://schemas.microsoft.com/office/drawing/2014/main" id="{99814D55-D4C3-4851-BE43-53E5BDB9BD71}"/>
              </a:ext>
            </a:extLst>
          </p:cNvPr>
          <p:cNvSpPr txBox="1"/>
          <p:nvPr/>
        </p:nvSpPr>
        <p:spPr>
          <a:xfrm>
            <a:off x="2829615" y="1681830"/>
            <a:ext cx="2649780" cy="360024"/>
          </a:xfrm>
          <a:prstGeom prst="rect">
            <a:avLst/>
          </a:prstGeom>
          <a:noFill/>
        </p:spPr>
        <p:txBody>
          <a:bodyPr wrap="square" rtlCol="0">
            <a:spAutoFit/>
          </a:bodyPr>
          <a:lstStyle/>
          <a:p>
            <a:r>
              <a:rPr lang="tr-TR" b="1" dirty="0">
                <a:solidFill>
                  <a:schemeClr val="accent4">
                    <a:lumMod val="50000"/>
                  </a:schemeClr>
                </a:solidFill>
              </a:rPr>
              <a:t>Yönetim Bilgi Sistemleri</a:t>
            </a:r>
          </a:p>
        </p:txBody>
      </p:sp>
      <p:sp>
        <p:nvSpPr>
          <p:cNvPr id="27" name="Metin kutusu 26">
            <a:extLst>
              <a:ext uri="{FF2B5EF4-FFF2-40B4-BE49-F238E27FC236}">
                <a16:creationId xmlns:a16="http://schemas.microsoft.com/office/drawing/2014/main" id="{6E9E6462-DA86-4981-A739-654C7C188672}"/>
              </a:ext>
            </a:extLst>
          </p:cNvPr>
          <p:cNvSpPr txBox="1"/>
          <p:nvPr/>
        </p:nvSpPr>
        <p:spPr>
          <a:xfrm>
            <a:off x="7745533" y="1681830"/>
            <a:ext cx="2190030" cy="360024"/>
          </a:xfrm>
          <a:prstGeom prst="rect">
            <a:avLst/>
          </a:prstGeom>
          <a:solidFill>
            <a:schemeClr val="bg1"/>
          </a:solidFill>
        </p:spPr>
        <p:txBody>
          <a:bodyPr wrap="square" rtlCol="0">
            <a:spAutoFit/>
          </a:bodyPr>
          <a:lstStyle/>
          <a:p>
            <a:r>
              <a:rPr lang="tr-TR" b="1" dirty="0">
                <a:solidFill>
                  <a:schemeClr val="accent4">
                    <a:lumMod val="50000"/>
                  </a:schemeClr>
                </a:solidFill>
              </a:rPr>
              <a:t>Sağlık Analitiği</a:t>
            </a:r>
          </a:p>
        </p:txBody>
      </p:sp>
      <p:sp>
        <p:nvSpPr>
          <p:cNvPr id="28" name="Metin kutusu 27">
            <a:extLst>
              <a:ext uri="{FF2B5EF4-FFF2-40B4-BE49-F238E27FC236}">
                <a16:creationId xmlns:a16="http://schemas.microsoft.com/office/drawing/2014/main" id="{97C88A4B-C580-4C02-89A8-6BA6E78CF19A}"/>
              </a:ext>
            </a:extLst>
          </p:cNvPr>
          <p:cNvSpPr txBox="1"/>
          <p:nvPr/>
        </p:nvSpPr>
        <p:spPr>
          <a:xfrm>
            <a:off x="102174" y="1692820"/>
            <a:ext cx="2769382" cy="360024"/>
          </a:xfrm>
          <a:prstGeom prst="rect">
            <a:avLst/>
          </a:prstGeom>
          <a:solidFill>
            <a:schemeClr val="bg1"/>
          </a:solidFill>
        </p:spPr>
        <p:txBody>
          <a:bodyPr wrap="square" rtlCol="0">
            <a:spAutoFit/>
          </a:bodyPr>
          <a:lstStyle/>
          <a:p>
            <a:r>
              <a:rPr lang="tr-TR" b="1" dirty="0">
                <a:solidFill>
                  <a:schemeClr val="accent4">
                    <a:lumMod val="50000"/>
                  </a:schemeClr>
                </a:solidFill>
              </a:rPr>
              <a:t>Faaliyet İşlem Sistemleri</a:t>
            </a:r>
          </a:p>
        </p:txBody>
      </p:sp>
      <p:sp>
        <p:nvSpPr>
          <p:cNvPr id="29" name="Metin kutusu 28">
            <a:extLst>
              <a:ext uri="{FF2B5EF4-FFF2-40B4-BE49-F238E27FC236}">
                <a16:creationId xmlns:a16="http://schemas.microsoft.com/office/drawing/2014/main" id="{5A9B9A11-9B92-4368-8736-2C07B6A6290C}"/>
              </a:ext>
            </a:extLst>
          </p:cNvPr>
          <p:cNvSpPr txBox="1"/>
          <p:nvPr/>
        </p:nvSpPr>
        <p:spPr>
          <a:xfrm>
            <a:off x="9929352" y="1681830"/>
            <a:ext cx="1320238" cy="360024"/>
          </a:xfrm>
          <a:prstGeom prst="rect">
            <a:avLst/>
          </a:prstGeom>
          <a:noFill/>
        </p:spPr>
        <p:txBody>
          <a:bodyPr wrap="square" rtlCol="0">
            <a:spAutoFit/>
          </a:bodyPr>
          <a:lstStyle/>
          <a:p>
            <a:r>
              <a:rPr lang="tr-TR" b="1" dirty="0">
                <a:solidFill>
                  <a:schemeClr val="accent4">
                    <a:lumMod val="50000"/>
                  </a:schemeClr>
                </a:solidFill>
              </a:rPr>
              <a:t>Raporlama</a:t>
            </a:r>
          </a:p>
        </p:txBody>
      </p:sp>
      <p:sp>
        <p:nvSpPr>
          <p:cNvPr id="30" name="Metin kutusu 29">
            <a:extLst>
              <a:ext uri="{FF2B5EF4-FFF2-40B4-BE49-F238E27FC236}">
                <a16:creationId xmlns:a16="http://schemas.microsoft.com/office/drawing/2014/main" id="{1410DD73-BD06-4B95-89FD-F585E755C683}"/>
              </a:ext>
            </a:extLst>
          </p:cNvPr>
          <p:cNvSpPr txBox="1"/>
          <p:nvPr/>
        </p:nvSpPr>
        <p:spPr>
          <a:xfrm>
            <a:off x="2777570" y="785799"/>
            <a:ext cx="1298491" cy="360024"/>
          </a:xfrm>
          <a:prstGeom prst="rect">
            <a:avLst/>
          </a:prstGeom>
          <a:noFill/>
        </p:spPr>
        <p:txBody>
          <a:bodyPr wrap="square" rtlCol="0">
            <a:spAutoFit/>
          </a:bodyPr>
          <a:lstStyle/>
          <a:p>
            <a:r>
              <a:rPr lang="tr-TR" b="1" dirty="0">
                <a:solidFill>
                  <a:schemeClr val="accent6">
                    <a:lumMod val="50000"/>
                  </a:schemeClr>
                </a:solidFill>
              </a:rPr>
              <a:t>Pazarlama</a:t>
            </a:r>
          </a:p>
        </p:txBody>
      </p:sp>
      <p:sp>
        <p:nvSpPr>
          <p:cNvPr id="31" name="Metin kutusu 30">
            <a:extLst>
              <a:ext uri="{FF2B5EF4-FFF2-40B4-BE49-F238E27FC236}">
                <a16:creationId xmlns:a16="http://schemas.microsoft.com/office/drawing/2014/main" id="{E8942847-96A5-4DC8-BB03-1741DEBBDDE7}"/>
              </a:ext>
            </a:extLst>
          </p:cNvPr>
          <p:cNvSpPr txBox="1"/>
          <p:nvPr/>
        </p:nvSpPr>
        <p:spPr>
          <a:xfrm>
            <a:off x="1430167" y="782236"/>
            <a:ext cx="1298491" cy="360024"/>
          </a:xfrm>
          <a:prstGeom prst="rect">
            <a:avLst/>
          </a:prstGeom>
          <a:solidFill>
            <a:schemeClr val="bg1"/>
          </a:solidFill>
        </p:spPr>
        <p:txBody>
          <a:bodyPr wrap="square" rtlCol="0">
            <a:spAutoFit/>
          </a:bodyPr>
          <a:lstStyle/>
          <a:p>
            <a:r>
              <a:rPr lang="tr-TR" b="1" dirty="0">
                <a:solidFill>
                  <a:schemeClr val="accent6">
                    <a:lumMod val="50000"/>
                  </a:schemeClr>
                </a:solidFill>
              </a:rPr>
              <a:t>Finansman</a:t>
            </a:r>
          </a:p>
        </p:txBody>
      </p:sp>
      <p:sp>
        <p:nvSpPr>
          <p:cNvPr id="32" name="Metin kutusu 31">
            <a:extLst>
              <a:ext uri="{FF2B5EF4-FFF2-40B4-BE49-F238E27FC236}">
                <a16:creationId xmlns:a16="http://schemas.microsoft.com/office/drawing/2014/main" id="{D7C0C422-1E73-4B34-94B8-1F4A9AEF5090}"/>
              </a:ext>
            </a:extLst>
          </p:cNvPr>
          <p:cNvSpPr txBox="1"/>
          <p:nvPr/>
        </p:nvSpPr>
        <p:spPr>
          <a:xfrm>
            <a:off x="7206207" y="775080"/>
            <a:ext cx="2190030" cy="360024"/>
          </a:xfrm>
          <a:prstGeom prst="rect">
            <a:avLst/>
          </a:prstGeom>
          <a:noFill/>
        </p:spPr>
        <p:txBody>
          <a:bodyPr wrap="square" rtlCol="0">
            <a:spAutoFit/>
          </a:bodyPr>
          <a:lstStyle/>
          <a:p>
            <a:r>
              <a:rPr lang="tr-TR" b="1" dirty="0">
                <a:solidFill>
                  <a:schemeClr val="accent6">
                    <a:lumMod val="50000"/>
                  </a:schemeClr>
                </a:solidFill>
              </a:rPr>
              <a:t>İdari komiteler</a:t>
            </a:r>
          </a:p>
        </p:txBody>
      </p:sp>
      <p:sp>
        <p:nvSpPr>
          <p:cNvPr id="33" name="Metin kutusu 32">
            <a:extLst>
              <a:ext uri="{FF2B5EF4-FFF2-40B4-BE49-F238E27FC236}">
                <a16:creationId xmlns:a16="http://schemas.microsoft.com/office/drawing/2014/main" id="{2D2A057F-492B-4DA2-8A29-75EE52533AB0}"/>
              </a:ext>
            </a:extLst>
          </p:cNvPr>
          <p:cNvSpPr txBox="1"/>
          <p:nvPr/>
        </p:nvSpPr>
        <p:spPr>
          <a:xfrm>
            <a:off x="134626" y="782236"/>
            <a:ext cx="1298491" cy="360024"/>
          </a:xfrm>
          <a:prstGeom prst="rect">
            <a:avLst/>
          </a:prstGeom>
          <a:noFill/>
        </p:spPr>
        <p:txBody>
          <a:bodyPr wrap="square" rtlCol="0">
            <a:spAutoFit/>
          </a:bodyPr>
          <a:lstStyle/>
          <a:p>
            <a:r>
              <a:rPr lang="tr-TR" b="1" dirty="0">
                <a:solidFill>
                  <a:schemeClr val="accent6">
                    <a:lumMod val="50000"/>
                  </a:schemeClr>
                </a:solidFill>
              </a:rPr>
              <a:t>Satın alma</a:t>
            </a:r>
          </a:p>
        </p:txBody>
      </p:sp>
      <p:sp>
        <p:nvSpPr>
          <p:cNvPr id="34" name="Metin kutusu 33">
            <a:extLst>
              <a:ext uri="{FF2B5EF4-FFF2-40B4-BE49-F238E27FC236}">
                <a16:creationId xmlns:a16="http://schemas.microsoft.com/office/drawing/2014/main" id="{F4B4627E-3D0E-472A-8FD5-A9857B355664}"/>
              </a:ext>
            </a:extLst>
          </p:cNvPr>
          <p:cNvSpPr txBox="1"/>
          <p:nvPr/>
        </p:nvSpPr>
        <p:spPr>
          <a:xfrm>
            <a:off x="9012962" y="763188"/>
            <a:ext cx="2356975" cy="360024"/>
          </a:xfrm>
          <a:prstGeom prst="rect">
            <a:avLst/>
          </a:prstGeom>
          <a:solidFill>
            <a:schemeClr val="bg1"/>
          </a:solidFill>
        </p:spPr>
        <p:txBody>
          <a:bodyPr wrap="square" rtlCol="0">
            <a:spAutoFit/>
          </a:bodyPr>
          <a:lstStyle/>
          <a:p>
            <a:r>
              <a:rPr lang="tr-TR" b="1" dirty="0">
                <a:solidFill>
                  <a:schemeClr val="accent6">
                    <a:lumMod val="50000"/>
                  </a:schemeClr>
                </a:solidFill>
              </a:rPr>
              <a:t>Organizasyon yapısı</a:t>
            </a:r>
          </a:p>
        </p:txBody>
      </p:sp>
      <p:sp>
        <p:nvSpPr>
          <p:cNvPr id="35" name="Metin kutusu 34">
            <a:extLst>
              <a:ext uri="{FF2B5EF4-FFF2-40B4-BE49-F238E27FC236}">
                <a16:creationId xmlns:a16="http://schemas.microsoft.com/office/drawing/2014/main" id="{1105B10D-FFE8-41FE-98C1-2DC795430DE9}"/>
              </a:ext>
            </a:extLst>
          </p:cNvPr>
          <p:cNvSpPr txBox="1"/>
          <p:nvPr/>
        </p:nvSpPr>
        <p:spPr>
          <a:xfrm>
            <a:off x="2888642" y="3498504"/>
            <a:ext cx="2190030" cy="360024"/>
          </a:xfrm>
          <a:prstGeom prst="rect">
            <a:avLst/>
          </a:prstGeom>
          <a:solidFill>
            <a:schemeClr val="bg1"/>
          </a:solidFill>
        </p:spPr>
        <p:txBody>
          <a:bodyPr wrap="square" rtlCol="0">
            <a:spAutoFit/>
          </a:bodyPr>
          <a:lstStyle/>
          <a:p>
            <a:r>
              <a:rPr lang="tr-TR" b="1" dirty="0">
                <a:solidFill>
                  <a:srgbClr val="7030A0"/>
                </a:solidFill>
              </a:rPr>
              <a:t>Kullanım İncelemesi</a:t>
            </a:r>
          </a:p>
        </p:txBody>
      </p:sp>
      <p:sp>
        <p:nvSpPr>
          <p:cNvPr id="36" name="Metin kutusu 35">
            <a:extLst>
              <a:ext uri="{FF2B5EF4-FFF2-40B4-BE49-F238E27FC236}">
                <a16:creationId xmlns:a16="http://schemas.microsoft.com/office/drawing/2014/main" id="{CBBF8CBD-1FE4-4FBE-80F2-47DBFFD9C76B}"/>
              </a:ext>
            </a:extLst>
          </p:cNvPr>
          <p:cNvSpPr txBox="1"/>
          <p:nvPr/>
        </p:nvSpPr>
        <p:spPr>
          <a:xfrm>
            <a:off x="5584236" y="763188"/>
            <a:ext cx="708280" cy="360024"/>
          </a:xfrm>
          <a:prstGeom prst="rect">
            <a:avLst/>
          </a:prstGeom>
          <a:noFill/>
        </p:spPr>
        <p:txBody>
          <a:bodyPr wrap="square" rtlCol="0">
            <a:spAutoFit/>
          </a:bodyPr>
          <a:lstStyle/>
          <a:p>
            <a:r>
              <a:rPr lang="tr-TR" b="1" dirty="0">
                <a:solidFill>
                  <a:schemeClr val="accent6">
                    <a:lumMod val="50000"/>
                  </a:schemeClr>
                </a:solidFill>
              </a:rPr>
              <a:t>İKY</a:t>
            </a:r>
          </a:p>
        </p:txBody>
      </p:sp>
      <p:sp>
        <p:nvSpPr>
          <p:cNvPr id="37" name="Metin kutusu 36">
            <a:extLst>
              <a:ext uri="{FF2B5EF4-FFF2-40B4-BE49-F238E27FC236}">
                <a16:creationId xmlns:a16="http://schemas.microsoft.com/office/drawing/2014/main" id="{322EC699-D647-4158-9598-6C3499D4A7F3}"/>
              </a:ext>
            </a:extLst>
          </p:cNvPr>
          <p:cNvSpPr txBox="1"/>
          <p:nvPr/>
        </p:nvSpPr>
        <p:spPr>
          <a:xfrm>
            <a:off x="4180904" y="773134"/>
            <a:ext cx="1298491" cy="360024"/>
          </a:xfrm>
          <a:prstGeom prst="rect">
            <a:avLst/>
          </a:prstGeom>
          <a:solidFill>
            <a:schemeClr val="bg1"/>
          </a:solidFill>
        </p:spPr>
        <p:txBody>
          <a:bodyPr wrap="square" rtlCol="0">
            <a:spAutoFit/>
          </a:bodyPr>
          <a:lstStyle/>
          <a:p>
            <a:r>
              <a:rPr lang="tr-TR" b="1" dirty="0">
                <a:solidFill>
                  <a:schemeClr val="accent6">
                    <a:lumMod val="50000"/>
                  </a:schemeClr>
                </a:solidFill>
              </a:rPr>
              <a:t>Liderlik</a:t>
            </a:r>
          </a:p>
        </p:txBody>
      </p:sp>
      <p:sp>
        <p:nvSpPr>
          <p:cNvPr id="38" name="Metin kutusu 37">
            <a:extLst>
              <a:ext uri="{FF2B5EF4-FFF2-40B4-BE49-F238E27FC236}">
                <a16:creationId xmlns:a16="http://schemas.microsoft.com/office/drawing/2014/main" id="{7CCC54B3-6167-4D78-B933-2135AAD7A78A}"/>
              </a:ext>
            </a:extLst>
          </p:cNvPr>
          <p:cNvSpPr txBox="1"/>
          <p:nvPr/>
        </p:nvSpPr>
        <p:spPr>
          <a:xfrm>
            <a:off x="6397358" y="766098"/>
            <a:ext cx="819411" cy="357115"/>
          </a:xfrm>
          <a:prstGeom prst="rect">
            <a:avLst/>
          </a:prstGeom>
          <a:solidFill>
            <a:schemeClr val="bg1"/>
          </a:solidFill>
        </p:spPr>
        <p:txBody>
          <a:bodyPr wrap="square" rtlCol="0">
            <a:spAutoFit/>
          </a:bodyPr>
          <a:lstStyle/>
          <a:p>
            <a:r>
              <a:rPr lang="tr-TR" b="1" dirty="0">
                <a:solidFill>
                  <a:schemeClr val="accent6">
                    <a:lumMod val="50000"/>
                  </a:schemeClr>
                </a:solidFill>
              </a:rPr>
              <a:t>Kültür</a:t>
            </a:r>
          </a:p>
        </p:txBody>
      </p:sp>
      <p:sp>
        <p:nvSpPr>
          <p:cNvPr id="39" name="Metin kutusu 38">
            <a:extLst>
              <a:ext uri="{FF2B5EF4-FFF2-40B4-BE49-F238E27FC236}">
                <a16:creationId xmlns:a16="http://schemas.microsoft.com/office/drawing/2014/main" id="{6B8DA422-55B4-438F-96C6-C4E27BF33F2E}"/>
              </a:ext>
            </a:extLst>
          </p:cNvPr>
          <p:cNvSpPr txBox="1"/>
          <p:nvPr/>
        </p:nvSpPr>
        <p:spPr>
          <a:xfrm>
            <a:off x="3973339" y="2592013"/>
            <a:ext cx="1610897" cy="360024"/>
          </a:xfrm>
          <a:prstGeom prst="rect">
            <a:avLst/>
          </a:prstGeom>
          <a:solidFill>
            <a:schemeClr val="bg1"/>
          </a:solidFill>
        </p:spPr>
        <p:txBody>
          <a:bodyPr wrap="square" rtlCol="0">
            <a:spAutoFit/>
          </a:bodyPr>
          <a:lstStyle/>
          <a:p>
            <a:r>
              <a:rPr lang="tr-TR" b="1" dirty="0">
                <a:solidFill>
                  <a:srgbClr val="002060"/>
                </a:solidFill>
              </a:rPr>
              <a:t>Halkla İlişkiler</a:t>
            </a:r>
          </a:p>
        </p:txBody>
      </p:sp>
      <p:sp>
        <p:nvSpPr>
          <p:cNvPr id="40" name="Metin kutusu 39">
            <a:extLst>
              <a:ext uri="{FF2B5EF4-FFF2-40B4-BE49-F238E27FC236}">
                <a16:creationId xmlns:a16="http://schemas.microsoft.com/office/drawing/2014/main" id="{13A7B58E-144A-4EFA-A129-0C37077F1D61}"/>
              </a:ext>
            </a:extLst>
          </p:cNvPr>
          <p:cNvSpPr txBox="1"/>
          <p:nvPr/>
        </p:nvSpPr>
        <p:spPr>
          <a:xfrm>
            <a:off x="8040807" y="2602370"/>
            <a:ext cx="1888545" cy="360024"/>
          </a:xfrm>
          <a:prstGeom prst="rect">
            <a:avLst/>
          </a:prstGeom>
          <a:solidFill>
            <a:schemeClr val="bg1"/>
          </a:solidFill>
        </p:spPr>
        <p:txBody>
          <a:bodyPr wrap="square" rtlCol="0">
            <a:spAutoFit/>
          </a:bodyPr>
          <a:lstStyle/>
          <a:p>
            <a:r>
              <a:rPr lang="tr-TR" b="1" dirty="0">
                <a:solidFill>
                  <a:srgbClr val="002060"/>
                </a:solidFill>
              </a:rPr>
              <a:t>Hasta Hizmetleri</a:t>
            </a:r>
          </a:p>
        </p:txBody>
      </p:sp>
      <p:sp>
        <p:nvSpPr>
          <p:cNvPr id="53" name="Metin kutusu 52">
            <a:extLst>
              <a:ext uri="{FF2B5EF4-FFF2-40B4-BE49-F238E27FC236}">
                <a16:creationId xmlns:a16="http://schemas.microsoft.com/office/drawing/2014/main" id="{3E3C5D66-6D5C-43CA-943C-B429F259487B}"/>
              </a:ext>
            </a:extLst>
          </p:cNvPr>
          <p:cNvSpPr txBox="1"/>
          <p:nvPr/>
        </p:nvSpPr>
        <p:spPr>
          <a:xfrm rot="16200000">
            <a:off x="11246963" y="3101512"/>
            <a:ext cx="899160" cy="369332"/>
          </a:xfrm>
          <a:prstGeom prst="rect">
            <a:avLst/>
          </a:prstGeom>
          <a:noFill/>
        </p:spPr>
        <p:txBody>
          <a:bodyPr wrap="square" rtlCol="0">
            <a:spAutoFit/>
          </a:bodyPr>
          <a:lstStyle/>
          <a:p>
            <a:r>
              <a:rPr lang="tr-TR" b="1" dirty="0"/>
              <a:t>Değer</a:t>
            </a:r>
          </a:p>
        </p:txBody>
      </p:sp>
      <p:sp>
        <p:nvSpPr>
          <p:cNvPr id="54" name="Metin kutusu 53">
            <a:extLst>
              <a:ext uri="{FF2B5EF4-FFF2-40B4-BE49-F238E27FC236}">
                <a16:creationId xmlns:a16="http://schemas.microsoft.com/office/drawing/2014/main" id="{782E1FDA-2B25-4A30-A791-B9941E9808FE}"/>
              </a:ext>
            </a:extLst>
          </p:cNvPr>
          <p:cNvSpPr txBox="1"/>
          <p:nvPr/>
        </p:nvSpPr>
        <p:spPr>
          <a:xfrm>
            <a:off x="2452416" y="6531655"/>
            <a:ext cx="6263640" cy="369332"/>
          </a:xfrm>
          <a:prstGeom prst="rect">
            <a:avLst/>
          </a:prstGeom>
          <a:noFill/>
        </p:spPr>
        <p:txBody>
          <a:bodyPr wrap="square" rtlCol="0">
            <a:spAutoFit/>
          </a:bodyPr>
          <a:lstStyle/>
          <a:p>
            <a:pPr algn="ctr"/>
            <a:r>
              <a:rPr lang="tr-TR" b="1" dirty="0"/>
              <a:t>Temel Faaliyetler</a:t>
            </a:r>
          </a:p>
        </p:txBody>
      </p:sp>
      <p:sp>
        <p:nvSpPr>
          <p:cNvPr id="55" name="Metin kutusu 54">
            <a:extLst>
              <a:ext uri="{FF2B5EF4-FFF2-40B4-BE49-F238E27FC236}">
                <a16:creationId xmlns:a16="http://schemas.microsoft.com/office/drawing/2014/main" id="{F3779817-43CE-4137-AB9F-7E9A812725E4}"/>
              </a:ext>
            </a:extLst>
          </p:cNvPr>
          <p:cNvSpPr txBox="1"/>
          <p:nvPr/>
        </p:nvSpPr>
        <p:spPr>
          <a:xfrm>
            <a:off x="2703738" y="142429"/>
            <a:ext cx="6263640" cy="369332"/>
          </a:xfrm>
          <a:prstGeom prst="rect">
            <a:avLst/>
          </a:prstGeom>
          <a:noFill/>
        </p:spPr>
        <p:txBody>
          <a:bodyPr wrap="square" rtlCol="0">
            <a:spAutoFit/>
          </a:bodyPr>
          <a:lstStyle/>
          <a:p>
            <a:pPr algn="ctr"/>
            <a:r>
              <a:rPr lang="tr-TR" b="1" dirty="0"/>
              <a:t>Destekleyici Faaliyetler</a:t>
            </a:r>
          </a:p>
        </p:txBody>
      </p:sp>
      <p:sp>
        <p:nvSpPr>
          <p:cNvPr id="2" name="Rectangle: Rounded Corners 5">
            <a:extLst>
              <a:ext uri="{FF2B5EF4-FFF2-40B4-BE49-F238E27FC236}">
                <a16:creationId xmlns:a16="http://schemas.microsoft.com/office/drawing/2014/main" id="{71616906-299F-E8F5-7377-94E0F8667E83}"/>
              </a:ext>
            </a:extLst>
          </p:cNvPr>
          <p:cNvSpPr/>
          <p:nvPr/>
        </p:nvSpPr>
        <p:spPr>
          <a:xfrm>
            <a:off x="366426" y="0"/>
            <a:ext cx="2427657" cy="518322"/>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değer zinciri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B7A6309-D69A-4B57-5417-E761AE288542}"/>
              </a:ext>
            </a:extLst>
          </p:cNvPr>
          <p:cNvSpPr/>
          <p:nvPr/>
        </p:nvSpPr>
        <p:spPr>
          <a:xfrm>
            <a:off x="211735" y="-9171"/>
            <a:ext cx="581130" cy="472780"/>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20527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temel faaliyetler: hizmet sunum öncesinde yerine getirilen faaliyetler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213962922"/>
              </p:ext>
            </p:extLst>
          </p:nvPr>
        </p:nvGraphicFramePr>
        <p:xfrm>
          <a:off x="4898709" y="2894493"/>
          <a:ext cx="6780132" cy="64008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Toplumun/hastaların ihtiyaçlarını doğru şekilde belirlemek ve bu ihtiyaçları karşılayan (değer yaratma) hizmetler sunmaktır.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1472188957"/>
              </p:ext>
            </p:extLst>
          </p:nvPr>
        </p:nvGraphicFramePr>
        <p:xfrm>
          <a:off x="4898709" y="4103405"/>
          <a:ext cx="6897758" cy="146304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Epidemiyolojik analizler</a:t>
                      </a:r>
                    </a:p>
                    <a:p>
                      <a:pPr marL="0" indent="0">
                        <a:buFont typeface="Arial" panose="020B0604020202020204" pitchFamily="34" charset="0"/>
                        <a:buNone/>
                      </a:pPr>
                      <a:r>
                        <a:rPr lang="tr-TR" sz="1800" b="0" kern="1200" dirty="0">
                          <a:solidFill>
                            <a:schemeClr val="tx1"/>
                          </a:solidFill>
                          <a:latin typeface="+mn-lt"/>
                          <a:ea typeface="+mn-ea"/>
                          <a:cs typeface="+mn-cs"/>
                        </a:rPr>
                        <a:t>Hizmet kullanımıyla ilgili analizleri</a:t>
                      </a:r>
                    </a:p>
                    <a:p>
                      <a:pPr marL="0" indent="0">
                        <a:buFont typeface="Arial" panose="020B0604020202020204" pitchFamily="34" charset="0"/>
                        <a:buNone/>
                      </a:pPr>
                      <a:r>
                        <a:rPr lang="tr-TR" sz="1800" b="0" kern="1200" dirty="0">
                          <a:solidFill>
                            <a:schemeClr val="tx1"/>
                          </a:solidFill>
                          <a:latin typeface="+mn-lt"/>
                          <a:ea typeface="+mn-ea"/>
                          <a:cs typeface="+mn-cs"/>
                        </a:rPr>
                        <a:t>İhtiyaç değerlendirme</a:t>
                      </a:r>
                    </a:p>
                    <a:p>
                      <a:pPr marL="0" indent="0">
                        <a:buFont typeface="Arial" panose="020B0604020202020204" pitchFamily="34" charset="0"/>
                        <a:buNone/>
                      </a:pPr>
                      <a:r>
                        <a:rPr lang="tr-TR" sz="1800" b="0" kern="1200" dirty="0">
                          <a:solidFill>
                            <a:schemeClr val="tx1"/>
                          </a:solidFill>
                          <a:latin typeface="+mn-lt"/>
                          <a:ea typeface="+mn-ea"/>
                          <a:cs typeface="+mn-cs"/>
                        </a:rPr>
                        <a:t>Hizmet planlaması</a:t>
                      </a:r>
                    </a:p>
                    <a:p>
                      <a:pPr marL="0" indent="0">
                        <a:buFont typeface="Arial" panose="020B0604020202020204" pitchFamily="34" charset="0"/>
                        <a:buNone/>
                      </a:pPr>
                      <a:r>
                        <a:rPr lang="tr-TR" sz="1800" b="0" kern="1200" dirty="0">
                          <a:solidFill>
                            <a:schemeClr val="tx1"/>
                          </a:solidFill>
                          <a:latin typeface="+mn-lt"/>
                          <a:ea typeface="+mn-ea"/>
                          <a:cs typeface="+mn-cs"/>
                        </a:rPr>
                        <a:t>Pazarlama karması elamanlarının belirlenmesi</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8" name="Metin kutusu 7">
            <a:extLst>
              <a:ext uri="{FF2B5EF4-FFF2-40B4-BE49-F238E27FC236}">
                <a16:creationId xmlns:a16="http://schemas.microsoft.com/office/drawing/2014/main" id="{8FD7735F-A9FA-B4E4-2A88-85EF0A9F99BD}"/>
              </a:ext>
            </a:extLst>
          </p:cNvPr>
          <p:cNvSpPr txBox="1"/>
          <p:nvPr/>
        </p:nvSpPr>
        <p:spPr>
          <a:xfrm>
            <a:off x="2655458" y="4049515"/>
            <a:ext cx="2243251" cy="923330"/>
          </a:xfrm>
          <a:prstGeom prst="rect">
            <a:avLst/>
          </a:prstGeom>
          <a:noFill/>
        </p:spPr>
        <p:txBody>
          <a:bodyPr wrap="square" rtlCol="0">
            <a:spAutoFit/>
          </a:bodyPr>
          <a:lstStyle/>
          <a:p>
            <a:r>
              <a:rPr lang="tr-TR" b="1" dirty="0">
                <a:solidFill>
                  <a:schemeClr val="accent6">
                    <a:lumMod val="75000"/>
                  </a:schemeClr>
                </a:solidFill>
              </a:rPr>
              <a:t>Hizmet sunum öncesi yerine getirilen temel faaliyetler</a:t>
            </a:r>
          </a:p>
        </p:txBody>
      </p:sp>
      <p:sp>
        <p:nvSpPr>
          <p:cNvPr id="5" name="Metin kutusu 4">
            <a:extLst>
              <a:ext uri="{FF2B5EF4-FFF2-40B4-BE49-F238E27FC236}">
                <a16:creationId xmlns:a16="http://schemas.microsoft.com/office/drawing/2014/main" id="{58C0E674-7DFD-DC90-AD32-6F0E4C63BFC6}"/>
              </a:ext>
            </a:extLst>
          </p:cNvPr>
          <p:cNvSpPr txBox="1"/>
          <p:nvPr/>
        </p:nvSpPr>
        <p:spPr>
          <a:xfrm>
            <a:off x="3488208" y="2791311"/>
            <a:ext cx="1410501" cy="369332"/>
          </a:xfrm>
          <a:prstGeom prst="rect">
            <a:avLst/>
          </a:prstGeom>
          <a:noFill/>
        </p:spPr>
        <p:txBody>
          <a:bodyPr wrap="square" rtlCol="0">
            <a:spAutoFit/>
          </a:bodyPr>
          <a:lstStyle/>
          <a:p>
            <a:pPr algn="r"/>
            <a:r>
              <a:rPr lang="tr-TR" b="1" dirty="0">
                <a:solidFill>
                  <a:schemeClr val="accent1">
                    <a:lumMod val="75000"/>
                  </a:schemeClr>
                </a:solidFill>
              </a:rPr>
              <a:t>amaç</a:t>
            </a:r>
          </a:p>
        </p:txBody>
      </p:sp>
    </p:spTree>
    <p:extLst>
      <p:ext uri="{BB962C8B-B14F-4D97-AF65-F5344CB8AC3E}">
        <p14:creationId xmlns:p14="http://schemas.microsoft.com/office/powerpoint/2010/main" val="3394335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temel faaliyetler: tanı koyma</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772802423"/>
              </p:ext>
            </p:extLst>
          </p:nvPr>
        </p:nvGraphicFramePr>
        <p:xfrm>
          <a:off x="4748551" y="2812010"/>
          <a:ext cx="6780132" cy="64008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Hastanın şikayetlerinin hekim tarafından değerlendirilmesi ve şikayetlerin hastalık olarak tanımlanması.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2704835622"/>
              </p:ext>
            </p:extLst>
          </p:nvPr>
        </p:nvGraphicFramePr>
        <p:xfrm>
          <a:off x="4748551" y="4020922"/>
          <a:ext cx="6897758" cy="201168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Veri toplama</a:t>
                      </a:r>
                    </a:p>
                    <a:p>
                      <a:pPr marL="285750" indent="-285750">
                        <a:buFont typeface="Arial" panose="020B0604020202020204" pitchFamily="34" charset="0"/>
                        <a:buChar char="•"/>
                      </a:pPr>
                      <a:r>
                        <a:rPr lang="tr-TR" sz="1800" b="0" kern="1200" dirty="0">
                          <a:solidFill>
                            <a:schemeClr val="tx1"/>
                          </a:solidFill>
                          <a:latin typeface="+mn-lt"/>
                          <a:ea typeface="+mn-ea"/>
                          <a:cs typeface="+mn-cs"/>
                        </a:rPr>
                        <a:t>Hastalık öyküsü alma</a:t>
                      </a:r>
                    </a:p>
                    <a:p>
                      <a:pPr marL="285750" indent="-285750">
                        <a:buFont typeface="Arial" panose="020B0604020202020204" pitchFamily="34" charset="0"/>
                        <a:buChar char="•"/>
                      </a:pPr>
                      <a:r>
                        <a:rPr lang="tr-TR" sz="1800" b="0" kern="1200" dirty="0">
                          <a:solidFill>
                            <a:schemeClr val="tx1"/>
                          </a:solidFill>
                          <a:latin typeface="+mn-lt"/>
                          <a:ea typeface="+mn-ea"/>
                          <a:cs typeface="+mn-cs"/>
                        </a:rPr>
                        <a:t>Fiziksel muayene</a:t>
                      </a:r>
                    </a:p>
                    <a:p>
                      <a:pPr marL="285750" indent="-285750">
                        <a:buFont typeface="Arial" panose="020B0604020202020204" pitchFamily="34" charset="0"/>
                        <a:buChar char="•"/>
                      </a:pPr>
                      <a:r>
                        <a:rPr lang="tr-TR" sz="1800" b="0" kern="1200" dirty="0">
                          <a:solidFill>
                            <a:schemeClr val="tx1"/>
                          </a:solidFill>
                          <a:latin typeface="+mn-lt"/>
                          <a:ea typeface="+mn-ea"/>
                          <a:cs typeface="+mn-cs"/>
                        </a:rPr>
                        <a:t>Tanı testleri</a:t>
                      </a:r>
                    </a:p>
                    <a:p>
                      <a:pPr marL="0" indent="0">
                        <a:buFont typeface="Arial" panose="020B0604020202020204" pitchFamily="34" charset="0"/>
                        <a:buNone/>
                      </a:pPr>
                      <a:r>
                        <a:rPr lang="tr-TR" sz="1800" b="0" kern="1200" dirty="0">
                          <a:solidFill>
                            <a:schemeClr val="tx1"/>
                          </a:solidFill>
                          <a:latin typeface="+mn-lt"/>
                          <a:ea typeface="+mn-ea"/>
                          <a:cs typeface="+mn-cs"/>
                        </a:rPr>
                        <a:t>Verilerin bütünleştirilmesi ve değerlendirme</a:t>
                      </a:r>
                    </a:p>
                    <a:p>
                      <a:pPr marL="0" indent="0">
                        <a:buFont typeface="Arial" panose="020B0604020202020204" pitchFamily="34" charset="0"/>
                        <a:buNone/>
                      </a:pPr>
                      <a:r>
                        <a:rPr lang="tr-TR" sz="1800" b="0" kern="1200" dirty="0">
                          <a:solidFill>
                            <a:schemeClr val="tx1"/>
                          </a:solidFill>
                          <a:latin typeface="+mn-lt"/>
                          <a:ea typeface="+mn-ea"/>
                          <a:cs typeface="+mn-cs"/>
                        </a:rPr>
                        <a:t>Tanı koyma</a:t>
                      </a:r>
                    </a:p>
                    <a:p>
                      <a:pPr marL="0" indent="0">
                        <a:buFont typeface="Arial" panose="020B0604020202020204" pitchFamily="34" charset="0"/>
                        <a:buNone/>
                      </a:pPr>
                      <a:r>
                        <a:rPr lang="tr-TR" sz="1800" b="0" kern="1200" dirty="0">
                          <a:solidFill>
                            <a:schemeClr val="tx1"/>
                          </a:solidFill>
                          <a:latin typeface="+mn-lt"/>
                          <a:ea typeface="+mn-ea"/>
                          <a:cs typeface="+mn-cs"/>
                        </a:rPr>
                        <a:t>Tanının açıklanması</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8" name="Metin kutusu 7">
            <a:extLst>
              <a:ext uri="{FF2B5EF4-FFF2-40B4-BE49-F238E27FC236}">
                <a16:creationId xmlns:a16="http://schemas.microsoft.com/office/drawing/2014/main" id="{8FD7735F-A9FA-B4E4-2A88-85EF0A9F99BD}"/>
              </a:ext>
            </a:extLst>
          </p:cNvPr>
          <p:cNvSpPr txBox="1"/>
          <p:nvPr/>
        </p:nvSpPr>
        <p:spPr>
          <a:xfrm>
            <a:off x="3062347" y="3931618"/>
            <a:ext cx="1623623" cy="369332"/>
          </a:xfrm>
          <a:prstGeom prst="rect">
            <a:avLst/>
          </a:prstGeom>
          <a:noFill/>
        </p:spPr>
        <p:txBody>
          <a:bodyPr wrap="square" rtlCol="0">
            <a:spAutoFit/>
          </a:bodyPr>
          <a:lstStyle/>
          <a:p>
            <a:r>
              <a:rPr lang="tr-TR" b="1" dirty="0">
                <a:solidFill>
                  <a:schemeClr val="accent6">
                    <a:lumMod val="75000"/>
                  </a:schemeClr>
                </a:solidFill>
              </a:rPr>
              <a:t>tanı faaliyetleri</a:t>
            </a:r>
          </a:p>
        </p:txBody>
      </p:sp>
      <p:sp>
        <p:nvSpPr>
          <p:cNvPr id="5" name="Metin kutusu 4">
            <a:extLst>
              <a:ext uri="{FF2B5EF4-FFF2-40B4-BE49-F238E27FC236}">
                <a16:creationId xmlns:a16="http://schemas.microsoft.com/office/drawing/2014/main" id="{58C0E674-7DFD-DC90-AD32-6F0E4C63BFC6}"/>
              </a:ext>
            </a:extLst>
          </p:cNvPr>
          <p:cNvSpPr txBox="1"/>
          <p:nvPr/>
        </p:nvSpPr>
        <p:spPr>
          <a:xfrm>
            <a:off x="3296010" y="2708828"/>
            <a:ext cx="1410501" cy="369332"/>
          </a:xfrm>
          <a:prstGeom prst="rect">
            <a:avLst/>
          </a:prstGeom>
          <a:noFill/>
        </p:spPr>
        <p:txBody>
          <a:bodyPr wrap="square" rtlCol="0">
            <a:spAutoFit/>
          </a:bodyPr>
          <a:lstStyle/>
          <a:p>
            <a:pPr algn="r"/>
            <a:r>
              <a:rPr lang="tr-TR" b="1" dirty="0">
                <a:solidFill>
                  <a:schemeClr val="accent1">
                    <a:lumMod val="75000"/>
                  </a:schemeClr>
                </a:solidFill>
              </a:rPr>
              <a:t>amaç</a:t>
            </a:r>
          </a:p>
        </p:txBody>
      </p:sp>
    </p:spTree>
    <p:extLst>
      <p:ext uri="{BB962C8B-B14F-4D97-AF65-F5344CB8AC3E}">
        <p14:creationId xmlns:p14="http://schemas.microsoft.com/office/powerpoint/2010/main" val="2690066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temel faaliyetler: tanı koyma</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pic>
        <p:nvPicPr>
          <p:cNvPr id="9" name="Resim 8">
            <a:extLst>
              <a:ext uri="{FF2B5EF4-FFF2-40B4-BE49-F238E27FC236}">
                <a16:creationId xmlns:a16="http://schemas.microsoft.com/office/drawing/2014/main" id="{A97BA560-1663-BE07-AD7B-7F7DCA7A1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2423" y="1428749"/>
            <a:ext cx="11028982" cy="4981783"/>
          </a:xfrm>
          <a:prstGeom prst="rect">
            <a:avLst/>
          </a:prstGeom>
          <a:noFill/>
        </p:spPr>
      </p:pic>
    </p:spTree>
    <p:extLst>
      <p:ext uri="{BB962C8B-B14F-4D97-AF65-F5344CB8AC3E}">
        <p14:creationId xmlns:p14="http://schemas.microsoft.com/office/powerpoint/2010/main" val="3637152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tanı koyma ve değer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791718743"/>
              </p:ext>
            </p:extLst>
          </p:nvPr>
        </p:nvGraphicFramePr>
        <p:xfrm>
          <a:off x="4748551" y="4004705"/>
          <a:ext cx="6780132" cy="91440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Tanı sürecinin iki sonucu</a:t>
                      </a:r>
                    </a:p>
                    <a:p>
                      <a:pPr marL="285750" indent="-285750">
                        <a:buFont typeface="Arial" panose="020B0604020202020204" pitchFamily="34" charset="0"/>
                        <a:buChar char="•"/>
                      </a:pPr>
                      <a:r>
                        <a:rPr lang="tr-TR" sz="1800" b="0" kern="1200" dirty="0">
                          <a:solidFill>
                            <a:schemeClr val="tx1"/>
                          </a:solidFill>
                          <a:latin typeface="+mn-lt"/>
                          <a:ea typeface="+mn-ea"/>
                          <a:cs typeface="+mn-cs"/>
                        </a:rPr>
                        <a:t>Doğru tanı</a:t>
                      </a:r>
                    </a:p>
                    <a:p>
                      <a:pPr marL="285750" indent="-285750">
                        <a:buFont typeface="Arial" panose="020B0604020202020204" pitchFamily="34" charset="0"/>
                        <a:buChar char="•"/>
                      </a:pPr>
                      <a:r>
                        <a:rPr lang="tr-TR" sz="1800" b="0" kern="1200" dirty="0">
                          <a:solidFill>
                            <a:schemeClr val="tx1"/>
                          </a:solidFill>
                          <a:latin typeface="+mn-lt"/>
                          <a:ea typeface="+mn-ea"/>
                          <a:cs typeface="+mn-cs"/>
                        </a:rPr>
                        <a:t>Tanı hataları-ramak kalalar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1675190166"/>
              </p:ext>
            </p:extLst>
          </p:nvPr>
        </p:nvGraphicFramePr>
        <p:xfrm>
          <a:off x="4748551" y="5213617"/>
          <a:ext cx="6897758" cy="64008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Yanlış tanı, hizmet sonuçlarını ve hizmetin değerini nasıl etkiler?</a:t>
                      </a:r>
                    </a:p>
                    <a:p>
                      <a:pPr marL="0" indent="0">
                        <a:buFont typeface="Arial" panose="020B0604020202020204" pitchFamily="34" charset="0"/>
                        <a:buNone/>
                      </a:pPr>
                      <a:r>
                        <a:rPr lang="tr-TR" sz="1800" b="0" kern="1200" dirty="0">
                          <a:solidFill>
                            <a:schemeClr val="tx1"/>
                          </a:solidFill>
                          <a:latin typeface="+mn-lt"/>
                          <a:ea typeface="+mn-ea"/>
                          <a:cs typeface="+mn-cs"/>
                        </a:rPr>
                        <a:t>Yanlış tanı ile ilgili gazetelerde yer alan haberlerden örnekler bulunuz. </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8" name="Metin kutusu 7">
            <a:extLst>
              <a:ext uri="{FF2B5EF4-FFF2-40B4-BE49-F238E27FC236}">
                <a16:creationId xmlns:a16="http://schemas.microsoft.com/office/drawing/2014/main" id="{8FD7735F-A9FA-B4E4-2A88-85EF0A9F99BD}"/>
              </a:ext>
            </a:extLst>
          </p:cNvPr>
          <p:cNvSpPr txBox="1"/>
          <p:nvPr/>
        </p:nvSpPr>
        <p:spPr>
          <a:xfrm>
            <a:off x="4319980" y="5220863"/>
            <a:ext cx="386531" cy="369332"/>
          </a:xfrm>
          <a:prstGeom prst="rect">
            <a:avLst/>
          </a:prstGeom>
          <a:noFill/>
        </p:spPr>
        <p:txBody>
          <a:bodyPr wrap="square" rtlCol="0">
            <a:spAutoFit/>
          </a:bodyPr>
          <a:lstStyle/>
          <a:p>
            <a:r>
              <a:rPr lang="tr-TR" b="1" dirty="0">
                <a:solidFill>
                  <a:schemeClr val="accent6">
                    <a:lumMod val="75000"/>
                  </a:schemeClr>
                </a:solidFill>
              </a:rPr>
              <a:t>?</a:t>
            </a:r>
          </a:p>
        </p:txBody>
      </p:sp>
      <p:sp>
        <p:nvSpPr>
          <p:cNvPr id="5" name="Metin kutusu 4">
            <a:extLst>
              <a:ext uri="{FF2B5EF4-FFF2-40B4-BE49-F238E27FC236}">
                <a16:creationId xmlns:a16="http://schemas.microsoft.com/office/drawing/2014/main" id="{58C0E674-7DFD-DC90-AD32-6F0E4C63BFC6}"/>
              </a:ext>
            </a:extLst>
          </p:cNvPr>
          <p:cNvSpPr txBox="1"/>
          <p:nvPr/>
        </p:nvSpPr>
        <p:spPr>
          <a:xfrm>
            <a:off x="3296010" y="3901523"/>
            <a:ext cx="1410501" cy="369332"/>
          </a:xfrm>
          <a:prstGeom prst="rect">
            <a:avLst/>
          </a:prstGeom>
          <a:noFill/>
        </p:spPr>
        <p:txBody>
          <a:bodyPr wrap="square" rtlCol="0">
            <a:spAutoFit/>
          </a:bodyPr>
          <a:lstStyle/>
          <a:p>
            <a:pPr algn="r"/>
            <a:r>
              <a:rPr lang="tr-TR" b="1" dirty="0">
                <a:solidFill>
                  <a:schemeClr val="accent1">
                    <a:lumMod val="75000"/>
                  </a:schemeClr>
                </a:solidFill>
              </a:rPr>
              <a:t>amaç</a:t>
            </a:r>
          </a:p>
        </p:txBody>
      </p:sp>
    </p:spTree>
    <p:extLst>
      <p:ext uri="{BB962C8B-B14F-4D97-AF65-F5344CB8AC3E}">
        <p14:creationId xmlns:p14="http://schemas.microsoft.com/office/powerpoint/2010/main" val="4083301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temel faaliyetler: tedavi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16032712"/>
              </p:ext>
            </p:extLst>
          </p:nvPr>
        </p:nvGraphicFramePr>
        <p:xfrm>
          <a:off x="4738612" y="3062621"/>
          <a:ext cx="6780132" cy="146304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Tanıya bağlı olarak hastalık veya yaralanmaya bağlı olarak ortaya çıkan semptomların ortadan kaldırılmasına, semptomların şiddetinin azaltılmasına, hastalık ve yaralanmaların yaratacağı komplikasyonların ve hayatı tehdit edebilecek diğer durumların önlenmesine yönelik olarak sunulan hizmetlerdir.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1216588535"/>
              </p:ext>
            </p:extLst>
          </p:nvPr>
        </p:nvGraphicFramePr>
        <p:xfrm>
          <a:off x="4738612" y="4921569"/>
          <a:ext cx="6897758" cy="118872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İstirahat</a:t>
                      </a:r>
                    </a:p>
                    <a:p>
                      <a:pPr marL="0" indent="0">
                        <a:buFont typeface="Arial" panose="020B0604020202020204" pitchFamily="34" charset="0"/>
                        <a:buNone/>
                      </a:pPr>
                      <a:r>
                        <a:rPr lang="tr-TR" sz="1800" b="0" kern="1200" dirty="0">
                          <a:solidFill>
                            <a:schemeClr val="tx1"/>
                          </a:solidFill>
                          <a:latin typeface="+mn-lt"/>
                          <a:ea typeface="+mn-ea"/>
                          <a:cs typeface="+mn-cs"/>
                        </a:rPr>
                        <a:t>İlaç tedavisi</a:t>
                      </a:r>
                    </a:p>
                    <a:p>
                      <a:pPr marL="0" indent="0">
                        <a:buFont typeface="Arial" panose="020B0604020202020204" pitchFamily="34" charset="0"/>
                        <a:buNone/>
                      </a:pPr>
                      <a:r>
                        <a:rPr lang="tr-TR" sz="1800" b="0" kern="1200" dirty="0" err="1">
                          <a:solidFill>
                            <a:schemeClr val="tx1"/>
                          </a:solidFill>
                          <a:latin typeface="+mn-lt"/>
                          <a:ea typeface="+mn-ea"/>
                          <a:cs typeface="+mn-cs"/>
                        </a:rPr>
                        <a:t>Minor</a:t>
                      </a:r>
                      <a:r>
                        <a:rPr lang="tr-TR" sz="1800" b="0" kern="1200" dirty="0">
                          <a:solidFill>
                            <a:schemeClr val="tx1"/>
                          </a:solidFill>
                          <a:latin typeface="+mn-lt"/>
                          <a:ea typeface="+mn-ea"/>
                          <a:cs typeface="+mn-cs"/>
                        </a:rPr>
                        <a:t> cerrahi /girişimsel işlemler</a:t>
                      </a:r>
                    </a:p>
                    <a:p>
                      <a:pPr marL="0" indent="0">
                        <a:buFont typeface="Arial" panose="020B0604020202020204" pitchFamily="34" charset="0"/>
                        <a:buNone/>
                      </a:pPr>
                      <a:r>
                        <a:rPr lang="tr-TR" sz="1800" b="0" kern="1200" dirty="0">
                          <a:solidFill>
                            <a:schemeClr val="tx1"/>
                          </a:solidFill>
                          <a:latin typeface="+mn-lt"/>
                          <a:ea typeface="+mn-ea"/>
                          <a:cs typeface="+mn-cs"/>
                        </a:rPr>
                        <a:t>Organ nakli</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58C0E674-7DFD-DC90-AD32-6F0E4C63BFC6}"/>
              </a:ext>
            </a:extLst>
          </p:cNvPr>
          <p:cNvSpPr txBox="1"/>
          <p:nvPr/>
        </p:nvSpPr>
        <p:spPr>
          <a:xfrm>
            <a:off x="3328111" y="2952286"/>
            <a:ext cx="1410501" cy="369332"/>
          </a:xfrm>
          <a:prstGeom prst="rect">
            <a:avLst/>
          </a:prstGeom>
          <a:noFill/>
        </p:spPr>
        <p:txBody>
          <a:bodyPr wrap="square" rtlCol="0">
            <a:spAutoFit/>
          </a:bodyPr>
          <a:lstStyle/>
          <a:p>
            <a:pPr algn="r"/>
            <a:r>
              <a:rPr lang="tr-TR" b="1" dirty="0">
                <a:solidFill>
                  <a:schemeClr val="accent1">
                    <a:lumMod val="75000"/>
                  </a:schemeClr>
                </a:solidFill>
              </a:rPr>
              <a:t>tedavi</a:t>
            </a:r>
          </a:p>
        </p:txBody>
      </p:sp>
    </p:spTree>
    <p:extLst>
      <p:ext uri="{BB962C8B-B14F-4D97-AF65-F5344CB8AC3E}">
        <p14:creationId xmlns:p14="http://schemas.microsoft.com/office/powerpoint/2010/main" val="2917689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temel faaliyetler: rehabilitasyon-uzun dönemli bakım</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758470788"/>
              </p:ext>
            </p:extLst>
          </p:nvPr>
        </p:nvGraphicFramePr>
        <p:xfrm>
          <a:off x="5146117" y="3947516"/>
          <a:ext cx="6780132" cy="64008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Tedavinin devamı niteliğinde olan ve kaybedilen bir işlevin yeniden kazandırılmasına yönelik olarak sunulan hizmetlerdir.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58C0E674-7DFD-DC90-AD32-6F0E4C63BFC6}"/>
              </a:ext>
            </a:extLst>
          </p:cNvPr>
          <p:cNvSpPr txBox="1"/>
          <p:nvPr/>
        </p:nvSpPr>
        <p:spPr>
          <a:xfrm>
            <a:off x="3518454" y="3837181"/>
            <a:ext cx="1627664" cy="369332"/>
          </a:xfrm>
          <a:prstGeom prst="rect">
            <a:avLst/>
          </a:prstGeom>
          <a:noFill/>
        </p:spPr>
        <p:txBody>
          <a:bodyPr wrap="square" rtlCol="0">
            <a:spAutoFit/>
          </a:bodyPr>
          <a:lstStyle/>
          <a:p>
            <a:pPr algn="r"/>
            <a:r>
              <a:rPr lang="tr-TR" b="1" dirty="0">
                <a:solidFill>
                  <a:schemeClr val="accent1">
                    <a:lumMod val="75000"/>
                  </a:schemeClr>
                </a:solidFill>
              </a:rPr>
              <a:t>rehabilitasyon</a:t>
            </a:r>
          </a:p>
        </p:txBody>
      </p:sp>
    </p:spTree>
    <p:extLst>
      <p:ext uri="{BB962C8B-B14F-4D97-AF65-F5344CB8AC3E}">
        <p14:creationId xmlns:p14="http://schemas.microsoft.com/office/powerpoint/2010/main" val="145392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a:extLst>
              <a:ext uri="{FF2B5EF4-FFF2-40B4-BE49-F238E27FC236}">
                <a16:creationId xmlns:a16="http://schemas.microsoft.com/office/drawing/2014/main" id="{20624A29-0E4C-44DE-A3B8-98E3C16A9EFD}"/>
              </a:ext>
            </a:extLst>
          </p:cNvPr>
          <p:cNvSpPr>
            <a:spLocks noGrp="1"/>
          </p:cNvSpPr>
          <p:nvPr>
            <p:ph type="dt" sz="half" idx="10"/>
          </p:nvPr>
        </p:nvSpPr>
        <p:spPr>
          <a:xfrm>
            <a:off x="278364" y="6358561"/>
            <a:ext cx="2743200" cy="365125"/>
          </a:xfrm>
        </p:spPr>
        <p:txBody>
          <a:bodyPr/>
          <a:lstStyle/>
          <a:p>
            <a:fld id="{A19246B6-7C5A-40AA-A924-3DD20D1860FD}" type="datetime1">
              <a:rPr lang="en-US" smtClean="0"/>
              <a:t>9/20/2022</a:t>
            </a:fld>
            <a:endParaRPr lang="en-US" dirty="0"/>
          </a:p>
        </p:txBody>
      </p:sp>
      <p:grpSp>
        <p:nvGrpSpPr>
          <p:cNvPr id="6" name="Grup 5">
            <a:extLst>
              <a:ext uri="{FF2B5EF4-FFF2-40B4-BE49-F238E27FC236}">
                <a16:creationId xmlns:a16="http://schemas.microsoft.com/office/drawing/2014/main" id="{0D65409A-813A-4D19-9000-09FF8548ADCD}"/>
              </a:ext>
            </a:extLst>
          </p:cNvPr>
          <p:cNvGrpSpPr/>
          <p:nvPr/>
        </p:nvGrpSpPr>
        <p:grpSpPr>
          <a:xfrm>
            <a:off x="1788135" y="1996530"/>
            <a:ext cx="611167" cy="4307578"/>
            <a:chOff x="7259017" y="2809610"/>
            <a:chExt cx="534164" cy="2978004"/>
          </a:xfrm>
        </p:grpSpPr>
        <p:sp>
          <p:nvSpPr>
            <p:cNvPr id="5" name="Metin kutusu 4">
              <a:extLst>
                <a:ext uri="{FF2B5EF4-FFF2-40B4-BE49-F238E27FC236}">
                  <a16:creationId xmlns:a16="http://schemas.microsoft.com/office/drawing/2014/main" id="{BA210E14-3AA3-46C3-B4BB-9AEC1E705FE6}"/>
                </a:ext>
              </a:extLst>
            </p:cNvPr>
            <p:cNvSpPr txBox="1"/>
            <p:nvPr/>
          </p:nvSpPr>
          <p:spPr>
            <a:xfrm rot="16200000">
              <a:off x="6006303" y="4062324"/>
              <a:ext cx="2967093" cy="461665"/>
            </a:xfrm>
            <a:prstGeom prst="rect">
              <a:avLst/>
            </a:prstGeom>
            <a:noFill/>
          </p:spPr>
          <p:txBody>
            <a:bodyPr wrap="square" rtlCol="0">
              <a:spAutoFit/>
            </a:bodyPr>
            <a:lstStyle/>
            <a:p>
              <a:pPr algn="ctr"/>
              <a:r>
                <a:rPr lang="tr-TR" sz="2400" b="1" dirty="0"/>
                <a:t>Konular</a:t>
              </a:r>
              <a:r>
                <a:rPr lang="tr-TR" sz="2400" b="1" u="sng" dirty="0"/>
                <a:t> </a:t>
              </a:r>
            </a:p>
          </p:txBody>
        </p:sp>
        <p:sp>
          <p:nvSpPr>
            <p:cNvPr id="17" name="Rectangle 39">
              <a:extLst>
                <a:ext uri="{FF2B5EF4-FFF2-40B4-BE49-F238E27FC236}">
                  <a16:creationId xmlns:a16="http://schemas.microsoft.com/office/drawing/2014/main" id="{120C2FDA-9976-4933-B55E-349C587A5CE7}"/>
                </a:ext>
              </a:extLst>
            </p:cNvPr>
            <p:cNvSpPr/>
            <p:nvPr/>
          </p:nvSpPr>
          <p:spPr>
            <a:xfrm>
              <a:off x="7676608" y="2809611"/>
              <a:ext cx="116573" cy="297800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Metin kutusu 6">
            <a:extLst>
              <a:ext uri="{FF2B5EF4-FFF2-40B4-BE49-F238E27FC236}">
                <a16:creationId xmlns:a16="http://schemas.microsoft.com/office/drawing/2014/main" id="{04567FF3-0D36-4556-BE2C-FCD73A527E3A}"/>
              </a:ext>
            </a:extLst>
          </p:cNvPr>
          <p:cNvSpPr txBox="1"/>
          <p:nvPr/>
        </p:nvSpPr>
        <p:spPr>
          <a:xfrm>
            <a:off x="6018186" y="1438410"/>
            <a:ext cx="606490" cy="923330"/>
          </a:xfrm>
          <a:prstGeom prst="rect">
            <a:avLst/>
          </a:prstGeom>
          <a:noFill/>
        </p:spPr>
        <p:txBody>
          <a:bodyPr wrap="square" rtlCol="0">
            <a:spAutoFit/>
          </a:bodyPr>
          <a:lstStyle/>
          <a:p>
            <a:r>
              <a:rPr lang="tr-TR" sz="5400" b="1" dirty="0">
                <a:solidFill>
                  <a:schemeClr val="bg1"/>
                </a:solidFill>
                <a:latin typeface="Arial Black" panose="020B0A04020102020204" pitchFamily="34" charset="0"/>
              </a:rPr>
              <a:t>2</a:t>
            </a:r>
          </a:p>
        </p:txBody>
      </p:sp>
      <p:sp>
        <p:nvSpPr>
          <p:cNvPr id="13" name="Rectangle 39">
            <a:extLst>
              <a:ext uri="{FF2B5EF4-FFF2-40B4-BE49-F238E27FC236}">
                <a16:creationId xmlns:a16="http://schemas.microsoft.com/office/drawing/2014/main" id="{120C2FDA-9976-4933-B55E-349C587A5CE7}"/>
              </a:ext>
            </a:extLst>
          </p:cNvPr>
          <p:cNvSpPr/>
          <p:nvPr/>
        </p:nvSpPr>
        <p:spPr>
          <a:xfrm rot="5400000">
            <a:off x="8506755" y="-1045003"/>
            <a:ext cx="186695" cy="5580353"/>
          </a:xfrm>
          <a:prstGeom prst="rect">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Metin kutusu 3"/>
          <p:cNvSpPr txBox="1"/>
          <p:nvPr/>
        </p:nvSpPr>
        <p:spPr>
          <a:xfrm>
            <a:off x="6624676" y="1251716"/>
            <a:ext cx="3487744" cy="400110"/>
          </a:xfrm>
          <a:prstGeom prst="rect">
            <a:avLst/>
          </a:prstGeom>
          <a:noFill/>
        </p:spPr>
        <p:txBody>
          <a:bodyPr wrap="square" rtlCol="0">
            <a:spAutoFit/>
          </a:bodyPr>
          <a:lstStyle/>
          <a:p>
            <a:r>
              <a:rPr lang="tr-TR" sz="2000" b="1" dirty="0"/>
              <a:t>Yanıtını arayacağımız sorular</a:t>
            </a:r>
          </a:p>
        </p:txBody>
      </p:sp>
      <p:cxnSp>
        <p:nvCxnSpPr>
          <p:cNvPr id="16" name="Dirsek Bağlayıcısı 15"/>
          <p:cNvCxnSpPr>
            <a:stCxn id="17" idx="0"/>
            <a:endCxn id="13" idx="2"/>
          </p:cNvCxnSpPr>
          <p:nvPr/>
        </p:nvCxnSpPr>
        <p:spPr>
          <a:xfrm rot="5400000" flipH="1" flipV="1">
            <a:off x="3945591" y="132197"/>
            <a:ext cx="251357" cy="3477313"/>
          </a:xfrm>
          <a:prstGeom prst="bentConnector2">
            <a:avLst/>
          </a:prstGeom>
          <a:ln w="38100">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 name="Metin kutusu 7">
            <a:extLst>
              <a:ext uri="{FF2B5EF4-FFF2-40B4-BE49-F238E27FC236}">
                <a16:creationId xmlns:a16="http://schemas.microsoft.com/office/drawing/2014/main" id="{434EA31E-D237-9D2B-58ED-A8ACBC27A661}"/>
              </a:ext>
            </a:extLst>
          </p:cNvPr>
          <p:cNvSpPr txBox="1"/>
          <p:nvPr/>
        </p:nvSpPr>
        <p:spPr>
          <a:xfrm>
            <a:off x="6722332" y="2110746"/>
            <a:ext cx="4329404" cy="4216539"/>
          </a:xfrm>
          <a:prstGeom prst="rect">
            <a:avLst/>
          </a:prstGeom>
          <a:noFill/>
        </p:spPr>
        <p:txBody>
          <a:bodyPr wrap="square" rtlCol="0">
            <a:spAutoFit/>
          </a:bodyPr>
          <a:lstStyle/>
          <a:p>
            <a:r>
              <a:rPr lang="tr-TR" dirty="0">
                <a:latin typeface="+mj-lt"/>
              </a:rPr>
              <a:t>Sağlık hizmetlerinde değer nedir? </a:t>
            </a:r>
          </a:p>
          <a:p>
            <a:endParaRPr lang="tr-TR" dirty="0">
              <a:latin typeface="+mj-lt"/>
            </a:endParaRPr>
          </a:p>
          <a:p>
            <a:r>
              <a:rPr lang="tr-TR" dirty="0">
                <a:latin typeface="+mj-lt"/>
              </a:rPr>
              <a:t>Sunulan hizmetlerin sonuçlarını nasıl ölçeriz?</a:t>
            </a:r>
          </a:p>
          <a:p>
            <a:endParaRPr lang="tr-TR" dirty="0">
              <a:latin typeface="+mj-lt"/>
            </a:endParaRPr>
          </a:p>
          <a:p>
            <a:endParaRPr lang="tr-TR" dirty="0">
              <a:latin typeface="+mj-lt"/>
            </a:endParaRPr>
          </a:p>
          <a:p>
            <a:endParaRPr lang="tr-TR" sz="700" dirty="0">
              <a:latin typeface="+mj-lt"/>
            </a:endParaRPr>
          </a:p>
          <a:p>
            <a:r>
              <a:rPr lang="tr-TR" dirty="0">
                <a:latin typeface="+mj-lt"/>
              </a:rPr>
              <a:t>Değer yaratan hizmetleri sunmak için iş süreçlerini nasıl bütünleştirebiliriz?  </a:t>
            </a:r>
          </a:p>
          <a:p>
            <a:endParaRPr lang="tr-TR" dirty="0">
              <a:latin typeface="+mj-lt"/>
            </a:endParaRPr>
          </a:p>
          <a:p>
            <a:endParaRPr lang="tr-TR" sz="900" dirty="0">
              <a:latin typeface="+mj-lt"/>
            </a:endParaRPr>
          </a:p>
          <a:p>
            <a:endParaRPr lang="tr-TR" dirty="0">
              <a:latin typeface="+mj-lt"/>
            </a:endParaRPr>
          </a:p>
          <a:p>
            <a:r>
              <a:rPr lang="tr-TR" dirty="0">
                <a:latin typeface="+mj-lt"/>
              </a:rPr>
              <a:t>Kurumsal kaynak, kabiliyet ve temel yetenek  kavramlarından ne anlamalıyız? Rekabet üstünlüğünü sağlamak için kaynaklarımızı VRIO perspektifiyle nasıl gözden geçirebiliriz.</a:t>
            </a:r>
          </a:p>
          <a:p>
            <a:endParaRPr lang="tr-TR" dirty="0">
              <a:latin typeface="+mj-lt"/>
            </a:endParaRPr>
          </a:p>
        </p:txBody>
      </p:sp>
      <p:sp>
        <p:nvSpPr>
          <p:cNvPr id="9" name="Metin kutusu 8">
            <a:extLst>
              <a:ext uri="{FF2B5EF4-FFF2-40B4-BE49-F238E27FC236}">
                <a16:creationId xmlns:a16="http://schemas.microsoft.com/office/drawing/2014/main" id="{F32437B5-F9CE-A85D-9404-26AAC62DFE0C}"/>
              </a:ext>
            </a:extLst>
          </p:cNvPr>
          <p:cNvSpPr txBox="1"/>
          <p:nvPr/>
        </p:nvSpPr>
        <p:spPr>
          <a:xfrm>
            <a:off x="2496958" y="2089881"/>
            <a:ext cx="4076700" cy="4247317"/>
          </a:xfrm>
          <a:prstGeom prst="rect">
            <a:avLst/>
          </a:prstGeom>
          <a:noFill/>
        </p:spPr>
        <p:txBody>
          <a:bodyPr wrap="square" rtlCol="0">
            <a:spAutoFit/>
          </a:bodyPr>
          <a:lstStyle/>
          <a:p>
            <a:pPr marL="285750" indent="-285750">
              <a:buFont typeface="Wingdings" panose="05000000000000000000" pitchFamily="2" charset="2"/>
              <a:buChar char="q"/>
            </a:pPr>
            <a:r>
              <a:rPr lang="tr-TR" dirty="0">
                <a:latin typeface="+mj-lt"/>
              </a:rPr>
              <a:t>Değer kavramı</a:t>
            </a: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r>
              <a:rPr lang="tr-TR" dirty="0">
                <a:latin typeface="+mj-lt"/>
              </a:rPr>
              <a:t>Sonuçların ölçümü</a:t>
            </a:r>
          </a:p>
          <a:p>
            <a:endParaRPr lang="tr-TR" dirty="0">
              <a:latin typeface="+mj-lt"/>
            </a:endParaRPr>
          </a:p>
          <a:p>
            <a:endParaRPr lang="tr-TR" dirty="0">
              <a:latin typeface="+mj-lt"/>
            </a:endParaRPr>
          </a:p>
          <a:p>
            <a:endParaRPr lang="tr-TR" dirty="0">
              <a:latin typeface="+mj-lt"/>
            </a:endParaRPr>
          </a:p>
          <a:p>
            <a:pPr marL="285750" indent="-285750">
              <a:buFont typeface="Wingdings" panose="05000000000000000000" pitchFamily="2" charset="2"/>
              <a:buChar char="q"/>
            </a:pPr>
            <a:r>
              <a:rPr lang="tr-TR" dirty="0">
                <a:latin typeface="+mj-lt"/>
              </a:rPr>
              <a:t>Değer zinciri</a:t>
            </a: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r>
              <a:rPr lang="tr-TR" dirty="0">
                <a:latin typeface="+mj-lt"/>
              </a:rPr>
              <a:t>Kurumsal kaynakların analizi</a:t>
            </a: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endParaRPr lang="tr-TR" dirty="0">
              <a:latin typeface="+mj-lt"/>
            </a:endParaRPr>
          </a:p>
          <a:p>
            <a:pPr marL="285750" indent="-285750">
              <a:buFont typeface="Wingdings" panose="05000000000000000000" pitchFamily="2" charset="2"/>
              <a:buChar char="q"/>
            </a:pPr>
            <a:endParaRPr lang="tr-TR" dirty="0">
              <a:latin typeface="+mj-lt"/>
            </a:endParaRPr>
          </a:p>
        </p:txBody>
      </p:sp>
    </p:spTree>
    <p:extLst>
      <p:ext uri="{BB962C8B-B14F-4D97-AF65-F5344CB8AC3E}">
        <p14:creationId xmlns:p14="http://schemas.microsoft.com/office/powerpoint/2010/main" val="3047041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kurumsal kaynaklar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194245291"/>
              </p:ext>
            </p:extLst>
          </p:nvPr>
        </p:nvGraphicFramePr>
        <p:xfrm>
          <a:off x="4738612" y="3062621"/>
          <a:ext cx="6780132" cy="36576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Sağlık kurumunun sahip olduğu veya kontrol edebildiği varlıklardır.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2572304095"/>
              </p:ext>
            </p:extLst>
          </p:nvPr>
        </p:nvGraphicFramePr>
        <p:xfrm>
          <a:off x="4738612" y="4036986"/>
          <a:ext cx="6897758" cy="91440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Maddi kaynaklar</a:t>
                      </a:r>
                    </a:p>
                    <a:p>
                      <a:pPr marL="0" indent="0">
                        <a:buFont typeface="Arial" panose="020B0604020202020204" pitchFamily="34" charset="0"/>
                        <a:buNone/>
                      </a:pPr>
                      <a:r>
                        <a:rPr lang="tr-TR" sz="1800" b="0" kern="1200" dirty="0">
                          <a:solidFill>
                            <a:schemeClr val="tx1"/>
                          </a:solidFill>
                          <a:latin typeface="+mn-lt"/>
                          <a:ea typeface="+mn-ea"/>
                          <a:cs typeface="+mn-cs"/>
                        </a:rPr>
                        <a:t>İnsan kaynakları</a:t>
                      </a:r>
                    </a:p>
                    <a:p>
                      <a:pPr marL="0" indent="0">
                        <a:buFont typeface="Arial" panose="020B0604020202020204" pitchFamily="34" charset="0"/>
                        <a:buNone/>
                      </a:pPr>
                      <a:r>
                        <a:rPr lang="tr-TR" sz="1800" b="0" kern="1200" dirty="0">
                          <a:solidFill>
                            <a:schemeClr val="tx1"/>
                          </a:solidFill>
                          <a:latin typeface="+mn-lt"/>
                          <a:ea typeface="+mn-ea"/>
                          <a:cs typeface="+mn-cs"/>
                        </a:rPr>
                        <a:t>Maddi olmayan kaynaklar</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58C0E674-7DFD-DC90-AD32-6F0E4C63BFC6}"/>
              </a:ext>
            </a:extLst>
          </p:cNvPr>
          <p:cNvSpPr txBox="1"/>
          <p:nvPr/>
        </p:nvSpPr>
        <p:spPr>
          <a:xfrm>
            <a:off x="3328111" y="2952286"/>
            <a:ext cx="1410501" cy="369332"/>
          </a:xfrm>
          <a:prstGeom prst="rect">
            <a:avLst/>
          </a:prstGeom>
          <a:noFill/>
        </p:spPr>
        <p:txBody>
          <a:bodyPr wrap="square" rtlCol="0">
            <a:spAutoFit/>
          </a:bodyPr>
          <a:lstStyle/>
          <a:p>
            <a:pPr algn="r"/>
            <a:r>
              <a:rPr lang="tr-TR" b="1" dirty="0">
                <a:solidFill>
                  <a:schemeClr val="accent1">
                    <a:lumMod val="75000"/>
                  </a:schemeClr>
                </a:solidFill>
              </a:rPr>
              <a:t>kaynak</a:t>
            </a:r>
          </a:p>
        </p:txBody>
      </p:sp>
      <p:sp>
        <p:nvSpPr>
          <p:cNvPr id="8" name="Metin kutusu 7">
            <a:extLst>
              <a:ext uri="{FF2B5EF4-FFF2-40B4-BE49-F238E27FC236}">
                <a16:creationId xmlns:a16="http://schemas.microsoft.com/office/drawing/2014/main" id="{175C2E58-CFCC-9E41-D2DD-24CFBE7BE11A}"/>
              </a:ext>
            </a:extLst>
          </p:cNvPr>
          <p:cNvSpPr txBox="1"/>
          <p:nvPr/>
        </p:nvSpPr>
        <p:spPr>
          <a:xfrm>
            <a:off x="2536293" y="3930223"/>
            <a:ext cx="2202319" cy="369332"/>
          </a:xfrm>
          <a:prstGeom prst="rect">
            <a:avLst/>
          </a:prstGeom>
          <a:noFill/>
        </p:spPr>
        <p:txBody>
          <a:bodyPr wrap="square" rtlCol="0">
            <a:spAutoFit/>
          </a:bodyPr>
          <a:lstStyle/>
          <a:p>
            <a:pPr algn="r"/>
            <a:r>
              <a:rPr lang="tr-TR" b="1" dirty="0">
                <a:solidFill>
                  <a:schemeClr val="accent1">
                    <a:lumMod val="75000"/>
                  </a:schemeClr>
                </a:solidFill>
              </a:rPr>
              <a:t>Kaynak türleri </a:t>
            </a:r>
          </a:p>
        </p:txBody>
      </p:sp>
    </p:spTree>
    <p:extLst>
      <p:ext uri="{BB962C8B-B14F-4D97-AF65-F5344CB8AC3E}">
        <p14:creationId xmlns:p14="http://schemas.microsoft.com/office/powerpoint/2010/main" val="28884602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598FCBA4-8771-EFCD-74F7-76B2FB147E34}"/>
              </a:ext>
            </a:extLst>
          </p:cNvPr>
          <p:cNvSpPr txBox="1"/>
          <p:nvPr/>
        </p:nvSpPr>
        <p:spPr>
          <a:xfrm>
            <a:off x="5208104" y="3727174"/>
            <a:ext cx="6211957" cy="923330"/>
          </a:xfrm>
          <a:prstGeom prst="rect">
            <a:avLst/>
          </a:prstGeom>
          <a:noFill/>
        </p:spPr>
        <p:txBody>
          <a:bodyPr wrap="square" rtlCol="0">
            <a:spAutoFit/>
          </a:bodyPr>
          <a:lstStyle/>
          <a:p>
            <a:r>
              <a:rPr lang="tr-TR" dirty="0"/>
              <a:t>Değer zincirini oluşturan temel faaliyetler ile bir sonraki derste inceleyeceğimiz destek faaliyetlerinin (kurumsal işlevlerin) yerine getirilmesi için kaynaklara ihtiyaç duyarız.  Bu kaynaklar nelerdir?</a:t>
            </a:r>
          </a:p>
        </p:txBody>
      </p:sp>
    </p:spTree>
    <p:extLst>
      <p:ext uri="{BB962C8B-B14F-4D97-AF65-F5344CB8AC3E}">
        <p14:creationId xmlns:p14="http://schemas.microsoft.com/office/powerpoint/2010/main" val="37568280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kaynaklar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nvGraphicFramePr>
        <p:xfrm>
          <a:off x="4738612" y="3062621"/>
          <a:ext cx="6780132" cy="64008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Hastanın sağlık durumundaki gelişmenin/ilerlemenin periyodik olarak gözden geçirilmesi ve gerekli düzenlemelerin yapılmasıdır.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nvGraphicFramePr>
        <p:xfrm>
          <a:off x="4738612" y="4921569"/>
          <a:ext cx="6897758" cy="91440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Kontrol randevusu</a:t>
                      </a:r>
                    </a:p>
                    <a:p>
                      <a:pPr marL="0" indent="0">
                        <a:buFont typeface="Arial" panose="020B0604020202020204" pitchFamily="34" charset="0"/>
                        <a:buNone/>
                      </a:pPr>
                      <a:r>
                        <a:rPr lang="tr-TR" sz="1800" b="0" kern="1200" dirty="0">
                          <a:solidFill>
                            <a:schemeClr val="tx1"/>
                          </a:solidFill>
                          <a:latin typeface="+mn-lt"/>
                          <a:ea typeface="+mn-ea"/>
                          <a:cs typeface="+mn-cs"/>
                        </a:rPr>
                        <a:t>İlaç değiştirme/doz değiştirme</a:t>
                      </a:r>
                    </a:p>
                    <a:p>
                      <a:pPr marL="0" indent="0">
                        <a:buFont typeface="Arial" panose="020B0604020202020204" pitchFamily="34" charset="0"/>
                        <a:buNone/>
                      </a:pPr>
                      <a:r>
                        <a:rPr lang="tr-TR" sz="1800" b="0" kern="1200" dirty="0">
                          <a:solidFill>
                            <a:schemeClr val="tx1"/>
                          </a:solidFill>
                          <a:latin typeface="+mn-lt"/>
                          <a:ea typeface="+mn-ea"/>
                          <a:cs typeface="+mn-cs"/>
                        </a:rPr>
                        <a:t>Yara bakımı</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58C0E674-7DFD-DC90-AD32-6F0E4C63BFC6}"/>
              </a:ext>
            </a:extLst>
          </p:cNvPr>
          <p:cNvSpPr txBox="1"/>
          <p:nvPr/>
        </p:nvSpPr>
        <p:spPr>
          <a:xfrm>
            <a:off x="3328111" y="2952286"/>
            <a:ext cx="1410501" cy="369332"/>
          </a:xfrm>
          <a:prstGeom prst="rect">
            <a:avLst/>
          </a:prstGeom>
          <a:noFill/>
        </p:spPr>
        <p:txBody>
          <a:bodyPr wrap="square" rtlCol="0">
            <a:spAutoFit/>
          </a:bodyPr>
          <a:lstStyle/>
          <a:p>
            <a:pPr algn="r"/>
            <a:r>
              <a:rPr lang="tr-TR" b="1" dirty="0">
                <a:solidFill>
                  <a:schemeClr val="accent1">
                    <a:lumMod val="75000"/>
                  </a:schemeClr>
                </a:solidFill>
              </a:rPr>
              <a:t>Hasta takibi</a:t>
            </a:r>
          </a:p>
        </p:txBody>
      </p:sp>
    </p:spTree>
    <p:extLst>
      <p:ext uri="{BB962C8B-B14F-4D97-AF65-F5344CB8AC3E}">
        <p14:creationId xmlns:p14="http://schemas.microsoft.com/office/powerpoint/2010/main" val="36369022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kaynak türleri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8" name="Dikdörtgen: Köşeleri Yuvarlatılmış 7">
            <a:extLst>
              <a:ext uri="{FF2B5EF4-FFF2-40B4-BE49-F238E27FC236}">
                <a16:creationId xmlns:a16="http://schemas.microsoft.com/office/drawing/2014/main" id="{D1B78E87-D7B8-8038-C721-9139E1BA028C}"/>
              </a:ext>
            </a:extLst>
          </p:cNvPr>
          <p:cNvSpPr/>
          <p:nvPr/>
        </p:nvSpPr>
        <p:spPr>
          <a:xfrm>
            <a:off x="2613992" y="1932392"/>
            <a:ext cx="2981739" cy="116707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tr-TR" dirty="0">
                <a:solidFill>
                  <a:schemeClr val="accent2">
                    <a:lumMod val="50000"/>
                  </a:schemeClr>
                </a:solidFill>
              </a:rPr>
              <a:t>Maddi Kaynaklar</a:t>
            </a:r>
          </a:p>
          <a:p>
            <a:r>
              <a:rPr lang="tr-TR" dirty="0"/>
              <a:t>Bina, Tıbbi teknoloji</a:t>
            </a:r>
          </a:p>
          <a:p>
            <a:r>
              <a:rPr lang="tr-TR" dirty="0"/>
              <a:t>Hasta yatakları</a:t>
            </a:r>
          </a:p>
          <a:p>
            <a:r>
              <a:rPr lang="tr-TR" dirty="0"/>
              <a:t>Tıbbi malzeme, ilaç</a:t>
            </a:r>
          </a:p>
        </p:txBody>
      </p:sp>
      <p:sp>
        <p:nvSpPr>
          <p:cNvPr id="10" name="Dikdörtgen: Köşeleri Yuvarlatılmış 9">
            <a:extLst>
              <a:ext uri="{FF2B5EF4-FFF2-40B4-BE49-F238E27FC236}">
                <a16:creationId xmlns:a16="http://schemas.microsoft.com/office/drawing/2014/main" id="{43AFECC2-35E9-C3F4-CF0F-D4B537767381}"/>
              </a:ext>
            </a:extLst>
          </p:cNvPr>
          <p:cNvSpPr/>
          <p:nvPr/>
        </p:nvSpPr>
        <p:spPr>
          <a:xfrm>
            <a:off x="2613992" y="3429000"/>
            <a:ext cx="2981739" cy="1167079"/>
          </a:xfrm>
          <a:prstGeom prst="roundRect">
            <a:avLst/>
          </a:prstGeom>
          <a:ln>
            <a:solidFill>
              <a:srgbClr val="B282BC"/>
            </a:solidFill>
          </a:ln>
        </p:spPr>
        <p:style>
          <a:lnRef idx="2">
            <a:schemeClr val="accent4"/>
          </a:lnRef>
          <a:fillRef idx="1">
            <a:schemeClr val="lt1"/>
          </a:fillRef>
          <a:effectRef idx="0">
            <a:schemeClr val="accent4"/>
          </a:effectRef>
          <a:fontRef idx="minor">
            <a:schemeClr val="dk1"/>
          </a:fontRef>
        </p:style>
        <p:txBody>
          <a:bodyPr rtlCol="0" anchor="ctr"/>
          <a:lstStyle/>
          <a:p>
            <a:r>
              <a:rPr lang="tr-TR" dirty="0">
                <a:solidFill>
                  <a:srgbClr val="7030A0"/>
                </a:solidFill>
              </a:rPr>
              <a:t>İnsan Kaynakları</a:t>
            </a:r>
          </a:p>
          <a:p>
            <a:r>
              <a:rPr lang="tr-TR" dirty="0"/>
              <a:t>Hekimler</a:t>
            </a:r>
          </a:p>
          <a:p>
            <a:r>
              <a:rPr lang="tr-TR" dirty="0"/>
              <a:t>Hemşireler</a:t>
            </a:r>
          </a:p>
          <a:p>
            <a:r>
              <a:rPr lang="tr-TR" dirty="0"/>
              <a:t>Yönetim ekibi</a:t>
            </a:r>
          </a:p>
        </p:txBody>
      </p:sp>
      <p:sp>
        <p:nvSpPr>
          <p:cNvPr id="11" name="Dikdörtgen: Köşeleri Yuvarlatılmış 10">
            <a:extLst>
              <a:ext uri="{FF2B5EF4-FFF2-40B4-BE49-F238E27FC236}">
                <a16:creationId xmlns:a16="http://schemas.microsoft.com/office/drawing/2014/main" id="{EF078D81-3B16-E2B6-D437-13137A3D8DEB}"/>
              </a:ext>
            </a:extLst>
          </p:cNvPr>
          <p:cNvSpPr/>
          <p:nvPr/>
        </p:nvSpPr>
        <p:spPr>
          <a:xfrm>
            <a:off x="2613992" y="4925608"/>
            <a:ext cx="2981739" cy="1167079"/>
          </a:xfrm>
          <a:prstGeom prst="roundRect">
            <a:avLst/>
          </a:prstGeom>
          <a:ln>
            <a:solidFill>
              <a:schemeClr val="accent2">
                <a:lumMod val="50000"/>
              </a:schemeClr>
            </a:solidFill>
          </a:ln>
        </p:spPr>
        <p:style>
          <a:lnRef idx="2">
            <a:schemeClr val="accent4"/>
          </a:lnRef>
          <a:fillRef idx="1">
            <a:schemeClr val="lt1"/>
          </a:fillRef>
          <a:effectRef idx="0">
            <a:schemeClr val="accent4"/>
          </a:effectRef>
          <a:fontRef idx="minor">
            <a:schemeClr val="dk1"/>
          </a:fontRef>
        </p:style>
        <p:txBody>
          <a:bodyPr rtlCol="0" anchor="ctr"/>
          <a:lstStyle/>
          <a:p>
            <a:r>
              <a:rPr lang="tr-TR" dirty="0">
                <a:solidFill>
                  <a:schemeClr val="accent4">
                    <a:lumMod val="50000"/>
                  </a:schemeClr>
                </a:solidFill>
              </a:rPr>
              <a:t>Maddi olmayan varlıklar</a:t>
            </a:r>
          </a:p>
          <a:p>
            <a:r>
              <a:rPr lang="tr-TR" dirty="0"/>
              <a:t>Klinik rehberler/patentler</a:t>
            </a:r>
          </a:p>
          <a:p>
            <a:r>
              <a:rPr lang="tr-TR" dirty="0"/>
              <a:t>Kurum kültürü</a:t>
            </a:r>
          </a:p>
          <a:p>
            <a:r>
              <a:rPr lang="tr-TR" dirty="0"/>
              <a:t>Kurumun tanınırlığı</a:t>
            </a:r>
          </a:p>
        </p:txBody>
      </p:sp>
      <p:sp>
        <p:nvSpPr>
          <p:cNvPr id="12" name="Oval 11">
            <a:extLst>
              <a:ext uri="{FF2B5EF4-FFF2-40B4-BE49-F238E27FC236}">
                <a16:creationId xmlns:a16="http://schemas.microsoft.com/office/drawing/2014/main" id="{CF48494E-0C18-1271-3678-FDE4F0C26E05}"/>
              </a:ext>
            </a:extLst>
          </p:cNvPr>
          <p:cNvSpPr/>
          <p:nvPr/>
        </p:nvSpPr>
        <p:spPr>
          <a:xfrm>
            <a:off x="139148" y="3379305"/>
            <a:ext cx="1580322" cy="12423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Kaynaklar</a:t>
            </a:r>
          </a:p>
        </p:txBody>
      </p:sp>
      <p:cxnSp>
        <p:nvCxnSpPr>
          <p:cNvPr id="14" name="Düz Ok Bağlayıcısı 13">
            <a:extLst>
              <a:ext uri="{FF2B5EF4-FFF2-40B4-BE49-F238E27FC236}">
                <a16:creationId xmlns:a16="http://schemas.microsoft.com/office/drawing/2014/main" id="{3C40E8A5-D255-5DF0-AA64-4C956F7373BA}"/>
              </a:ext>
            </a:extLst>
          </p:cNvPr>
          <p:cNvCxnSpPr>
            <a:stCxn id="12" idx="6"/>
            <a:endCxn id="8" idx="1"/>
          </p:cNvCxnSpPr>
          <p:nvPr/>
        </p:nvCxnSpPr>
        <p:spPr>
          <a:xfrm flipV="1">
            <a:off x="1719470" y="2515932"/>
            <a:ext cx="894522" cy="14845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Düz Ok Bağlayıcısı 15">
            <a:extLst>
              <a:ext uri="{FF2B5EF4-FFF2-40B4-BE49-F238E27FC236}">
                <a16:creationId xmlns:a16="http://schemas.microsoft.com/office/drawing/2014/main" id="{D6E2CC43-6EBC-95AA-7BB9-A6E48D71D646}"/>
              </a:ext>
            </a:extLst>
          </p:cNvPr>
          <p:cNvCxnSpPr>
            <a:stCxn id="12" idx="6"/>
            <a:endCxn id="10" idx="1"/>
          </p:cNvCxnSpPr>
          <p:nvPr/>
        </p:nvCxnSpPr>
        <p:spPr>
          <a:xfrm>
            <a:off x="1719470" y="4000501"/>
            <a:ext cx="894522" cy="120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Düz Ok Bağlayıcısı 17">
            <a:extLst>
              <a:ext uri="{FF2B5EF4-FFF2-40B4-BE49-F238E27FC236}">
                <a16:creationId xmlns:a16="http://schemas.microsoft.com/office/drawing/2014/main" id="{A0230EC6-227F-203A-0774-70E9A3F72426}"/>
              </a:ext>
            </a:extLst>
          </p:cNvPr>
          <p:cNvCxnSpPr>
            <a:stCxn id="12" idx="6"/>
            <a:endCxn id="11" idx="1"/>
          </p:cNvCxnSpPr>
          <p:nvPr/>
        </p:nvCxnSpPr>
        <p:spPr>
          <a:xfrm>
            <a:off x="1719470" y="4000501"/>
            <a:ext cx="894522" cy="15086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D22DE0D-A185-064A-0001-0E0F567BF0C7}"/>
              </a:ext>
            </a:extLst>
          </p:cNvPr>
          <p:cNvSpPr/>
          <p:nvPr/>
        </p:nvSpPr>
        <p:spPr>
          <a:xfrm>
            <a:off x="6190421" y="2515931"/>
            <a:ext cx="1686339" cy="137160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tr-TR" sz="1600" dirty="0"/>
              <a:t>Kabiliyetler</a:t>
            </a:r>
          </a:p>
        </p:txBody>
      </p:sp>
      <p:sp>
        <p:nvSpPr>
          <p:cNvPr id="20" name="Oval 19">
            <a:extLst>
              <a:ext uri="{FF2B5EF4-FFF2-40B4-BE49-F238E27FC236}">
                <a16:creationId xmlns:a16="http://schemas.microsoft.com/office/drawing/2014/main" id="{6333883D-EE97-3D92-9DEE-CAB8ABDDC669}"/>
              </a:ext>
            </a:extLst>
          </p:cNvPr>
          <p:cNvSpPr/>
          <p:nvPr/>
        </p:nvSpPr>
        <p:spPr>
          <a:xfrm>
            <a:off x="6139068" y="4239808"/>
            <a:ext cx="1686339" cy="137160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tr-TR" sz="1600" dirty="0"/>
              <a:t>Temel Yetenekler</a:t>
            </a:r>
          </a:p>
        </p:txBody>
      </p:sp>
      <p:sp>
        <p:nvSpPr>
          <p:cNvPr id="21" name="Sağ Ayraç 20">
            <a:extLst>
              <a:ext uri="{FF2B5EF4-FFF2-40B4-BE49-F238E27FC236}">
                <a16:creationId xmlns:a16="http://schemas.microsoft.com/office/drawing/2014/main" id="{45389203-105C-D002-E354-78468CA48179}"/>
              </a:ext>
            </a:extLst>
          </p:cNvPr>
          <p:cNvSpPr/>
          <p:nvPr/>
        </p:nvSpPr>
        <p:spPr>
          <a:xfrm>
            <a:off x="5844209" y="2305879"/>
            <a:ext cx="178904" cy="346875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22" name="Elmas 21">
            <a:extLst>
              <a:ext uri="{FF2B5EF4-FFF2-40B4-BE49-F238E27FC236}">
                <a16:creationId xmlns:a16="http://schemas.microsoft.com/office/drawing/2014/main" id="{EC00C266-BBFB-772A-24CA-16E15DEB8DDC}"/>
              </a:ext>
            </a:extLst>
          </p:cNvPr>
          <p:cNvSpPr/>
          <p:nvPr/>
        </p:nvSpPr>
        <p:spPr>
          <a:xfrm>
            <a:off x="8305801" y="3076930"/>
            <a:ext cx="1500809" cy="1908312"/>
          </a:xfrm>
          <a:prstGeom prst="diamond">
            <a:avLst/>
          </a:prstGeom>
          <a:ln>
            <a:solidFill>
              <a:srgbClr val="C000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tr-TR" sz="3600" dirty="0">
                <a:solidFill>
                  <a:srgbClr val="C00000"/>
                </a:solidFill>
              </a:rPr>
              <a:t>?</a:t>
            </a:r>
          </a:p>
        </p:txBody>
      </p:sp>
      <p:sp>
        <p:nvSpPr>
          <p:cNvPr id="23" name="Oval 22">
            <a:extLst>
              <a:ext uri="{FF2B5EF4-FFF2-40B4-BE49-F238E27FC236}">
                <a16:creationId xmlns:a16="http://schemas.microsoft.com/office/drawing/2014/main" id="{E437A575-7A2D-B18D-2CBE-D01AD99E3B98}"/>
              </a:ext>
            </a:extLst>
          </p:cNvPr>
          <p:cNvSpPr/>
          <p:nvPr/>
        </p:nvSpPr>
        <p:spPr>
          <a:xfrm>
            <a:off x="10171046" y="3119355"/>
            <a:ext cx="1941440" cy="1826131"/>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Kurumsal Performans (Rekabet Üstünlüğü)</a:t>
            </a:r>
          </a:p>
        </p:txBody>
      </p:sp>
      <p:cxnSp>
        <p:nvCxnSpPr>
          <p:cNvPr id="25" name="Düz Ok Bağlayıcısı 24">
            <a:extLst>
              <a:ext uri="{FF2B5EF4-FFF2-40B4-BE49-F238E27FC236}">
                <a16:creationId xmlns:a16="http://schemas.microsoft.com/office/drawing/2014/main" id="{5B533BF6-5DAB-64EC-DC8D-B480187B8C36}"/>
              </a:ext>
            </a:extLst>
          </p:cNvPr>
          <p:cNvCxnSpPr>
            <a:stCxn id="22" idx="3"/>
            <a:endCxn id="23" idx="2"/>
          </p:cNvCxnSpPr>
          <p:nvPr/>
        </p:nvCxnSpPr>
        <p:spPr>
          <a:xfrm>
            <a:off x="9806610" y="4031086"/>
            <a:ext cx="364436" cy="13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Sağ Ayraç 26">
            <a:extLst>
              <a:ext uri="{FF2B5EF4-FFF2-40B4-BE49-F238E27FC236}">
                <a16:creationId xmlns:a16="http://schemas.microsoft.com/office/drawing/2014/main" id="{02383A44-8A8B-256A-8FDF-6049C7E78DBD}"/>
              </a:ext>
            </a:extLst>
          </p:cNvPr>
          <p:cNvSpPr/>
          <p:nvPr/>
        </p:nvSpPr>
        <p:spPr>
          <a:xfrm>
            <a:off x="8044068" y="2299253"/>
            <a:ext cx="178904" cy="346875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2965194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kabiliyetler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500732410"/>
              </p:ext>
            </p:extLst>
          </p:nvPr>
        </p:nvGraphicFramePr>
        <p:xfrm>
          <a:off x="4738612" y="3062621"/>
          <a:ext cx="6780132" cy="118872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Kabiliyet, kaynakları kurumsal amaçlar yönünde harekete geçirebilme (kullanabilme) becerisi veya kapasitesidir. Kabiliyetler, girdileri çıktılara dönüştürmek için kaynaklar arasındaki etkileşimi yöneten iş süreçlerinden ve rutinlerden oluşur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952021765"/>
              </p:ext>
            </p:extLst>
          </p:nvPr>
        </p:nvGraphicFramePr>
        <p:xfrm>
          <a:off x="4738612" y="4762692"/>
          <a:ext cx="6897758" cy="118872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Çağrı merkezi talimatları (kalite, çağrı merkeziyle başlar)</a:t>
                      </a:r>
                    </a:p>
                    <a:p>
                      <a:pPr marL="0" indent="0">
                        <a:buFont typeface="Arial" panose="020B0604020202020204" pitchFamily="34" charset="0"/>
                        <a:buNone/>
                      </a:pPr>
                      <a:r>
                        <a:rPr lang="tr-TR" sz="1800" b="0" kern="1200" dirty="0">
                          <a:solidFill>
                            <a:schemeClr val="tx1"/>
                          </a:solidFill>
                          <a:latin typeface="+mn-lt"/>
                          <a:ea typeface="+mn-ea"/>
                          <a:cs typeface="+mn-cs"/>
                        </a:rPr>
                        <a:t>İnsan kaynakları prosedürleri (</a:t>
                      </a:r>
                      <a:r>
                        <a:rPr lang="tr-TR" sz="1800" b="0" kern="1200" dirty="0" err="1">
                          <a:solidFill>
                            <a:schemeClr val="tx1"/>
                          </a:solidFill>
                          <a:latin typeface="+mn-lt"/>
                          <a:ea typeface="+mn-ea"/>
                          <a:cs typeface="+mn-cs"/>
                        </a:rPr>
                        <a:t>liyakata</a:t>
                      </a:r>
                      <a:r>
                        <a:rPr lang="tr-TR" sz="1800" b="0" kern="1200" dirty="0">
                          <a:solidFill>
                            <a:schemeClr val="tx1"/>
                          </a:solidFill>
                          <a:latin typeface="+mn-lt"/>
                          <a:ea typeface="+mn-ea"/>
                          <a:cs typeface="+mn-cs"/>
                        </a:rPr>
                        <a:t> dayalı istihdam)</a:t>
                      </a:r>
                    </a:p>
                    <a:p>
                      <a:pPr marL="0" indent="0">
                        <a:buFont typeface="Arial" panose="020B0604020202020204" pitchFamily="34" charset="0"/>
                        <a:buNone/>
                      </a:pPr>
                      <a:r>
                        <a:rPr lang="tr-TR" sz="1800" b="0" kern="1200" dirty="0">
                          <a:solidFill>
                            <a:schemeClr val="tx1"/>
                          </a:solidFill>
                          <a:latin typeface="+mn-lt"/>
                          <a:ea typeface="+mn-ea"/>
                          <a:cs typeface="+mn-cs"/>
                        </a:rPr>
                        <a:t>Takım çalışması</a:t>
                      </a:r>
                    </a:p>
                    <a:p>
                      <a:pPr marL="0" indent="0">
                        <a:buFont typeface="Arial" panose="020B0604020202020204" pitchFamily="34" charset="0"/>
                        <a:buNone/>
                      </a:pPr>
                      <a:r>
                        <a:rPr lang="tr-TR" sz="1800" b="0" kern="1200" dirty="0">
                          <a:solidFill>
                            <a:schemeClr val="tx1"/>
                          </a:solidFill>
                          <a:latin typeface="+mn-lt"/>
                          <a:ea typeface="+mn-ea"/>
                          <a:cs typeface="+mn-cs"/>
                        </a:rPr>
                        <a:t>Hekimlerin yönetim kararlarına içerilmesi</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58C0E674-7DFD-DC90-AD32-6F0E4C63BFC6}"/>
              </a:ext>
            </a:extLst>
          </p:cNvPr>
          <p:cNvSpPr txBox="1"/>
          <p:nvPr/>
        </p:nvSpPr>
        <p:spPr>
          <a:xfrm>
            <a:off x="3328111" y="2952286"/>
            <a:ext cx="1410501" cy="369332"/>
          </a:xfrm>
          <a:prstGeom prst="rect">
            <a:avLst/>
          </a:prstGeom>
          <a:noFill/>
        </p:spPr>
        <p:txBody>
          <a:bodyPr wrap="square" rtlCol="0">
            <a:spAutoFit/>
          </a:bodyPr>
          <a:lstStyle/>
          <a:p>
            <a:pPr algn="r"/>
            <a:r>
              <a:rPr lang="tr-TR" b="1" dirty="0">
                <a:solidFill>
                  <a:schemeClr val="accent1">
                    <a:lumMod val="75000"/>
                  </a:schemeClr>
                </a:solidFill>
              </a:rPr>
              <a:t>Kabiliyetler </a:t>
            </a:r>
          </a:p>
        </p:txBody>
      </p:sp>
    </p:spTree>
    <p:extLst>
      <p:ext uri="{BB962C8B-B14F-4D97-AF65-F5344CB8AC3E}">
        <p14:creationId xmlns:p14="http://schemas.microsoft.com/office/powerpoint/2010/main" val="9735823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temel yetenekler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083600125"/>
              </p:ext>
            </p:extLst>
          </p:nvPr>
        </p:nvGraphicFramePr>
        <p:xfrm>
          <a:off x="4738612" y="3062621"/>
          <a:ext cx="6780132" cy="64008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Kaynakların, teknolojilerin, kabiliyetlerin, kurumsal işlevlerin hasta için değer yaratmak üzere bütünleştirilmesi veya eşgüdümlenmesidir.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434404914"/>
              </p:ext>
            </p:extLst>
          </p:nvPr>
        </p:nvGraphicFramePr>
        <p:xfrm>
          <a:off x="4738612" y="4265735"/>
          <a:ext cx="6897758" cy="201168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Acil servise başvuran hastalara, diğer kurumlarda rastlanılmayacak şekilde örneğin  en fazla beş dakika içinde müdahale edilmesini sağlayan koordineli, ahenkli faaliyetler sistemi.</a:t>
                      </a:r>
                    </a:p>
                    <a:p>
                      <a:pPr marL="0" indent="0">
                        <a:buFont typeface="Arial" panose="020B0604020202020204" pitchFamily="34" charset="0"/>
                        <a:buNone/>
                      </a:pPr>
                      <a:endParaRPr lang="tr-TR" sz="1800" b="0" kern="1200" dirty="0">
                        <a:solidFill>
                          <a:schemeClr val="tx1"/>
                        </a:solidFill>
                        <a:latin typeface="+mn-lt"/>
                        <a:ea typeface="+mn-ea"/>
                        <a:cs typeface="+mn-cs"/>
                      </a:endParaRPr>
                    </a:p>
                    <a:p>
                      <a:pPr marL="0" indent="0">
                        <a:buFont typeface="Arial" panose="020B0604020202020204" pitchFamily="34" charset="0"/>
                        <a:buNone/>
                      </a:pPr>
                      <a:r>
                        <a:rPr lang="tr-TR" sz="1800" b="0" kern="1200" dirty="0">
                          <a:solidFill>
                            <a:schemeClr val="tx1"/>
                          </a:solidFill>
                          <a:latin typeface="+mn-lt"/>
                          <a:ea typeface="+mn-ea"/>
                          <a:cs typeface="+mn-cs"/>
                        </a:rPr>
                        <a:t>Dışarıdan bakınca temel yetenek:</a:t>
                      </a:r>
                    </a:p>
                    <a:p>
                      <a:pPr marL="0" indent="0">
                        <a:buFont typeface="Arial" panose="020B0604020202020204" pitchFamily="34" charset="0"/>
                        <a:buNone/>
                      </a:pPr>
                      <a:r>
                        <a:rPr lang="tr-TR" sz="1800" b="0" kern="1200" dirty="0">
                          <a:solidFill>
                            <a:schemeClr val="tx1"/>
                          </a:solidFill>
                          <a:latin typeface="+mn-lt"/>
                          <a:ea typeface="+mn-ea"/>
                          <a:cs typeface="+mn-cs"/>
                        </a:rPr>
                        <a:t>‘nasıl yapıyorlar anlamadım ama adamlar aşmış, işler tıkır tıkır ilerledi’. </a:t>
                      </a:r>
                    </a:p>
                    <a:p>
                      <a:pPr marL="0" indent="0">
                        <a:buFont typeface="Arial" panose="020B0604020202020204" pitchFamily="34" charset="0"/>
                        <a:buNone/>
                      </a:pPr>
                      <a:r>
                        <a:rPr lang="tr-TR" sz="1800" b="0" kern="1200" dirty="0">
                          <a:solidFill>
                            <a:schemeClr val="tx1"/>
                          </a:solidFill>
                          <a:latin typeface="+mn-lt"/>
                          <a:ea typeface="+mn-ea"/>
                          <a:cs typeface="+mn-cs"/>
                        </a:rPr>
                        <a:t>‘güzel bir sistem kurmuşlar, böyle bir şey görmedim’.</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58C0E674-7DFD-DC90-AD32-6F0E4C63BFC6}"/>
              </a:ext>
            </a:extLst>
          </p:cNvPr>
          <p:cNvSpPr txBox="1"/>
          <p:nvPr/>
        </p:nvSpPr>
        <p:spPr>
          <a:xfrm>
            <a:off x="3328111" y="2952286"/>
            <a:ext cx="1410501" cy="646331"/>
          </a:xfrm>
          <a:prstGeom prst="rect">
            <a:avLst/>
          </a:prstGeom>
          <a:noFill/>
        </p:spPr>
        <p:txBody>
          <a:bodyPr wrap="square" rtlCol="0">
            <a:spAutoFit/>
          </a:bodyPr>
          <a:lstStyle/>
          <a:p>
            <a:pPr algn="r"/>
            <a:r>
              <a:rPr lang="tr-TR" b="1" dirty="0">
                <a:solidFill>
                  <a:schemeClr val="accent1">
                    <a:lumMod val="75000"/>
                  </a:schemeClr>
                </a:solidFill>
              </a:rPr>
              <a:t>temel yetenek </a:t>
            </a:r>
          </a:p>
        </p:txBody>
      </p:sp>
    </p:spTree>
    <p:extLst>
      <p:ext uri="{BB962C8B-B14F-4D97-AF65-F5344CB8AC3E}">
        <p14:creationId xmlns:p14="http://schemas.microsoft.com/office/powerpoint/2010/main" val="31077096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Resim 9">
            <a:extLst>
              <a:ext uri="{FF2B5EF4-FFF2-40B4-BE49-F238E27FC236}">
                <a16:creationId xmlns:a16="http://schemas.microsoft.com/office/drawing/2014/main" id="{41350951-4DC7-5FB1-2EAF-66D354AD55C5}"/>
              </a:ext>
            </a:extLst>
          </p:cNvPr>
          <p:cNvPicPr>
            <a:picLocks noChangeAspect="1"/>
          </p:cNvPicPr>
          <p:nvPr/>
        </p:nvPicPr>
        <p:blipFill>
          <a:blip r:embed="rId2"/>
          <a:stretch>
            <a:fillRect/>
          </a:stretch>
        </p:blipFill>
        <p:spPr>
          <a:xfrm>
            <a:off x="2956568" y="3126132"/>
            <a:ext cx="6780132" cy="2491951"/>
          </a:xfrm>
          <a:prstGeom prst="rect">
            <a:avLst/>
          </a:prstGeom>
        </p:spPr>
      </p:pic>
      <p:sp>
        <p:nvSpPr>
          <p:cNvPr id="13" name="Metin kutusu 12">
            <a:extLst>
              <a:ext uri="{FF2B5EF4-FFF2-40B4-BE49-F238E27FC236}">
                <a16:creationId xmlns:a16="http://schemas.microsoft.com/office/drawing/2014/main" id="{3C0309AB-0B72-3A31-209D-9F83AD90933F}"/>
              </a:ext>
            </a:extLst>
          </p:cNvPr>
          <p:cNvSpPr txBox="1"/>
          <p:nvPr/>
        </p:nvSpPr>
        <p:spPr>
          <a:xfrm>
            <a:off x="7489371" y="4038598"/>
            <a:ext cx="990600" cy="584775"/>
          </a:xfrm>
          <a:prstGeom prst="rect">
            <a:avLst/>
          </a:prstGeom>
          <a:noFill/>
        </p:spPr>
        <p:txBody>
          <a:bodyPr wrap="square" rtlCol="0">
            <a:spAutoFit/>
          </a:bodyPr>
          <a:lstStyle/>
          <a:p>
            <a:pPr algn="ctr"/>
            <a:r>
              <a:rPr lang="tr-TR" sz="1600" dirty="0"/>
              <a:t>Kayıp halka</a:t>
            </a:r>
          </a:p>
        </p:txBody>
      </p:sp>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temel yetenekler</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413529876"/>
              </p:ext>
            </p:extLst>
          </p:nvPr>
        </p:nvGraphicFramePr>
        <p:xfrm>
          <a:off x="4935751" y="2304560"/>
          <a:ext cx="6780132" cy="36576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Amaçları başarma, rekabet üstünlüğü elde etme.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58C0E674-7DFD-DC90-AD32-6F0E4C63BFC6}"/>
              </a:ext>
            </a:extLst>
          </p:cNvPr>
          <p:cNvSpPr txBox="1"/>
          <p:nvPr/>
        </p:nvSpPr>
        <p:spPr>
          <a:xfrm>
            <a:off x="3445737" y="2183558"/>
            <a:ext cx="1410501" cy="646331"/>
          </a:xfrm>
          <a:prstGeom prst="rect">
            <a:avLst/>
          </a:prstGeom>
          <a:noFill/>
        </p:spPr>
        <p:txBody>
          <a:bodyPr wrap="square" rtlCol="0">
            <a:spAutoFit/>
          </a:bodyPr>
          <a:lstStyle/>
          <a:p>
            <a:pPr algn="r"/>
            <a:r>
              <a:rPr lang="tr-TR" b="1" dirty="0">
                <a:solidFill>
                  <a:schemeClr val="accent1">
                    <a:lumMod val="75000"/>
                  </a:schemeClr>
                </a:solidFill>
              </a:rPr>
              <a:t>Kurumsal performans</a:t>
            </a:r>
          </a:p>
        </p:txBody>
      </p:sp>
      <p:sp>
        <p:nvSpPr>
          <p:cNvPr id="11" name="Elmas 10">
            <a:extLst>
              <a:ext uri="{FF2B5EF4-FFF2-40B4-BE49-F238E27FC236}">
                <a16:creationId xmlns:a16="http://schemas.microsoft.com/office/drawing/2014/main" id="{50388DCC-B791-C4A0-77D3-B19804F7E677}"/>
              </a:ext>
            </a:extLst>
          </p:cNvPr>
          <p:cNvSpPr/>
          <p:nvPr/>
        </p:nvSpPr>
        <p:spPr>
          <a:xfrm>
            <a:off x="7454584" y="3767907"/>
            <a:ext cx="1060174" cy="1126159"/>
          </a:xfrm>
          <a:prstGeom prst="diamond">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dirty="0">
                <a:solidFill>
                  <a:srgbClr val="C00000"/>
                </a:solidFill>
              </a:rPr>
              <a:t>?</a:t>
            </a:r>
            <a:endParaRPr lang="tr-TR" dirty="0">
              <a:solidFill>
                <a:srgbClr val="C00000"/>
              </a:solidFill>
            </a:endParaRPr>
          </a:p>
        </p:txBody>
      </p:sp>
      <p:sp>
        <p:nvSpPr>
          <p:cNvPr id="12" name="Metin kutusu 11">
            <a:extLst>
              <a:ext uri="{FF2B5EF4-FFF2-40B4-BE49-F238E27FC236}">
                <a16:creationId xmlns:a16="http://schemas.microsoft.com/office/drawing/2014/main" id="{5D02A407-D780-96D6-0897-A2F6833E762C}"/>
              </a:ext>
            </a:extLst>
          </p:cNvPr>
          <p:cNvSpPr txBox="1"/>
          <p:nvPr/>
        </p:nvSpPr>
        <p:spPr>
          <a:xfrm>
            <a:off x="5645426" y="5754757"/>
            <a:ext cx="4691270" cy="646331"/>
          </a:xfrm>
          <a:prstGeom prst="rect">
            <a:avLst/>
          </a:prstGeom>
          <a:noFill/>
        </p:spPr>
        <p:txBody>
          <a:bodyPr wrap="square" rtlCol="0">
            <a:spAutoFit/>
          </a:bodyPr>
          <a:lstStyle/>
          <a:p>
            <a:r>
              <a:rPr lang="tr-TR" dirty="0"/>
              <a:t>Kurumsal performansı başarmak için kaynaklar, kabiliyetler ve yeteneklerin özellikleri ne olmalı?  </a:t>
            </a:r>
          </a:p>
        </p:txBody>
      </p:sp>
    </p:spTree>
    <p:extLst>
      <p:ext uri="{BB962C8B-B14F-4D97-AF65-F5344CB8AC3E}">
        <p14:creationId xmlns:p14="http://schemas.microsoft.com/office/powerpoint/2010/main" val="1024784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t>
            </a:r>
            <a:r>
              <a:rPr lang="tr-TR" sz="2000" b="1" dirty="0" err="1">
                <a:solidFill>
                  <a:schemeClr val="bg1"/>
                </a:solidFill>
                <a:latin typeface="+mj-lt"/>
              </a:rPr>
              <a:t>vrio</a:t>
            </a:r>
            <a:r>
              <a:rPr lang="tr-TR" sz="2000" b="1" dirty="0">
                <a:solidFill>
                  <a:schemeClr val="bg1"/>
                </a:solidFill>
                <a:latin typeface="+mj-lt"/>
              </a:rPr>
              <a:t> perspektifi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8" name="Dikdörtgen: Köşeleri Yuvarlatılmış 7">
            <a:extLst>
              <a:ext uri="{FF2B5EF4-FFF2-40B4-BE49-F238E27FC236}">
                <a16:creationId xmlns:a16="http://schemas.microsoft.com/office/drawing/2014/main" id="{D1B78E87-D7B8-8038-C721-9139E1BA028C}"/>
              </a:ext>
            </a:extLst>
          </p:cNvPr>
          <p:cNvSpPr/>
          <p:nvPr/>
        </p:nvSpPr>
        <p:spPr>
          <a:xfrm>
            <a:off x="2613992" y="1932392"/>
            <a:ext cx="2981739" cy="1167079"/>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r>
              <a:rPr lang="tr-TR" dirty="0">
                <a:solidFill>
                  <a:schemeClr val="accent2">
                    <a:lumMod val="50000"/>
                  </a:schemeClr>
                </a:solidFill>
              </a:rPr>
              <a:t>Maddi Kaynaklar</a:t>
            </a:r>
          </a:p>
          <a:p>
            <a:r>
              <a:rPr lang="tr-TR" dirty="0"/>
              <a:t>Bina, Tıbbi teknoloji</a:t>
            </a:r>
          </a:p>
          <a:p>
            <a:r>
              <a:rPr lang="tr-TR" dirty="0"/>
              <a:t>Hasta yatakları</a:t>
            </a:r>
          </a:p>
          <a:p>
            <a:r>
              <a:rPr lang="tr-TR" dirty="0"/>
              <a:t>Tıbbi malzeme, ilaç</a:t>
            </a:r>
          </a:p>
        </p:txBody>
      </p:sp>
      <p:sp>
        <p:nvSpPr>
          <p:cNvPr id="10" name="Dikdörtgen: Köşeleri Yuvarlatılmış 9">
            <a:extLst>
              <a:ext uri="{FF2B5EF4-FFF2-40B4-BE49-F238E27FC236}">
                <a16:creationId xmlns:a16="http://schemas.microsoft.com/office/drawing/2014/main" id="{43AFECC2-35E9-C3F4-CF0F-D4B537767381}"/>
              </a:ext>
            </a:extLst>
          </p:cNvPr>
          <p:cNvSpPr/>
          <p:nvPr/>
        </p:nvSpPr>
        <p:spPr>
          <a:xfrm>
            <a:off x="2613992" y="3429000"/>
            <a:ext cx="2981739" cy="1167079"/>
          </a:xfrm>
          <a:prstGeom prst="roundRect">
            <a:avLst/>
          </a:prstGeom>
          <a:ln>
            <a:solidFill>
              <a:srgbClr val="B282BC"/>
            </a:solidFill>
          </a:ln>
        </p:spPr>
        <p:style>
          <a:lnRef idx="2">
            <a:schemeClr val="accent4"/>
          </a:lnRef>
          <a:fillRef idx="1">
            <a:schemeClr val="lt1"/>
          </a:fillRef>
          <a:effectRef idx="0">
            <a:schemeClr val="accent4"/>
          </a:effectRef>
          <a:fontRef idx="minor">
            <a:schemeClr val="dk1"/>
          </a:fontRef>
        </p:style>
        <p:txBody>
          <a:bodyPr rtlCol="0" anchor="ctr"/>
          <a:lstStyle/>
          <a:p>
            <a:r>
              <a:rPr lang="tr-TR" dirty="0">
                <a:solidFill>
                  <a:srgbClr val="7030A0"/>
                </a:solidFill>
              </a:rPr>
              <a:t>İnsan Kaynakları</a:t>
            </a:r>
          </a:p>
          <a:p>
            <a:r>
              <a:rPr lang="tr-TR" dirty="0"/>
              <a:t>Hekimler</a:t>
            </a:r>
          </a:p>
          <a:p>
            <a:r>
              <a:rPr lang="tr-TR" dirty="0"/>
              <a:t>Hemşireler</a:t>
            </a:r>
          </a:p>
          <a:p>
            <a:r>
              <a:rPr lang="tr-TR" dirty="0"/>
              <a:t>Yönetim ekibi</a:t>
            </a:r>
          </a:p>
        </p:txBody>
      </p:sp>
      <p:sp>
        <p:nvSpPr>
          <p:cNvPr id="11" name="Dikdörtgen: Köşeleri Yuvarlatılmış 10">
            <a:extLst>
              <a:ext uri="{FF2B5EF4-FFF2-40B4-BE49-F238E27FC236}">
                <a16:creationId xmlns:a16="http://schemas.microsoft.com/office/drawing/2014/main" id="{EF078D81-3B16-E2B6-D437-13137A3D8DEB}"/>
              </a:ext>
            </a:extLst>
          </p:cNvPr>
          <p:cNvSpPr/>
          <p:nvPr/>
        </p:nvSpPr>
        <p:spPr>
          <a:xfrm>
            <a:off x="2613992" y="4925608"/>
            <a:ext cx="2981739" cy="1167079"/>
          </a:xfrm>
          <a:prstGeom prst="roundRect">
            <a:avLst/>
          </a:prstGeom>
          <a:ln>
            <a:solidFill>
              <a:schemeClr val="accent2">
                <a:lumMod val="50000"/>
              </a:schemeClr>
            </a:solidFill>
          </a:ln>
        </p:spPr>
        <p:style>
          <a:lnRef idx="2">
            <a:schemeClr val="accent4"/>
          </a:lnRef>
          <a:fillRef idx="1">
            <a:schemeClr val="lt1"/>
          </a:fillRef>
          <a:effectRef idx="0">
            <a:schemeClr val="accent4"/>
          </a:effectRef>
          <a:fontRef idx="minor">
            <a:schemeClr val="dk1"/>
          </a:fontRef>
        </p:style>
        <p:txBody>
          <a:bodyPr rtlCol="0" anchor="ctr"/>
          <a:lstStyle/>
          <a:p>
            <a:r>
              <a:rPr lang="tr-TR" dirty="0">
                <a:solidFill>
                  <a:schemeClr val="accent4">
                    <a:lumMod val="50000"/>
                  </a:schemeClr>
                </a:solidFill>
              </a:rPr>
              <a:t>Maddi olmayan varlıklar</a:t>
            </a:r>
          </a:p>
          <a:p>
            <a:r>
              <a:rPr lang="tr-TR" dirty="0"/>
              <a:t>Klinik rehberler/patentler</a:t>
            </a:r>
          </a:p>
          <a:p>
            <a:r>
              <a:rPr lang="tr-TR" dirty="0"/>
              <a:t>Kurum kültürü</a:t>
            </a:r>
          </a:p>
          <a:p>
            <a:r>
              <a:rPr lang="tr-TR" dirty="0"/>
              <a:t>Kurumun tanınırlığı</a:t>
            </a:r>
          </a:p>
        </p:txBody>
      </p:sp>
      <p:sp>
        <p:nvSpPr>
          <p:cNvPr id="12" name="Oval 11">
            <a:extLst>
              <a:ext uri="{FF2B5EF4-FFF2-40B4-BE49-F238E27FC236}">
                <a16:creationId xmlns:a16="http://schemas.microsoft.com/office/drawing/2014/main" id="{CF48494E-0C18-1271-3678-FDE4F0C26E05}"/>
              </a:ext>
            </a:extLst>
          </p:cNvPr>
          <p:cNvSpPr/>
          <p:nvPr/>
        </p:nvSpPr>
        <p:spPr>
          <a:xfrm>
            <a:off x="139148" y="3379305"/>
            <a:ext cx="1580322" cy="12423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Kaynaklar</a:t>
            </a:r>
          </a:p>
        </p:txBody>
      </p:sp>
      <p:cxnSp>
        <p:nvCxnSpPr>
          <p:cNvPr id="14" name="Düz Ok Bağlayıcısı 13">
            <a:extLst>
              <a:ext uri="{FF2B5EF4-FFF2-40B4-BE49-F238E27FC236}">
                <a16:creationId xmlns:a16="http://schemas.microsoft.com/office/drawing/2014/main" id="{3C40E8A5-D255-5DF0-AA64-4C956F7373BA}"/>
              </a:ext>
            </a:extLst>
          </p:cNvPr>
          <p:cNvCxnSpPr>
            <a:stCxn id="12" idx="6"/>
            <a:endCxn id="8" idx="1"/>
          </p:cNvCxnSpPr>
          <p:nvPr/>
        </p:nvCxnSpPr>
        <p:spPr>
          <a:xfrm flipV="1">
            <a:off x="1719470" y="2515932"/>
            <a:ext cx="894522" cy="14845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Düz Ok Bağlayıcısı 15">
            <a:extLst>
              <a:ext uri="{FF2B5EF4-FFF2-40B4-BE49-F238E27FC236}">
                <a16:creationId xmlns:a16="http://schemas.microsoft.com/office/drawing/2014/main" id="{D6E2CC43-6EBC-95AA-7BB9-A6E48D71D646}"/>
              </a:ext>
            </a:extLst>
          </p:cNvPr>
          <p:cNvCxnSpPr>
            <a:stCxn id="12" idx="6"/>
            <a:endCxn id="10" idx="1"/>
          </p:cNvCxnSpPr>
          <p:nvPr/>
        </p:nvCxnSpPr>
        <p:spPr>
          <a:xfrm>
            <a:off x="1719470" y="4000501"/>
            <a:ext cx="894522" cy="120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Düz Ok Bağlayıcısı 17">
            <a:extLst>
              <a:ext uri="{FF2B5EF4-FFF2-40B4-BE49-F238E27FC236}">
                <a16:creationId xmlns:a16="http://schemas.microsoft.com/office/drawing/2014/main" id="{A0230EC6-227F-203A-0774-70E9A3F72426}"/>
              </a:ext>
            </a:extLst>
          </p:cNvPr>
          <p:cNvCxnSpPr>
            <a:stCxn id="12" idx="6"/>
            <a:endCxn id="11" idx="1"/>
          </p:cNvCxnSpPr>
          <p:nvPr/>
        </p:nvCxnSpPr>
        <p:spPr>
          <a:xfrm>
            <a:off x="1719470" y="4000501"/>
            <a:ext cx="894522" cy="15086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D22DE0D-A185-064A-0001-0E0F567BF0C7}"/>
              </a:ext>
            </a:extLst>
          </p:cNvPr>
          <p:cNvSpPr/>
          <p:nvPr/>
        </p:nvSpPr>
        <p:spPr>
          <a:xfrm>
            <a:off x="6190421" y="2515931"/>
            <a:ext cx="1686339" cy="137160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tr-TR" sz="1600" dirty="0"/>
              <a:t>Kabiliyetler</a:t>
            </a:r>
          </a:p>
        </p:txBody>
      </p:sp>
      <p:sp>
        <p:nvSpPr>
          <p:cNvPr id="20" name="Oval 19">
            <a:extLst>
              <a:ext uri="{FF2B5EF4-FFF2-40B4-BE49-F238E27FC236}">
                <a16:creationId xmlns:a16="http://schemas.microsoft.com/office/drawing/2014/main" id="{6333883D-EE97-3D92-9DEE-CAB8ABDDC669}"/>
              </a:ext>
            </a:extLst>
          </p:cNvPr>
          <p:cNvSpPr/>
          <p:nvPr/>
        </p:nvSpPr>
        <p:spPr>
          <a:xfrm>
            <a:off x="6139068" y="4239808"/>
            <a:ext cx="1686339" cy="137160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tr-TR" sz="1600" dirty="0"/>
              <a:t>Temel Yetenekler</a:t>
            </a:r>
          </a:p>
        </p:txBody>
      </p:sp>
      <p:sp>
        <p:nvSpPr>
          <p:cNvPr id="21" name="Sağ Ayraç 20">
            <a:extLst>
              <a:ext uri="{FF2B5EF4-FFF2-40B4-BE49-F238E27FC236}">
                <a16:creationId xmlns:a16="http://schemas.microsoft.com/office/drawing/2014/main" id="{45389203-105C-D002-E354-78468CA48179}"/>
              </a:ext>
            </a:extLst>
          </p:cNvPr>
          <p:cNvSpPr/>
          <p:nvPr/>
        </p:nvSpPr>
        <p:spPr>
          <a:xfrm>
            <a:off x="5844209" y="2305879"/>
            <a:ext cx="178904" cy="346875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22" name="Elmas 21">
            <a:extLst>
              <a:ext uri="{FF2B5EF4-FFF2-40B4-BE49-F238E27FC236}">
                <a16:creationId xmlns:a16="http://schemas.microsoft.com/office/drawing/2014/main" id="{EC00C266-BBFB-772A-24CA-16E15DEB8DDC}"/>
              </a:ext>
            </a:extLst>
          </p:cNvPr>
          <p:cNvSpPr/>
          <p:nvPr/>
        </p:nvSpPr>
        <p:spPr>
          <a:xfrm>
            <a:off x="8305801" y="3076930"/>
            <a:ext cx="1500809" cy="1908312"/>
          </a:xfrm>
          <a:prstGeom prst="diamond">
            <a:avLst/>
          </a:prstGeom>
          <a:ln>
            <a:solidFill>
              <a:srgbClr val="C000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tr-TR" sz="2800" dirty="0" err="1">
                <a:solidFill>
                  <a:srgbClr val="C00000"/>
                </a:solidFill>
              </a:rPr>
              <a:t>vrio</a:t>
            </a:r>
            <a:endParaRPr lang="tr-TR" sz="3600" dirty="0">
              <a:solidFill>
                <a:srgbClr val="C00000"/>
              </a:solidFill>
            </a:endParaRPr>
          </a:p>
        </p:txBody>
      </p:sp>
      <p:sp>
        <p:nvSpPr>
          <p:cNvPr id="23" name="Oval 22">
            <a:extLst>
              <a:ext uri="{FF2B5EF4-FFF2-40B4-BE49-F238E27FC236}">
                <a16:creationId xmlns:a16="http://schemas.microsoft.com/office/drawing/2014/main" id="{E437A575-7A2D-B18D-2CBE-D01AD99E3B98}"/>
              </a:ext>
            </a:extLst>
          </p:cNvPr>
          <p:cNvSpPr/>
          <p:nvPr/>
        </p:nvSpPr>
        <p:spPr>
          <a:xfrm>
            <a:off x="10171046" y="3119355"/>
            <a:ext cx="1941440" cy="1826131"/>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Kurumsal Performans (Rekabet Üstünlüğü)</a:t>
            </a:r>
          </a:p>
        </p:txBody>
      </p:sp>
      <p:cxnSp>
        <p:nvCxnSpPr>
          <p:cNvPr id="25" name="Düz Ok Bağlayıcısı 24">
            <a:extLst>
              <a:ext uri="{FF2B5EF4-FFF2-40B4-BE49-F238E27FC236}">
                <a16:creationId xmlns:a16="http://schemas.microsoft.com/office/drawing/2014/main" id="{5B533BF6-5DAB-64EC-DC8D-B480187B8C36}"/>
              </a:ext>
            </a:extLst>
          </p:cNvPr>
          <p:cNvCxnSpPr>
            <a:stCxn id="22" idx="3"/>
            <a:endCxn id="23" idx="2"/>
          </p:cNvCxnSpPr>
          <p:nvPr/>
        </p:nvCxnSpPr>
        <p:spPr>
          <a:xfrm>
            <a:off x="9806610" y="4031086"/>
            <a:ext cx="364436" cy="13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Sağ Ayraç 26">
            <a:extLst>
              <a:ext uri="{FF2B5EF4-FFF2-40B4-BE49-F238E27FC236}">
                <a16:creationId xmlns:a16="http://schemas.microsoft.com/office/drawing/2014/main" id="{02383A44-8A8B-256A-8FDF-6049C7E78DBD}"/>
              </a:ext>
            </a:extLst>
          </p:cNvPr>
          <p:cNvSpPr/>
          <p:nvPr/>
        </p:nvSpPr>
        <p:spPr>
          <a:xfrm>
            <a:off x="8044068" y="2299253"/>
            <a:ext cx="178904" cy="346875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40601785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3"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t>
            </a:r>
            <a:r>
              <a:rPr lang="tr-TR" sz="2000" b="1" dirty="0" err="1">
                <a:solidFill>
                  <a:schemeClr val="bg1"/>
                </a:solidFill>
                <a:latin typeface="+mj-lt"/>
              </a:rPr>
              <a:t>vrio</a:t>
            </a:r>
            <a:r>
              <a:rPr lang="tr-TR" sz="2000" b="1" dirty="0">
                <a:solidFill>
                  <a:schemeClr val="bg1"/>
                </a:solidFill>
                <a:latin typeface="+mj-lt"/>
              </a:rPr>
              <a:t> perspektif</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11100618"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1081353334"/>
              </p:ext>
            </p:extLst>
          </p:nvPr>
        </p:nvGraphicFramePr>
        <p:xfrm>
          <a:off x="4797425" y="2037886"/>
          <a:ext cx="6780132" cy="914400"/>
        </p:xfrm>
        <a:graphic>
          <a:graphicData uri="http://schemas.openxmlformats.org/drawingml/2006/table">
            <a:tbl>
              <a:tblPr firstRow="1" bandRow="1">
                <a:tableStyleId>{5C22544A-7EE6-4342-B048-85BDC9FD1C3A}</a:tableStyleId>
              </a:tblPr>
              <a:tblGrid>
                <a:gridCol w="6780132">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n-lt"/>
                          <a:ea typeface="+mn-ea"/>
                          <a:cs typeface="+mn-cs"/>
                        </a:rPr>
                        <a:t>Bir sağlık kurumunun kaynaklarının kabiliyetlerinin ve temel yeteneklerinin, sürdürülebilir rekabet üstünlüğü sağlayıp sağlamadığını anlamak için şu soruların yanıtları araştırılmalıdır?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6" name="Tablo 7">
            <a:extLst>
              <a:ext uri="{FF2B5EF4-FFF2-40B4-BE49-F238E27FC236}">
                <a16:creationId xmlns:a16="http://schemas.microsoft.com/office/drawing/2014/main" id="{1D63EFA7-A28D-B408-FA75-C1212E278938}"/>
              </a:ext>
            </a:extLst>
          </p:cNvPr>
          <p:cNvGraphicFramePr>
            <a:graphicFrameLocks noGrp="1"/>
          </p:cNvGraphicFramePr>
          <p:nvPr>
            <p:extLst>
              <p:ext uri="{D42A27DB-BD31-4B8C-83A1-F6EECF244321}">
                <p14:modId xmlns:p14="http://schemas.microsoft.com/office/powerpoint/2010/main" val="2707938759"/>
              </p:ext>
            </p:extLst>
          </p:nvPr>
        </p:nvGraphicFramePr>
        <p:xfrm>
          <a:off x="4748551" y="3436918"/>
          <a:ext cx="6897758" cy="256032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2430482">
                <a:tc>
                  <a:txBody>
                    <a:bodyPr/>
                    <a:lstStyle/>
                    <a:p>
                      <a:pPr marL="342900" indent="-342900">
                        <a:buFont typeface="Arial" panose="020B0604020202020204" pitchFamily="34" charset="0"/>
                        <a:buAutoNum type="arabicPeriod"/>
                      </a:pPr>
                      <a:r>
                        <a:rPr lang="tr-TR" sz="1800" b="0" kern="1200" dirty="0">
                          <a:solidFill>
                            <a:schemeClr val="tx1"/>
                          </a:solidFill>
                          <a:latin typeface="+mn-lt"/>
                          <a:ea typeface="+mn-ea"/>
                          <a:cs typeface="+mn-cs"/>
                        </a:rPr>
                        <a:t>Değer (</a:t>
                      </a:r>
                      <a:r>
                        <a:rPr lang="tr-TR" sz="1800" b="0" kern="1200" dirty="0" err="1">
                          <a:solidFill>
                            <a:schemeClr val="tx1"/>
                          </a:solidFill>
                          <a:latin typeface="+mn-lt"/>
                          <a:ea typeface="+mn-ea"/>
                          <a:cs typeface="+mn-cs"/>
                        </a:rPr>
                        <a:t>value</a:t>
                      </a:r>
                      <a:r>
                        <a:rPr lang="tr-TR" sz="1800" b="0" kern="1200" dirty="0">
                          <a:solidFill>
                            <a:schemeClr val="tx1"/>
                          </a:solidFill>
                          <a:latin typeface="+mn-lt"/>
                          <a:ea typeface="+mn-ea"/>
                          <a:cs typeface="+mn-cs"/>
                        </a:rPr>
                        <a:t>) sorusu: Sahip olduğumuz kaynaklar, değerli mi? hastalar için değer yaratıyor mu?</a:t>
                      </a:r>
                    </a:p>
                    <a:p>
                      <a:pPr marL="342900" indent="-342900">
                        <a:buFont typeface="Arial" panose="020B0604020202020204" pitchFamily="34" charset="0"/>
                        <a:buAutoNum type="arabicPeriod"/>
                      </a:pPr>
                      <a:r>
                        <a:rPr lang="tr-TR" sz="1800" b="0" kern="1200" dirty="0">
                          <a:solidFill>
                            <a:schemeClr val="tx1"/>
                          </a:solidFill>
                          <a:latin typeface="+mn-lt"/>
                          <a:ea typeface="+mn-ea"/>
                          <a:cs typeface="+mn-cs"/>
                        </a:rPr>
                        <a:t>Nadir Bulunma (</a:t>
                      </a:r>
                      <a:r>
                        <a:rPr lang="tr-TR" sz="1800" b="0" kern="1200" dirty="0" err="1">
                          <a:solidFill>
                            <a:schemeClr val="tx1"/>
                          </a:solidFill>
                          <a:latin typeface="+mn-lt"/>
                          <a:ea typeface="+mn-ea"/>
                          <a:cs typeface="+mn-cs"/>
                        </a:rPr>
                        <a:t>rare</a:t>
                      </a:r>
                      <a:r>
                        <a:rPr lang="tr-TR" sz="1800" b="0" kern="1200" dirty="0">
                          <a:solidFill>
                            <a:schemeClr val="tx1"/>
                          </a:solidFill>
                          <a:latin typeface="+mn-lt"/>
                          <a:ea typeface="+mn-ea"/>
                          <a:cs typeface="+mn-cs"/>
                        </a:rPr>
                        <a:t>): Sahip olduğumuz kaynaklar ve kabiliyetler, rakipler tarafından kontrol edilebiliyor mu?</a:t>
                      </a:r>
                    </a:p>
                    <a:p>
                      <a:pPr marL="342900" indent="-342900">
                        <a:buFont typeface="Arial" panose="020B0604020202020204" pitchFamily="34" charset="0"/>
                        <a:buAutoNum type="arabicPeriod"/>
                      </a:pPr>
                      <a:r>
                        <a:rPr lang="tr-TR" sz="1800" b="0" kern="1200" dirty="0">
                          <a:solidFill>
                            <a:schemeClr val="tx1"/>
                          </a:solidFill>
                          <a:latin typeface="+mn-lt"/>
                          <a:ea typeface="+mn-ea"/>
                          <a:cs typeface="+mn-cs"/>
                        </a:rPr>
                        <a:t>Taklit edilemezlik (</a:t>
                      </a:r>
                      <a:r>
                        <a:rPr lang="tr-TR" sz="1800" b="0" kern="1200" dirty="0" err="1">
                          <a:solidFill>
                            <a:schemeClr val="tx1"/>
                          </a:solidFill>
                          <a:latin typeface="+mn-lt"/>
                          <a:ea typeface="+mn-ea"/>
                          <a:cs typeface="+mn-cs"/>
                        </a:rPr>
                        <a:t>imitability</a:t>
                      </a:r>
                      <a:r>
                        <a:rPr lang="tr-TR" sz="1800" b="0" kern="1200" dirty="0">
                          <a:solidFill>
                            <a:schemeClr val="tx1"/>
                          </a:solidFill>
                          <a:latin typeface="+mn-lt"/>
                          <a:ea typeface="+mn-ea"/>
                          <a:cs typeface="+mn-cs"/>
                        </a:rPr>
                        <a:t>):  Sahip olduğumuz kaynağı, rakiplerin elde etmek veya taklit etmek için yüksek maliyete katlanması gerekiyor mu? </a:t>
                      </a:r>
                    </a:p>
                    <a:p>
                      <a:pPr marL="342900" indent="-342900">
                        <a:buFont typeface="Arial" panose="020B0604020202020204" pitchFamily="34" charset="0"/>
                        <a:buAutoNum type="arabicPeriod"/>
                      </a:pPr>
                      <a:r>
                        <a:rPr lang="tr-TR" sz="1800" b="0" kern="1200" dirty="0">
                          <a:solidFill>
                            <a:schemeClr val="tx1"/>
                          </a:solidFill>
                          <a:latin typeface="+mn-lt"/>
                          <a:ea typeface="+mn-ea"/>
                          <a:cs typeface="+mn-cs"/>
                        </a:rPr>
                        <a:t>Kullanım (</a:t>
                      </a:r>
                      <a:r>
                        <a:rPr lang="tr-TR" sz="1800" b="0" kern="1200" dirty="0" err="1">
                          <a:solidFill>
                            <a:schemeClr val="tx1"/>
                          </a:solidFill>
                          <a:latin typeface="+mn-lt"/>
                          <a:ea typeface="+mn-ea"/>
                          <a:cs typeface="+mn-cs"/>
                        </a:rPr>
                        <a:t>organization</a:t>
                      </a:r>
                      <a:r>
                        <a:rPr lang="tr-TR" sz="1800" b="0" kern="1200" dirty="0">
                          <a:solidFill>
                            <a:schemeClr val="tx1"/>
                          </a:solidFill>
                          <a:latin typeface="+mn-lt"/>
                          <a:ea typeface="+mn-ea"/>
                          <a:cs typeface="+mn-cs"/>
                        </a:rPr>
                        <a:t>): Sahip olduğumuz kaynakları ve kabiliyetleri etkili biçimde harekete geçirebiliyor muyuz?</a:t>
                      </a: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58C0E674-7DFD-DC90-AD32-6F0E4C63BFC6}"/>
              </a:ext>
            </a:extLst>
          </p:cNvPr>
          <p:cNvSpPr txBox="1"/>
          <p:nvPr/>
        </p:nvSpPr>
        <p:spPr>
          <a:xfrm>
            <a:off x="3328111" y="2030651"/>
            <a:ext cx="1410501" cy="369332"/>
          </a:xfrm>
          <a:prstGeom prst="rect">
            <a:avLst/>
          </a:prstGeom>
          <a:noFill/>
        </p:spPr>
        <p:txBody>
          <a:bodyPr wrap="square" rtlCol="0">
            <a:spAutoFit/>
          </a:bodyPr>
          <a:lstStyle/>
          <a:p>
            <a:pPr algn="r"/>
            <a:r>
              <a:rPr lang="tr-TR" b="1" dirty="0">
                <a:solidFill>
                  <a:schemeClr val="accent1">
                    <a:lumMod val="75000"/>
                  </a:schemeClr>
                </a:solidFill>
              </a:rPr>
              <a:t>?</a:t>
            </a:r>
          </a:p>
        </p:txBody>
      </p:sp>
      <p:sp>
        <p:nvSpPr>
          <p:cNvPr id="8" name="Metin kutusu 7">
            <a:extLst>
              <a:ext uri="{FF2B5EF4-FFF2-40B4-BE49-F238E27FC236}">
                <a16:creationId xmlns:a16="http://schemas.microsoft.com/office/drawing/2014/main" id="{829D64F6-A0D8-95CE-4A00-CE891EA67EF3}"/>
              </a:ext>
            </a:extLst>
          </p:cNvPr>
          <p:cNvSpPr txBox="1"/>
          <p:nvPr/>
        </p:nvSpPr>
        <p:spPr>
          <a:xfrm>
            <a:off x="3815647" y="3342404"/>
            <a:ext cx="774699" cy="523220"/>
          </a:xfrm>
          <a:prstGeom prst="rect">
            <a:avLst/>
          </a:prstGeom>
          <a:noFill/>
        </p:spPr>
        <p:txBody>
          <a:bodyPr wrap="square" rtlCol="0">
            <a:spAutoFit/>
          </a:bodyPr>
          <a:lstStyle/>
          <a:p>
            <a:r>
              <a:rPr lang="tr-TR" sz="2800" b="1" dirty="0" err="1">
                <a:solidFill>
                  <a:schemeClr val="accent6">
                    <a:lumMod val="50000"/>
                  </a:schemeClr>
                </a:solidFill>
              </a:rPr>
              <a:t>vrio</a:t>
            </a:r>
            <a:endParaRPr lang="tr-TR" sz="2800" b="1" dirty="0">
              <a:solidFill>
                <a:schemeClr val="accent6">
                  <a:lumMod val="50000"/>
                </a:schemeClr>
              </a:solidFill>
            </a:endParaRPr>
          </a:p>
        </p:txBody>
      </p:sp>
    </p:spTree>
    <p:extLst>
      <p:ext uri="{BB962C8B-B14F-4D97-AF65-F5344CB8AC3E}">
        <p14:creationId xmlns:p14="http://schemas.microsoft.com/office/powerpoint/2010/main" val="11492241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up 15">
            <a:extLst>
              <a:ext uri="{FF2B5EF4-FFF2-40B4-BE49-F238E27FC236}">
                <a16:creationId xmlns:a16="http://schemas.microsoft.com/office/drawing/2014/main" id="{5B3C9648-634B-4AAE-8EF4-EB820415D680}"/>
              </a:ext>
            </a:extLst>
          </p:cNvPr>
          <p:cNvGrpSpPr/>
          <p:nvPr/>
        </p:nvGrpSpPr>
        <p:grpSpPr>
          <a:xfrm>
            <a:off x="1987424" y="2057403"/>
            <a:ext cx="1548882" cy="1446245"/>
            <a:chOff x="765111" y="1982755"/>
            <a:chExt cx="1548882" cy="1446245"/>
          </a:xfrm>
        </p:grpSpPr>
        <p:sp>
          <p:nvSpPr>
            <p:cNvPr id="4" name="Elmas 3">
              <a:extLst>
                <a:ext uri="{FF2B5EF4-FFF2-40B4-BE49-F238E27FC236}">
                  <a16:creationId xmlns:a16="http://schemas.microsoft.com/office/drawing/2014/main" id="{40E5BC77-1A59-4AF7-9811-74B3888E72DA}"/>
                </a:ext>
              </a:extLst>
            </p:cNvPr>
            <p:cNvSpPr/>
            <p:nvPr/>
          </p:nvSpPr>
          <p:spPr>
            <a:xfrm>
              <a:off x="765111" y="1982755"/>
              <a:ext cx="1548882" cy="1446245"/>
            </a:xfrm>
            <a:prstGeom prst="diamond">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5" name="Metin kutusu 4">
              <a:extLst>
                <a:ext uri="{FF2B5EF4-FFF2-40B4-BE49-F238E27FC236}">
                  <a16:creationId xmlns:a16="http://schemas.microsoft.com/office/drawing/2014/main" id="{F1C03D38-28A7-4308-8D4D-A8705A54BF6C}"/>
                </a:ext>
              </a:extLst>
            </p:cNvPr>
            <p:cNvSpPr txBox="1"/>
            <p:nvPr/>
          </p:nvSpPr>
          <p:spPr>
            <a:xfrm>
              <a:off x="1017038" y="2536600"/>
              <a:ext cx="1296955" cy="338554"/>
            </a:xfrm>
            <a:prstGeom prst="rect">
              <a:avLst/>
            </a:prstGeom>
            <a:noFill/>
          </p:spPr>
          <p:txBody>
            <a:bodyPr wrap="square" rtlCol="0">
              <a:spAutoFit/>
            </a:bodyPr>
            <a:lstStyle/>
            <a:p>
              <a:r>
                <a:rPr lang="tr-TR" sz="1600" dirty="0"/>
                <a:t>Değerli mi ?</a:t>
              </a:r>
            </a:p>
          </p:txBody>
        </p:sp>
      </p:grpSp>
      <p:grpSp>
        <p:nvGrpSpPr>
          <p:cNvPr id="17" name="Grup 16">
            <a:extLst>
              <a:ext uri="{FF2B5EF4-FFF2-40B4-BE49-F238E27FC236}">
                <a16:creationId xmlns:a16="http://schemas.microsoft.com/office/drawing/2014/main" id="{C049E561-9F6F-4FDB-81A0-40E311C6A5B0}"/>
              </a:ext>
            </a:extLst>
          </p:cNvPr>
          <p:cNvGrpSpPr/>
          <p:nvPr/>
        </p:nvGrpSpPr>
        <p:grpSpPr>
          <a:xfrm>
            <a:off x="3900975" y="2062063"/>
            <a:ext cx="1632858" cy="1446245"/>
            <a:chOff x="2678662" y="1987415"/>
            <a:chExt cx="1632858" cy="1446245"/>
          </a:xfrm>
        </p:grpSpPr>
        <p:sp>
          <p:nvSpPr>
            <p:cNvPr id="6" name="Elmas 5">
              <a:extLst>
                <a:ext uri="{FF2B5EF4-FFF2-40B4-BE49-F238E27FC236}">
                  <a16:creationId xmlns:a16="http://schemas.microsoft.com/office/drawing/2014/main" id="{59C3D728-1B2A-40B1-8AF9-3E7F46128623}"/>
                </a:ext>
              </a:extLst>
            </p:cNvPr>
            <p:cNvSpPr/>
            <p:nvPr/>
          </p:nvSpPr>
          <p:spPr>
            <a:xfrm>
              <a:off x="2678662" y="1987415"/>
              <a:ext cx="1632858" cy="1446245"/>
            </a:xfrm>
            <a:prstGeom prst="diamond">
              <a:avLst/>
            </a:prstGeom>
            <a:gradFill flip="none" rotWithShape="1">
              <a:gsLst>
                <a:gs pos="0">
                  <a:schemeClr val="accent4">
                    <a:lumMod val="40000"/>
                    <a:lumOff val="60000"/>
                    <a:shade val="30000"/>
                    <a:satMod val="115000"/>
                  </a:schemeClr>
                </a:gs>
                <a:gs pos="50000">
                  <a:schemeClr val="accent4">
                    <a:lumMod val="40000"/>
                    <a:lumOff val="60000"/>
                    <a:shade val="67500"/>
                    <a:satMod val="115000"/>
                  </a:schemeClr>
                </a:gs>
                <a:gs pos="100000">
                  <a:schemeClr val="accent4">
                    <a:lumMod val="40000"/>
                    <a:lumOff val="60000"/>
                    <a:shade val="100000"/>
                    <a:satMod val="115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7" name="Metin kutusu 6">
              <a:extLst>
                <a:ext uri="{FF2B5EF4-FFF2-40B4-BE49-F238E27FC236}">
                  <a16:creationId xmlns:a16="http://schemas.microsoft.com/office/drawing/2014/main" id="{239AF390-A372-4A55-A398-514216252658}"/>
                </a:ext>
              </a:extLst>
            </p:cNvPr>
            <p:cNvSpPr txBox="1"/>
            <p:nvPr/>
          </p:nvSpPr>
          <p:spPr>
            <a:xfrm>
              <a:off x="2846614" y="2536598"/>
              <a:ext cx="1296955" cy="338554"/>
            </a:xfrm>
            <a:prstGeom prst="rect">
              <a:avLst/>
            </a:prstGeom>
            <a:noFill/>
            <a:ln>
              <a:noFill/>
            </a:ln>
          </p:spPr>
          <p:txBody>
            <a:bodyPr wrap="square" rtlCol="0">
              <a:spAutoFit/>
            </a:bodyPr>
            <a:lstStyle/>
            <a:p>
              <a:pPr algn="ctr"/>
              <a:r>
                <a:rPr lang="tr-TR" sz="1600" dirty="0"/>
                <a:t>Nadir mi ?</a:t>
              </a:r>
            </a:p>
          </p:txBody>
        </p:sp>
      </p:grpSp>
      <p:grpSp>
        <p:nvGrpSpPr>
          <p:cNvPr id="18" name="Grup 17">
            <a:extLst>
              <a:ext uri="{FF2B5EF4-FFF2-40B4-BE49-F238E27FC236}">
                <a16:creationId xmlns:a16="http://schemas.microsoft.com/office/drawing/2014/main" id="{1D3BD152-1390-47D2-B029-2FBB4A1F29A7}"/>
              </a:ext>
            </a:extLst>
          </p:cNvPr>
          <p:cNvGrpSpPr/>
          <p:nvPr/>
        </p:nvGrpSpPr>
        <p:grpSpPr>
          <a:xfrm>
            <a:off x="5903172" y="2052732"/>
            <a:ext cx="1632858" cy="1446245"/>
            <a:chOff x="4680859" y="1978084"/>
            <a:chExt cx="1632858" cy="1446245"/>
          </a:xfrm>
          <a:solidFill>
            <a:schemeClr val="accent4">
              <a:lumMod val="75000"/>
            </a:schemeClr>
          </a:solidFill>
        </p:grpSpPr>
        <p:sp>
          <p:nvSpPr>
            <p:cNvPr id="8" name="Elmas 7">
              <a:extLst>
                <a:ext uri="{FF2B5EF4-FFF2-40B4-BE49-F238E27FC236}">
                  <a16:creationId xmlns:a16="http://schemas.microsoft.com/office/drawing/2014/main" id="{C20FFE36-7884-4AF0-8B94-3C75C815F16D}"/>
                </a:ext>
              </a:extLst>
            </p:cNvPr>
            <p:cNvSpPr/>
            <p:nvPr/>
          </p:nvSpPr>
          <p:spPr>
            <a:xfrm>
              <a:off x="4680859" y="1978084"/>
              <a:ext cx="1632858" cy="1446245"/>
            </a:xfrm>
            <a:prstGeom prst="diamond">
              <a:avLst/>
            </a:prstGeom>
            <a:gradFill flip="none" rotWithShape="1">
              <a:gsLst>
                <a:gs pos="0">
                  <a:schemeClr val="accent4">
                    <a:lumMod val="75000"/>
                    <a:tint val="66000"/>
                    <a:satMod val="160000"/>
                  </a:schemeClr>
                </a:gs>
                <a:gs pos="50000">
                  <a:schemeClr val="accent4">
                    <a:lumMod val="75000"/>
                    <a:tint val="44500"/>
                    <a:satMod val="160000"/>
                  </a:schemeClr>
                </a:gs>
                <a:gs pos="100000">
                  <a:schemeClr val="accent4">
                    <a:lumMod val="75000"/>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9" name="Metin kutusu 8">
              <a:extLst>
                <a:ext uri="{FF2B5EF4-FFF2-40B4-BE49-F238E27FC236}">
                  <a16:creationId xmlns:a16="http://schemas.microsoft.com/office/drawing/2014/main" id="{4FB144B7-6077-43DC-963D-DEEE0B7D70BE}"/>
                </a:ext>
              </a:extLst>
            </p:cNvPr>
            <p:cNvSpPr txBox="1"/>
            <p:nvPr/>
          </p:nvSpPr>
          <p:spPr>
            <a:xfrm>
              <a:off x="4842272" y="2197084"/>
              <a:ext cx="1296955" cy="830997"/>
            </a:xfrm>
            <a:prstGeom prst="rect">
              <a:avLst/>
            </a:prstGeom>
            <a:noFill/>
            <a:ln>
              <a:noFill/>
            </a:ln>
          </p:spPr>
          <p:txBody>
            <a:bodyPr wrap="square" rtlCol="0">
              <a:spAutoFit/>
            </a:bodyPr>
            <a:lstStyle/>
            <a:p>
              <a:pPr algn="ctr"/>
              <a:r>
                <a:rPr lang="tr-TR" sz="1600" dirty="0"/>
                <a:t>Taklit Edilmesi Maliyetli mi ?</a:t>
              </a:r>
            </a:p>
          </p:txBody>
        </p:sp>
      </p:grpSp>
      <p:grpSp>
        <p:nvGrpSpPr>
          <p:cNvPr id="19" name="Grup 18">
            <a:extLst>
              <a:ext uri="{FF2B5EF4-FFF2-40B4-BE49-F238E27FC236}">
                <a16:creationId xmlns:a16="http://schemas.microsoft.com/office/drawing/2014/main" id="{2F8F7E67-6A57-4CDA-B48D-9DC7957949C9}"/>
              </a:ext>
            </a:extLst>
          </p:cNvPr>
          <p:cNvGrpSpPr/>
          <p:nvPr/>
        </p:nvGrpSpPr>
        <p:grpSpPr>
          <a:xfrm>
            <a:off x="7859484" y="2057401"/>
            <a:ext cx="1640638" cy="1446245"/>
            <a:chOff x="6637171" y="1982753"/>
            <a:chExt cx="1640638" cy="1446245"/>
          </a:xfrm>
          <a:solidFill>
            <a:schemeClr val="accent4">
              <a:lumMod val="75000"/>
            </a:schemeClr>
          </a:solidFill>
        </p:grpSpPr>
        <p:sp>
          <p:nvSpPr>
            <p:cNvPr id="10" name="Elmas 9">
              <a:extLst>
                <a:ext uri="{FF2B5EF4-FFF2-40B4-BE49-F238E27FC236}">
                  <a16:creationId xmlns:a16="http://schemas.microsoft.com/office/drawing/2014/main" id="{D79A22C6-3A16-4919-8F67-FF02DF98075E}"/>
                </a:ext>
              </a:extLst>
            </p:cNvPr>
            <p:cNvSpPr/>
            <p:nvPr/>
          </p:nvSpPr>
          <p:spPr>
            <a:xfrm>
              <a:off x="6644951" y="1982753"/>
              <a:ext cx="1632858" cy="1446245"/>
            </a:xfrm>
            <a:prstGeom prst="diamond">
              <a:avLst/>
            </a:pr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1" name="Metin kutusu 10">
              <a:extLst>
                <a:ext uri="{FF2B5EF4-FFF2-40B4-BE49-F238E27FC236}">
                  <a16:creationId xmlns:a16="http://schemas.microsoft.com/office/drawing/2014/main" id="{CC66E546-DDA2-48B0-80DC-3CAEA3A566A7}"/>
                </a:ext>
              </a:extLst>
            </p:cNvPr>
            <p:cNvSpPr txBox="1"/>
            <p:nvPr/>
          </p:nvSpPr>
          <p:spPr>
            <a:xfrm>
              <a:off x="6637171" y="2413489"/>
              <a:ext cx="1632858" cy="584775"/>
            </a:xfrm>
            <a:prstGeom prst="rect">
              <a:avLst/>
            </a:prstGeom>
            <a:noFill/>
            <a:ln>
              <a:noFill/>
            </a:ln>
          </p:spPr>
          <p:txBody>
            <a:bodyPr wrap="square" rtlCol="0">
              <a:spAutoFit/>
            </a:bodyPr>
            <a:lstStyle/>
            <a:p>
              <a:pPr algn="ctr"/>
              <a:r>
                <a:rPr lang="tr-TR" sz="1600" dirty="0"/>
                <a:t>Kullanabiliyor muyuz ?</a:t>
              </a:r>
            </a:p>
          </p:txBody>
        </p:sp>
      </p:grpSp>
      <p:grpSp>
        <p:nvGrpSpPr>
          <p:cNvPr id="24" name="Grup 23">
            <a:extLst>
              <a:ext uri="{FF2B5EF4-FFF2-40B4-BE49-F238E27FC236}">
                <a16:creationId xmlns:a16="http://schemas.microsoft.com/office/drawing/2014/main" id="{5B80A005-ADA4-4BA5-A1E3-BCCBF3D9E4D1}"/>
              </a:ext>
            </a:extLst>
          </p:cNvPr>
          <p:cNvGrpSpPr/>
          <p:nvPr/>
        </p:nvGrpSpPr>
        <p:grpSpPr>
          <a:xfrm>
            <a:off x="3442996" y="2469475"/>
            <a:ext cx="604544" cy="338554"/>
            <a:chOff x="2220683" y="2394827"/>
            <a:chExt cx="604544" cy="338554"/>
          </a:xfrm>
        </p:grpSpPr>
        <p:cxnSp>
          <p:nvCxnSpPr>
            <p:cNvPr id="13" name="Düz Ok Bağlayıcısı 12">
              <a:extLst>
                <a:ext uri="{FF2B5EF4-FFF2-40B4-BE49-F238E27FC236}">
                  <a16:creationId xmlns:a16="http://schemas.microsoft.com/office/drawing/2014/main" id="{6312EE2C-F478-4419-9FF5-42353EBF8409}"/>
                </a:ext>
              </a:extLst>
            </p:cNvPr>
            <p:cNvCxnSpPr>
              <a:stCxn id="5" idx="3"/>
              <a:endCxn id="6" idx="1"/>
            </p:cNvCxnSpPr>
            <p:nvPr/>
          </p:nvCxnSpPr>
          <p:spPr>
            <a:xfrm>
              <a:off x="2313993" y="2715208"/>
              <a:ext cx="364669" cy="46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 name="Metin kutusu 19">
              <a:extLst>
                <a:ext uri="{FF2B5EF4-FFF2-40B4-BE49-F238E27FC236}">
                  <a16:creationId xmlns:a16="http://schemas.microsoft.com/office/drawing/2014/main" id="{322FBC80-81ED-4E24-893A-0B58ACD0D63E}"/>
                </a:ext>
              </a:extLst>
            </p:cNvPr>
            <p:cNvSpPr txBox="1"/>
            <p:nvPr/>
          </p:nvSpPr>
          <p:spPr>
            <a:xfrm>
              <a:off x="2220683" y="2394827"/>
              <a:ext cx="604544" cy="338554"/>
            </a:xfrm>
            <a:prstGeom prst="rect">
              <a:avLst/>
            </a:prstGeom>
            <a:noFill/>
          </p:spPr>
          <p:txBody>
            <a:bodyPr wrap="square" rtlCol="0">
              <a:spAutoFit/>
            </a:bodyPr>
            <a:lstStyle/>
            <a:p>
              <a:r>
                <a:rPr lang="tr-TR" sz="1600" dirty="0"/>
                <a:t>Evet</a:t>
              </a:r>
            </a:p>
          </p:txBody>
        </p:sp>
      </p:grpSp>
      <p:grpSp>
        <p:nvGrpSpPr>
          <p:cNvPr id="25" name="Grup 24">
            <a:extLst>
              <a:ext uri="{FF2B5EF4-FFF2-40B4-BE49-F238E27FC236}">
                <a16:creationId xmlns:a16="http://schemas.microsoft.com/office/drawing/2014/main" id="{5688903D-0065-49D5-850A-CAF4C37A3338}"/>
              </a:ext>
            </a:extLst>
          </p:cNvPr>
          <p:cNvGrpSpPr/>
          <p:nvPr/>
        </p:nvGrpSpPr>
        <p:grpSpPr>
          <a:xfrm>
            <a:off x="5424204" y="2468633"/>
            <a:ext cx="604544" cy="338554"/>
            <a:chOff x="4201891" y="2393985"/>
            <a:chExt cx="604544" cy="338554"/>
          </a:xfrm>
        </p:grpSpPr>
        <p:cxnSp>
          <p:nvCxnSpPr>
            <p:cNvPr id="14" name="Düz Ok Bağlayıcısı 13">
              <a:extLst>
                <a:ext uri="{FF2B5EF4-FFF2-40B4-BE49-F238E27FC236}">
                  <a16:creationId xmlns:a16="http://schemas.microsoft.com/office/drawing/2014/main" id="{3C9A49E1-F834-4DE9-B210-30E3D64E8125}"/>
                </a:ext>
              </a:extLst>
            </p:cNvPr>
            <p:cNvCxnSpPr/>
            <p:nvPr/>
          </p:nvCxnSpPr>
          <p:spPr>
            <a:xfrm>
              <a:off x="4332908" y="2705876"/>
              <a:ext cx="364669" cy="46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 name="Metin kutusu 20">
              <a:extLst>
                <a:ext uri="{FF2B5EF4-FFF2-40B4-BE49-F238E27FC236}">
                  <a16:creationId xmlns:a16="http://schemas.microsoft.com/office/drawing/2014/main" id="{8E7C4CBD-74A8-49B4-ACA3-88B1F5FDDDD1}"/>
                </a:ext>
              </a:extLst>
            </p:cNvPr>
            <p:cNvSpPr txBox="1"/>
            <p:nvPr/>
          </p:nvSpPr>
          <p:spPr>
            <a:xfrm>
              <a:off x="4201891" y="2393985"/>
              <a:ext cx="604544" cy="338554"/>
            </a:xfrm>
            <a:prstGeom prst="rect">
              <a:avLst/>
            </a:prstGeom>
            <a:noFill/>
          </p:spPr>
          <p:txBody>
            <a:bodyPr wrap="square" rtlCol="0">
              <a:spAutoFit/>
            </a:bodyPr>
            <a:lstStyle/>
            <a:p>
              <a:r>
                <a:rPr lang="tr-TR" sz="1600" dirty="0"/>
                <a:t>Evet</a:t>
              </a:r>
            </a:p>
          </p:txBody>
        </p:sp>
      </p:grpSp>
      <p:grpSp>
        <p:nvGrpSpPr>
          <p:cNvPr id="26" name="Grup 25">
            <a:extLst>
              <a:ext uri="{FF2B5EF4-FFF2-40B4-BE49-F238E27FC236}">
                <a16:creationId xmlns:a16="http://schemas.microsoft.com/office/drawing/2014/main" id="{BC59D944-F960-49CD-9251-94662FB01070}"/>
              </a:ext>
            </a:extLst>
          </p:cNvPr>
          <p:cNvGrpSpPr/>
          <p:nvPr/>
        </p:nvGrpSpPr>
        <p:grpSpPr>
          <a:xfrm>
            <a:off x="7405412" y="2468633"/>
            <a:ext cx="604544" cy="338554"/>
            <a:chOff x="6177062" y="2393985"/>
            <a:chExt cx="604544" cy="338554"/>
          </a:xfrm>
        </p:grpSpPr>
        <p:cxnSp>
          <p:nvCxnSpPr>
            <p:cNvPr id="15" name="Düz Ok Bağlayıcısı 14">
              <a:extLst>
                <a:ext uri="{FF2B5EF4-FFF2-40B4-BE49-F238E27FC236}">
                  <a16:creationId xmlns:a16="http://schemas.microsoft.com/office/drawing/2014/main" id="{FD6FB19E-204B-42F9-9F0D-DA3DCB635646}"/>
                </a:ext>
              </a:extLst>
            </p:cNvPr>
            <p:cNvCxnSpPr/>
            <p:nvPr/>
          </p:nvCxnSpPr>
          <p:spPr>
            <a:xfrm>
              <a:off x="6294665" y="2696545"/>
              <a:ext cx="364669" cy="46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Metin kutusu 21">
              <a:extLst>
                <a:ext uri="{FF2B5EF4-FFF2-40B4-BE49-F238E27FC236}">
                  <a16:creationId xmlns:a16="http://schemas.microsoft.com/office/drawing/2014/main" id="{ACBD2D1A-31A7-4CA2-9456-C5C545212AEB}"/>
                </a:ext>
              </a:extLst>
            </p:cNvPr>
            <p:cNvSpPr txBox="1"/>
            <p:nvPr/>
          </p:nvSpPr>
          <p:spPr>
            <a:xfrm>
              <a:off x="6177062" y="2393985"/>
              <a:ext cx="604544" cy="338554"/>
            </a:xfrm>
            <a:prstGeom prst="rect">
              <a:avLst/>
            </a:prstGeom>
            <a:noFill/>
          </p:spPr>
          <p:txBody>
            <a:bodyPr wrap="square" rtlCol="0">
              <a:spAutoFit/>
            </a:bodyPr>
            <a:lstStyle/>
            <a:p>
              <a:r>
                <a:rPr lang="tr-TR" sz="1600" dirty="0"/>
                <a:t>Evet</a:t>
              </a:r>
            </a:p>
          </p:txBody>
        </p:sp>
      </p:grpSp>
      <p:grpSp>
        <p:nvGrpSpPr>
          <p:cNvPr id="27" name="Grup 26">
            <a:extLst>
              <a:ext uri="{FF2B5EF4-FFF2-40B4-BE49-F238E27FC236}">
                <a16:creationId xmlns:a16="http://schemas.microsoft.com/office/drawing/2014/main" id="{3EB103BF-152B-4EAD-90C4-2F1B9884E48A}"/>
              </a:ext>
            </a:extLst>
          </p:cNvPr>
          <p:cNvGrpSpPr/>
          <p:nvPr/>
        </p:nvGrpSpPr>
        <p:grpSpPr>
          <a:xfrm>
            <a:off x="9431119" y="2473098"/>
            <a:ext cx="604544" cy="338554"/>
            <a:chOff x="6177062" y="2393985"/>
            <a:chExt cx="604544" cy="338554"/>
          </a:xfrm>
        </p:grpSpPr>
        <p:cxnSp>
          <p:nvCxnSpPr>
            <p:cNvPr id="28" name="Düz Ok Bağlayıcısı 27">
              <a:extLst>
                <a:ext uri="{FF2B5EF4-FFF2-40B4-BE49-F238E27FC236}">
                  <a16:creationId xmlns:a16="http://schemas.microsoft.com/office/drawing/2014/main" id="{B1AD2192-7F14-448A-8C1F-52100B0A50E8}"/>
                </a:ext>
              </a:extLst>
            </p:cNvPr>
            <p:cNvCxnSpPr/>
            <p:nvPr/>
          </p:nvCxnSpPr>
          <p:spPr>
            <a:xfrm>
              <a:off x="6294665" y="2696545"/>
              <a:ext cx="364669" cy="46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9" name="Metin kutusu 28">
              <a:extLst>
                <a:ext uri="{FF2B5EF4-FFF2-40B4-BE49-F238E27FC236}">
                  <a16:creationId xmlns:a16="http://schemas.microsoft.com/office/drawing/2014/main" id="{719F2897-3E07-49BA-AAF8-91891AC2EC16}"/>
                </a:ext>
              </a:extLst>
            </p:cNvPr>
            <p:cNvSpPr txBox="1"/>
            <p:nvPr/>
          </p:nvSpPr>
          <p:spPr>
            <a:xfrm>
              <a:off x="6177062" y="2393985"/>
              <a:ext cx="604544" cy="338554"/>
            </a:xfrm>
            <a:prstGeom prst="rect">
              <a:avLst/>
            </a:prstGeom>
            <a:noFill/>
          </p:spPr>
          <p:txBody>
            <a:bodyPr wrap="square" rtlCol="0">
              <a:spAutoFit/>
            </a:bodyPr>
            <a:lstStyle/>
            <a:p>
              <a:r>
                <a:rPr lang="tr-TR" sz="1600" dirty="0"/>
                <a:t>Evet</a:t>
              </a:r>
            </a:p>
          </p:txBody>
        </p:sp>
      </p:grpSp>
      <p:sp>
        <p:nvSpPr>
          <p:cNvPr id="30" name="Dikdörtgen: Köşeleri Yuvarlatılmış 29">
            <a:extLst>
              <a:ext uri="{FF2B5EF4-FFF2-40B4-BE49-F238E27FC236}">
                <a16:creationId xmlns:a16="http://schemas.microsoft.com/office/drawing/2014/main" id="{5B0A3100-A9BC-47C5-A905-0F25BE3F2575}"/>
              </a:ext>
            </a:extLst>
          </p:cNvPr>
          <p:cNvSpPr/>
          <p:nvPr/>
        </p:nvSpPr>
        <p:spPr>
          <a:xfrm>
            <a:off x="10076482" y="2468633"/>
            <a:ext cx="1959429" cy="570491"/>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Sürdürülebilir Rekabet Üstünlüğü</a:t>
            </a:r>
          </a:p>
        </p:txBody>
      </p:sp>
      <p:sp>
        <p:nvSpPr>
          <p:cNvPr id="32" name="Metin kutusu 31">
            <a:extLst>
              <a:ext uri="{FF2B5EF4-FFF2-40B4-BE49-F238E27FC236}">
                <a16:creationId xmlns:a16="http://schemas.microsoft.com/office/drawing/2014/main" id="{1B065AF3-925F-4B2A-988F-1667AF41371C}"/>
              </a:ext>
            </a:extLst>
          </p:cNvPr>
          <p:cNvSpPr txBox="1"/>
          <p:nvPr/>
        </p:nvSpPr>
        <p:spPr>
          <a:xfrm>
            <a:off x="156089" y="2478805"/>
            <a:ext cx="1512536" cy="584775"/>
          </a:xfrm>
          <a:prstGeom prst="rect">
            <a:avLst/>
          </a:prstGeom>
          <a:solidFill>
            <a:schemeClr val="accent4">
              <a:lumMod val="20000"/>
              <a:lumOff val="80000"/>
            </a:schemeClr>
          </a:solidFill>
        </p:spPr>
        <p:txBody>
          <a:bodyPr wrap="square" rtlCol="0">
            <a:spAutoFit/>
          </a:bodyPr>
          <a:lstStyle/>
          <a:p>
            <a:pPr algn="r"/>
            <a:r>
              <a:rPr lang="tr-TR" sz="1600" dirty="0"/>
              <a:t>Kaynak ve Kabiliyetlerimiz</a:t>
            </a:r>
          </a:p>
        </p:txBody>
      </p:sp>
      <p:cxnSp>
        <p:nvCxnSpPr>
          <p:cNvPr id="35" name="Düz Ok Bağlayıcısı 34">
            <a:extLst>
              <a:ext uri="{FF2B5EF4-FFF2-40B4-BE49-F238E27FC236}">
                <a16:creationId xmlns:a16="http://schemas.microsoft.com/office/drawing/2014/main" id="{0C61077C-2F08-41DB-A28A-2E6A74097DD8}"/>
              </a:ext>
            </a:extLst>
          </p:cNvPr>
          <p:cNvCxnSpPr>
            <a:stCxn id="32" idx="3"/>
            <a:endCxn id="4" idx="1"/>
          </p:cNvCxnSpPr>
          <p:nvPr/>
        </p:nvCxnSpPr>
        <p:spPr>
          <a:xfrm>
            <a:off x="1668625" y="2771193"/>
            <a:ext cx="318799" cy="933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nvGrpSpPr>
          <p:cNvPr id="42" name="Grup 41">
            <a:extLst>
              <a:ext uri="{FF2B5EF4-FFF2-40B4-BE49-F238E27FC236}">
                <a16:creationId xmlns:a16="http://schemas.microsoft.com/office/drawing/2014/main" id="{1997BE67-67B4-474B-A97E-8605C6597CC0}"/>
              </a:ext>
            </a:extLst>
          </p:cNvPr>
          <p:cNvGrpSpPr/>
          <p:nvPr/>
        </p:nvGrpSpPr>
        <p:grpSpPr>
          <a:xfrm>
            <a:off x="2718551" y="3405672"/>
            <a:ext cx="338554" cy="642486"/>
            <a:chOff x="2718551" y="3405672"/>
            <a:chExt cx="338554" cy="642486"/>
          </a:xfrm>
        </p:grpSpPr>
        <p:cxnSp>
          <p:nvCxnSpPr>
            <p:cNvPr id="40" name="Düz Ok Bağlayıcısı 39">
              <a:extLst>
                <a:ext uri="{FF2B5EF4-FFF2-40B4-BE49-F238E27FC236}">
                  <a16:creationId xmlns:a16="http://schemas.microsoft.com/office/drawing/2014/main" id="{278FB0F6-C420-49B3-ADDB-23C198CD3E47}"/>
                </a:ext>
              </a:extLst>
            </p:cNvPr>
            <p:cNvCxnSpPr>
              <a:stCxn id="4" idx="2"/>
            </p:cNvCxnSpPr>
            <p:nvPr/>
          </p:nvCxnSpPr>
          <p:spPr>
            <a:xfrm>
              <a:off x="2761865" y="3503648"/>
              <a:ext cx="0" cy="5365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1" name="Metin kutusu 40">
              <a:extLst>
                <a:ext uri="{FF2B5EF4-FFF2-40B4-BE49-F238E27FC236}">
                  <a16:creationId xmlns:a16="http://schemas.microsoft.com/office/drawing/2014/main" id="{BF37F4E6-8DC2-4CEA-BDD5-DCF16E2303E6}"/>
                </a:ext>
              </a:extLst>
            </p:cNvPr>
            <p:cNvSpPr txBox="1"/>
            <p:nvPr/>
          </p:nvSpPr>
          <p:spPr>
            <a:xfrm rot="16200000">
              <a:off x="2566585" y="3557638"/>
              <a:ext cx="642486" cy="338554"/>
            </a:xfrm>
            <a:prstGeom prst="rect">
              <a:avLst/>
            </a:prstGeom>
            <a:noFill/>
          </p:spPr>
          <p:txBody>
            <a:bodyPr wrap="square" rtlCol="0">
              <a:spAutoFit/>
            </a:bodyPr>
            <a:lstStyle/>
            <a:p>
              <a:r>
                <a:rPr lang="tr-TR" sz="1600" dirty="0"/>
                <a:t>Hayır</a:t>
              </a:r>
              <a:endParaRPr lang="tr-TR" dirty="0"/>
            </a:p>
          </p:txBody>
        </p:sp>
      </p:grpSp>
      <p:grpSp>
        <p:nvGrpSpPr>
          <p:cNvPr id="43" name="Grup 42">
            <a:extLst>
              <a:ext uri="{FF2B5EF4-FFF2-40B4-BE49-F238E27FC236}">
                <a16:creationId xmlns:a16="http://schemas.microsoft.com/office/drawing/2014/main" id="{0EA5F53A-C737-4CE8-9DBC-F6AC7F5B983B}"/>
              </a:ext>
            </a:extLst>
          </p:cNvPr>
          <p:cNvGrpSpPr/>
          <p:nvPr/>
        </p:nvGrpSpPr>
        <p:grpSpPr>
          <a:xfrm>
            <a:off x="4677476" y="3399681"/>
            <a:ext cx="338554" cy="642486"/>
            <a:chOff x="2718551" y="3405672"/>
            <a:chExt cx="338554" cy="642486"/>
          </a:xfrm>
        </p:grpSpPr>
        <p:cxnSp>
          <p:nvCxnSpPr>
            <p:cNvPr id="44" name="Düz Ok Bağlayıcısı 43">
              <a:extLst>
                <a:ext uri="{FF2B5EF4-FFF2-40B4-BE49-F238E27FC236}">
                  <a16:creationId xmlns:a16="http://schemas.microsoft.com/office/drawing/2014/main" id="{B1D6D385-3133-4391-8BE3-3D12704D6B0F}"/>
                </a:ext>
              </a:extLst>
            </p:cNvPr>
            <p:cNvCxnSpPr/>
            <p:nvPr/>
          </p:nvCxnSpPr>
          <p:spPr>
            <a:xfrm>
              <a:off x="2761865" y="3503648"/>
              <a:ext cx="0" cy="5365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5" name="Metin kutusu 44">
              <a:extLst>
                <a:ext uri="{FF2B5EF4-FFF2-40B4-BE49-F238E27FC236}">
                  <a16:creationId xmlns:a16="http://schemas.microsoft.com/office/drawing/2014/main" id="{D0B40977-35B6-41F0-A9B0-E6EFAEC5BB80}"/>
                </a:ext>
              </a:extLst>
            </p:cNvPr>
            <p:cNvSpPr txBox="1"/>
            <p:nvPr/>
          </p:nvSpPr>
          <p:spPr>
            <a:xfrm rot="16200000">
              <a:off x="2566585" y="3557638"/>
              <a:ext cx="642486" cy="338554"/>
            </a:xfrm>
            <a:prstGeom prst="rect">
              <a:avLst/>
            </a:prstGeom>
            <a:noFill/>
          </p:spPr>
          <p:txBody>
            <a:bodyPr wrap="square" rtlCol="0">
              <a:spAutoFit/>
            </a:bodyPr>
            <a:lstStyle/>
            <a:p>
              <a:r>
                <a:rPr lang="tr-TR" sz="1600" dirty="0"/>
                <a:t>Hayır</a:t>
              </a:r>
              <a:endParaRPr lang="tr-TR" dirty="0"/>
            </a:p>
          </p:txBody>
        </p:sp>
      </p:grpSp>
      <p:grpSp>
        <p:nvGrpSpPr>
          <p:cNvPr id="46" name="Grup 45">
            <a:extLst>
              <a:ext uri="{FF2B5EF4-FFF2-40B4-BE49-F238E27FC236}">
                <a16:creationId xmlns:a16="http://schemas.microsoft.com/office/drawing/2014/main" id="{4A573B5E-E796-4008-BE0C-B7C0F43D5723}"/>
              </a:ext>
            </a:extLst>
          </p:cNvPr>
          <p:cNvGrpSpPr/>
          <p:nvPr/>
        </p:nvGrpSpPr>
        <p:grpSpPr>
          <a:xfrm>
            <a:off x="6675003" y="3399680"/>
            <a:ext cx="338554" cy="642486"/>
            <a:chOff x="2718551" y="3405672"/>
            <a:chExt cx="338554" cy="642486"/>
          </a:xfrm>
        </p:grpSpPr>
        <p:cxnSp>
          <p:nvCxnSpPr>
            <p:cNvPr id="47" name="Düz Ok Bağlayıcısı 46">
              <a:extLst>
                <a:ext uri="{FF2B5EF4-FFF2-40B4-BE49-F238E27FC236}">
                  <a16:creationId xmlns:a16="http://schemas.microsoft.com/office/drawing/2014/main" id="{360124D9-71B7-4818-92AD-C8C1EFCB866B}"/>
                </a:ext>
              </a:extLst>
            </p:cNvPr>
            <p:cNvCxnSpPr/>
            <p:nvPr/>
          </p:nvCxnSpPr>
          <p:spPr>
            <a:xfrm>
              <a:off x="2761865" y="3503648"/>
              <a:ext cx="0" cy="5365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8" name="Metin kutusu 47">
              <a:extLst>
                <a:ext uri="{FF2B5EF4-FFF2-40B4-BE49-F238E27FC236}">
                  <a16:creationId xmlns:a16="http://schemas.microsoft.com/office/drawing/2014/main" id="{90B975B9-1F4F-4A5F-B762-596B7AB50BDE}"/>
                </a:ext>
              </a:extLst>
            </p:cNvPr>
            <p:cNvSpPr txBox="1"/>
            <p:nvPr/>
          </p:nvSpPr>
          <p:spPr>
            <a:xfrm rot="16200000">
              <a:off x="2566585" y="3557638"/>
              <a:ext cx="642486" cy="338554"/>
            </a:xfrm>
            <a:prstGeom prst="rect">
              <a:avLst/>
            </a:prstGeom>
            <a:noFill/>
          </p:spPr>
          <p:txBody>
            <a:bodyPr wrap="square" rtlCol="0">
              <a:spAutoFit/>
            </a:bodyPr>
            <a:lstStyle/>
            <a:p>
              <a:r>
                <a:rPr lang="tr-TR" sz="1600" dirty="0"/>
                <a:t>Hayır</a:t>
              </a:r>
              <a:endParaRPr lang="tr-TR" dirty="0"/>
            </a:p>
          </p:txBody>
        </p:sp>
      </p:grpSp>
      <p:grpSp>
        <p:nvGrpSpPr>
          <p:cNvPr id="49" name="Grup 48">
            <a:extLst>
              <a:ext uri="{FF2B5EF4-FFF2-40B4-BE49-F238E27FC236}">
                <a16:creationId xmlns:a16="http://schemas.microsoft.com/office/drawing/2014/main" id="{26F66579-CF7B-429A-A682-B5AC8A102118}"/>
              </a:ext>
            </a:extLst>
          </p:cNvPr>
          <p:cNvGrpSpPr/>
          <p:nvPr/>
        </p:nvGrpSpPr>
        <p:grpSpPr>
          <a:xfrm>
            <a:off x="8627941" y="3401007"/>
            <a:ext cx="338554" cy="642486"/>
            <a:chOff x="2718551" y="3405672"/>
            <a:chExt cx="338554" cy="642486"/>
          </a:xfrm>
        </p:grpSpPr>
        <p:cxnSp>
          <p:nvCxnSpPr>
            <p:cNvPr id="50" name="Düz Ok Bağlayıcısı 49">
              <a:extLst>
                <a:ext uri="{FF2B5EF4-FFF2-40B4-BE49-F238E27FC236}">
                  <a16:creationId xmlns:a16="http://schemas.microsoft.com/office/drawing/2014/main" id="{55FAB669-82E6-48ED-AFF3-FE92A02C66FE}"/>
                </a:ext>
              </a:extLst>
            </p:cNvPr>
            <p:cNvCxnSpPr/>
            <p:nvPr/>
          </p:nvCxnSpPr>
          <p:spPr>
            <a:xfrm>
              <a:off x="2761865" y="3503648"/>
              <a:ext cx="0" cy="5365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1" name="Metin kutusu 50">
              <a:extLst>
                <a:ext uri="{FF2B5EF4-FFF2-40B4-BE49-F238E27FC236}">
                  <a16:creationId xmlns:a16="http://schemas.microsoft.com/office/drawing/2014/main" id="{AE51E049-0164-4AD3-BC85-11A7B305CF84}"/>
                </a:ext>
              </a:extLst>
            </p:cNvPr>
            <p:cNvSpPr txBox="1"/>
            <p:nvPr/>
          </p:nvSpPr>
          <p:spPr>
            <a:xfrm rot="16200000">
              <a:off x="2566585" y="3557638"/>
              <a:ext cx="642486" cy="338554"/>
            </a:xfrm>
            <a:prstGeom prst="rect">
              <a:avLst/>
            </a:prstGeom>
            <a:noFill/>
          </p:spPr>
          <p:txBody>
            <a:bodyPr wrap="square" rtlCol="0">
              <a:spAutoFit/>
            </a:bodyPr>
            <a:lstStyle/>
            <a:p>
              <a:r>
                <a:rPr lang="tr-TR" sz="1600" dirty="0"/>
                <a:t>Hayır</a:t>
              </a:r>
              <a:endParaRPr lang="tr-TR" dirty="0"/>
            </a:p>
          </p:txBody>
        </p:sp>
      </p:grpSp>
      <p:sp>
        <p:nvSpPr>
          <p:cNvPr id="52" name="Dikdörtgen: Köşeleri Yuvarlatılmış 51">
            <a:extLst>
              <a:ext uri="{FF2B5EF4-FFF2-40B4-BE49-F238E27FC236}">
                <a16:creationId xmlns:a16="http://schemas.microsoft.com/office/drawing/2014/main" id="{5BB29C3B-6AC2-4817-A926-38CC7C0D64DF}"/>
              </a:ext>
            </a:extLst>
          </p:cNvPr>
          <p:cNvSpPr/>
          <p:nvPr/>
        </p:nvSpPr>
        <p:spPr>
          <a:xfrm>
            <a:off x="1884789" y="4130125"/>
            <a:ext cx="1754152" cy="503847"/>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Rekabet Zayıflığı</a:t>
            </a:r>
          </a:p>
        </p:txBody>
      </p:sp>
      <p:sp>
        <p:nvSpPr>
          <p:cNvPr id="53" name="Dikdörtgen: Köşeleri Yuvarlatılmış 52">
            <a:extLst>
              <a:ext uri="{FF2B5EF4-FFF2-40B4-BE49-F238E27FC236}">
                <a16:creationId xmlns:a16="http://schemas.microsoft.com/office/drawing/2014/main" id="{66C72838-9E8D-487B-B44C-71470C428E99}"/>
              </a:ext>
            </a:extLst>
          </p:cNvPr>
          <p:cNvSpPr/>
          <p:nvPr/>
        </p:nvSpPr>
        <p:spPr>
          <a:xfrm>
            <a:off x="3900975" y="4105470"/>
            <a:ext cx="1754152" cy="513181"/>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Dengeli Rekabet</a:t>
            </a:r>
          </a:p>
        </p:txBody>
      </p:sp>
      <p:sp>
        <p:nvSpPr>
          <p:cNvPr id="54" name="Dikdörtgen: Köşeleri Yuvarlatılmış 53">
            <a:extLst>
              <a:ext uri="{FF2B5EF4-FFF2-40B4-BE49-F238E27FC236}">
                <a16:creationId xmlns:a16="http://schemas.microsoft.com/office/drawing/2014/main" id="{35FEC7EA-4764-41EE-9C61-E907440A1B85}"/>
              </a:ext>
            </a:extLst>
          </p:cNvPr>
          <p:cNvSpPr/>
          <p:nvPr/>
        </p:nvSpPr>
        <p:spPr>
          <a:xfrm>
            <a:off x="5917161" y="4105471"/>
            <a:ext cx="1754152" cy="513182"/>
          </a:xfrm>
          <a:prstGeom prst="roundRect">
            <a:avLst/>
          </a:prstGeom>
          <a:solidFill>
            <a:srgbClr val="EC7A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Geçici Rekabet Üstünlüğü</a:t>
            </a:r>
          </a:p>
        </p:txBody>
      </p:sp>
      <p:sp>
        <p:nvSpPr>
          <p:cNvPr id="55" name="Dikdörtgen: Köşeleri Yuvarlatılmış 54">
            <a:extLst>
              <a:ext uri="{FF2B5EF4-FFF2-40B4-BE49-F238E27FC236}">
                <a16:creationId xmlns:a16="http://schemas.microsoft.com/office/drawing/2014/main" id="{86FD88F1-0A50-42B1-84DA-A8714AE80068}"/>
              </a:ext>
            </a:extLst>
          </p:cNvPr>
          <p:cNvSpPr/>
          <p:nvPr/>
        </p:nvSpPr>
        <p:spPr>
          <a:xfrm>
            <a:off x="7881647" y="4105470"/>
            <a:ext cx="1754152" cy="528502"/>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Geçici Rekabet Üstünlüğü</a:t>
            </a:r>
          </a:p>
        </p:txBody>
      </p:sp>
      <p:sp>
        <p:nvSpPr>
          <p:cNvPr id="56" name="Metin kutusu 55">
            <a:extLst>
              <a:ext uri="{FF2B5EF4-FFF2-40B4-BE49-F238E27FC236}">
                <a16:creationId xmlns:a16="http://schemas.microsoft.com/office/drawing/2014/main" id="{F9C9110C-34E9-4984-BA27-ADF34C65510F}"/>
              </a:ext>
            </a:extLst>
          </p:cNvPr>
          <p:cNvSpPr txBox="1"/>
          <p:nvPr/>
        </p:nvSpPr>
        <p:spPr>
          <a:xfrm>
            <a:off x="156089" y="4130125"/>
            <a:ext cx="1466666" cy="584775"/>
          </a:xfrm>
          <a:prstGeom prst="rect">
            <a:avLst/>
          </a:prstGeom>
          <a:solidFill>
            <a:schemeClr val="accent4">
              <a:lumMod val="20000"/>
              <a:lumOff val="80000"/>
            </a:schemeClr>
          </a:solidFill>
        </p:spPr>
        <p:txBody>
          <a:bodyPr wrap="square" rtlCol="0">
            <a:spAutoFit/>
          </a:bodyPr>
          <a:lstStyle/>
          <a:p>
            <a:pPr algn="r"/>
            <a:r>
              <a:rPr lang="tr-TR" sz="1600" dirty="0"/>
              <a:t>Rekabet Durumu</a:t>
            </a:r>
          </a:p>
        </p:txBody>
      </p:sp>
      <p:sp>
        <p:nvSpPr>
          <p:cNvPr id="57" name="Metin kutusu 56">
            <a:extLst>
              <a:ext uri="{FF2B5EF4-FFF2-40B4-BE49-F238E27FC236}">
                <a16:creationId xmlns:a16="http://schemas.microsoft.com/office/drawing/2014/main" id="{F848D420-9981-4D3D-A849-29B4C042714E}"/>
              </a:ext>
            </a:extLst>
          </p:cNvPr>
          <p:cNvSpPr txBox="1"/>
          <p:nvPr/>
        </p:nvSpPr>
        <p:spPr>
          <a:xfrm>
            <a:off x="156089" y="5007090"/>
            <a:ext cx="1466666" cy="584775"/>
          </a:xfrm>
          <a:prstGeom prst="rect">
            <a:avLst/>
          </a:prstGeom>
          <a:solidFill>
            <a:schemeClr val="accent6">
              <a:lumMod val="20000"/>
              <a:lumOff val="80000"/>
            </a:schemeClr>
          </a:solidFill>
        </p:spPr>
        <p:txBody>
          <a:bodyPr wrap="square" rtlCol="0">
            <a:spAutoFit/>
          </a:bodyPr>
          <a:lstStyle/>
          <a:p>
            <a:pPr algn="r"/>
            <a:r>
              <a:rPr lang="tr-TR" sz="1600" dirty="0"/>
              <a:t>Ekonomik Performans</a:t>
            </a:r>
          </a:p>
        </p:txBody>
      </p:sp>
      <p:sp>
        <p:nvSpPr>
          <p:cNvPr id="58" name="Dikdörtgen: Köşeleri Yuvarlatılmış 57">
            <a:extLst>
              <a:ext uri="{FF2B5EF4-FFF2-40B4-BE49-F238E27FC236}">
                <a16:creationId xmlns:a16="http://schemas.microsoft.com/office/drawing/2014/main" id="{D839FF65-14D3-41D8-9D47-AF871D1B8995}"/>
              </a:ext>
            </a:extLst>
          </p:cNvPr>
          <p:cNvSpPr/>
          <p:nvPr/>
        </p:nvSpPr>
        <p:spPr>
          <a:xfrm>
            <a:off x="1884793" y="5007090"/>
            <a:ext cx="1754152" cy="503847"/>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Ortalamanın Altında</a:t>
            </a:r>
          </a:p>
        </p:txBody>
      </p:sp>
      <p:sp>
        <p:nvSpPr>
          <p:cNvPr id="59" name="Dikdörtgen: Köşeleri Yuvarlatılmış 58">
            <a:extLst>
              <a:ext uri="{FF2B5EF4-FFF2-40B4-BE49-F238E27FC236}">
                <a16:creationId xmlns:a16="http://schemas.microsoft.com/office/drawing/2014/main" id="{0F75F140-CC46-4D13-9FEB-81880EBDCB00}"/>
              </a:ext>
            </a:extLst>
          </p:cNvPr>
          <p:cNvSpPr/>
          <p:nvPr/>
        </p:nvSpPr>
        <p:spPr>
          <a:xfrm>
            <a:off x="3900975" y="5007089"/>
            <a:ext cx="1754152" cy="503847"/>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Ortalama </a:t>
            </a:r>
          </a:p>
          <a:p>
            <a:pPr algn="ctr"/>
            <a:r>
              <a:rPr lang="tr-TR" sz="1600" dirty="0">
                <a:solidFill>
                  <a:schemeClr val="tx1"/>
                </a:solidFill>
              </a:rPr>
              <a:t>Düzeyde</a:t>
            </a:r>
          </a:p>
        </p:txBody>
      </p:sp>
      <p:sp>
        <p:nvSpPr>
          <p:cNvPr id="60" name="Dikdörtgen: Köşeleri Yuvarlatılmış 59">
            <a:extLst>
              <a:ext uri="{FF2B5EF4-FFF2-40B4-BE49-F238E27FC236}">
                <a16:creationId xmlns:a16="http://schemas.microsoft.com/office/drawing/2014/main" id="{6F4B7B14-0E00-4FD7-9C63-D636500F5F64}"/>
              </a:ext>
            </a:extLst>
          </p:cNvPr>
          <p:cNvSpPr/>
          <p:nvPr/>
        </p:nvSpPr>
        <p:spPr>
          <a:xfrm>
            <a:off x="5917161" y="4972595"/>
            <a:ext cx="1754152" cy="503847"/>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Ortalamanın Üstünde</a:t>
            </a:r>
          </a:p>
        </p:txBody>
      </p:sp>
      <p:sp>
        <p:nvSpPr>
          <p:cNvPr id="61" name="Dikdörtgen: Köşeleri Yuvarlatılmış 60">
            <a:extLst>
              <a:ext uri="{FF2B5EF4-FFF2-40B4-BE49-F238E27FC236}">
                <a16:creationId xmlns:a16="http://schemas.microsoft.com/office/drawing/2014/main" id="{C63D7204-4C79-4A3A-947C-613BC292340A}"/>
              </a:ext>
            </a:extLst>
          </p:cNvPr>
          <p:cNvSpPr/>
          <p:nvPr/>
        </p:nvSpPr>
        <p:spPr>
          <a:xfrm>
            <a:off x="7887675" y="4983237"/>
            <a:ext cx="1754152" cy="50384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Ortalamanın Üstünde</a:t>
            </a:r>
          </a:p>
        </p:txBody>
      </p:sp>
      <p:cxnSp>
        <p:nvCxnSpPr>
          <p:cNvPr id="63" name="Düz Ok Bağlayıcısı 62">
            <a:extLst>
              <a:ext uri="{FF2B5EF4-FFF2-40B4-BE49-F238E27FC236}">
                <a16:creationId xmlns:a16="http://schemas.microsoft.com/office/drawing/2014/main" id="{47CD9015-CACB-4D54-8940-42705AB0E8B5}"/>
              </a:ext>
            </a:extLst>
          </p:cNvPr>
          <p:cNvCxnSpPr>
            <a:stCxn id="52" idx="2"/>
          </p:cNvCxnSpPr>
          <p:nvPr/>
        </p:nvCxnSpPr>
        <p:spPr>
          <a:xfrm>
            <a:off x="2761865" y="4633972"/>
            <a:ext cx="0" cy="3386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4" name="Düz Ok Bağlayıcısı 63">
            <a:extLst>
              <a:ext uri="{FF2B5EF4-FFF2-40B4-BE49-F238E27FC236}">
                <a16:creationId xmlns:a16="http://schemas.microsoft.com/office/drawing/2014/main" id="{CD86872F-5470-4970-BE5C-2A79F8F07849}"/>
              </a:ext>
            </a:extLst>
          </p:cNvPr>
          <p:cNvCxnSpPr/>
          <p:nvPr/>
        </p:nvCxnSpPr>
        <p:spPr>
          <a:xfrm>
            <a:off x="4677476" y="4618650"/>
            <a:ext cx="0" cy="3386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5" name="Düz Ok Bağlayıcısı 64">
            <a:extLst>
              <a:ext uri="{FF2B5EF4-FFF2-40B4-BE49-F238E27FC236}">
                <a16:creationId xmlns:a16="http://schemas.microsoft.com/office/drawing/2014/main" id="{1C42CEA1-9A00-4E46-81A5-C3717EA88B4F}"/>
              </a:ext>
            </a:extLst>
          </p:cNvPr>
          <p:cNvCxnSpPr/>
          <p:nvPr/>
        </p:nvCxnSpPr>
        <p:spPr>
          <a:xfrm>
            <a:off x="6718317" y="4618650"/>
            <a:ext cx="0" cy="3386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6" name="Düz Ok Bağlayıcısı 65">
            <a:extLst>
              <a:ext uri="{FF2B5EF4-FFF2-40B4-BE49-F238E27FC236}">
                <a16:creationId xmlns:a16="http://schemas.microsoft.com/office/drawing/2014/main" id="{B15DB81A-70F1-4E13-A9A8-AF4BF606BCD9}"/>
              </a:ext>
            </a:extLst>
          </p:cNvPr>
          <p:cNvCxnSpPr/>
          <p:nvPr/>
        </p:nvCxnSpPr>
        <p:spPr>
          <a:xfrm>
            <a:off x="8648167" y="4633972"/>
            <a:ext cx="0" cy="3386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7" name="Dikdörtgen: Köşeleri Yuvarlatılmış 66">
            <a:extLst>
              <a:ext uri="{FF2B5EF4-FFF2-40B4-BE49-F238E27FC236}">
                <a16:creationId xmlns:a16="http://schemas.microsoft.com/office/drawing/2014/main" id="{7609CDE3-D09D-49C4-87CD-1F7A0422A658}"/>
              </a:ext>
            </a:extLst>
          </p:cNvPr>
          <p:cNvSpPr/>
          <p:nvPr/>
        </p:nvSpPr>
        <p:spPr>
          <a:xfrm>
            <a:off x="10038448" y="4972595"/>
            <a:ext cx="1754152" cy="50384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solidFill>
                  <a:schemeClr val="tx1"/>
                </a:solidFill>
              </a:rPr>
              <a:t>Ortalamanın Üstünde</a:t>
            </a:r>
          </a:p>
        </p:txBody>
      </p:sp>
      <p:cxnSp>
        <p:nvCxnSpPr>
          <p:cNvPr id="68" name="Düz Ok Bağlayıcısı 67">
            <a:extLst>
              <a:ext uri="{FF2B5EF4-FFF2-40B4-BE49-F238E27FC236}">
                <a16:creationId xmlns:a16="http://schemas.microsoft.com/office/drawing/2014/main" id="{E0079046-EA7B-47C9-AED0-B58F68A43C9D}"/>
              </a:ext>
            </a:extLst>
          </p:cNvPr>
          <p:cNvCxnSpPr>
            <a:cxnSpLocks/>
            <a:endCxn id="67" idx="0"/>
          </p:cNvCxnSpPr>
          <p:nvPr/>
        </p:nvCxnSpPr>
        <p:spPr>
          <a:xfrm>
            <a:off x="10893638" y="3039124"/>
            <a:ext cx="21886" cy="193347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 name="Rectangle: Rounded Corners 5">
            <a:extLst>
              <a:ext uri="{FF2B5EF4-FFF2-40B4-BE49-F238E27FC236}">
                <a16:creationId xmlns:a16="http://schemas.microsoft.com/office/drawing/2014/main" id="{09F1123A-E084-89A6-D75D-53DFB410D192}"/>
              </a:ext>
            </a:extLst>
          </p:cNvPr>
          <p:cNvSpPr/>
          <p:nvPr/>
        </p:nvSpPr>
        <p:spPr>
          <a:xfrm>
            <a:off x="352378" y="407192"/>
            <a:ext cx="10748195"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a:t>
            </a:r>
            <a:r>
              <a:rPr lang="tr-TR" sz="2000" b="1" dirty="0" err="1">
                <a:solidFill>
                  <a:schemeClr val="bg1"/>
                </a:solidFill>
                <a:latin typeface="+mj-lt"/>
              </a:rPr>
              <a:t>vrio</a:t>
            </a:r>
            <a:r>
              <a:rPr lang="tr-TR" sz="2000" b="1" dirty="0">
                <a:solidFill>
                  <a:schemeClr val="bg1"/>
                </a:solidFill>
                <a:latin typeface="+mj-lt"/>
              </a:rPr>
              <a:t> perspektif</a:t>
            </a:r>
            <a:endParaRPr lang="en-US" sz="2000" b="1" dirty="0">
              <a:solidFill>
                <a:schemeClr val="bg1"/>
              </a:solidFill>
              <a:latin typeface="+mj-lt"/>
            </a:endParaRPr>
          </a:p>
        </p:txBody>
      </p:sp>
      <p:sp>
        <p:nvSpPr>
          <p:cNvPr id="12" name="Oval 11">
            <a:extLst>
              <a:ext uri="{FF2B5EF4-FFF2-40B4-BE49-F238E27FC236}">
                <a16:creationId xmlns:a16="http://schemas.microsoft.com/office/drawing/2014/main" id="{6A0A89A4-A215-ED7C-C3DC-7F088C5A82E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7">
            <a:extLst>
              <a:ext uri="{FF2B5EF4-FFF2-40B4-BE49-F238E27FC236}">
                <a16:creationId xmlns:a16="http://schemas.microsoft.com/office/drawing/2014/main" id="{609CE1F2-AA15-1945-21B9-BE02656E32F2}"/>
              </a:ext>
            </a:extLst>
          </p:cNvPr>
          <p:cNvCxnSpPr>
            <a:cxnSpLocks/>
            <a:stCxn id="3" idx="3"/>
          </p:cNvCxnSpPr>
          <p:nvPr/>
        </p:nvCxnSpPr>
        <p:spPr>
          <a:xfrm>
            <a:off x="11100573" y="747711"/>
            <a:ext cx="1091382"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7103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4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6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26"/>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49"/>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55"/>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6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61"/>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27"/>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30"/>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68"/>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52" grpId="0" animBg="1"/>
      <p:bldP spid="53" grpId="0" animBg="1"/>
      <p:bldP spid="54" grpId="0" animBg="1"/>
      <p:bldP spid="55" grpId="0" animBg="1"/>
      <p:bldP spid="58" grpId="0" animBg="1"/>
      <p:bldP spid="59" grpId="0" animBg="1"/>
      <p:bldP spid="60" grpId="0" animBg="1"/>
      <p:bldP spid="61" grpId="0" animBg="1"/>
      <p:bldP spid="6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değer kavramı</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979331716"/>
              </p:ext>
            </p:extLst>
          </p:nvPr>
        </p:nvGraphicFramePr>
        <p:xfrm>
          <a:off x="4237702" y="3272616"/>
          <a:ext cx="7511845" cy="201168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b="0" dirty="0">
                          <a:solidFill>
                            <a:schemeClr val="tx1"/>
                          </a:solidFill>
                          <a:latin typeface="+mj-lt"/>
                        </a:rPr>
                        <a:t>Sunulan sağlık hizmetinin, hastanın sağlık durumunda hedeflenen gelişmeyi, makul maliyet seviyesinde sağlayabilmesidir.</a:t>
                      </a:r>
                    </a:p>
                    <a:p>
                      <a:pPr marL="0" indent="0">
                        <a:buFont typeface="Arial" panose="020B0604020202020204" pitchFamily="34" charset="0"/>
                        <a:buNone/>
                      </a:pPr>
                      <a:endParaRPr lang="tr-TR" b="0" dirty="0">
                        <a:solidFill>
                          <a:schemeClr val="tx1"/>
                        </a:solidFill>
                        <a:latin typeface="+mj-lt"/>
                      </a:endParaRPr>
                    </a:p>
                    <a:p>
                      <a:pPr marL="0" indent="0">
                        <a:buFont typeface="Arial" panose="020B0604020202020204" pitchFamily="34" charset="0"/>
                        <a:buNone/>
                      </a:pPr>
                      <a:r>
                        <a:rPr lang="tr-TR" b="0" dirty="0">
                          <a:solidFill>
                            <a:schemeClr val="tx1"/>
                          </a:solidFill>
                          <a:latin typeface="+mj-lt"/>
                        </a:rPr>
                        <a:t>Değer ne değildir?</a:t>
                      </a:r>
                    </a:p>
                    <a:p>
                      <a:pPr marL="285750" indent="-285750">
                        <a:buFont typeface="Arial" panose="020B0604020202020204" pitchFamily="34" charset="0"/>
                        <a:buChar char="•"/>
                      </a:pPr>
                      <a:r>
                        <a:rPr lang="tr-TR" b="0" dirty="0">
                          <a:solidFill>
                            <a:schemeClr val="tx1"/>
                          </a:solidFill>
                          <a:latin typeface="+mj-lt"/>
                        </a:rPr>
                        <a:t>Sunulan hizmet miktarı (</a:t>
                      </a:r>
                      <a:r>
                        <a:rPr lang="tr-TR" b="0" dirty="0" err="1">
                          <a:solidFill>
                            <a:schemeClr val="tx1"/>
                          </a:solidFill>
                          <a:latin typeface="+mj-lt"/>
                        </a:rPr>
                        <a:t>output</a:t>
                      </a:r>
                      <a:r>
                        <a:rPr lang="tr-TR" b="0" dirty="0">
                          <a:solidFill>
                            <a:schemeClr val="tx1"/>
                          </a:solidFill>
                          <a:latin typeface="+mj-lt"/>
                        </a:rPr>
                        <a:t>) değildir.</a:t>
                      </a:r>
                    </a:p>
                    <a:p>
                      <a:pPr marL="285750" indent="-285750">
                        <a:buFont typeface="Arial" panose="020B0604020202020204" pitchFamily="34" charset="0"/>
                        <a:buChar char="•"/>
                      </a:pPr>
                      <a:r>
                        <a:rPr lang="tr-TR" b="0" dirty="0">
                          <a:solidFill>
                            <a:schemeClr val="tx1"/>
                          </a:solidFill>
                          <a:latin typeface="+mj-lt"/>
                        </a:rPr>
                        <a:t>Düşük maliyetli hizmet sunmak değildir?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tr-TR" sz="1800" b="0" kern="1200" dirty="0">
                          <a:solidFill>
                            <a:schemeClr val="tx1"/>
                          </a:solidFill>
                          <a:latin typeface="+mj-lt"/>
                          <a:ea typeface="+mn-ea"/>
                          <a:cs typeface="+mn-cs"/>
                        </a:rPr>
                        <a:t>Hasta memnuniyeti de değildir.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4431851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94935E5D-E604-4BD9-9D95-C56617F0533E}"/>
              </a:ext>
            </a:extLst>
          </p:cNvPr>
          <p:cNvSpPr/>
          <p:nvPr/>
        </p:nvSpPr>
        <p:spPr>
          <a:xfrm>
            <a:off x="623455" y="407192"/>
            <a:ext cx="6264957"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latin typeface="+mj-lt"/>
              </a:rPr>
              <a:t>  </a:t>
            </a:r>
            <a:r>
              <a:rPr lang="tr-TR" sz="2000" b="1" dirty="0">
                <a:solidFill>
                  <a:schemeClr val="bg1"/>
                </a:solidFill>
                <a:latin typeface="+mj-lt"/>
              </a:rPr>
              <a:t>       özet ve bir sonraki konuya hazırlık</a:t>
            </a:r>
            <a:endParaRPr lang="en-US" sz="2000" b="1" dirty="0">
              <a:solidFill>
                <a:schemeClr val="bg1"/>
              </a:solidFill>
              <a:latin typeface="+mj-lt"/>
            </a:endParaRPr>
          </a:p>
        </p:txBody>
      </p:sp>
      <p:sp>
        <p:nvSpPr>
          <p:cNvPr id="5" name="Oval 4">
            <a:extLst>
              <a:ext uri="{FF2B5EF4-FFF2-40B4-BE49-F238E27FC236}">
                <a16:creationId xmlns:a16="http://schemas.microsoft.com/office/drawing/2014/main" id="{7D9927C9-B139-4047-98E5-D9155673413C}"/>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C5AA4845-99F9-4C72-ABC5-7F49994D2BD1}"/>
              </a:ext>
            </a:extLst>
          </p:cNvPr>
          <p:cNvCxnSpPr>
            <a:cxnSpLocks/>
            <a:stCxn id="6" idx="3"/>
          </p:cNvCxnSpPr>
          <p:nvPr/>
        </p:nvCxnSpPr>
        <p:spPr>
          <a:xfrm>
            <a:off x="6888412" y="747711"/>
            <a:ext cx="5303588"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sp>
        <p:nvSpPr>
          <p:cNvPr id="13" name="Date Placeholder 12">
            <a:extLst>
              <a:ext uri="{FF2B5EF4-FFF2-40B4-BE49-F238E27FC236}">
                <a16:creationId xmlns:a16="http://schemas.microsoft.com/office/drawing/2014/main" id="{68C25F31-2E33-451B-9C25-78164A72AEB3}"/>
              </a:ext>
            </a:extLst>
          </p:cNvPr>
          <p:cNvSpPr>
            <a:spLocks noGrp="1"/>
          </p:cNvSpPr>
          <p:nvPr>
            <p:ph type="dt" sz="half" idx="10"/>
          </p:nvPr>
        </p:nvSpPr>
        <p:spPr>
          <a:xfrm>
            <a:off x="866193" y="6804218"/>
            <a:ext cx="2743200" cy="365125"/>
          </a:xfrm>
        </p:spPr>
        <p:txBody>
          <a:bodyPr/>
          <a:lstStyle/>
          <a:p>
            <a:fld id="{5570C600-3167-49D5-B953-3BFC16F3A3D1}" type="datetime1">
              <a:rPr lang="en-US" smtClean="0">
                <a:solidFill>
                  <a:schemeClr val="tx1"/>
                </a:solidFill>
              </a:rPr>
              <a:t>9/20/2022</a:t>
            </a:fld>
            <a:endParaRPr lang="en-US" dirty="0">
              <a:solidFill>
                <a:schemeClr val="tx1"/>
              </a:solidFill>
            </a:endParaRPr>
          </a:p>
        </p:txBody>
      </p:sp>
      <p:sp>
        <p:nvSpPr>
          <p:cNvPr id="4" name="Metin kutusu 3">
            <a:extLst>
              <a:ext uri="{FF2B5EF4-FFF2-40B4-BE49-F238E27FC236}">
                <a16:creationId xmlns:a16="http://schemas.microsoft.com/office/drawing/2014/main" id="{36CA47DA-A200-4ABC-8BE6-B80AE17227EF}"/>
              </a:ext>
            </a:extLst>
          </p:cNvPr>
          <p:cNvSpPr txBox="1"/>
          <p:nvPr/>
        </p:nvSpPr>
        <p:spPr>
          <a:xfrm>
            <a:off x="3128205" y="1470737"/>
            <a:ext cx="962376" cy="461665"/>
          </a:xfrm>
          <a:prstGeom prst="rect">
            <a:avLst/>
          </a:prstGeom>
          <a:noFill/>
        </p:spPr>
        <p:txBody>
          <a:bodyPr wrap="square" rtlCol="0">
            <a:spAutoFit/>
          </a:bodyPr>
          <a:lstStyle/>
          <a:p>
            <a:pPr algn="r"/>
            <a:r>
              <a:rPr lang="tr-TR" sz="2400" b="1" dirty="0">
                <a:solidFill>
                  <a:schemeClr val="accent1">
                    <a:lumMod val="50000"/>
                  </a:schemeClr>
                </a:solidFill>
              </a:rPr>
              <a:t>özet</a:t>
            </a:r>
            <a:endParaRPr lang="tr-TR" sz="2000" b="1" dirty="0">
              <a:solidFill>
                <a:schemeClr val="accent1">
                  <a:lumMod val="50000"/>
                </a:schemeClr>
              </a:solidFill>
            </a:endParaRPr>
          </a:p>
        </p:txBody>
      </p:sp>
      <p:sp>
        <p:nvSpPr>
          <p:cNvPr id="12" name="Metin kutusu 11">
            <a:extLst>
              <a:ext uri="{FF2B5EF4-FFF2-40B4-BE49-F238E27FC236}">
                <a16:creationId xmlns:a16="http://schemas.microsoft.com/office/drawing/2014/main" id="{6A4780C4-B5AE-4224-B256-34E03D5C9C51}"/>
              </a:ext>
            </a:extLst>
          </p:cNvPr>
          <p:cNvSpPr txBox="1"/>
          <p:nvPr/>
        </p:nvSpPr>
        <p:spPr>
          <a:xfrm>
            <a:off x="2213247" y="5148562"/>
            <a:ext cx="1829916" cy="707886"/>
          </a:xfrm>
          <a:prstGeom prst="rect">
            <a:avLst/>
          </a:prstGeom>
          <a:noFill/>
        </p:spPr>
        <p:txBody>
          <a:bodyPr wrap="square" rtlCol="0">
            <a:spAutoFit/>
          </a:bodyPr>
          <a:lstStyle/>
          <a:p>
            <a:pPr algn="r"/>
            <a:r>
              <a:rPr lang="tr-TR" sz="2000" b="1" dirty="0">
                <a:solidFill>
                  <a:srgbClr val="339933"/>
                </a:solidFill>
              </a:rPr>
              <a:t>     bir sonraki konunun amacı</a:t>
            </a:r>
            <a:endParaRPr lang="tr-TR" b="1" dirty="0">
              <a:solidFill>
                <a:srgbClr val="339933"/>
              </a:solidFill>
            </a:endParaRPr>
          </a:p>
        </p:txBody>
      </p:sp>
      <p:graphicFrame>
        <p:nvGraphicFramePr>
          <p:cNvPr id="3" name="Tablo 7">
            <a:extLst>
              <a:ext uri="{FF2B5EF4-FFF2-40B4-BE49-F238E27FC236}">
                <a16:creationId xmlns:a16="http://schemas.microsoft.com/office/drawing/2014/main" id="{0FA42C29-A657-9C08-976C-D7DD6CF4321A}"/>
              </a:ext>
            </a:extLst>
          </p:cNvPr>
          <p:cNvGraphicFramePr>
            <a:graphicFrameLocks noGrp="1"/>
          </p:cNvGraphicFramePr>
          <p:nvPr>
            <p:extLst>
              <p:ext uri="{D42A27DB-BD31-4B8C-83A1-F6EECF244321}">
                <p14:modId xmlns:p14="http://schemas.microsoft.com/office/powerpoint/2010/main" val="971746244"/>
              </p:ext>
            </p:extLst>
          </p:nvPr>
        </p:nvGraphicFramePr>
        <p:xfrm>
          <a:off x="4090581" y="1538289"/>
          <a:ext cx="7524476" cy="3383280"/>
        </p:xfrm>
        <a:graphic>
          <a:graphicData uri="http://schemas.openxmlformats.org/drawingml/2006/table">
            <a:tbl>
              <a:tblPr firstRow="1" bandRow="1">
                <a:tableStyleId>{5C22544A-7EE6-4342-B048-85BDC9FD1C3A}</a:tableStyleId>
              </a:tblPr>
              <a:tblGrid>
                <a:gridCol w="7524476">
                  <a:extLst>
                    <a:ext uri="{9D8B030D-6E8A-4147-A177-3AD203B41FA5}">
                      <a16:colId xmlns:a16="http://schemas.microsoft.com/office/drawing/2014/main" val="2605278236"/>
                    </a:ext>
                  </a:extLst>
                </a:gridCol>
              </a:tblGrid>
              <a:tr h="0">
                <a:tc>
                  <a:txBody>
                    <a:bodyPr/>
                    <a:lstStyle/>
                    <a:p>
                      <a:pPr marL="285750" indent="-285750">
                        <a:buFont typeface="Arial" panose="020B0604020202020204" pitchFamily="34" charset="0"/>
                        <a:buChar char="•"/>
                      </a:pPr>
                      <a:r>
                        <a:rPr lang="tr-TR" sz="1800" b="0" kern="1200" dirty="0">
                          <a:solidFill>
                            <a:schemeClr val="tx1"/>
                          </a:solidFill>
                          <a:latin typeface="+mj-lt"/>
                          <a:ea typeface="+mn-ea"/>
                          <a:cs typeface="Calibri" panose="020F0502020204030204" pitchFamily="34" charset="0"/>
                        </a:rPr>
                        <a:t>Değer, sunulan hizmetin hastanın sağlık durumunda ortaya çıkardığı olumlu değişim (sonuç) ile bu sonucu elde etmek için katlanılan maliyetlerin bir fonksiyondur ve sonuç/maliyet şeklinde formüle edilir.</a:t>
                      </a:r>
                    </a:p>
                    <a:p>
                      <a:pPr marL="285750" indent="-285750">
                        <a:buFont typeface="Arial" panose="020B0604020202020204" pitchFamily="34" charset="0"/>
                        <a:buChar char="•"/>
                      </a:pPr>
                      <a:r>
                        <a:rPr lang="tr-TR" sz="1800" b="0" kern="1200" dirty="0">
                          <a:solidFill>
                            <a:schemeClr val="tx1"/>
                          </a:solidFill>
                          <a:latin typeface="+mj-lt"/>
                          <a:ea typeface="+mn-ea"/>
                          <a:cs typeface="Calibri" panose="020F0502020204030204" pitchFamily="34" charset="0"/>
                        </a:rPr>
                        <a:t>Rekabette üstünlük sağlamak için kurumların hasta için yaratılan değerini maksimize etmesi beklenir.</a:t>
                      </a:r>
                    </a:p>
                    <a:p>
                      <a:pPr marL="285750" indent="-285750">
                        <a:buFont typeface="Arial" panose="020B0604020202020204" pitchFamily="34" charset="0"/>
                        <a:buChar char="•"/>
                      </a:pPr>
                      <a:r>
                        <a:rPr lang="tr-TR" sz="1800" b="0" kern="1200" dirty="0">
                          <a:solidFill>
                            <a:schemeClr val="tx1"/>
                          </a:solidFill>
                          <a:latin typeface="+mj-lt"/>
                          <a:ea typeface="+mn-ea"/>
                          <a:cs typeface="Calibri" panose="020F0502020204030204" pitchFamily="34" charset="0"/>
                        </a:rPr>
                        <a:t>Değer yaratmak için tüm kurumsal kaynak ve işlevlerin birbirini destekleyecek biçimde düzenlenmesi gerekir. Bu ahenkli bütünlüğe, değer zinciri denir.</a:t>
                      </a:r>
                    </a:p>
                    <a:p>
                      <a:pPr marL="285750" indent="-285750">
                        <a:buFont typeface="Arial" panose="020B0604020202020204" pitchFamily="34" charset="0"/>
                        <a:buChar char="•"/>
                      </a:pPr>
                      <a:r>
                        <a:rPr lang="tr-TR" sz="1800" b="0" kern="1200" dirty="0">
                          <a:solidFill>
                            <a:schemeClr val="tx1"/>
                          </a:solidFill>
                          <a:latin typeface="+mj-lt"/>
                          <a:ea typeface="+mn-ea"/>
                          <a:cs typeface="Calibri" panose="020F0502020204030204" pitchFamily="34" charset="0"/>
                        </a:rPr>
                        <a:t>Kaynak ve kabiliyetleri değerlendirmek için VRIO perspektifi kullanılmalıdır. Değerli, nadir, taklit edilemez kaynak ve kabiliyetlere sahip olan ve bu kaynak ve kabiliyetleri harekete geçiren kurumlar, rekabet üstünlüğünü ele geçirir ve ekonomik performansını ortalamanın üstüne taşır.</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graphicFrame>
        <p:nvGraphicFramePr>
          <p:cNvPr id="11" name="Tablo 7">
            <a:extLst>
              <a:ext uri="{FF2B5EF4-FFF2-40B4-BE49-F238E27FC236}">
                <a16:creationId xmlns:a16="http://schemas.microsoft.com/office/drawing/2014/main" id="{1FC08D5E-F297-24E3-5DA8-78DC11B3C9AB}"/>
              </a:ext>
            </a:extLst>
          </p:cNvPr>
          <p:cNvGraphicFramePr>
            <a:graphicFrameLocks noGrp="1"/>
          </p:cNvGraphicFramePr>
          <p:nvPr>
            <p:extLst>
              <p:ext uri="{D42A27DB-BD31-4B8C-83A1-F6EECF244321}">
                <p14:modId xmlns:p14="http://schemas.microsoft.com/office/powerpoint/2010/main" val="2610737703"/>
              </p:ext>
            </p:extLst>
          </p:nvPr>
        </p:nvGraphicFramePr>
        <p:xfrm>
          <a:off x="4090581" y="5262088"/>
          <a:ext cx="6897758" cy="914400"/>
        </p:xfrm>
        <a:graphic>
          <a:graphicData uri="http://schemas.openxmlformats.org/drawingml/2006/table">
            <a:tbl>
              <a:tblPr firstRow="1" bandRow="1">
                <a:tableStyleId>{5C22544A-7EE6-4342-B048-85BDC9FD1C3A}</a:tableStyleId>
              </a:tblPr>
              <a:tblGrid>
                <a:gridCol w="6897758">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b="0" dirty="0">
                          <a:solidFill>
                            <a:schemeClr val="tx1"/>
                          </a:solidFill>
                          <a:latin typeface="+mj-lt"/>
                        </a:rPr>
                        <a:t>Değer zincirini oluşturan destek faaliyetleri nelerdir? Destek faaliyetleri değer yaratılmasına nasıl katkıda bulunur? Bu soruların yanıtını bulmak için diğer </a:t>
                      </a:r>
                      <a:r>
                        <a:rPr lang="tr-TR" b="0">
                          <a:solidFill>
                            <a:schemeClr val="tx1"/>
                          </a:solidFill>
                          <a:latin typeface="+mj-lt"/>
                        </a:rPr>
                        <a:t>konuya geçelim.</a:t>
                      </a:r>
                      <a:endParaRPr lang="tr-TR" b="0" dirty="0">
                        <a:solidFill>
                          <a:schemeClr val="tx1"/>
                        </a:solidFill>
                        <a:latin typeface="+mj-lt"/>
                      </a:endParaRPr>
                    </a:p>
                  </a:txBody>
                  <a:tcPr>
                    <a:lnL w="57150" cap="flat" cmpd="sng" algn="ctr">
                      <a:solidFill>
                        <a:schemeClr val="accent6">
                          <a:lumMod val="75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578804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değer formülasyonu</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485129259"/>
              </p:ext>
            </p:extLst>
          </p:nvPr>
        </p:nvGraphicFramePr>
        <p:xfrm>
          <a:off x="4237702" y="3272616"/>
          <a:ext cx="7511845" cy="36576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j-lt"/>
                          <a:ea typeface="+mn-ea"/>
                          <a:cs typeface="+mn-cs"/>
                        </a:rPr>
                        <a:t>Değer = Nihai Sonuç / Maliyet</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2442003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nihai sonuç</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2861624888"/>
              </p:ext>
            </p:extLst>
          </p:nvPr>
        </p:nvGraphicFramePr>
        <p:xfrm>
          <a:off x="4237702" y="3272616"/>
          <a:ext cx="7511845" cy="146304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j-lt"/>
                          <a:ea typeface="+mn-ea"/>
                          <a:cs typeface="+mn-cs"/>
                        </a:rPr>
                        <a:t>Sizin için,  </a:t>
                      </a:r>
                    </a:p>
                    <a:p>
                      <a:pPr marL="285750" indent="-285750">
                        <a:buFont typeface="Arial" panose="020B0604020202020204" pitchFamily="34" charset="0"/>
                        <a:buChar char="•"/>
                      </a:pPr>
                      <a:r>
                        <a:rPr lang="tr-TR" sz="1800" b="0" kern="1200" dirty="0">
                          <a:solidFill>
                            <a:schemeClr val="tx1"/>
                          </a:solidFill>
                          <a:latin typeface="+mj-lt"/>
                          <a:ea typeface="+mn-ea"/>
                          <a:cs typeface="+mn-cs"/>
                        </a:rPr>
                        <a:t>aldığınız hizmetten memnuniyet mi önemlidir (hastane çok iyiydi, tüm personel çok ilgiliydi)?</a:t>
                      </a:r>
                    </a:p>
                    <a:p>
                      <a:pPr marL="285750" indent="-285750">
                        <a:buFont typeface="Arial" panose="020B0604020202020204" pitchFamily="34" charset="0"/>
                        <a:buChar char="•"/>
                      </a:pPr>
                      <a:r>
                        <a:rPr lang="tr-TR" sz="1800" b="0" kern="1200" dirty="0">
                          <a:solidFill>
                            <a:schemeClr val="tx1"/>
                          </a:solidFill>
                          <a:latin typeface="+mj-lt"/>
                          <a:ea typeface="+mn-ea"/>
                          <a:cs typeface="+mn-cs"/>
                        </a:rPr>
                        <a:t>hizmet sonrasında sağlık durumunuzdan memnuniyet mi önemlidir (kendimi çok iyi hissediyorum)?</a:t>
                      </a:r>
                    </a:p>
                  </a:txBody>
                  <a:tcPr>
                    <a:lnL w="57150" cap="flat" cmpd="sng" algn="ctr">
                      <a:solidFill>
                        <a:schemeClr val="accent6">
                          <a:lumMod val="50000"/>
                        </a:schemeClr>
                      </a:solidFill>
                      <a:prstDash val="solid"/>
                      <a:round/>
                      <a:headEnd type="none" w="med" len="med"/>
                      <a:tailEnd type="none" w="med" len="med"/>
                    </a:lnL>
                    <a:lnR w="12700" cmpd="sng">
                      <a:noFill/>
                    </a:lnR>
                    <a:lnT w="5715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8525374"/>
                  </a:ext>
                </a:extLst>
              </a:tr>
            </a:tbl>
          </a:graphicData>
        </a:graphic>
      </p:graphicFrame>
      <p:sp>
        <p:nvSpPr>
          <p:cNvPr id="5" name="Metin kutusu 4">
            <a:extLst>
              <a:ext uri="{FF2B5EF4-FFF2-40B4-BE49-F238E27FC236}">
                <a16:creationId xmlns:a16="http://schemas.microsoft.com/office/drawing/2014/main" id="{03118D20-68BE-1803-470C-87932A0DF112}"/>
              </a:ext>
            </a:extLst>
          </p:cNvPr>
          <p:cNvSpPr txBox="1"/>
          <p:nvPr/>
        </p:nvSpPr>
        <p:spPr>
          <a:xfrm>
            <a:off x="3906558" y="3198167"/>
            <a:ext cx="331144" cy="461665"/>
          </a:xfrm>
          <a:prstGeom prst="rect">
            <a:avLst/>
          </a:prstGeom>
          <a:noFill/>
        </p:spPr>
        <p:txBody>
          <a:bodyPr wrap="square" rtlCol="0">
            <a:spAutoFit/>
          </a:bodyPr>
          <a:lstStyle/>
          <a:p>
            <a:r>
              <a:rPr lang="tr-TR" sz="2400" b="1" dirty="0">
                <a:solidFill>
                  <a:schemeClr val="accent6">
                    <a:lumMod val="50000"/>
                  </a:schemeClr>
                </a:solidFill>
              </a:rPr>
              <a:t>?</a:t>
            </a:r>
          </a:p>
        </p:txBody>
      </p:sp>
    </p:spTree>
    <p:extLst>
      <p:ext uri="{BB962C8B-B14F-4D97-AF65-F5344CB8AC3E}">
        <p14:creationId xmlns:p14="http://schemas.microsoft.com/office/powerpoint/2010/main" val="3252471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nihai sonuç</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957955978"/>
              </p:ext>
            </p:extLst>
          </p:nvPr>
        </p:nvGraphicFramePr>
        <p:xfrm>
          <a:off x="4237702" y="3272616"/>
          <a:ext cx="7511845" cy="256032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j-lt"/>
                          <a:ea typeface="+mn-ea"/>
                          <a:cs typeface="+mn-cs"/>
                        </a:rPr>
                        <a:t>Sağlık hizmetinin, sağlık durumumuzda yarattığı gelişmedir.</a:t>
                      </a:r>
                    </a:p>
                    <a:p>
                      <a:pPr marL="0" indent="0">
                        <a:buFont typeface="Arial" panose="020B0604020202020204" pitchFamily="34" charset="0"/>
                        <a:buNone/>
                      </a:pPr>
                      <a:r>
                        <a:rPr lang="tr-TR" sz="1800" b="0" kern="1200" dirty="0">
                          <a:solidFill>
                            <a:schemeClr val="tx1"/>
                          </a:solidFill>
                          <a:latin typeface="+mj-lt"/>
                          <a:ea typeface="+mn-ea"/>
                          <a:cs typeface="+mn-cs"/>
                        </a:rPr>
                        <a:t>Hasta olarak, bize ne kadar hizmet sunulduğuna bakmayız; bizi ilgilendiren tüm süreç sonunda sağlık durumumuzda ortaya çıkan gelişmedir.  </a:t>
                      </a:r>
                    </a:p>
                    <a:p>
                      <a:pPr marL="0" indent="0">
                        <a:buFont typeface="Arial" panose="020B0604020202020204" pitchFamily="34" charset="0"/>
                        <a:buNone/>
                      </a:pPr>
                      <a:endParaRPr lang="tr-TR" sz="1800" b="0" kern="1200" dirty="0">
                        <a:solidFill>
                          <a:schemeClr val="tx1"/>
                        </a:solidFill>
                        <a:latin typeface="+mj-lt"/>
                        <a:ea typeface="+mn-ea"/>
                        <a:cs typeface="+mn-cs"/>
                      </a:endParaRPr>
                    </a:p>
                    <a:p>
                      <a:pPr marL="0" indent="0">
                        <a:buFont typeface="Arial" panose="020B0604020202020204" pitchFamily="34" charset="0"/>
                        <a:buNone/>
                      </a:pPr>
                      <a:r>
                        <a:rPr lang="tr-TR" sz="1800" b="0" kern="1200" dirty="0">
                          <a:solidFill>
                            <a:schemeClr val="tx1"/>
                          </a:solidFill>
                          <a:latin typeface="+mj-lt"/>
                          <a:ea typeface="+mn-ea"/>
                          <a:cs typeface="+mn-cs"/>
                        </a:rPr>
                        <a:t>Çıktı: Aşılanan 65+ kişi sayısı</a:t>
                      </a:r>
                    </a:p>
                    <a:p>
                      <a:pPr marL="0" indent="0">
                        <a:buFont typeface="Arial" panose="020B0604020202020204" pitchFamily="34" charset="0"/>
                        <a:buNone/>
                      </a:pPr>
                      <a:r>
                        <a:rPr lang="tr-TR" sz="1800" b="0" kern="1200" dirty="0">
                          <a:solidFill>
                            <a:schemeClr val="tx1"/>
                          </a:solidFill>
                          <a:latin typeface="+mj-lt"/>
                          <a:ea typeface="+mn-ea"/>
                          <a:cs typeface="+mn-cs"/>
                        </a:rPr>
                        <a:t>Sonuç: Korunan (</a:t>
                      </a:r>
                      <a:r>
                        <a:rPr lang="tr-TR" sz="1800" b="0" kern="1200" dirty="0" err="1">
                          <a:solidFill>
                            <a:schemeClr val="tx1"/>
                          </a:solidFill>
                          <a:latin typeface="+mj-lt"/>
                          <a:ea typeface="+mn-ea"/>
                          <a:cs typeface="+mn-cs"/>
                        </a:rPr>
                        <a:t>ankitor</a:t>
                      </a:r>
                      <a:r>
                        <a:rPr lang="tr-TR" sz="1800" b="0" kern="1200" dirty="0">
                          <a:solidFill>
                            <a:schemeClr val="tx1"/>
                          </a:solidFill>
                          <a:latin typeface="+mj-lt"/>
                          <a:ea typeface="+mn-ea"/>
                          <a:cs typeface="+mn-cs"/>
                        </a:rPr>
                        <a:t> gelişen) 65+ kişi sayısı</a:t>
                      </a:r>
                    </a:p>
                    <a:p>
                      <a:pPr marL="0" indent="0">
                        <a:buFont typeface="Arial" panose="020B0604020202020204" pitchFamily="34" charset="0"/>
                        <a:buNone/>
                      </a:pPr>
                      <a:endParaRPr lang="tr-TR" sz="1800" b="0" kern="1200" dirty="0">
                        <a:solidFill>
                          <a:schemeClr val="tx1"/>
                        </a:solidFill>
                        <a:latin typeface="+mj-lt"/>
                        <a:ea typeface="+mn-ea"/>
                        <a:cs typeface="+mn-cs"/>
                      </a:endParaRPr>
                    </a:p>
                    <a:p>
                      <a:pPr marL="0" indent="0">
                        <a:buFont typeface="Arial" panose="020B0604020202020204" pitchFamily="34" charset="0"/>
                        <a:buNone/>
                      </a:pPr>
                      <a:r>
                        <a:rPr lang="tr-TR" sz="1800" b="0" kern="1200" dirty="0">
                          <a:solidFill>
                            <a:schemeClr val="tx1"/>
                          </a:solidFill>
                          <a:latin typeface="+mj-lt"/>
                          <a:ea typeface="+mn-ea"/>
                          <a:cs typeface="+mn-cs"/>
                        </a:rPr>
                        <a:t>Çıktı: 10 seans fizik tedavi hizmeti aldım.</a:t>
                      </a:r>
                    </a:p>
                    <a:p>
                      <a:pPr marL="0" indent="0">
                        <a:buFont typeface="Arial" panose="020B0604020202020204" pitchFamily="34" charset="0"/>
                        <a:buNone/>
                      </a:pPr>
                      <a:r>
                        <a:rPr lang="tr-TR" sz="1800" b="0" kern="1200" dirty="0">
                          <a:solidFill>
                            <a:schemeClr val="tx1"/>
                          </a:solidFill>
                          <a:latin typeface="+mj-lt"/>
                          <a:ea typeface="+mn-ea"/>
                          <a:cs typeface="+mn-cs"/>
                        </a:rPr>
                        <a:t>Sonuç: Hala yürüyemiyorum.</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260597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nihai sonuç</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7" name="Tablo 7">
            <a:extLst>
              <a:ext uri="{FF2B5EF4-FFF2-40B4-BE49-F238E27FC236}">
                <a16:creationId xmlns:a16="http://schemas.microsoft.com/office/drawing/2014/main" id="{B8BEB34C-EF58-49AE-501E-2933B10FA203}"/>
              </a:ext>
            </a:extLst>
          </p:cNvPr>
          <p:cNvGraphicFramePr>
            <a:graphicFrameLocks noGrp="1"/>
          </p:cNvGraphicFramePr>
          <p:nvPr>
            <p:extLst>
              <p:ext uri="{D42A27DB-BD31-4B8C-83A1-F6EECF244321}">
                <p14:modId xmlns:p14="http://schemas.microsoft.com/office/powerpoint/2010/main" val="3574599013"/>
              </p:ext>
            </p:extLst>
          </p:nvPr>
        </p:nvGraphicFramePr>
        <p:xfrm>
          <a:off x="4019041" y="2974442"/>
          <a:ext cx="7511845" cy="2834640"/>
        </p:xfrm>
        <a:graphic>
          <a:graphicData uri="http://schemas.openxmlformats.org/drawingml/2006/table">
            <a:tbl>
              <a:tblPr firstRow="1" bandRow="1">
                <a:tableStyleId>{5C22544A-7EE6-4342-B048-85BDC9FD1C3A}</a:tableStyleId>
              </a:tblPr>
              <a:tblGrid>
                <a:gridCol w="7511845">
                  <a:extLst>
                    <a:ext uri="{9D8B030D-6E8A-4147-A177-3AD203B41FA5}">
                      <a16:colId xmlns:a16="http://schemas.microsoft.com/office/drawing/2014/main" val="2605278236"/>
                    </a:ext>
                  </a:extLst>
                </a:gridCol>
              </a:tblGrid>
              <a:tr h="0">
                <a:tc>
                  <a:txBody>
                    <a:bodyPr/>
                    <a:lstStyle/>
                    <a:p>
                      <a:pPr marL="0" indent="0">
                        <a:buFont typeface="Arial" panose="020B0604020202020204" pitchFamily="34" charset="0"/>
                        <a:buNone/>
                      </a:pPr>
                      <a:r>
                        <a:rPr lang="tr-TR" sz="1800" b="0" kern="1200" dirty="0">
                          <a:solidFill>
                            <a:schemeClr val="tx1"/>
                          </a:solidFill>
                          <a:latin typeface="+mj-lt"/>
                          <a:ea typeface="+mn-ea"/>
                          <a:cs typeface="+mn-cs"/>
                        </a:rPr>
                        <a:t>Nihai sonuç, hizmetin etkililiği ile yakından ilişkilidir. Etkililik, verilen hizmetlerin, ideal (en iyi) hizmete göre hastanın sağlık durumunda veya hastalık seyrinde ortaya çıkardığı değişiklik ile ölçülür. </a:t>
                      </a:r>
                    </a:p>
                    <a:p>
                      <a:pPr marL="0" indent="0">
                        <a:buFont typeface="Arial" panose="020B0604020202020204" pitchFamily="34" charset="0"/>
                        <a:buNone/>
                      </a:pPr>
                      <a:endParaRPr lang="tr-TR" sz="1800" b="0" kern="1200" dirty="0">
                        <a:solidFill>
                          <a:schemeClr val="tx1"/>
                        </a:solidFill>
                        <a:latin typeface="+mj-lt"/>
                        <a:ea typeface="+mn-ea"/>
                        <a:cs typeface="+mn-cs"/>
                      </a:endParaRPr>
                    </a:p>
                    <a:p>
                      <a:pPr marL="0" indent="0">
                        <a:buFont typeface="Arial" panose="020B0604020202020204" pitchFamily="34" charset="0"/>
                        <a:buNone/>
                      </a:pPr>
                      <a:r>
                        <a:rPr lang="tr-TR" sz="1800" b="0" kern="1200" dirty="0">
                          <a:solidFill>
                            <a:schemeClr val="tx1"/>
                          </a:solidFill>
                          <a:latin typeface="+mj-lt"/>
                          <a:ea typeface="+mn-ea"/>
                          <a:cs typeface="+mn-cs"/>
                        </a:rPr>
                        <a:t>Sonuçlar, olumlu veya olumsuz olabilir,</a:t>
                      </a:r>
                    </a:p>
                    <a:p>
                      <a:pPr marL="285750" indent="-285750">
                        <a:buFont typeface="Arial" panose="020B0604020202020204" pitchFamily="34" charset="0"/>
                        <a:buChar char="•"/>
                      </a:pPr>
                      <a:r>
                        <a:rPr lang="tr-TR" sz="1800" b="0" kern="1200" dirty="0">
                          <a:solidFill>
                            <a:schemeClr val="tx1"/>
                          </a:solidFill>
                          <a:latin typeface="+mj-lt"/>
                          <a:ea typeface="+mn-ea"/>
                          <a:cs typeface="+mn-cs"/>
                        </a:rPr>
                        <a:t>Hastanın iyileşip işine erken dönmesi de bir sonuçtur; tedavi sırasında hastada sepsis gelişmesi de bir sonuçtur. </a:t>
                      </a:r>
                    </a:p>
                    <a:p>
                      <a:pPr marL="285750" indent="-285750">
                        <a:buFont typeface="Arial" panose="020B0604020202020204" pitchFamily="34" charset="0"/>
                        <a:buChar char="•"/>
                      </a:pPr>
                      <a:r>
                        <a:rPr lang="tr-TR" sz="1800" b="0" kern="1200" dirty="0">
                          <a:solidFill>
                            <a:schemeClr val="tx1"/>
                          </a:solidFill>
                          <a:latin typeface="+mj-lt"/>
                          <a:ea typeface="+mn-ea"/>
                          <a:cs typeface="+mn-cs"/>
                        </a:rPr>
                        <a:t>Kanser hastasının ömrünü beş yıl uzatmak da bir sonuçtur,</a:t>
                      </a:r>
                    </a:p>
                    <a:p>
                      <a:pPr marL="285750" indent="-285750">
                        <a:buFont typeface="Arial" panose="020B0604020202020204" pitchFamily="34" charset="0"/>
                        <a:buChar char="•"/>
                      </a:pPr>
                      <a:r>
                        <a:rPr lang="tr-TR" sz="1800" b="0" kern="1200" dirty="0">
                          <a:solidFill>
                            <a:schemeClr val="tx1"/>
                          </a:solidFill>
                          <a:latin typeface="+mj-lt"/>
                          <a:ea typeface="+mn-ea"/>
                          <a:cs typeface="+mn-cs"/>
                        </a:rPr>
                        <a:t>Disk </a:t>
                      </a:r>
                      <a:r>
                        <a:rPr lang="tr-TR" sz="1800" b="0" kern="1200" dirty="0" err="1">
                          <a:solidFill>
                            <a:schemeClr val="tx1"/>
                          </a:solidFill>
                          <a:latin typeface="+mj-lt"/>
                          <a:ea typeface="+mn-ea"/>
                          <a:cs typeface="+mn-cs"/>
                        </a:rPr>
                        <a:t>hernisyonu</a:t>
                      </a:r>
                      <a:r>
                        <a:rPr lang="tr-TR" sz="1800" b="0" kern="1200" dirty="0">
                          <a:solidFill>
                            <a:schemeClr val="tx1"/>
                          </a:solidFill>
                          <a:latin typeface="+mj-lt"/>
                          <a:ea typeface="+mn-ea"/>
                          <a:cs typeface="+mn-cs"/>
                        </a:rPr>
                        <a:t> olan bir hastanın durumunun kötüleşmesini durdurmak da bir sonuçtur. </a:t>
                      </a:r>
                    </a:p>
                  </a:txBody>
                  <a:tcPr>
                    <a:lnL w="57150" cap="flat" cmpd="sng" algn="ctr">
                      <a:solidFill>
                        <a:schemeClr val="accent1">
                          <a:lumMod val="50000"/>
                        </a:schemeClr>
                      </a:solidFill>
                      <a:prstDash val="solid"/>
                      <a:round/>
                      <a:headEnd type="none" w="med" len="med"/>
                      <a:tailEnd type="none" w="med" len="med"/>
                    </a:lnL>
                    <a:lnT w="57150" cap="flat" cmpd="sng" algn="ctr">
                      <a:noFill/>
                      <a:prstDash val="solid"/>
                      <a:round/>
                      <a:headEnd type="none" w="med" len="med"/>
                      <a:tailEnd type="none" w="med" len="med"/>
                    </a:lnT>
                    <a:solidFill>
                      <a:schemeClr val="bg1"/>
                    </a:solidFill>
                  </a:tcPr>
                </a:tc>
                <a:extLst>
                  <a:ext uri="{0D108BD9-81ED-4DB2-BD59-A6C34878D82A}">
                    <a16:rowId xmlns:a16="http://schemas.microsoft.com/office/drawing/2014/main" val="638525374"/>
                  </a:ext>
                </a:extLst>
              </a:tr>
            </a:tbl>
          </a:graphicData>
        </a:graphic>
      </p:graphicFrame>
    </p:spTree>
    <p:extLst>
      <p:ext uri="{BB962C8B-B14F-4D97-AF65-F5344CB8AC3E}">
        <p14:creationId xmlns:p14="http://schemas.microsoft.com/office/powerpoint/2010/main" val="3352879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id="{AA15D305-B1F5-CB67-6D52-6A38CD0B322F}"/>
              </a:ext>
            </a:extLst>
          </p:cNvPr>
          <p:cNvSpPr/>
          <p:nvPr/>
        </p:nvSpPr>
        <p:spPr>
          <a:xfrm>
            <a:off x="352424" y="40719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nihai sonuçlar hiyerarşisi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7">
            <a:extLst>
              <a:ext uri="{FF2B5EF4-FFF2-40B4-BE49-F238E27FC236}">
                <a16:creationId xmlns:a16="http://schemas.microsoft.com/office/drawing/2014/main" id="{7008FA96-B85F-3451-30ED-8FD9A5498F3F}"/>
              </a:ext>
            </a:extLst>
          </p:cNvPr>
          <p:cNvCxnSpPr>
            <a:stCxn id="2" idx="3"/>
          </p:cNvCxnSpPr>
          <p:nvPr/>
        </p:nvCxnSpPr>
        <p:spPr>
          <a:xfrm flipV="1">
            <a:off x="5938345" y="723901"/>
            <a:ext cx="6253655" cy="2381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pic>
        <p:nvPicPr>
          <p:cNvPr id="5" name="Resim 4">
            <a:extLst>
              <a:ext uri="{FF2B5EF4-FFF2-40B4-BE49-F238E27FC236}">
                <a16:creationId xmlns:a16="http://schemas.microsoft.com/office/drawing/2014/main" id="{6C395316-06B1-94B0-6ABE-782EBD051B2B}"/>
              </a:ext>
            </a:extLst>
          </p:cNvPr>
          <p:cNvPicPr>
            <a:picLocks noChangeAspect="1"/>
          </p:cNvPicPr>
          <p:nvPr/>
        </p:nvPicPr>
        <p:blipFill>
          <a:blip r:embed="rId2"/>
          <a:stretch>
            <a:fillRect/>
          </a:stretch>
        </p:blipFill>
        <p:spPr>
          <a:xfrm>
            <a:off x="2166730" y="1215679"/>
            <a:ext cx="9538383" cy="5382446"/>
          </a:xfrm>
          <a:prstGeom prst="rect">
            <a:avLst/>
          </a:prstGeom>
        </p:spPr>
      </p:pic>
    </p:spTree>
    <p:extLst>
      <p:ext uri="{BB962C8B-B14F-4D97-AF65-F5344CB8AC3E}">
        <p14:creationId xmlns:p14="http://schemas.microsoft.com/office/powerpoint/2010/main" val="1343826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7">
            <a:extLst>
              <a:ext uri="{FF2B5EF4-FFF2-40B4-BE49-F238E27FC236}">
                <a16:creationId xmlns:a16="http://schemas.microsoft.com/office/drawing/2014/main" id="{7008FA96-B85F-3451-30ED-8FD9A5498F3F}"/>
              </a:ext>
            </a:extLst>
          </p:cNvPr>
          <p:cNvCxnSpPr>
            <a:cxnSpLocks/>
            <a:stCxn id="2" idx="3"/>
          </p:cNvCxnSpPr>
          <p:nvPr/>
        </p:nvCxnSpPr>
        <p:spPr>
          <a:xfrm>
            <a:off x="6337983" y="700881"/>
            <a:ext cx="5678426" cy="0"/>
          </a:xfrm>
          <a:prstGeom prst="line">
            <a:avLst/>
          </a:prstGeom>
          <a:ln>
            <a:solidFill>
              <a:srgbClr val="1B3C59"/>
            </a:solidFill>
          </a:ln>
        </p:spPr>
        <p:style>
          <a:lnRef idx="1">
            <a:schemeClr val="accent1"/>
          </a:lnRef>
          <a:fillRef idx="0">
            <a:schemeClr val="accent1"/>
          </a:fillRef>
          <a:effectRef idx="0">
            <a:schemeClr val="accent1"/>
          </a:effectRef>
          <a:fontRef idx="minor">
            <a:schemeClr val="tx1"/>
          </a:fontRef>
        </p:style>
      </p:cxnSp>
      <p:graphicFrame>
        <p:nvGraphicFramePr>
          <p:cNvPr id="5" name="Tablo 4">
            <a:extLst>
              <a:ext uri="{FF2B5EF4-FFF2-40B4-BE49-F238E27FC236}">
                <a16:creationId xmlns:a16="http://schemas.microsoft.com/office/drawing/2014/main" id="{EB547ED9-4900-D2D0-56EE-E704AE39D934}"/>
              </a:ext>
            </a:extLst>
          </p:cNvPr>
          <p:cNvGraphicFramePr>
            <a:graphicFrameLocks noGrp="1"/>
          </p:cNvGraphicFramePr>
          <p:nvPr>
            <p:extLst>
              <p:ext uri="{D42A27DB-BD31-4B8C-83A1-F6EECF244321}">
                <p14:modId xmlns:p14="http://schemas.microsoft.com/office/powerpoint/2010/main" val="2957801061"/>
              </p:ext>
            </p:extLst>
          </p:nvPr>
        </p:nvGraphicFramePr>
        <p:xfrm>
          <a:off x="1371600" y="835822"/>
          <a:ext cx="10068338" cy="5747691"/>
        </p:xfrm>
        <a:graphic>
          <a:graphicData uri="http://schemas.openxmlformats.org/drawingml/2006/table">
            <a:tbl>
              <a:tblPr firstRow="1" firstCol="1" bandRow="1">
                <a:tableStyleId>{8A107856-5554-42FB-B03E-39F5DBC370BA}</a:tableStyleId>
              </a:tblPr>
              <a:tblGrid>
                <a:gridCol w="2017855">
                  <a:extLst>
                    <a:ext uri="{9D8B030D-6E8A-4147-A177-3AD203B41FA5}">
                      <a16:colId xmlns:a16="http://schemas.microsoft.com/office/drawing/2014/main" val="478882210"/>
                    </a:ext>
                  </a:extLst>
                </a:gridCol>
                <a:gridCol w="2571239">
                  <a:extLst>
                    <a:ext uri="{9D8B030D-6E8A-4147-A177-3AD203B41FA5}">
                      <a16:colId xmlns:a16="http://schemas.microsoft.com/office/drawing/2014/main" val="184672459"/>
                    </a:ext>
                  </a:extLst>
                </a:gridCol>
                <a:gridCol w="2739622">
                  <a:extLst>
                    <a:ext uri="{9D8B030D-6E8A-4147-A177-3AD203B41FA5}">
                      <a16:colId xmlns:a16="http://schemas.microsoft.com/office/drawing/2014/main" val="3435103466"/>
                    </a:ext>
                  </a:extLst>
                </a:gridCol>
                <a:gridCol w="2739622">
                  <a:extLst>
                    <a:ext uri="{9D8B030D-6E8A-4147-A177-3AD203B41FA5}">
                      <a16:colId xmlns:a16="http://schemas.microsoft.com/office/drawing/2014/main" val="3053718077"/>
                    </a:ext>
                  </a:extLst>
                </a:gridCol>
              </a:tblGrid>
              <a:tr h="187154">
                <a:tc gridSpan="4">
                  <a:txBody>
                    <a:bodyPr/>
                    <a:lstStyle/>
                    <a:p>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133384098"/>
                  </a:ext>
                </a:extLst>
              </a:tr>
              <a:tr h="474651">
                <a:tc>
                  <a:txBody>
                    <a:bodyPr/>
                    <a:lstStyle/>
                    <a:p>
                      <a:r>
                        <a:rPr lang="tr-TR" sz="1400" dirty="0">
                          <a:effectLst/>
                        </a:rPr>
                        <a:t> </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tr-TR" sz="1400" b="1" dirty="0">
                          <a:effectLst/>
                        </a:rPr>
                        <a:t>Sonuç ölçüm Türleri</a:t>
                      </a:r>
                      <a:endParaRPr lang="tr-TR" sz="2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tr-TR" sz="1400" b="1" dirty="0">
                          <a:effectLst/>
                        </a:rPr>
                        <a:t>Açıklama</a:t>
                      </a:r>
                      <a:endParaRPr lang="tr-TR" sz="2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tr-TR" sz="1400" b="1" dirty="0">
                          <a:effectLst/>
                        </a:rPr>
                        <a:t>Örnek Araçlar</a:t>
                      </a:r>
                      <a:endParaRPr lang="tr-TR" sz="2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02762560"/>
                  </a:ext>
                </a:extLst>
              </a:tr>
              <a:tr h="424042">
                <a:tc rowSpan="2">
                  <a:txBody>
                    <a:bodyPr/>
                    <a:lstStyle/>
                    <a:p>
                      <a:pPr algn="ctr"/>
                      <a:r>
                        <a:rPr lang="tr-TR" sz="1400" dirty="0">
                          <a:effectLst/>
                        </a:rPr>
                        <a:t>Yeti kayıplarına yönelik ölçümler </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a:effectLst/>
                        </a:rPr>
                        <a:t>Vücut yapı/fonksiyonlarına yönelik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a:effectLst/>
                        </a:rPr>
                        <a:t>Fiziksel, fizyolojik ve psikolojik bozukluklar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a:effectLst/>
                        </a:rPr>
                        <a:t>Görme testi</a:t>
                      </a:r>
                      <a:endParaRPr lang="tr-TR" sz="2400">
                        <a:effectLst/>
                      </a:endParaRPr>
                    </a:p>
                    <a:p>
                      <a:r>
                        <a:rPr lang="tr-TR" sz="1400">
                          <a:effectLst/>
                        </a:rPr>
                        <a:t>İşitme testi</a:t>
                      </a:r>
                      <a:endParaRPr lang="tr-TR" sz="2400">
                        <a:effectLst/>
                      </a:endParaRPr>
                    </a:p>
                    <a:p>
                      <a:r>
                        <a:rPr lang="tr-TR" sz="1400">
                          <a:effectLst/>
                        </a:rPr>
                        <a:t>Kas gücü (dinamo-metre)</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69786157"/>
                  </a:ext>
                </a:extLst>
              </a:tr>
              <a:tr h="44324">
                <a:tc vMerge="1">
                  <a:txBody>
                    <a:bodyPr/>
                    <a:lstStyle/>
                    <a:p>
                      <a:endParaRPr lang="tr-TR"/>
                    </a:p>
                  </a:txBody>
                  <a:tcPr/>
                </a:tc>
                <a:tc>
                  <a:txBody>
                    <a:bodyPr/>
                    <a:lstStyle/>
                    <a:p>
                      <a:r>
                        <a:rPr lang="tr-TR" sz="1400" dirty="0">
                          <a:effectLst/>
                        </a:rPr>
                        <a:t>Fiziksel fonksiyonlara yönelik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a:effectLst/>
                        </a:rPr>
                        <a:t>Belirli sürede belirli faaliyetleri yapabilme gücü ve hızı</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a:effectLst/>
                        </a:rPr>
                        <a:t>6 dakika yürüme testi</a:t>
                      </a:r>
                      <a:endParaRPr lang="tr-TR" sz="2400">
                        <a:effectLst/>
                      </a:endParaRPr>
                    </a:p>
                    <a:p>
                      <a:r>
                        <a:rPr lang="tr-TR" sz="1400">
                          <a:effectLst/>
                        </a:rPr>
                        <a:t>Berg denge testi</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13575128"/>
                  </a:ext>
                </a:extLst>
              </a:tr>
              <a:tr h="282694">
                <a:tc rowSpan="6">
                  <a:txBody>
                    <a:bodyPr/>
                    <a:lstStyle/>
                    <a:p>
                      <a:pPr algn="ctr"/>
                      <a:r>
                        <a:rPr lang="tr-TR" sz="1400">
                          <a:effectLst/>
                        </a:rPr>
                        <a:t>Yaşam kalitesi ölçümleri</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a:effectLst/>
                        </a:rPr>
                        <a:t>Jenerik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a:effectLst/>
                        </a:rPr>
                        <a:t>Çok-boyutlu, genel sağlık durumu, genel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a:effectLst/>
                        </a:rPr>
                        <a:t>SF 36, SF 12, Hastalık Etki Profili, </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84498278"/>
                  </a:ext>
                </a:extLst>
              </a:tr>
              <a:tr h="565390">
                <a:tc vMerge="1">
                  <a:txBody>
                    <a:bodyPr/>
                    <a:lstStyle/>
                    <a:p>
                      <a:endParaRPr lang="tr-TR"/>
                    </a:p>
                  </a:txBody>
                  <a:tcPr/>
                </a:tc>
                <a:tc>
                  <a:txBody>
                    <a:bodyPr/>
                    <a:lstStyle/>
                    <a:p>
                      <a:r>
                        <a:rPr lang="tr-TR" sz="1400" dirty="0">
                          <a:effectLst/>
                        </a:rPr>
                        <a:t>Fayda Ölçümleri</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a:effectLst/>
                        </a:rPr>
                        <a:t>Ekonomik değerlendirme amacıyla bireysel tercih ağırlıklarına göre düzeltilmiş sonuçlar.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a:effectLst/>
                        </a:rPr>
                        <a:t>EuroQol  EQ 5D3L</a:t>
                      </a:r>
                      <a:endParaRPr lang="tr-TR" sz="2400">
                        <a:effectLst/>
                      </a:endParaRPr>
                    </a:p>
                    <a:p>
                      <a:r>
                        <a:rPr lang="tr-TR" sz="1400">
                          <a:effectLst/>
                        </a:rPr>
                        <a:t>EQ 5D 5L, SF-6D</a:t>
                      </a:r>
                      <a:endParaRPr lang="tr-TR" sz="2400">
                        <a:effectLst/>
                      </a:endParaRPr>
                    </a:p>
                    <a:p>
                      <a:r>
                        <a:rPr lang="tr-TR" sz="1400">
                          <a:effectLst/>
                        </a:rPr>
                        <a:t>Kaliteye ayarlanmış yaşam yılları (QALYs)</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08212578"/>
                  </a:ext>
                </a:extLst>
              </a:tr>
              <a:tr h="424042">
                <a:tc vMerge="1">
                  <a:txBody>
                    <a:bodyPr/>
                    <a:lstStyle/>
                    <a:p>
                      <a:endParaRPr lang="tr-TR"/>
                    </a:p>
                  </a:txBody>
                  <a:tcPr/>
                </a:tc>
                <a:tc>
                  <a:txBody>
                    <a:bodyPr/>
                    <a:lstStyle/>
                    <a:p>
                      <a:r>
                        <a:rPr lang="tr-TR" sz="1400" dirty="0">
                          <a:effectLst/>
                        </a:rPr>
                        <a:t>Sağlık durumuna/ Hastalığa Özel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a:effectLst/>
                        </a:rPr>
                        <a:t>Belirli sağlık durumu veya hastalığa yönelik spesifik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a:effectLst/>
                        </a:rPr>
                        <a:t>Arthrit Etki Ölçeği</a:t>
                      </a:r>
                      <a:endParaRPr lang="tr-TR" sz="2400">
                        <a:effectLst/>
                      </a:endParaRPr>
                    </a:p>
                    <a:p>
                      <a:r>
                        <a:rPr lang="tr-TR" sz="1400">
                          <a:effectLst/>
                        </a:rPr>
                        <a:t>Sakatlık Ölçekleri</a:t>
                      </a:r>
                      <a:endParaRPr lang="tr-TR" sz="2400">
                        <a:effectLst/>
                      </a:endParaRPr>
                    </a:p>
                    <a:p>
                      <a:r>
                        <a:rPr lang="tr-TR" sz="1400">
                          <a:effectLst/>
                        </a:rPr>
                        <a:t>Beck Depresyon Ölçeği</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36589948"/>
                  </a:ext>
                </a:extLst>
              </a:tr>
              <a:tr h="424042">
                <a:tc vMerge="1">
                  <a:txBody>
                    <a:bodyPr/>
                    <a:lstStyle/>
                    <a:p>
                      <a:endParaRPr lang="tr-TR"/>
                    </a:p>
                  </a:txBody>
                  <a:tcPr/>
                </a:tc>
                <a:tc>
                  <a:txBody>
                    <a:bodyPr/>
                    <a:lstStyle/>
                    <a:p>
                      <a:r>
                        <a:rPr lang="tr-TR" sz="1400" dirty="0">
                          <a:effectLst/>
                        </a:rPr>
                        <a:t>Vücut Bölgesine Özel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a:effectLst/>
                        </a:rPr>
                        <a:t>Vücutta belirli bir anatomik bölgeye yönelik spesifik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a:effectLst/>
                        </a:rPr>
                        <a:t>Alt Eksremite İşlev Ölçeği6</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18283859"/>
                  </a:ext>
                </a:extLst>
              </a:tr>
              <a:tr h="424042">
                <a:tc vMerge="1">
                  <a:txBody>
                    <a:bodyPr/>
                    <a:lstStyle/>
                    <a:p>
                      <a:endParaRPr lang="tr-TR"/>
                    </a:p>
                  </a:txBody>
                  <a:tcPr/>
                </a:tc>
                <a:tc>
                  <a:txBody>
                    <a:bodyPr/>
                    <a:lstStyle/>
                    <a:p>
                      <a:r>
                        <a:rPr lang="tr-TR" sz="1400" dirty="0">
                          <a:effectLst/>
                        </a:rPr>
                        <a:t>Özel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a:effectLst/>
                        </a:rPr>
                        <a:t>Ağrı, anksiyete, gibi sağlığın belirli boyutuna özel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a:effectLst/>
                        </a:rPr>
                        <a:t>Görsel analog ölçekler </a:t>
                      </a:r>
                    </a:p>
                    <a:p>
                      <a:r>
                        <a:rPr lang="tr-TR" sz="1400" dirty="0">
                          <a:effectLst/>
                        </a:rPr>
                        <a:t>Ağrı ölçekleri</a:t>
                      </a:r>
                      <a:endParaRPr lang="tr-TR" sz="2400" dirty="0">
                        <a:effectLst/>
                      </a:endParaRPr>
                    </a:p>
                    <a:p>
                      <a:r>
                        <a:rPr lang="tr-TR" sz="1400" dirty="0" err="1">
                          <a:effectLst/>
                        </a:rPr>
                        <a:t>Borg</a:t>
                      </a:r>
                      <a:r>
                        <a:rPr lang="tr-TR" sz="1400" dirty="0">
                          <a:effectLst/>
                        </a:rPr>
                        <a:t> Algılanan Efor Ölçeği</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84740766"/>
                  </a:ext>
                </a:extLst>
              </a:tr>
              <a:tr h="706737">
                <a:tc vMerge="1">
                  <a:txBody>
                    <a:bodyPr/>
                    <a:lstStyle/>
                    <a:p>
                      <a:endParaRPr lang="tr-TR"/>
                    </a:p>
                  </a:txBody>
                  <a:tcPr/>
                </a:tc>
                <a:tc>
                  <a:txBody>
                    <a:bodyPr/>
                    <a:lstStyle/>
                    <a:p>
                      <a:r>
                        <a:rPr lang="tr-TR" sz="1400" dirty="0">
                          <a:effectLst/>
                        </a:rPr>
                        <a:t>Hastaya özel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a:effectLst/>
                        </a:rPr>
                        <a:t>İşlevlerin hasta tarafından değerlendirilmesine yönelik ölçümler</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r>
                        <a:rPr lang="tr-TR" sz="1400" dirty="0" err="1">
                          <a:effectLst/>
                        </a:rPr>
                        <a:t>McMaster</a:t>
                      </a:r>
                      <a:r>
                        <a:rPr lang="tr-TR" sz="1400" dirty="0">
                          <a:effectLst/>
                        </a:rPr>
                        <a:t>-Toronto </a:t>
                      </a:r>
                      <a:r>
                        <a:rPr lang="tr-TR" sz="1400" dirty="0" err="1">
                          <a:effectLst/>
                        </a:rPr>
                        <a:t>arthritis</a:t>
                      </a:r>
                      <a:r>
                        <a:rPr lang="tr-TR" sz="1400" dirty="0">
                          <a:effectLst/>
                        </a:rPr>
                        <a:t> anketi (MACTAR),</a:t>
                      </a:r>
                      <a:endParaRPr lang="tr-TR" sz="2400" dirty="0">
                        <a:effectLst/>
                      </a:endParaRPr>
                    </a:p>
                    <a:p>
                      <a:r>
                        <a:rPr lang="tr-TR" sz="1400" dirty="0">
                          <a:effectLst/>
                        </a:rPr>
                        <a:t>Hastaya Özel İşlev Ölçeği (</a:t>
                      </a:r>
                      <a:r>
                        <a:rPr lang="tr-TR" sz="1400" dirty="0" err="1">
                          <a:effectLst/>
                        </a:rPr>
                        <a:t>Patient</a:t>
                      </a:r>
                      <a:r>
                        <a:rPr lang="tr-TR" sz="1400" dirty="0">
                          <a:effectLst/>
                        </a:rPr>
                        <a:t> </a:t>
                      </a:r>
                      <a:r>
                        <a:rPr lang="tr-TR" sz="1400" dirty="0" err="1">
                          <a:effectLst/>
                        </a:rPr>
                        <a:t>Specific</a:t>
                      </a:r>
                      <a:r>
                        <a:rPr lang="tr-TR" sz="1400" dirty="0">
                          <a:effectLst/>
                        </a:rPr>
                        <a:t> </a:t>
                      </a:r>
                      <a:r>
                        <a:rPr lang="tr-TR" sz="1400" dirty="0" err="1">
                          <a:effectLst/>
                        </a:rPr>
                        <a:t>Function</a:t>
                      </a:r>
                      <a:r>
                        <a:rPr lang="tr-TR" sz="1400" dirty="0">
                          <a:effectLst/>
                        </a:rPr>
                        <a:t>. </a:t>
                      </a:r>
                      <a:r>
                        <a:rPr lang="tr-TR" sz="1400" dirty="0" err="1">
                          <a:effectLst/>
                        </a:rPr>
                        <a:t>Scale</a:t>
                      </a:r>
                      <a:r>
                        <a:rPr lang="tr-TR" sz="1400" dirty="0">
                          <a:effectLst/>
                        </a:rPr>
                        <a:t>)</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85081187"/>
                  </a:ext>
                </a:extLst>
              </a:tr>
            </a:tbl>
          </a:graphicData>
        </a:graphic>
      </p:graphicFrame>
      <p:sp>
        <p:nvSpPr>
          <p:cNvPr id="2" name="Rectangle: Rounded Corners 5">
            <a:extLst>
              <a:ext uri="{FF2B5EF4-FFF2-40B4-BE49-F238E27FC236}">
                <a16:creationId xmlns:a16="http://schemas.microsoft.com/office/drawing/2014/main" id="{AA15D305-B1F5-CB67-6D52-6A38CD0B322F}"/>
              </a:ext>
            </a:extLst>
          </p:cNvPr>
          <p:cNvSpPr/>
          <p:nvPr/>
        </p:nvSpPr>
        <p:spPr>
          <a:xfrm>
            <a:off x="752062" y="360362"/>
            <a:ext cx="5585921" cy="681038"/>
          </a:xfrm>
          <a:prstGeom prst="roundRect">
            <a:avLst>
              <a:gd name="adj" fmla="val 50000"/>
            </a:avLst>
          </a:prstGeom>
          <a:solidFill>
            <a:srgbClr val="4561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dirty="0">
                <a:solidFill>
                  <a:schemeClr val="bg1"/>
                </a:solidFill>
                <a:latin typeface="+mj-lt"/>
              </a:rPr>
              <a:t>          sonuçların ölçülmesi</a:t>
            </a:r>
            <a:endParaRPr lang="en-US" sz="2000" b="1" dirty="0">
              <a:solidFill>
                <a:schemeClr val="bg1"/>
              </a:solidFill>
              <a:latin typeface="+mj-lt"/>
            </a:endParaRPr>
          </a:p>
        </p:txBody>
      </p:sp>
      <p:sp>
        <p:nvSpPr>
          <p:cNvPr id="3" name="Oval 2">
            <a:extLst>
              <a:ext uri="{FF2B5EF4-FFF2-40B4-BE49-F238E27FC236}">
                <a16:creationId xmlns:a16="http://schemas.microsoft.com/office/drawing/2014/main" id="{4FC5BE55-7EF2-F7E0-740C-48AFBC28D278}"/>
              </a:ext>
            </a:extLst>
          </p:cNvPr>
          <p:cNvSpPr/>
          <p:nvPr/>
        </p:nvSpPr>
        <p:spPr>
          <a:xfrm>
            <a:off x="352424" y="360362"/>
            <a:ext cx="774699" cy="774699"/>
          </a:xfrm>
          <a:prstGeom prst="ellipse">
            <a:avLst/>
          </a:prstGeom>
          <a:solidFill>
            <a:srgbClr val="45617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345347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2176</TotalTime>
  <Words>1533</Words>
  <Application>Microsoft Office PowerPoint</Application>
  <PresentationFormat>Geniş ekran</PresentationFormat>
  <Paragraphs>346</Paragraphs>
  <Slides>30</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30</vt:i4>
      </vt:variant>
    </vt:vector>
  </HeadingPairs>
  <TitlesOfParts>
    <vt:vector size="39" baseType="lpstr">
      <vt:lpstr>Amasis MT Pro Black</vt:lpstr>
      <vt:lpstr>Arial</vt:lpstr>
      <vt:lpstr>Arial Black</vt:lpstr>
      <vt:lpstr>Calibri</vt:lpstr>
      <vt:lpstr>Calibri Light</vt:lpstr>
      <vt:lpstr>Rockwell Nova Extra Bold</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sahin kavuncubasi</dc:creator>
  <cp:lastModifiedBy>sahin kavuncubasi</cp:lastModifiedBy>
  <cp:revision>47</cp:revision>
  <dcterms:created xsi:type="dcterms:W3CDTF">2022-09-02T11:58:59Z</dcterms:created>
  <dcterms:modified xsi:type="dcterms:W3CDTF">2022-09-20T09:19:38Z</dcterms:modified>
</cp:coreProperties>
</file>