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62"/>
  </p:notesMasterIdLst>
  <p:sldIdLst>
    <p:sldId id="306" r:id="rId2"/>
    <p:sldId id="267" r:id="rId3"/>
    <p:sldId id="1315" r:id="rId4"/>
    <p:sldId id="1318" r:id="rId5"/>
    <p:sldId id="1320" r:id="rId6"/>
    <p:sldId id="269" r:id="rId7"/>
    <p:sldId id="1322" r:id="rId8"/>
    <p:sldId id="1323" r:id="rId9"/>
    <p:sldId id="1325" r:id="rId10"/>
    <p:sldId id="1327" r:id="rId11"/>
    <p:sldId id="1326" r:id="rId12"/>
    <p:sldId id="1328" r:id="rId13"/>
    <p:sldId id="1341" r:id="rId14"/>
    <p:sldId id="1342" r:id="rId15"/>
    <p:sldId id="1329" r:id="rId16"/>
    <p:sldId id="1344" r:id="rId17"/>
    <p:sldId id="1345" r:id="rId18"/>
    <p:sldId id="1330" r:id="rId19"/>
    <p:sldId id="1334" r:id="rId20"/>
    <p:sldId id="1335" r:id="rId21"/>
    <p:sldId id="1336" r:id="rId22"/>
    <p:sldId id="1337" r:id="rId23"/>
    <p:sldId id="1338" r:id="rId24"/>
    <p:sldId id="1339" r:id="rId25"/>
    <p:sldId id="1340" r:id="rId26"/>
    <p:sldId id="1347" r:id="rId27"/>
    <p:sldId id="1346" r:id="rId28"/>
    <p:sldId id="1348" r:id="rId29"/>
    <p:sldId id="1349" r:id="rId30"/>
    <p:sldId id="1350" r:id="rId31"/>
    <p:sldId id="1317" r:id="rId32"/>
    <p:sldId id="1352" r:id="rId33"/>
    <p:sldId id="1353" r:id="rId34"/>
    <p:sldId id="1354" r:id="rId35"/>
    <p:sldId id="1355" r:id="rId36"/>
    <p:sldId id="1356" r:id="rId37"/>
    <p:sldId id="1357" r:id="rId38"/>
    <p:sldId id="1358" r:id="rId39"/>
    <p:sldId id="1359" r:id="rId40"/>
    <p:sldId id="1360" r:id="rId41"/>
    <p:sldId id="1361" r:id="rId42"/>
    <p:sldId id="1362" r:id="rId43"/>
    <p:sldId id="1363" r:id="rId44"/>
    <p:sldId id="1365" r:id="rId45"/>
    <p:sldId id="1367" r:id="rId46"/>
    <p:sldId id="1368" r:id="rId47"/>
    <p:sldId id="1369" r:id="rId48"/>
    <p:sldId id="1372" r:id="rId49"/>
    <p:sldId id="1373" r:id="rId50"/>
    <p:sldId id="1374" r:id="rId51"/>
    <p:sldId id="1370" r:id="rId52"/>
    <p:sldId id="1371" r:id="rId53"/>
    <p:sldId id="1378" r:id="rId54"/>
    <p:sldId id="1375" r:id="rId55"/>
    <p:sldId id="1377" r:id="rId56"/>
    <p:sldId id="1376" r:id="rId57"/>
    <p:sldId id="1366" r:id="rId58"/>
    <p:sldId id="1379" r:id="rId59"/>
    <p:sldId id="1380" r:id="rId60"/>
    <p:sldId id="303" r:id="rId6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D0E6"/>
    <a:srgbClr val="B282BC"/>
    <a:srgbClr val="FFF2CC"/>
    <a:srgbClr val="CC66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Orta Stil 1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9012ECD-51FC-41F1-AA8D-1B2483CD663E}" styleName="Açık Stil 2 - Vurgu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28" autoAdjust="0"/>
    <p:restoredTop sz="93970" autoAdjust="0"/>
  </p:normalViewPr>
  <p:slideViewPr>
    <p:cSldViewPr snapToGrid="0">
      <p:cViewPr varScale="1">
        <p:scale>
          <a:sx n="77" d="100"/>
          <a:sy n="77" d="100"/>
        </p:scale>
        <p:origin x="58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7600F0-7B2A-461F-ABF9-84A2ABCAC4C7}" type="datetimeFigureOut">
              <a:rPr lang="tr-TR" smtClean="0"/>
              <a:t>16.09.2022</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15C6D4-C377-41D4-A5B6-81CD13705C7C}" type="slidenum">
              <a:rPr lang="tr-TR" smtClean="0"/>
              <a:t>‹#›</a:t>
            </a:fld>
            <a:endParaRPr lang="tr-TR"/>
          </a:p>
        </p:txBody>
      </p:sp>
    </p:spTree>
    <p:extLst>
      <p:ext uri="{BB962C8B-B14F-4D97-AF65-F5344CB8AC3E}">
        <p14:creationId xmlns:p14="http://schemas.microsoft.com/office/powerpoint/2010/main" val="1655034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6" name="Google Shape;436;gb0fb5acbed_0_23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7" name="Google Shape;437;gb0fb5acbed_0_23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1F4F22-8B39-A7E9-DA61-5FD794DD8A1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57022E8-431E-8C1B-A3CD-84551F3C91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2854634-1959-6F5B-8F8C-FFBAD7D771F3}"/>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BCD29747-1B9F-CBA4-A35D-9007CD8B322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84E0570-C991-F245-DFC4-05A65069287D}"/>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3304359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69B386-3F26-5E44-8B85-FB35B75D68B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C297716-7A2C-ADE5-F1E9-4F7ED382F29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BAE9635-2037-98DE-3BF7-A5AF3004EBD5}"/>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330A9A65-815A-AE3C-A735-186C56E709B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4717690-E256-E336-E772-575D1F5AB806}"/>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039542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0CA2356-B8EC-928A-DC41-BBB53356FE2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4B2F8237-477F-B02F-BAD1-E674053F0C20}"/>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68C6CB6-89DA-D81E-8B4C-AFA5CD451173}"/>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6FCAFD72-30C4-5CEF-AE45-4BDD7934093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5AFB173-C328-CCF7-DCB1-59EF5F45F2C4}"/>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3437557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EE95820-102A-D8AD-DAA1-9ADDB25F048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052A9EB-4193-685D-54A4-162B7ADB6139}"/>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D4B39EA-8D3B-AC55-1233-682B8DB5E2E6}"/>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F8389DF1-4B6C-A82F-8983-8A89ADEEDD4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22CF4CE-3AB5-2352-19AF-F9DF047134FA}"/>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441265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4535EE-4D38-C125-2E4C-A22A91D5C65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DF6DF264-98BB-86FC-CB1E-1C24A7B22D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0B285372-B596-5280-97AD-28E3F521C1C6}"/>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3252F55F-7819-7F44-AEB2-136179B2F3A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C5C186D-BE06-3198-790D-8C7898401D05}"/>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91207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D64945-840D-8F68-0239-8D9D74339CB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0E9D59C-E529-E5F1-5F19-F741D0EC7F11}"/>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FE982C45-97B5-7FD1-76D4-42E20353B5E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CA9A821B-A6B3-6F0C-F83A-94078D9583A2}"/>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6" name="Alt Bilgi Yer Tutucusu 5">
            <a:extLst>
              <a:ext uri="{FF2B5EF4-FFF2-40B4-BE49-F238E27FC236}">
                <a16:creationId xmlns:a16="http://schemas.microsoft.com/office/drawing/2014/main" id="{DDEE5B0A-992C-2ABD-9C9A-AA3B219503D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1106C8D-CDA7-B868-1425-D3F139F2DCEA}"/>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321694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B0C319-B2BD-0B99-1651-98584C0261C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00F243F-9364-E223-7939-4F36F93CFF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7113DE20-E732-9BE8-119E-A48966CD6B4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0E10980-B5D5-0041-9BDE-D755BD6CAD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53E2C26-5C9D-6C3E-4DEC-60FBA4222F9F}"/>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196059F-F846-BF61-1B44-D7B2E189A0C1}"/>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8" name="Alt Bilgi Yer Tutucusu 7">
            <a:extLst>
              <a:ext uri="{FF2B5EF4-FFF2-40B4-BE49-F238E27FC236}">
                <a16:creationId xmlns:a16="http://schemas.microsoft.com/office/drawing/2014/main" id="{A4691DD2-EC9B-4607-55D0-44FD4A4ABAA3}"/>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03C664FA-C23A-7ECF-201E-5BD95CEE8755}"/>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4160815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AD94BE-8DDE-3C04-9F84-DEB5DEA7957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AE08C7D-2025-77A8-5471-C0A26EACE2BB}"/>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4" name="Alt Bilgi Yer Tutucusu 3">
            <a:extLst>
              <a:ext uri="{FF2B5EF4-FFF2-40B4-BE49-F238E27FC236}">
                <a16:creationId xmlns:a16="http://schemas.microsoft.com/office/drawing/2014/main" id="{61BE7DF4-BF8D-FD16-D4B4-F75D88784700}"/>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13700349-ECF0-55CF-A542-317F86AF0C42}"/>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990433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C681B13-E0A8-915A-5041-DE2CBBB00161}"/>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3" name="Alt Bilgi Yer Tutucusu 2">
            <a:extLst>
              <a:ext uri="{FF2B5EF4-FFF2-40B4-BE49-F238E27FC236}">
                <a16:creationId xmlns:a16="http://schemas.microsoft.com/office/drawing/2014/main" id="{D2BBAEE0-64DE-6116-5C31-C24A10AC94F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3C9C34C-DE73-7700-CF59-EA601A136CAD}"/>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906717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D982D7-5549-EE5D-DBAB-DC32DD397AC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2C3670D-6675-FD07-9BFD-09651A54BB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B24E326E-1086-6F08-58DE-D9D17ED6D6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001F09D-16B6-2966-8FD7-897EF324890A}"/>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6" name="Alt Bilgi Yer Tutucusu 5">
            <a:extLst>
              <a:ext uri="{FF2B5EF4-FFF2-40B4-BE49-F238E27FC236}">
                <a16:creationId xmlns:a16="http://schemas.microsoft.com/office/drawing/2014/main" id="{EF9E69E9-D332-8515-458F-FB436DF396D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3D08BEA-C043-115C-2C0B-A4A21DFAEFCC}"/>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3848051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14E957-238F-89A1-5572-A613DC75796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2D532B8D-A317-C1DC-4C6A-9DDFF0382C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5F0165C2-DB9A-2201-06D1-E79F287727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FB56E64-C0F3-316E-AE63-7B4F0F78EEC7}"/>
              </a:ext>
            </a:extLst>
          </p:cNvPr>
          <p:cNvSpPr>
            <a:spLocks noGrp="1"/>
          </p:cNvSpPr>
          <p:nvPr>
            <p:ph type="dt" sz="half" idx="10"/>
          </p:nvPr>
        </p:nvSpPr>
        <p:spPr/>
        <p:txBody>
          <a:bodyPr/>
          <a:lstStyle/>
          <a:p>
            <a:fld id="{7B19B1BC-E363-4E4F-ACDF-8B5B8A65FE78}" type="datetimeFigureOut">
              <a:rPr lang="tr-TR" smtClean="0"/>
              <a:t>16.09.2022</a:t>
            </a:fld>
            <a:endParaRPr lang="tr-TR"/>
          </a:p>
        </p:txBody>
      </p:sp>
      <p:sp>
        <p:nvSpPr>
          <p:cNvPr id="6" name="Alt Bilgi Yer Tutucusu 5">
            <a:extLst>
              <a:ext uri="{FF2B5EF4-FFF2-40B4-BE49-F238E27FC236}">
                <a16:creationId xmlns:a16="http://schemas.microsoft.com/office/drawing/2014/main" id="{50A77BD0-8684-C929-9690-5416C5A4C37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4FE180C-1E80-9142-E5EB-89FE9F04DD24}"/>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4268469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12448873-5A08-5767-C7E8-B842979A93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249F6E3-3652-C7FD-45F9-6AD746B61F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605351C-4A11-90F7-39DC-3DD625DF00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19B1BC-E363-4E4F-ACDF-8B5B8A65FE78}" type="datetimeFigureOut">
              <a:rPr lang="tr-TR" smtClean="0"/>
              <a:t>16.09.2022</a:t>
            </a:fld>
            <a:endParaRPr lang="tr-TR"/>
          </a:p>
        </p:txBody>
      </p:sp>
      <p:sp>
        <p:nvSpPr>
          <p:cNvPr id="5" name="Alt Bilgi Yer Tutucusu 4">
            <a:extLst>
              <a:ext uri="{FF2B5EF4-FFF2-40B4-BE49-F238E27FC236}">
                <a16:creationId xmlns:a16="http://schemas.microsoft.com/office/drawing/2014/main" id="{D71D72A2-7822-2B1A-6272-96273781DC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A23AAAA4-2AB7-1522-3106-30D1E8E5E4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9128B-081F-421D-92E5-9765341AA3AA}" type="slidenum">
              <a:rPr lang="tr-TR" smtClean="0"/>
              <a:t>‹#›</a:t>
            </a:fld>
            <a:endParaRPr lang="tr-TR"/>
          </a:p>
        </p:txBody>
      </p:sp>
    </p:spTree>
    <p:extLst>
      <p:ext uri="{BB962C8B-B14F-4D97-AF65-F5344CB8AC3E}">
        <p14:creationId xmlns:p14="http://schemas.microsoft.com/office/powerpoint/2010/main" val="512934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eri Yer Tutucusu 2">
            <a:extLst>
              <a:ext uri="{FF2B5EF4-FFF2-40B4-BE49-F238E27FC236}">
                <a16:creationId xmlns:a16="http://schemas.microsoft.com/office/drawing/2014/main" id="{20624A29-0E4C-44DE-A3B8-98E3C16A9EFD}"/>
              </a:ext>
            </a:extLst>
          </p:cNvPr>
          <p:cNvSpPr>
            <a:spLocks noGrp="1"/>
          </p:cNvSpPr>
          <p:nvPr>
            <p:ph type="dt" sz="half" idx="10"/>
          </p:nvPr>
        </p:nvSpPr>
        <p:spPr/>
        <p:txBody>
          <a:bodyPr/>
          <a:lstStyle/>
          <a:p>
            <a:fld id="{A19246B6-7C5A-40AA-A924-3DD20D1860FD}" type="datetime1">
              <a:rPr lang="en-US" smtClean="0"/>
              <a:t>9/16/2022</a:t>
            </a:fld>
            <a:endParaRPr lang="en-US"/>
          </a:p>
        </p:txBody>
      </p:sp>
      <p:sp>
        <p:nvSpPr>
          <p:cNvPr id="4" name="Slayt Numarası Yer Tutucusu 3">
            <a:extLst>
              <a:ext uri="{FF2B5EF4-FFF2-40B4-BE49-F238E27FC236}">
                <a16:creationId xmlns:a16="http://schemas.microsoft.com/office/drawing/2014/main" id="{13C5C232-8B10-4FEF-BEEF-082EB900B354}"/>
              </a:ext>
            </a:extLst>
          </p:cNvPr>
          <p:cNvSpPr>
            <a:spLocks noGrp="1"/>
          </p:cNvSpPr>
          <p:nvPr>
            <p:ph type="sldNum" sz="quarter" idx="12"/>
          </p:nvPr>
        </p:nvSpPr>
        <p:spPr/>
        <p:txBody>
          <a:bodyPr/>
          <a:lstStyle/>
          <a:p>
            <a:fld id="{585A37CE-56CC-4263-A743-6EA01FAEC455}" type="slidenum">
              <a:rPr lang="en-US" smtClean="0"/>
              <a:t>1</a:t>
            </a:fld>
            <a:endParaRPr lang="en-US" dirty="0"/>
          </a:p>
        </p:txBody>
      </p:sp>
      <p:grpSp>
        <p:nvGrpSpPr>
          <p:cNvPr id="6" name="Grup 5">
            <a:extLst>
              <a:ext uri="{FF2B5EF4-FFF2-40B4-BE49-F238E27FC236}">
                <a16:creationId xmlns:a16="http://schemas.microsoft.com/office/drawing/2014/main" id="{0D65409A-813A-4D19-9000-09FF8548ADCD}"/>
              </a:ext>
            </a:extLst>
          </p:cNvPr>
          <p:cNvGrpSpPr/>
          <p:nvPr/>
        </p:nvGrpSpPr>
        <p:grpSpPr>
          <a:xfrm>
            <a:off x="7249687" y="3671048"/>
            <a:ext cx="534164" cy="1269161"/>
            <a:chOff x="7259017" y="2809610"/>
            <a:chExt cx="534164" cy="2978004"/>
          </a:xfrm>
        </p:grpSpPr>
        <p:sp>
          <p:nvSpPr>
            <p:cNvPr id="5" name="Metin kutusu 4">
              <a:extLst>
                <a:ext uri="{FF2B5EF4-FFF2-40B4-BE49-F238E27FC236}">
                  <a16:creationId xmlns:a16="http://schemas.microsoft.com/office/drawing/2014/main" id="{BA210E14-3AA3-46C3-B4BB-9AEC1E705FE6}"/>
                </a:ext>
              </a:extLst>
            </p:cNvPr>
            <p:cNvSpPr txBox="1"/>
            <p:nvPr/>
          </p:nvSpPr>
          <p:spPr>
            <a:xfrm rot="16200000">
              <a:off x="6006303" y="4062324"/>
              <a:ext cx="2967093" cy="461665"/>
            </a:xfrm>
            <a:prstGeom prst="rect">
              <a:avLst/>
            </a:prstGeom>
            <a:noFill/>
          </p:spPr>
          <p:txBody>
            <a:bodyPr wrap="square" rtlCol="0">
              <a:spAutoFit/>
            </a:bodyPr>
            <a:lstStyle/>
            <a:p>
              <a:pPr algn="ctr"/>
              <a:r>
                <a:rPr lang="tr-TR" sz="2400" b="1" dirty="0">
                  <a:solidFill>
                    <a:schemeClr val="accent1">
                      <a:lumMod val="50000"/>
                    </a:schemeClr>
                  </a:solidFill>
                </a:rPr>
                <a:t>Konular</a:t>
              </a:r>
              <a:r>
                <a:rPr lang="tr-TR" sz="2400" b="1" u="sng" dirty="0">
                  <a:solidFill>
                    <a:schemeClr val="accent1">
                      <a:lumMod val="50000"/>
                    </a:schemeClr>
                  </a:solidFill>
                </a:rPr>
                <a:t> </a:t>
              </a:r>
            </a:p>
          </p:txBody>
        </p:sp>
        <p:sp>
          <p:nvSpPr>
            <p:cNvPr id="17" name="Rectangle 39">
              <a:extLst>
                <a:ext uri="{FF2B5EF4-FFF2-40B4-BE49-F238E27FC236}">
                  <a16:creationId xmlns:a16="http://schemas.microsoft.com/office/drawing/2014/main" id="{120C2FDA-9976-4933-B55E-349C587A5CE7}"/>
                </a:ext>
              </a:extLst>
            </p:cNvPr>
            <p:cNvSpPr/>
            <p:nvPr/>
          </p:nvSpPr>
          <p:spPr>
            <a:xfrm>
              <a:off x="7720682" y="2809610"/>
              <a:ext cx="72499" cy="2978004"/>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Metin kutusu 6">
            <a:extLst>
              <a:ext uri="{FF2B5EF4-FFF2-40B4-BE49-F238E27FC236}">
                <a16:creationId xmlns:a16="http://schemas.microsoft.com/office/drawing/2014/main" id="{04567FF3-0D36-4556-BE2C-FCD73A527E3A}"/>
              </a:ext>
            </a:extLst>
          </p:cNvPr>
          <p:cNvSpPr txBox="1"/>
          <p:nvPr/>
        </p:nvSpPr>
        <p:spPr>
          <a:xfrm>
            <a:off x="5335396" y="1513059"/>
            <a:ext cx="606490" cy="923330"/>
          </a:xfrm>
          <a:prstGeom prst="rect">
            <a:avLst/>
          </a:prstGeom>
          <a:noFill/>
        </p:spPr>
        <p:txBody>
          <a:bodyPr wrap="square" rtlCol="0">
            <a:spAutoFit/>
          </a:bodyPr>
          <a:lstStyle/>
          <a:p>
            <a:r>
              <a:rPr lang="tr-TR" sz="5400" b="1" dirty="0">
                <a:solidFill>
                  <a:schemeClr val="bg1"/>
                </a:solidFill>
                <a:latin typeface="Arial Black" panose="020B0A04020102020204" pitchFamily="34" charset="0"/>
              </a:rPr>
              <a:t>1</a:t>
            </a:r>
          </a:p>
        </p:txBody>
      </p:sp>
      <p:pic>
        <p:nvPicPr>
          <p:cNvPr id="10" name="Resim 9">
            <a:extLst>
              <a:ext uri="{FF2B5EF4-FFF2-40B4-BE49-F238E27FC236}">
                <a16:creationId xmlns:a16="http://schemas.microsoft.com/office/drawing/2014/main" id="{8CD629EE-96AD-45F3-6E97-5D591C0E7D96}"/>
              </a:ext>
            </a:extLst>
          </p:cNvPr>
          <p:cNvPicPr>
            <a:picLocks noChangeAspect="1"/>
          </p:cNvPicPr>
          <p:nvPr/>
        </p:nvPicPr>
        <p:blipFill>
          <a:blip r:embed="rId2"/>
          <a:stretch>
            <a:fillRect/>
          </a:stretch>
        </p:blipFill>
        <p:spPr>
          <a:xfrm>
            <a:off x="18882" y="0"/>
            <a:ext cx="6426915" cy="6858000"/>
          </a:xfrm>
          <a:prstGeom prst="rect">
            <a:avLst/>
          </a:prstGeom>
        </p:spPr>
      </p:pic>
      <p:sp>
        <p:nvSpPr>
          <p:cNvPr id="13" name="Metin kutusu 12">
            <a:extLst>
              <a:ext uri="{FF2B5EF4-FFF2-40B4-BE49-F238E27FC236}">
                <a16:creationId xmlns:a16="http://schemas.microsoft.com/office/drawing/2014/main" id="{5461C3D0-5C88-5778-6FD5-A50901AE2F6E}"/>
              </a:ext>
            </a:extLst>
          </p:cNvPr>
          <p:cNvSpPr txBox="1"/>
          <p:nvPr/>
        </p:nvSpPr>
        <p:spPr>
          <a:xfrm>
            <a:off x="-43565" y="3739880"/>
            <a:ext cx="5363401" cy="1200329"/>
          </a:xfrm>
          <a:prstGeom prst="rect">
            <a:avLst/>
          </a:prstGeom>
          <a:noFill/>
        </p:spPr>
        <p:txBody>
          <a:bodyPr wrap="square" rtlCol="0">
            <a:spAutoFit/>
          </a:bodyPr>
          <a:lstStyle/>
          <a:p>
            <a:pPr algn="r"/>
            <a:r>
              <a:rPr lang="tr-TR" sz="2400" dirty="0">
                <a:solidFill>
                  <a:schemeClr val="accent4">
                    <a:lumMod val="40000"/>
                    <a:lumOff val="60000"/>
                  </a:schemeClr>
                </a:solidFill>
                <a:latin typeface="Rockwell Nova Extra Bold" panose="02060903020205020403" pitchFamily="18" charset="0"/>
              </a:rPr>
              <a:t>BÖLÜM</a:t>
            </a:r>
          </a:p>
          <a:p>
            <a:pPr algn="r"/>
            <a:r>
              <a:rPr lang="tr-TR" sz="2400" dirty="0">
                <a:solidFill>
                  <a:schemeClr val="accent4">
                    <a:lumMod val="40000"/>
                    <a:lumOff val="60000"/>
                  </a:schemeClr>
                </a:solidFill>
                <a:latin typeface="Rockwell Nova Extra Bold" panose="02060903020205020403" pitchFamily="18" charset="0"/>
              </a:rPr>
              <a:t>rekabet</a:t>
            </a:r>
          </a:p>
          <a:p>
            <a:pPr algn="r"/>
            <a:r>
              <a:rPr lang="tr-TR" sz="2400" dirty="0">
                <a:solidFill>
                  <a:schemeClr val="accent4">
                    <a:lumMod val="40000"/>
                    <a:lumOff val="60000"/>
                  </a:schemeClr>
                </a:solidFill>
                <a:latin typeface="Rockwell Nova Extra Bold" panose="02060903020205020403" pitchFamily="18" charset="0"/>
              </a:rPr>
              <a:t>analizi</a:t>
            </a:r>
          </a:p>
        </p:txBody>
      </p:sp>
      <p:sp>
        <p:nvSpPr>
          <p:cNvPr id="14" name="Metin kutusu 13">
            <a:extLst>
              <a:ext uri="{FF2B5EF4-FFF2-40B4-BE49-F238E27FC236}">
                <a16:creationId xmlns:a16="http://schemas.microsoft.com/office/drawing/2014/main" id="{17F5059E-F9FA-17FC-26DD-E41A5B28FCD8}"/>
              </a:ext>
            </a:extLst>
          </p:cNvPr>
          <p:cNvSpPr txBox="1"/>
          <p:nvPr/>
        </p:nvSpPr>
        <p:spPr>
          <a:xfrm>
            <a:off x="5195450" y="3357244"/>
            <a:ext cx="609600" cy="1862048"/>
          </a:xfrm>
          <a:prstGeom prst="rect">
            <a:avLst/>
          </a:prstGeom>
          <a:noFill/>
        </p:spPr>
        <p:txBody>
          <a:bodyPr wrap="square" rtlCol="0">
            <a:spAutoFit/>
          </a:bodyPr>
          <a:lstStyle/>
          <a:p>
            <a:r>
              <a:rPr lang="tr-TR" sz="11500" dirty="0">
                <a:solidFill>
                  <a:srgbClr val="FFC1C2"/>
                </a:solidFill>
                <a:latin typeface="Amasis MT Pro Black" panose="020B0604020202020204" pitchFamily="18" charset="-94"/>
              </a:rPr>
              <a:t>8</a:t>
            </a:r>
          </a:p>
        </p:txBody>
      </p:sp>
      <p:sp>
        <p:nvSpPr>
          <p:cNvPr id="8" name="Metin kutusu 7">
            <a:extLst>
              <a:ext uri="{FF2B5EF4-FFF2-40B4-BE49-F238E27FC236}">
                <a16:creationId xmlns:a16="http://schemas.microsoft.com/office/drawing/2014/main" id="{60BC004D-2314-1AE8-B08D-B9770BB0BC1D}"/>
              </a:ext>
            </a:extLst>
          </p:cNvPr>
          <p:cNvSpPr txBox="1"/>
          <p:nvPr/>
        </p:nvSpPr>
        <p:spPr>
          <a:xfrm>
            <a:off x="7783851" y="3573928"/>
            <a:ext cx="4076700" cy="1477328"/>
          </a:xfrm>
          <a:prstGeom prst="rect">
            <a:avLst/>
          </a:prstGeom>
          <a:noFill/>
        </p:spPr>
        <p:txBody>
          <a:bodyPr wrap="square" rtlCol="0">
            <a:spAutoFit/>
          </a:bodyPr>
          <a:lstStyle/>
          <a:p>
            <a:pPr marL="285750" indent="-285750">
              <a:buFont typeface="Wingdings" panose="05000000000000000000" pitchFamily="2" charset="2"/>
              <a:buChar char="q"/>
            </a:pPr>
            <a:r>
              <a:rPr lang="tr-TR" dirty="0">
                <a:latin typeface="+mj-lt"/>
              </a:rPr>
              <a:t>Rekabet analizi</a:t>
            </a:r>
          </a:p>
          <a:p>
            <a:pPr marL="285750" indent="-285750">
              <a:buFont typeface="Wingdings" panose="05000000000000000000" pitchFamily="2" charset="2"/>
              <a:buChar char="q"/>
            </a:pPr>
            <a:r>
              <a:rPr lang="tr-TR" dirty="0">
                <a:latin typeface="+mj-lt"/>
              </a:rPr>
              <a:t>Rekabet güçleri</a:t>
            </a:r>
          </a:p>
          <a:p>
            <a:pPr marL="285750" indent="-285750">
              <a:buFont typeface="Wingdings" panose="05000000000000000000" pitchFamily="2" charset="2"/>
              <a:buChar char="q"/>
            </a:pPr>
            <a:r>
              <a:rPr lang="tr-TR" dirty="0">
                <a:latin typeface="+mj-lt"/>
              </a:rPr>
              <a:t>Sıfır toplamlı rekabet</a:t>
            </a:r>
          </a:p>
          <a:p>
            <a:pPr marL="285750" indent="-285750">
              <a:buFont typeface="Wingdings" panose="05000000000000000000" pitchFamily="2" charset="2"/>
              <a:buChar char="q"/>
            </a:pPr>
            <a:r>
              <a:rPr lang="tr-TR" dirty="0">
                <a:latin typeface="+mj-lt"/>
              </a:rPr>
              <a:t>Rekabet şartlarını değerlendirmede kullanılan araçlar</a:t>
            </a:r>
          </a:p>
        </p:txBody>
      </p:sp>
      <p:sp>
        <p:nvSpPr>
          <p:cNvPr id="2" name="Metin kutusu 7">
            <a:extLst>
              <a:ext uri="{FF2B5EF4-FFF2-40B4-BE49-F238E27FC236}">
                <a16:creationId xmlns:a16="http://schemas.microsoft.com/office/drawing/2014/main" id="{9435E8C3-9695-F51B-49F5-268772AE31D2}"/>
              </a:ext>
            </a:extLst>
          </p:cNvPr>
          <p:cNvSpPr txBox="1"/>
          <p:nvPr/>
        </p:nvSpPr>
        <p:spPr>
          <a:xfrm>
            <a:off x="231913" y="6169580"/>
            <a:ext cx="2743200" cy="369332"/>
          </a:xfrm>
          <a:prstGeom prst="rect">
            <a:avLst/>
          </a:prstGeom>
          <a:noFill/>
        </p:spPr>
        <p:txBody>
          <a:bodyPr wrap="squar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dirty="0">
                <a:solidFill>
                  <a:schemeClr val="accent3">
                    <a:lumMod val="20000"/>
                    <a:lumOff val="80000"/>
                  </a:schemeClr>
                </a:solidFill>
              </a:rPr>
              <a:t>Dr. Şahin Kavuncubaşı</a:t>
            </a:r>
          </a:p>
        </p:txBody>
      </p:sp>
    </p:spTree>
    <p:extLst>
      <p:ext uri="{BB962C8B-B14F-4D97-AF65-F5344CB8AC3E}">
        <p14:creationId xmlns:p14="http://schemas.microsoft.com/office/powerpoint/2010/main" val="4227190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81325BE1-D6D2-2224-157D-088592A275F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95993" y="2369574"/>
            <a:ext cx="8104625" cy="4339689"/>
          </a:xfrm>
          <a:prstGeom prst="rect">
            <a:avLst/>
          </a:prstGeom>
          <a:noFill/>
        </p:spPr>
      </p:pic>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ölçek ekonomisi: bir anımsatma</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541929348"/>
              </p:ext>
            </p:extLst>
          </p:nvPr>
        </p:nvGraphicFramePr>
        <p:xfrm>
          <a:off x="4871094" y="1276617"/>
          <a:ext cx="7222584" cy="1737360"/>
        </p:xfrm>
        <a:graphic>
          <a:graphicData uri="http://schemas.openxmlformats.org/drawingml/2006/table">
            <a:tbl>
              <a:tblPr firstRow="1" bandRow="1">
                <a:tableStyleId>{5C22544A-7EE6-4342-B048-85BDC9FD1C3A}</a:tableStyleId>
              </a:tblPr>
              <a:tblGrid>
                <a:gridCol w="7222584">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Ölçek ekonomisi, üretim kapasitesi (ölçek, büyüklük) arttıkça ortalama maliyetlerdeki azalmayı ifade eder.  Kurumun ölçeği arttıkça ortalama maliyetler bir noktaya kadar azalır; bu noktadan sonra tekrar artmaya başlar.  Üretim kapasitesinin (ölçeğinin) </a:t>
                      </a:r>
                      <a:r>
                        <a:rPr lang="tr-TR" sz="1800" b="0" kern="1200" dirty="0" err="1">
                          <a:solidFill>
                            <a:schemeClr val="tx1"/>
                          </a:solidFill>
                          <a:latin typeface="+mn-lt"/>
                          <a:ea typeface="+mn-ea"/>
                          <a:cs typeface="+mn-cs"/>
                        </a:rPr>
                        <a:t>Qa</a:t>
                      </a:r>
                      <a:r>
                        <a:rPr lang="tr-TR" sz="1800" b="0" kern="1200" dirty="0">
                          <a:solidFill>
                            <a:schemeClr val="tx1"/>
                          </a:solidFill>
                          <a:latin typeface="+mn-lt"/>
                          <a:ea typeface="+mn-ea"/>
                          <a:cs typeface="+mn-cs"/>
                        </a:rPr>
                        <a:t> noktasından </a:t>
                      </a:r>
                      <a:r>
                        <a:rPr lang="tr-TR" sz="1800" b="0" kern="1200" dirty="0" err="1">
                          <a:solidFill>
                            <a:schemeClr val="tx1"/>
                          </a:solidFill>
                          <a:latin typeface="+mn-lt"/>
                          <a:ea typeface="+mn-ea"/>
                          <a:cs typeface="+mn-cs"/>
                        </a:rPr>
                        <a:t>Qb</a:t>
                      </a:r>
                      <a:r>
                        <a:rPr lang="tr-TR" sz="1800" b="0" kern="1200" dirty="0">
                          <a:solidFill>
                            <a:schemeClr val="tx1"/>
                          </a:solidFill>
                          <a:latin typeface="+mn-lt"/>
                          <a:ea typeface="+mn-ea"/>
                          <a:cs typeface="+mn-cs"/>
                        </a:rPr>
                        <a:t> noktasına çıkarılması nedeniyle sağlanan ortalama maliyetlerdeki  azalmaya veya tasarrufa  (</a:t>
                      </a:r>
                      <a:r>
                        <a:rPr lang="tr-TR" sz="1800" b="0" kern="1200" dirty="0" err="1">
                          <a:solidFill>
                            <a:schemeClr val="tx1"/>
                          </a:solidFill>
                          <a:latin typeface="+mn-lt"/>
                          <a:ea typeface="+mn-ea"/>
                          <a:cs typeface="+mn-cs"/>
                        </a:rPr>
                        <a:t>Cb-Ca</a:t>
                      </a:r>
                      <a:r>
                        <a:rPr lang="tr-TR" sz="1800" b="0" kern="1200" dirty="0">
                          <a:solidFill>
                            <a:schemeClr val="tx1"/>
                          </a:solidFill>
                          <a:latin typeface="+mn-lt"/>
                          <a:ea typeface="+mn-ea"/>
                          <a:cs typeface="+mn-cs"/>
                        </a:rPr>
                        <a:t>) ölçek ekonomisi adı verilir.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2817359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ölçek ekonomisi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4096396843"/>
              </p:ext>
            </p:extLst>
          </p:nvPr>
        </p:nvGraphicFramePr>
        <p:xfrm>
          <a:off x="4650657" y="2763907"/>
          <a:ext cx="6780132" cy="228600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latin typeface="+mn-lt"/>
                          <a:ea typeface="+mn-ea"/>
                          <a:cs typeface="+mn-cs"/>
                        </a:rPr>
                        <a:t>Hizmet bölgesinde eskiden kurulmuş olan kurumlar, zaman içinde optimum büyüklüğe (ölçek) ulaşmışlardır. Yeni açılan bir kurumun ise optimum büyüklüğe ulaşması için zamana ihtiyacı vardır.  Dolayısıyla yeni açılan kurumlar, eski kurumlara oranla daha yüksek maliyetlerle çalışmak zorunda kalacaktır.  </a:t>
                      </a:r>
                    </a:p>
                    <a:p>
                      <a:pPr marL="285750" indent="-285750">
                        <a:buFont typeface="Arial" panose="020B0604020202020204" pitchFamily="34" charset="0"/>
                        <a:buChar char="•"/>
                      </a:pPr>
                      <a:r>
                        <a:rPr lang="tr-TR" sz="1800" b="0" kern="1200" dirty="0">
                          <a:solidFill>
                            <a:schemeClr val="tx1"/>
                          </a:solidFill>
                          <a:latin typeface="+mn-lt"/>
                          <a:ea typeface="+mn-ea"/>
                          <a:cs typeface="+mn-cs"/>
                        </a:rPr>
                        <a:t>Maliyetlerin yüksek olmasından dolayı yeni kurumların,  eski kurumlarla rekabet edebilme imkanı azalacaktır.  Bu durum, yeni yatırımcılar için bir giriş engeli oluşturur.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3466645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hizmet farklılaştırma</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4001747386"/>
              </p:ext>
            </p:extLst>
          </p:nvPr>
        </p:nvGraphicFramePr>
        <p:xfrm>
          <a:off x="4640826" y="2691088"/>
          <a:ext cx="6780132" cy="201168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Hizmet bölgesinde eskiden kurulmuş olan kurumlar hasta ilişkileri, hizmetlerini farklılaştırarak ve  reklam, tanıtım, sosyal sorumluluk projeleri gibi araçlarla hasta sadakati yaratmışlardır.  Hasta sadakatini yaratmak, uzun sürede gerçekleşir. Yeni açılan kurumun toplum tarafından benimsenmesi için reklam ve tanıtım konusunda ciddi harcamalar yapması gerekir.   Bu harcamaların büyüklüğü, yeni açılacak kurumlar için ciddi bir problem ve giriş engeli haline gelir.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26990043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yüksek sermaye ihtiyacı</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021430742"/>
              </p:ext>
            </p:extLst>
          </p:nvPr>
        </p:nvGraphicFramePr>
        <p:xfrm>
          <a:off x="4758812" y="3429000"/>
          <a:ext cx="6780132" cy="173736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latin typeface="+mn-lt"/>
                          <a:ea typeface="+mn-ea"/>
                          <a:cs typeface="+mn-cs"/>
                        </a:rPr>
                        <a:t>Bir hastanenin kurulması (bina inşaatı, demirbaşların temini) için  yüksek miktarlarda yatırım harcamasının yapılması gereklidir.  Ayrıca, hastane açıldıktan sonra da personel gideri, ilaç tıbbi malzeme giderleri için de işletme sermayesine ihtiyaç duyulur. </a:t>
                      </a:r>
                    </a:p>
                    <a:p>
                      <a:pPr marL="285750" indent="-285750">
                        <a:buFont typeface="Arial" panose="020B0604020202020204" pitchFamily="34" charset="0"/>
                        <a:buChar char="•"/>
                      </a:pPr>
                      <a:r>
                        <a:rPr lang="tr-TR" sz="1800" b="0" kern="1200" dirty="0">
                          <a:solidFill>
                            <a:schemeClr val="tx1"/>
                          </a:solidFill>
                          <a:latin typeface="+mn-lt"/>
                          <a:ea typeface="+mn-ea"/>
                          <a:cs typeface="+mn-cs"/>
                        </a:rPr>
                        <a:t>Yatırım maliyetinin yüksek olması (giriş engeli) durumunda girişimciler  yatırım fikrinden vazgeçebilir.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3449353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marka (kurum) değiştirme maliyeti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3378245105"/>
              </p:ext>
            </p:extLst>
          </p:nvPr>
        </p:nvGraphicFramePr>
        <p:xfrm>
          <a:off x="4729316" y="2360784"/>
          <a:ext cx="6780132" cy="393192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latin typeface="+mn-lt"/>
                          <a:ea typeface="+mn-ea"/>
                          <a:cs typeface="+mn-cs"/>
                        </a:rPr>
                        <a:t>Sürekli kullandığımız bir hastaneyi bırakıp, yine açılan bir hastaneye gitmeyi pek düşünmeyiz. Zira sürekli kullandığımız hastaneyi tanımışızdır; hekim ve diğer personel ile olumlu ilişkiler geliştirmişizdir (kronik hastalıkları olan hastaları düşünün).</a:t>
                      </a:r>
                    </a:p>
                    <a:p>
                      <a:pPr marL="285750" indent="-285750">
                        <a:buFont typeface="Arial" panose="020B0604020202020204" pitchFamily="34" charset="0"/>
                        <a:buChar char="•"/>
                      </a:pPr>
                      <a:r>
                        <a:rPr lang="tr-TR" sz="1800" b="0" kern="1200" dirty="0">
                          <a:solidFill>
                            <a:schemeClr val="tx1"/>
                          </a:solidFill>
                          <a:latin typeface="+mn-lt"/>
                          <a:ea typeface="+mn-ea"/>
                          <a:cs typeface="+mn-cs"/>
                        </a:rPr>
                        <a:t>Yeni açılan bir hastaneyi tanımak, nasıl işlediğini anlamak için araştırmalar yaparız.  Bu araştırma için zaman ayırmamız bile basit anlamda bir marka değiştirme maliyetidir. </a:t>
                      </a:r>
                    </a:p>
                    <a:p>
                      <a:pPr marL="285750" indent="-285750">
                        <a:buFont typeface="Arial" panose="020B0604020202020204" pitchFamily="34" charset="0"/>
                        <a:buChar char="•"/>
                      </a:pPr>
                      <a:r>
                        <a:rPr lang="tr-TR" sz="1800" b="0" kern="1200" dirty="0">
                          <a:solidFill>
                            <a:schemeClr val="tx1"/>
                          </a:solidFill>
                          <a:latin typeface="+mn-lt"/>
                          <a:ea typeface="+mn-ea"/>
                          <a:cs typeface="+mn-cs"/>
                        </a:rPr>
                        <a:t>Eski hastane yerine yenisini seçtiğimizde, eski hastanede bizlere sağlanan randevu alma kolaylığı, fark indirimleri gibi ayrıcalıklardan da vazgeçeriz. Bunlar da marka değiştirme maliyetidir. </a:t>
                      </a:r>
                    </a:p>
                    <a:p>
                      <a:pPr marL="285750" indent="-285750">
                        <a:buFont typeface="Arial" panose="020B0604020202020204" pitchFamily="34" charset="0"/>
                        <a:buChar char="•"/>
                      </a:pPr>
                      <a:r>
                        <a:rPr lang="tr-TR" sz="1800" b="0" i="1" kern="1200" dirty="0">
                          <a:solidFill>
                            <a:schemeClr val="tx1"/>
                          </a:solidFill>
                          <a:latin typeface="+mn-lt"/>
                          <a:ea typeface="+mn-ea"/>
                          <a:cs typeface="+mn-cs"/>
                        </a:rPr>
                        <a:t>Marka değiştirme maliyetinin yüksek olması, yeni açılan hastaneler için bir giriş engeli haline gelir; zira hastalar marka değiştirme maliyetinin yüksek olmasından dolayı yeni açılan kurumları tercih etmeyebilir.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18616374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dağıtım kanallarına erişim</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262277651"/>
              </p:ext>
            </p:extLst>
          </p:nvPr>
        </p:nvGraphicFramePr>
        <p:xfrm>
          <a:off x="7767484" y="3271684"/>
          <a:ext cx="3667432" cy="2011680"/>
        </p:xfrm>
        <a:graphic>
          <a:graphicData uri="http://schemas.openxmlformats.org/drawingml/2006/table">
            <a:tbl>
              <a:tblPr firstRow="1" bandRow="1">
                <a:tableStyleId>{5C22544A-7EE6-4342-B048-85BDC9FD1C3A}</a:tableStyleId>
              </a:tblPr>
              <a:tblGrid>
                <a:gridCol w="36674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latin typeface="+mn-lt"/>
                          <a:ea typeface="+mn-ea"/>
                          <a:cs typeface="+mn-cs"/>
                        </a:rPr>
                        <a:t>Dağıtım kanalı, ürünlerle tüketicileri buluşturan mekanizmaları ifade eder.  Marketten aldığımız bir ürünün, üreticiden bize ulaşmasına kadar geçen tüm faaliyetler, dağıtım kanalı içinde gerçekleşir.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pic>
        <p:nvPicPr>
          <p:cNvPr id="5" name="Resim 4">
            <a:extLst>
              <a:ext uri="{FF2B5EF4-FFF2-40B4-BE49-F238E27FC236}">
                <a16:creationId xmlns:a16="http://schemas.microsoft.com/office/drawing/2014/main" id="{A897C0E8-D8F1-001B-5EBA-3F193C6294B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3933" y="2350954"/>
            <a:ext cx="6875503" cy="3504373"/>
          </a:xfrm>
          <a:prstGeom prst="rect">
            <a:avLst/>
          </a:prstGeom>
          <a:noFill/>
        </p:spPr>
      </p:pic>
    </p:spTree>
    <p:extLst>
      <p:ext uri="{BB962C8B-B14F-4D97-AF65-F5344CB8AC3E}">
        <p14:creationId xmlns:p14="http://schemas.microsoft.com/office/powerpoint/2010/main" val="22555399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dağıtım kanallarına erişim</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908404117"/>
              </p:ext>
            </p:extLst>
          </p:nvPr>
        </p:nvGraphicFramePr>
        <p:xfrm>
          <a:off x="4444181" y="3782962"/>
          <a:ext cx="7433187" cy="1463040"/>
        </p:xfrm>
        <a:graphic>
          <a:graphicData uri="http://schemas.openxmlformats.org/drawingml/2006/table">
            <a:tbl>
              <a:tblPr firstRow="1" bandRow="1">
                <a:tableStyleId>{5C22544A-7EE6-4342-B048-85BDC9FD1C3A}</a:tableStyleId>
              </a:tblPr>
              <a:tblGrid>
                <a:gridCol w="7433187">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latin typeface="+mn-lt"/>
                          <a:ea typeface="+mn-ea"/>
                          <a:cs typeface="+mn-cs"/>
                        </a:rPr>
                        <a:t>Eski hastaneler, semt poliklinikleri, AVM klinikleri açarak,  özel muayenehanesi bulanan hekimlerle anlaşmalar yaparak  hasta akışını kontrol altına almışlardır.  Yeni açılan bir hastanenin hızlı biçimde hasta akışını kontrol altına alması mümkün değildir.  Hasta akışının kontrol altına alınamaması, hastanenin gelir elde etme imkanını sınırlandırır.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12477445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diğer maliyet dezavantajları</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35286103"/>
              </p:ext>
            </p:extLst>
          </p:nvPr>
        </p:nvGraphicFramePr>
        <p:xfrm>
          <a:off x="4444181" y="3301182"/>
          <a:ext cx="7433187" cy="2560320"/>
        </p:xfrm>
        <a:graphic>
          <a:graphicData uri="http://schemas.openxmlformats.org/drawingml/2006/table">
            <a:tbl>
              <a:tblPr firstRow="1" bandRow="1">
                <a:tableStyleId>{5C22544A-7EE6-4342-B048-85BDC9FD1C3A}</a:tableStyleId>
              </a:tblPr>
              <a:tblGrid>
                <a:gridCol w="7433187">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latin typeface="+mn-lt"/>
                          <a:ea typeface="+mn-ea"/>
                          <a:cs typeface="+mn-cs"/>
                        </a:rPr>
                        <a:t>Eski hastaneler, zaman içinde tedarikçilerle köklü ilişkiler geliştirmişlerdir.  Bu nedenle yeni açılan kurumlara göre fiyat indirimleri, ödeme kolaylıkları gibi ayrıcalıklara sahiptir. Tedarikçiler yeni açılacak bir hastaneye aynı ayrıcalıkları tanımayabilir.</a:t>
                      </a:r>
                    </a:p>
                    <a:p>
                      <a:pPr marL="285750" indent="-285750">
                        <a:buFont typeface="Arial" panose="020B0604020202020204" pitchFamily="34" charset="0"/>
                        <a:buChar char="•"/>
                      </a:pPr>
                      <a:r>
                        <a:rPr lang="tr-TR" sz="1800" b="0" kern="1200" dirty="0">
                          <a:solidFill>
                            <a:schemeClr val="tx1"/>
                          </a:solidFill>
                          <a:latin typeface="+mn-lt"/>
                          <a:ea typeface="+mn-ea"/>
                          <a:cs typeface="+mn-cs"/>
                        </a:rPr>
                        <a:t>Eski hastaneler muhtemelen en iyi kuruluş yerinde (örneğin nüfusa en yakın, ulaşım olanaklarının çok iyi olduğu yer)  faaliyette bulunmaktadırlar. </a:t>
                      </a:r>
                    </a:p>
                    <a:p>
                      <a:pPr marL="285750" indent="-285750">
                        <a:buFont typeface="Arial" panose="020B0604020202020204" pitchFamily="34" charset="0"/>
                        <a:buChar char="•"/>
                      </a:pPr>
                      <a:r>
                        <a:rPr lang="tr-TR" sz="1800" b="0" kern="1200" dirty="0">
                          <a:solidFill>
                            <a:schemeClr val="tx1"/>
                          </a:solidFill>
                          <a:latin typeface="+mn-lt"/>
                          <a:ea typeface="+mn-ea"/>
                          <a:cs typeface="+mn-cs"/>
                        </a:rPr>
                        <a:t>Eski hastaneler, zaman içinde  iş süreçlerini ve yönetsel formaliteleri verimlilik artışı sağlayacak şekilde tasarlamışlardır.  Yeni açılacak hastanelerin böyle bir imkanı bulunmayabilir.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27710909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hükümet politikaları</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156913078"/>
              </p:ext>
            </p:extLst>
          </p:nvPr>
        </p:nvGraphicFramePr>
        <p:xfrm>
          <a:off x="4719483" y="2242798"/>
          <a:ext cx="6780132" cy="173736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latin typeface="+mn-lt"/>
                          <a:ea typeface="+mn-ea"/>
                          <a:cs typeface="+mn-cs"/>
                        </a:rPr>
                        <a:t>Hükümet veya Sağlık Bakanlığı hastane ruhsatlarına sınırlama getirerek, yeni hastanelerin açılmasını engelleyebilir. </a:t>
                      </a:r>
                    </a:p>
                    <a:p>
                      <a:pPr marL="285750" indent="-285750">
                        <a:buFont typeface="Arial" panose="020B0604020202020204" pitchFamily="34" charset="0"/>
                        <a:buChar char="•"/>
                      </a:pPr>
                      <a:r>
                        <a:rPr lang="tr-TR" sz="1800" b="0" kern="1200" dirty="0">
                          <a:solidFill>
                            <a:schemeClr val="tx1"/>
                          </a:solidFill>
                          <a:latin typeface="+mn-lt"/>
                          <a:ea typeface="+mn-ea"/>
                          <a:cs typeface="+mn-cs"/>
                        </a:rPr>
                        <a:t>Rekabet kurumu veya rekabeti düzenleyen mevzuat, hastane devirleri veya birleşmelerine engel olabilir.</a:t>
                      </a:r>
                    </a:p>
                    <a:p>
                      <a:pPr marL="285750" indent="-285750">
                        <a:buFont typeface="Arial" panose="020B0604020202020204" pitchFamily="34" charset="0"/>
                        <a:buChar char="•"/>
                      </a:pPr>
                      <a:r>
                        <a:rPr lang="tr-TR" sz="1800" b="0" kern="1200" dirty="0">
                          <a:solidFill>
                            <a:schemeClr val="tx1"/>
                          </a:solidFill>
                          <a:latin typeface="+mn-lt"/>
                          <a:ea typeface="+mn-ea"/>
                          <a:cs typeface="+mn-cs"/>
                        </a:rPr>
                        <a:t>Sağlık Bakanlığı, hekim kadrosu tahsisinde sınırlayıcı tedbirler alarak, özel hastanelerin büyümesini engelleyebilir.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graphicFrame>
        <p:nvGraphicFramePr>
          <p:cNvPr id="6" name="Tablo 7">
            <a:extLst>
              <a:ext uri="{FF2B5EF4-FFF2-40B4-BE49-F238E27FC236}">
                <a16:creationId xmlns:a16="http://schemas.microsoft.com/office/drawing/2014/main" id="{1D63EFA7-A28D-B408-FA75-C1212E278938}"/>
              </a:ext>
            </a:extLst>
          </p:cNvPr>
          <p:cNvGraphicFramePr>
            <a:graphicFrameLocks noGrp="1"/>
          </p:cNvGraphicFramePr>
          <p:nvPr>
            <p:extLst>
              <p:ext uri="{D42A27DB-BD31-4B8C-83A1-F6EECF244321}">
                <p14:modId xmlns:p14="http://schemas.microsoft.com/office/powerpoint/2010/main" val="269227842"/>
              </p:ext>
            </p:extLst>
          </p:nvPr>
        </p:nvGraphicFramePr>
        <p:xfrm>
          <a:off x="4719483" y="5043286"/>
          <a:ext cx="6897758" cy="640080"/>
        </p:xfrm>
        <a:graphic>
          <a:graphicData uri="http://schemas.openxmlformats.org/drawingml/2006/table">
            <a:tbl>
              <a:tblPr firstRow="1" bandRow="1">
                <a:tableStyleId>{5C22544A-7EE6-4342-B048-85BDC9FD1C3A}</a:tableStyleId>
              </a:tblPr>
              <a:tblGrid>
                <a:gridCol w="6897758">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Basında bu konuda bol örnek bulabilirsiniz.  </a:t>
                      </a:r>
                    </a:p>
                    <a:p>
                      <a:pPr marL="0" indent="0">
                        <a:buFont typeface="Arial" panose="020B0604020202020204" pitchFamily="34" charset="0"/>
                        <a:buNone/>
                      </a:pPr>
                      <a:r>
                        <a:rPr lang="tr-TR" sz="1800" b="0" kern="1200" dirty="0">
                          <a:solidFill>
                            <a:schemeClr val="tx1"/>
                          </a:solidFill>
                          <a:latin typeface="+mn-lt"/>
                          <a:ea typeface="+mn-ea"/>
                          <a:cs typeface="+mn-cs"/>
                        </a:rPr>
                        <a:t>Rekabet Kurumu kararlarını inceleyebilirsiniz.</a:t>
                      </a:r>
                    </a:p>
                  </a:txBody>
                  <a:tcPr>
                    <a:lnL w="57150" cap="flat" cmpd="sng" algn="ctr">
                      <a:solidFill>
                        <a:schemeClr val="accent6">
                          <a:lumMod val="75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17040173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misilleme beklentisi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2511724511"/>
              </p:ext>
            </p:extLst>
          </p:nvPr>
        </p:nvGraphicFramePr>
        <p:xfrm>
          <a:off x="4866177" y="3019547"/>
          <a:ext cx="6780132" cy="118872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latin typeface="+mn-lt"/>
                          <a:ea typeface="+mn-ea"/>
                          <a:cs typeface="+mn-cs"/>
                        </a:rPr>
                        <a:t>Eski hastaneler, yeni kurum açılmasını önlemek veya yeni açılan  kurumları zorlamak için tehdit edici manevralara başvurabilir.  Misilleme beklentisi ne kadar yüksek ise, yeni bir kurumun açılma olasılığı da o derece azalmaktadır.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1004307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eri Yer Tutucusu 2">
            <a:extLst>
              <a:ext uri="{FF2B5EF4-FFF2-40B4-BE49-F238E27FC236}">
                <a16:creationId xmlns:a16="http://schemas.microsoft.com/office/drawing/2014/main" id="{20624A29-0E4C-44DE-A3B8-98E3C16A9EFD}"/>
              </a:ext>
            </a:extLst>
          </p:cNvPr>
          <p:cNvSpPr>
            <a:spLocks noGrp="1"/>
          </p:cNvSpPr>
          <p:nvPr>
            <p:ph type="dt" sz="half" idx="10"/>
          </p:nvPr>
        </p:nvSpPr>
        <p:spPr>
          <a:xfrm>
            <a:off x="278364" y="6358561"/>
            <a:ext cx="2743200" cy="365125"/>
          </a:xfrm>
        </p:spPr>
        <p:txBody>
          <a:bodyPr/>
          <a:lstStyle/>
          <a:p>
            <a:fld id="{A19246B6-7C5A-40AA-A924-3DD20D1860FD}" type="datetime1">
              <a:rPr lang="en-US" smtClean="0"/>
              <a:t>9/16/2022</a:t>
            </a:fld>
            <a:endParaRPr lang="en-US" dirty="0"/>
          </a:p>
        </p:txBody>
      </p:sp>
      <p:grpSp>
        <p:nvGrpSpPr>
          <p:cNvPr id="6" name="Grup 5">
            <a:extLst>
              <a:ext uri="{FF2B5EF4-FFF2-40B4-BE49-F238E27FC236}">
                <a16:creationId xmlns:a16="http://schemas.microsoft.com/office/drawing/2014/main" id="{0D65409A-813A-4D19-9000-09FF8548ADCD}"/>
              </a:ext>
            </a:extLst>
          </p:cNvPr>
          <p:cNvGrpSpPr/>
          <p:nvPr/>
        </p:nvGrpSpPr>
        <p:grpSpPr>
          <a:xfrm>
            <a:off x="1788135" y="1996530"/>
            <a:ext cx="611167" cy="4307578"/>
            <a:chOff x="7259017" y="2809610"/>
            <a:chExt cx="534164" cy="2978004"/>
          </a:xfrm>
        </p:grpSpPr>
        <p:sp>
          <p:nvSpPr>
            <p:cNvPr id="5" name="Metin kutusu 4">
              <a:extLst>
                <a:ext uri="{FF2B5EF4-FFF2-40B4-BE49-F238E27FC236}">
                  <a16:creationId xmlns:a16="http://schemas.microsoft.com/office/drawing/2014/main" id="{BA210E14-3AA3-46C3-B4BB-9AEC1E705FE6}"/>
                </a:ext>
              </a:extLst>
            </p:cNvPr>
            <p:cNvSpPr txBox="1"/>
            <p:nvPr/>
          </p:nvSpPr>
          <p:spPr>
            <a:xfrm rot="16200000">
              <a:off x="6006303" y="4062324"/>
              <a:ext cx="2967093" cy="461665"/>
            </a:xfrm>
            <a:prstGeom prst="rect">
              <a:avLst/>
            </a:prstGeom>
            <a:noFill/>
          </p:spPr>
          <p:txBody>
            <a:bodyPr wrap="square" rtlCol="0">
              <a:spAutoFit/>
            </a:bodyPr>
            <a:lstStyle/>
            <a:p>
              <a:pPr algn="ctr"/>
              <a:r>
                <a:rPr lang="tr-TR" sz="2400" b="1" dirty="0"/>
                <a:t>Konular</a:t>
              </a:r>
              <a:r>
                <a:rPr lang="tr-TR" sz="2400" b="1" u="sng" dirty="0"/>
                <a:t> </a:t>
              </a:r>
            </a:p>
          </p:txBody>
        </p:sp>
        <p:sp>
          <p:nvSpPr>
            <p:cNvPr id="17" name="Rectangle 39">
              <a:extLst>
                <a:ext uri="{FF2B5EF4-FFF2-40B4-BE49-F238E27FC236}">
                  <a16:creationId xmlns:a16="http://schemas.microsoft.com/office/drawing/2014/main" id="{120C2FDA-9976-4933-B55E-349C587A5CE7}"/>
                </a:ext>
              </a:extLst>
            </p:cNvPr>
            <p:cNvSpPr/>
            <p:nvPr/>
          </p:nvSpPr>
          <p:spPr>
            <a:xfrm>
              <a:off x="7676608" y="2809611"/>
              <a:ext cx="116573" cy="297800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Metin kutusu 6">
            <a:extLst>
              <a:ext uri="{FF2B5EF4-FFF2-40B4-BE49-F238E27FC236}">
                <a16:creationId xmlns:a16="http://schemas.microsoft.com/office/drawing/2014/main" id="{04567FF3-0D36-4556-BE2C-FCD73A527E3A}"/>
              </a:ext>
            </a:extLst>
          </p:cNvPr>
          <p:cNvSpPr txBox="1"/>
          <p:nvPr/>
        </p:nvSpPr>
        <p:spPr>
          <a:xfrm>
            <a:off x="6018186" y="1438410"/>
            <a:ext cx="606490" cy="923330"/>
          </a:xfrm>
          <a:prstGeom prst="rect">
            <a:avLst/>
          </a:prstGeom>
          <a:noFill/>
        </p:spPr>
        <p:txBody>
          <a:bodyPr wrap="square" rtlCol="0">
            <a:spAutoFit/>
          </a:bodyPr>
          <a:lstStyle/>
          <a:p>
            <a:r>
              <a:rPr lang="tr-TR" sz="5400" b="1" dirty="0">
                <a:solidFill>
                  <a:schemeClr val="bg1"/>
                </a:solidFill>
                <a:latin typeface="Arial Black" panose="020B0A04020102020204" pitchFamily="34" charset="0"/>
              </a:rPr>
              <a:t>2</a:t>
            </a:r>
          </a:p>
        </p:txBody>
      </p:sp>
      <p:sp>
        <p:nvSpPr>
          <p:cNvPr id="13" name="Rectangle 39">
            <a:extLst>
              <a:ext uri="{FF2B5EF4-FFF2-40B4-BE49-F238E27FC236}">
                <a16:creationId xmlns:a16="http://schemas.microsoft.com/office/drawing/2014/main" id="{120C2FDA-9976-4933-B55E-349C587A5CE7}"/>
              </a:ext>
            </a:extLst>
          </p:cNvPr>
          <p:cNvSpPr/>
          <p:nvPr/>
        </p:nvSpPr>
        <p:spPr>
          <a:xfrm rot="5400000">
            <a:off x="8506755" y="-1045003"/>
            <a:ext cx="186695" cy="558035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Metin kutusu 3"/>
          <p:cNvSpPr txBox="1"/>
          <p:nvPr/>
        </p:nvSpPr>
        <p:spPr>
          <a:xfrm>
            <a:off x="6624676" y="1251716"/>
            <a:ext cx="3487744" cy="400110"/>
          </a:xfrm>
          <a:prstGeom prst="rect">
            <a:avLst/>
          </a:prstGeom>
          <a:noFill/>
        </p:spPr>
        <p:txBody>
          <a:bodyPr wrap="square" rtlCol="0">
            <a:spAutoFit/>
          </a:bodyPr>
          <a:lstStyle/>
          <a:p>
            <a:r>
              <a:rPr lang="tr-TR" sz="2000" b="1" dirty="0"/>
              <a:t>Yanıtını arayacağımız sorular</a:t>
            </a:r>
          </a:p>
        </p:txBody>
      </p:sp>
      <p:cxnSp>
        <p:nvCxnSpPr>
          <p:cNvPr id="16" name="Dirsek Bağlayıcısı 15"/>
          <p:cNvCxnSpPr>
            <a:stCxn id="17" idx="0"/>
            <a:endCxn id="13" idx="2"/>
          </p:cNvCxnSpPr>
          <p:nvPr/>
        </p:nvCxnSpPr>
        <p:spPr>
          <a:xfrm rot="5400000" flipH="1" flipV="1">
            <a:off x="3945591" y="132197"/>
            <a:ext cx="251357" cy="3477313"/>
          </a:xfrm>
          <a:prstGeom prst="bentConnector2">
            <a:avLst/>
          </a:prstGeom>
          <a:ln w="38100">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 name="Metin kutusu 7">
            <a:extLst>
              <a:ext uri="{FF2B5EF4-FFF2-40B4-BE49-F238E27FC236}">
                <a16:creationId xmlns:a16="http://schemas.microsoft.com/office/drawing/2014/main" id="{434EA31E-D237-9D2B-58ED-A8ACBC27A661}"/>
              </a:ext>
            </a:extLst>
          </p:cNvPr>
          <p:cNvSpPr txBox="1"/>
          <p:nvPr/>
        </p:nvSpPr>
        <p:spPr>
          <a:xfrm>
            <a:off x="6722332" y="2110746"/>
            <a:ext cx="4329404" cy="4078039"/>
          </a:xfrm>
          <a:prstGeom prst="rect">
            <a:avLst/>
          </a:prstGeom>
          <a:noFill/>
        </p:spPr>
        <p:txBody>
          <a:bodyPr wrap="square" rtlCol="0">
            <a:spAutoFit/>
          </a:bodyPr>
          <a:lstStyle/>
          <a:p>
            <a:r>
              <a:rPr lang="tr-TR" dirty="0">
                <a:latin typeface="+mj-lt"/>
              </a:rPr>
              <a:t>Rekabet nedir? </a:t>
            </a:r>
          </a:p>
          <a:p>
            <a:endParaRPr lang="tr-TR" dirty="0">
              <a:latin typeface="+mj-lt"/>
            </a:endParaRPr>
          </a:p>
          <a:p>
            <a:r>
              <a:rPr lang="tr-TR" dirty="0">
                <a:latin typeface="+mj-lt"/>
              </a:rPr>
              <a:t>Bir sektör veya endüstride rekabeti etkileyen güçler nelerdir? Niçin bu güçleri anlamalıyız?</a:t>
            </a:r>
          </a:p>
          <a:p>
            <a:endParaRPr lang="tr-TR" dirty="0">
              <a:latin typeface="+mj-lt"/>
            </a:endParaRPr>
          </a:p>
          <a:p>
            <a:endParaRPr lang="tr-TR" sz="700" dirty="0">
              <a:latin typeface="+mj-lt"/>
            </a:endParaRPr>
          </a:p>
          <a:p>
            <a:r>
              <a:rPr lang="tr-TR" dirty="0">
                <a:latin typeface="+mj-lt"/>
              </a:rPr>
              <a:t>Topluma ve rekabet eden güçlerin hiç birisine fayda sağlamayan rekabetten ne anlamalıyız?  </a:t>
            </a:r>
          </a:p>
          <a:p>
            <a:endParaRPr lang="tr-TR" dirty="0">
              <a:latin typeface="+mj-lt"/>
            </a:endParaRPr>
          </a:p>
          <a:p>
            <a:endParaRPr lang="tr-TR" sz="900" dirty="0">
              <a:latin typeface="+mj-lt"/>
            </a:endParaRPr>
          </a:p>
          <a:p>
            <a:r>
              <a:rPr lang="tr-TR" dirty="0">
                <a:latin typeface="+mj-lt"/>
              </a:rPr>
              <a:t>Rekabet analizinde hangi araçları kullanabiliriz? Bu araçlar, karar verme sürecinde yöneticilere nasıl yardımcı olur?</a:t>
            </a:r>
          </a:p>
          <a:p>
            <a:endParaRPr lang="tr-TR" dirty="0">
              <a:latin typeface="+mj-lt"/>
            </a:endParaRPr>
          </a:p>
        </p:txBody>
      </p:sp>
      <p:sp>
        <p:nvSpPr>
          <p:cNvPr id="9" name="Metin kutusu 8">
            <a:extLst>
              <a:ext uri="{FF2B5EF4-FFF2-40B4-BE49-F238E27FC236}">
                <a16:creationId xmlns:a16="http://schemas.microsoft.com/office/drawing/2014/main" id="{F32437B5-F9CE-A85D-9404-26AAC62DFE0C}"/>
              </a:ext>
            </a:extLst>
          </p:cNvPr>
          <p:cNvSpPr txBox="1"/>
          <p:nvPr/>
        </p:nvSpPr>
        <p:spPr>
          <a:xfrm>
            <a:off x="2496958" y="2089881"/>
            <a:ext cx="4076700" cy="4247317"/>
          </a:xfrm>
          <a:prstGeom prst="rect">
            <a:avLst/>
          </a:prstGeom>
          <a:noFill/>
        </p:spPr>
        <p:txBody>
          <a:bodyPr wrap="square" rtlCol="0">
            <a:spAutoFit/>
          </a:bodyPr>
          <a:lstStyle/>
          <a:p>
            <a:pPr marL="285750" indent="-285750">
              <a:buFont typeface="Wingdings" panose="05000000000000000000" pitchFamily="2" charset="2"/>
              <a:buChar char="q"/>
            </a:pPr>
            <a:r>
              <a:rPr lang="tr-TR" dirty="0">
                <a:latin typeface="+mj-lt"/>
              </a:rPr>
              <a:t>Rekabet kavramı</a:t>
            </a:r>
          </a:p>
          <a:p>
            <a:pPr marL="285750" indent="-285750">
              <a:buFont typeface="Wingdings" panose="05000000000000000000" pitchFamily="2" charset="2"/>
              <a:buChar char="q"/>
            </a:pPr>
            <a:endParaRPr lang="tr-TR" dirty="0">
              <a:latin typeface="+mj-lt"/>
            </a:endParaRPr>
          </a:p>
          <a:p>
            <a:pPr marL="285750" indent="-285750">
              <a:buFont typeface="Wingdings" panose="05000000000000000000" pitchFamily="2" charset="2"/>
              <a:buChar char="q"/>
            </a:pPr>
            <a:r>
              <a:rPr lang="tr-TR" dirty="0">
                <a:latin typeface="+mj-lt"/>
              </a:rPr>
              <a:t>Rekabet güçleri: Porter modeli</a:t>
            </a:r>
          </a:p>
          <a:p>
            <a:endParaRPr lang="tr-TR" dirty="0">
              <a:latin typeface="+mj-lt"/>
            </a:endParaRPr>
          </a:p>
          <a:p>
            <a:endParaRPr lang="tr-TR" dirty="0">
              <a:latin typeface="+mj-lt"/>
            </a:endParaRPr>
          </a:p>
          <a:p>
            <a:endParaRPr lang="tr-TR" dirty="0">
              <a:latin typeface="+mj-lt"/>
            </a:endParaRPr>
          </a:p>
          <a:p>
            <a:pPr marL="285750" indent="-285750">
              <a:buFont typeface="Wingdings" panose="05000000000000000000" pitchFamily="2" charset="2"/>
              <a:buChar char="q"/>
            </a:pPr>
            <a:r>
              <a:rPr lang="tr-TR" dirty="0">
                <a:latin typeface="+mj-lt"/>
              </a:rPr>
              <a:t>Sıfır toplamlı rekabet</a:t>
            </a:r>
          </a:p>
          <a:p>
            <a:pPr marL="285750" indent="-285750">
              <a:buFont typeface="Wingdings" panose="05000000000000000000" pitchFamily="2" charset="2"/>
              <a:buChar char="q"/>
            </a:pPr>
            <a:endParaRPr lang="tr-TR" dirty="0">
              <a:latin typeface="+mj-lt"/>
            </a:endParaRPr>
          </a:p>
          <a:p>
            <a:pPr marL="285750" indent="-285750">
              <a:buFont typeface="Wingdings" panose="05000000000000000000" pitchFamily="2" charset="2"/>
              <a:buChar char="q"/>
            </a:pPr>
            <a:endParaRPr lang="tr-TR" dirty="0">
              <a:latin typeface="+mj-lt"/>
            </a:endParaRPr>
          </a:p>
          <a:p>
            <a:pPr marL="285750" indent="-285750">
              <a:buFont typeface="Wingdings" panose="05000000000000000000" pitchFamily="2" charset="2"/>
              <a:buChar char="q"/>
            </a:pPr>
            <a:endParaRPr lang="tr-TR" dirty="0">
              <a:latin typeface="+mj-lt"/>
            </a:endParaRPr>
          </a:p>
          <a:p>
            <a:pPr marL="285750" indent="-285750">
              <a:buFont typeface="Wingdings" panose="05000000000000000000" pitchFamily="2" charset="2"/>
              <a:buChar char="q"/>
            </a:pPr>
            <a:r>
              <a:rPr lang="tr-TR" dirty="0">
                <a:latin typeface="+mj-lt"/>
              </a:rPr>
              <a:t>Rekabet analizinde kullanılan araçlar</a:t>
            </a:r>
          </a:p>
          <a:p>
            <a:pPr marL="285750" indent="-285750">
              <a:buFont typeface="Wingdings" panose="05000000000000000000" pitchFamily="2" charset="2"/>
              <a:buChar char="q"/>
            </a:pPr>
            <a:endParaRPr lang="tr-TR" dirty="0">
              <a:latin typeface="+mj-lt"/>
            </a:endParaRPr>
          </a:p>
          <a:p>
            <a:pPr marL="285750" indent="-285750">
              <a:buFont typeface="Wingdings" panose="05000000000000000000" pitchFamily="2" charset="2"/>
              <a:buChar char="q"/>
            </a:pPr>
            <a:endParaRPr lang="tr-TR" dirty="0">
              <a:latin typeface="+mj-lt"/>
            </a:endParaRPr>
          </a:p>
          <a:p>
            <a:pPr marL="285750" indent="-285750">
              <a:buFont typeface="Wingdings" panose="05000000000000000000" pitchFamily="2" charset="2"/>
              <a:buChar char="q"/>
            </a:pPr>
            <a:endParaRPr lang="tr-TR" dirty="0">
              <a:latin typeface="+mj-lt"/>
            </a:endParaRPr>
          </a:p>
          <a:p>
            <a:pPr marL="285750" indent="-285750">
              <a:buFont typeface="Wingdings" panose="05000000000000000000" pitchFamily="2" charset="2"/>
              <a:buChar char="q"/>
            </a:pPr>
            <a:endParaRPr lang="tr-TR" dirty="0">
              <a:latin typeface="+mj-lt"/>
            </a:endParaRPr>
          </a:p>
        </p:txBody>
      </p:sp>
    </p:spTree>
    <p:extLst>
      <p:ext uri="{BB962C8B-B14F-4D97-AF65-F5344CB8AC3E}">
        <p14:creationId xmlns:p14="http://schemas.microsoft.com/office/powerpoint/2010/main" val="30470414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caydırıcı fiyatlandırma</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2396271940"/>
              </p:ext>
            </p:extLst>
          </p:nvPr>
        </p:nvGraphicFramePr>
        <p:xfrm>
          <a:off x="4719483" y="3176863"/>
          <a:ext cx="6780132" cy="118872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latin typeface="+mn-lt"/>
                          <a:ea typeface="+mn-ea"/>
                          <a:cs typeface="+mn-cs"/>
                        </a:rPr>
                        <a:t>Hizmet bölgesinde eskiden kurulmuş olan kurumlar, sahip oldukları maliyet avantajlarını kullanarak, çok düşük fiyat veya fark alma politikası izleyebilirler. Bu yeni açılan kurumlar için ciddi bir tehdit oluşturur.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236201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ikame hizmetlerin tehdidi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245970517"/>
              </p:ext>
            </p:extLst>
          </p:nvPr>
        </p:nvGraphicFramePr>
        <p:xfrm>
          <a:off x="4748980" y="2834640"/>
          <a:ext cx="6780132" cy="146304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latin typeface="+mn-lt"/>
                          <a:ea typeface="+mn-ea"/>
                          <a:cs typeface="+mn-cs"/>
                        </a:rPr>
                        <a:t>Kuramsal olarak sağlık hizmetlerinin ikamesi yoktur.  İkame edilebilirlik, sadece hizmet noktası ile ilgili olabilir.  Örneğin hastanede yapılan bir ameliyatın, günübirlik cerrahi merkezinde de yapılabiliyor olması ikame olarak düşünülebilir.  Hastanede verilen bir hizmetin, evde verilmesi de ikame örneği olabilir.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pic>
        <p:nvPicPr>
          <p:cNvPr id="5" name="Resim 4">
            <a:extLst>
              <a:ext uri="{FF2B5EF4-FFF2-40B4-BE49-F238E27FC236}">
                <a16:creationId xmlns:a16="http://schemas.microsoft.com/office/drawing/2014/main" id="{2B96AAD1-DC72-6F4C-1003-F51DF64DE513}"/>
              </a:ext>
            </a:extLst>
          </p:cNvPr>
          <p:cNvPicPr>
            <a:picLocks noChangeAspect="1"/>
          </p:cNvPicPr>
          <p:nvPr/>
        </p:nvPicPr>
        <p:blipFill>
          <a:blip r:embed="rId2"/>
          <a:stretch>
            <a:fillRect/>
          </a:stretch>
        </p:blipFill>
        <p:spPr>
          <a:xfrm>
            <a:off x="570272" y="2975553"/>
            <a:ext cx="2892216" cy="2358861"/>
          </a:xfrm>
          <a:prstGeom prst="rect">
            <a:avLst/>
          </a:prstGeom>
        </p:spPr>
      </p:pic>
      <p:sp>
        <p:nvSpPr>
          <p:cNvPr id="6" name="Ok: Aşağı 5">
            <a:extLst>
              <a:ext uri="{FF2B5EF4-FFF2-40B4-BE49-F238E27FC236}">
                <a16:creationId xmlns:a16="http://schemas.microsoft.com/office/drawing/2014/main" id="{46A71A21-4A42-6865-0725-FEE508434203}"/>
              </a:ext>
            </a:extLst>
          </p:cNvPr>
          <p:cNvSpPr/>
          <p:nvPr/>
        </p:nvSpPr>
        <p:spPr>
          <a:xfrm rot="3475155">
            <a:off x="2962417" y="4211401"/>
            <a:ext cx="422787" cy="523352"/>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2</a:t>
            </a:r>
          </a:p>
        </p:txBody>
      </p:sp>
    </p:spTree>
    <p:extLst>
      <p:ext uri="{BB962C8B-B14F-4D97-AF65-F5344CB8AC3E}">
        <p14:creationId xmlns:p14="http://schemas.microsoft.com/office/powerpoint/2010/main" val="12535044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tedarikçilerin pazarlık gücü</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2534581955"/>
              </p:ext>
            </p:extLst>
          </p:nvPr>
        </p:nvGraphicFramePr>
        <p:xfrm>
          <a:off x="4719483" y="2242798"/>
          <a:ext cx="6780132" cy="118872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latin typeface="+mn-lt"/>
                          <a:ea typeface="+mn-ea"/>
                          <a:cs typeface="+mn-cs"/>
                        </a:rPr>
                        <a:t>Bir endüstride karlılığı etkileyen üçüncü güç, tedarikçilerin pazarlık gücüdür. </a:t>
                      </a:r>
                    </a:p>
                    <a:p>
                      <a:pPr marL="285750" indent="-285750">
                        <a:buFont typeface="Arial" panose="020B0604020202020204" pitchFamily="34" charset="0"/>
                        <a:buChar char="•"/>
                      </a:pPr>
                      <a:r>
                        <a:rPr lang="tr-TR" sz="1800" b="0" kern="1200" dirty="0">
                          <a:solidFill>
                            <a:schemeClr val="tx1"/>
                          </a:solidFill>
                          <a:latin typeface="+mn-lt"/>
                          <a:ea typeface="+mn-ea"/>
                          <a:cs typeface="+mn-cs"/>
                        </a:rPr>
                        <a:t>Hastaneye hastalar dahil olmak üzere girdi sağlayan işletme veya organizasyonlar, tedarikçi olarak tanımlanır.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graphicFrame>
        <p:nvGraphicFramePr>
          <p:cNvPr id="6" name="Tablo 7">
            <a:extLst>
              <a:ext uri="{FF2B5EF4-FFF2-40B4-BE49-F238E27FC236}">
                <a16:creationId xmlns:a16="http://schemas.microsoft.com/office/drawing/2014/main" id="{1D63EFA7-A28D-B408-FA75-C1212E278938}"/>
              </a:ext>
            </a:extLst>
          </p:cNvPr>
          <p:cNvGraphicFramePr>
            <a:graphicFrameLocks noGrp="1"/>
          </p:cNvGraphicFramePr>
          <p:nvPr>
            <p:extLst>
              <p:ext uri="{D42A27DB-BD31-4B8C-83A1-F6EECF244321}">
                <p14:modId xmlns:p14="http://schemas.microsoft.com/office/powerpoint/2010/main" val="3715215723"/>
              </p:ext>
            </p:extLst>
          </p:nvPr>
        </p:nvGraphicFramePr>
        <p:xfrm>
          <a:off x="4719483" y="3920764"/>
          <a:ext cx="6897758" cy="2560320"/>
        </p:xfrm>
        <a:graphic>
          <a:graphicData uri="http://schemas.openxmlformats.org/drawingml/2006/table">
            <a:tbl>
              <a:tblPr firstRow="1" bandRow="1">
                <a:tableStyleId>{5C22544A-7EE6-4342-B048-85BDC9FD1C3A}</a:tableStyleId>
              </a:tblPr>
              <a:tblGrid>
                <a:gridCol w="6897758">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İlaç ve tıbbi malzeme üreticileri</a:t>
                      </a:r>
                    </a:p>
                    <a:p>
                      <a:pPr marL="0" indent="0">
                        <a:buFont typeface="Arial" panose="020B0604020202020204" pitchFamily="34" charset="0"/>
                        <a:buNone/>
                      </a:pPr>
                      <a:r>
                        <a:rPr lang="tr-TR" sz="1800" b="0" kern="1200" dirty="0">
                          <a:solidFill>
                            <a:schemeClr val="tx1"/>
                          </a:solidFill>
                          <a:latin typeface="+mn-lt"/>
                          <a:ea typeface="+mn-ea"/>
                          <a:cs typeface="+mn-cs"/>
                        </a:rPr>
                        <a:t>Medikal şirketler</a:t>
                      </a:r>
                    </a:p>
                    <a:p>
                      <a:pPr marL="0" indent="0">
                        <a:buFont typeface="Arial" panose="020B0604020202020204" pitchFamily="34" charset="0"/>
                        <a:buNone/>
                      </a:pPr>
                      <a:r>
                        <a:rPr lang="tr-TR" sz="1800" b="0" kern="1200" dirty="0">
                          <a:solidFill>
                            <a:schemeClr val="tx1"/>
                          </a:solidFill>
                          <a:latin typeface="+mn-lt"/>
                          <a:ea typeface="+mn-ea"/>
                          <a:cs typeface="+mn-cs"/>
                        </a:rPr>
                        <a:t>Ecza depoları</a:t>
                      </a:r>
                    </a:p>
                    <a:p>
                      <a:pPr marL="0" indent="0">
                        <a:buFont typeface="Arial" panose="020B0604020202020204" pitchFamily="34" charset="0"/>
                        <a:buNone/>
                      </a:pPr>
                      <a:r>
                        <a:rPr lang="tr-TR" sz="1800" b="0" kern="1200" dirty="0">
                          <a:solidFill>
                            <a:schemeClr val="tx1"/>
                          </a:solidFill>
                          <a:latin typeface="+mn-lt"/>
                          <a:ea typeface="+mn-ea"/>
                          <a:cs typeface="+mn-cs"/>
                        </a:rPr>
                        <a:t>Tıbbi teknoloji şirketleri</a:t>
                      </a:r>
                    </a:p>
                    <a:p>
                      <a:pPr marL="0" indent="0">
                        <a:buFont typeface="Arial" panose="020B0604020202020204" pitchFamily="34" charset="0"/>
                        <a:buNone/>
                      </a:pPr>
                      <a:endParaRPr lang="tr-TR" sz="1800" b="0" kern="1200" dirty="0">
                        <a:solidFill>
                          <a:schemeClr val="tx1"/>
                        </a:solidFill>
                        <a:latin typeface="+mn-lt"/>
                        <a:ea typeface="+mn-ea"/>
                        <a:cs typeface="+mn-cs"/>
                      </a:endParaRPr>
                    </a:p>
                    <a:p>
                      <a:pPr marL="0" indent="0">
                        <a:buFont typeface="Arial" panose="020B0604020202020204" pitchFamily="34" charset="0"/>
                        <a:buNone/>
                      </a:pPr>
                      <a:r>
                        <a:rPr lang="tr-TR" sz="1800" b="0" kern="1200" dirty="0">
                          <a:solidFill>
                            <a:schemeClr val="tx1"/>
                          </a:solidFill>
                          <a:latin typeface="+mn-lt"/>
                          <a:ea typeface="+mn-ea"/>
                          <a:cs typeface="+mn-cs"/>
                        </a:rPr>
                        <a:t>Hastaneye hasta sevk eden</a:t>
                      </a:r>
                    </a:p>
                    <a:p>
                      <a:pPr marL="285750" indent="-285750">
                        <a:buFont typeface="Arial" panose="020B0604020202020204" pitchFamily="34" charset="0"/>
                        <a:buChar char="•"/>
                      </a:pPr>
                      <a:r>
                        <a:rPr lang="tr-TR" sz="1800" b="0" kern="1200" dirty="0">
                          <a:solidFill>
                            <a:schemeClr val="tx1"/>
                          </a:solidFill>
                          <a:latin typeface="+mn-lt"/>
                          <a:ea typeface="+mn-ea"/>
                          <a:cs typeface="+mn-cs"/>
                        </a:rPr>
                        <a:t>Özel muayenehanesi olan hekimler,</a:t>
                      </a:r>
                    </a:p>
                    <a:p>
                      <a:pPr marL="285750" indent="-285750">
                        <a:buFont typeface="Arial" panose="020B0604020202020204" pitchFamily="34" charset="0"/>
                        <a:buChar char="•"/>
                      </a:pPr>
                      <a:r>
                        <a:rPr lang="tr-TR" sz="1800" b="0" kern="1200" dirty="0">
                          <a:solidFill>
                            <a:schemeClr val="tx1"/>
                          </a:solidFill>
                          <a:latin typeface="+mn-lt"/>
                          <a:ea typeface="+mn-ea"/>
                          <a:cs typeface="+mn-cs"/>
                        </a:rPr>
                        <a:t>Ayaktan tedavi hizmeti veren tıp merkezleri</a:t>
                      </a:r>
                    </a:p>
                    <a:p>
                      <a:pPr marL="285750" indent="-285750">
                        <a:buFont typeface="Arial" panose="020B0604020202020204" pitchFamily="34" charset="0"/>
                        <a:buChar char="•"/>
                      </a:pPr>
                      <a:r>
                        <a:rPr lang="tr-TR" sz="1800" b="0" kern="1200" dirty="0">
                          <a:solidFill>
                            <a:schemeClr val="tx1"/>
                          </a:solidFill>
                          <a:latin typeface="+mn-lt"/>
                          <a:ea typeface="+mn-ea"/>
                          <a:cs typeface="+mn-cs"/>
                        </a:rPr>
                        <a:t>Yabancı hasta getiren sağlık turizmi </a:t>
                      </a:r>
                      <a:r>
                        <a:rPr lang="tr-TR" sz="1800" b="0" kern="1200" dirty="0" err="1">
                          <a:solidFill>
                            <a:schemeClr val="tx1"/>
                          </a:solidFill>
                          <a:latin typeface="+mn-lt"/>
                          <a:ea typeface="+mn-ea"/>
                          <a:cs typeface="+mn-cs"/>
                        </a:rPr>
                        <a:t>acentaları</a:t>
                      </a:r>
                      <a:r>
                        <a:rPr lang="tr-TR" sz="1800" b="0" kern="1200" dirty="0">
                          <a:solidFill>
                            <a:schemeClr val="tx1"/>
                          </a:solidFill>
                          <a:latin typeface="+mn-lt"/>
                          <a:ea typeface="+mn-ea"/>
                          <a:cs typeface="+mn-cs"/>
                        </a:rPr>
                        <a:t> tedarikçi midir? </a:t>
                      </a:r>
                    </a:p>
                  </a:txBody>
                  <a:tcPr>
                    <a:lnL w="57150" cap="flat" cmpd="sng" algn="ctr">
                      <a:solidFill>
                        <a:schemeClr val="accent6">
                          <a:lumMod val="75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
        <p:nvSpPr>
          <p:cNvPr id="8" name="Metin kutusu 7">
            <a:extLst>
              <a:ext uri="{FF2B5EF4-FFF2-40B4-BE49-F238E27FC236}">
                <a16:creationId xmlns:a16="http://schemas.microsoft.com/office/drawing/2014/main" id="{8FD7735F-A9FA-B4E4-2A88-85EF0A9F99BD}"/>
              </a:ext>
            </a:extLst>
          </p:cNvPr>
          <p:cNvSpPr txBox="1"/>
          <p:nvPr/>
        </p:nvSpPr>
        <p:spPr>
          <a:xfrm>
            <a:off x="3431818" y="3920764"/>
            <a:ext cx="1287665" cy="646331"/>
          </a:xfrm>
          <a:prstGeom prst="rect">
            <a:avLst/>
          </a:prstGeom>
          <a:noFill/>
        </p:spPr>
        <p:txBody>
          <a:bodyPr wrap="square" rtlCol="0">
            <a:spAutoFit/>
          </a:bodyPr>
          <a:lstStyle/>
          <a:p>
            <a:r>
              <a:rPr lang="tr-TR" b="1" dirty="0">
                <a:solidFill>
                  <a:schemeClr val="accent6">
                    <a:lumMod val="75000"/>
                  </a:schemeClr>
                </a:solidFill>
              </a:rPr>
              <a:t>Tedarikçi örnekleri</a:t>
            </a:r>
          </a:p>
        </p:txBody>
      </p:sp>
      <p:sp>
        <p:nvSpPr>
          <p:cNvPr id="5" name="Metin kutusu 4">
            <a:extLst>
              <a:ext uri="{FF2B5EF4-FFF2-40B4-BE49-F238E27FC236}">
                <a16:creationId xmlns:a16="http://schemas.microsoft.com/office/drawing/2014/main" id="{D5353921-4E80-1319-1369-336F43732B48}"/>
              </a:ext>
            </a:extLst>
          </p:cNvPr>
          <p:cNvSpPr txBox="1"/>
          <p:nvPr/>
        </p:nvSpPr>
        <p:spPr>
          <a:xfrm>
            <a:off x="10260389" y="5496232"/>
            <a:ext cx="1356852" cy="369332"/>
          </a:xfrm>
          <a:prstGeom prst="rect">
            <a:avLst/>
          </a:prstGeom>
          <a:noFill/>
        </p:spPr>
        <p:txBody>
          <a:bodyPr wrap="square" rtlCol="0">
            <a:spAutoFit/>
          </a:bodyPr>
          <a:lstStyle/>
          <a:p>
            <a:r>
              <a:rPr lang="tr-TR" dirty="0">
                <a:solidFill>
                  <a:schemeClr val="accent1">
                    <a:lumMod val="75000"/>
                  </a:schemeClr>
                </a:solidFill>
              </a:rPr>
              <a:t>EVET</a:t>
            </a:r>
          </a:p>
        </p:txBody>
      </p:sp>
      <p:pic>
        <p:nvPicPr>
          <p:cNvPr id="9" name="Resim 8">
            <a:extLst>
              <a:ext uri="{FF2B5EF4-FFF2-40B4-BE49-F238E27FC236}">
                <a16:creationId xmlns:a16="http://schemas.microsoft.com/office/drawing/2014/main" id="{E9625A40-814D-9CA4-13A9-BE7103AE27F1}"/>
              </a:ext>
            </a:extLst>
          </p:cNvPr>
          <p:cNvPicPr>
            <a:picLocks noChangeAspect="1"/>
          </p:cNvPicPr>
          <p:nvPr/>
        </p:nvPicPr>
        <p:blipFill>
          <a:blip r:embed="rId2"/>
          <a:stretch>
            <a:fillRect/>
          </a:stretch>
        </p:blipFill>
        <p:spPr>
          <a:xfrm>
            <a:off x="574759" y="2946056"/>
            <a:ext cx="2892216" cy="2358861"/>
          </a:xfrm>
          <a:prstGeom prst="rect">
            <a:avLst/>
          </a:prstGeom>
        </p:spPr>
      </p:pic>
      <p:sp>
        <p:nvSpPr>
          <p:cNvPr id="10" name="Ok: Aşağı 9">
            <a:extLst>
              <a:ext uri="{FF2B5EF4-FFF2-40B4-BE49-F238E27FC236}">
                <a16:creationId xmlns:a16="http://schemas.microsoft.com/office/drawing/2014/main" id="{2DFAE52A-63CB-97B2-AF18-795F18466C28}"/>
              </a:ext>
            </a:extLst>
          </p:cNvPr>
          <p:cNvSpPr/>
          <p:nvPr/>
        </p:nvSpPr>
        <p:spPr>
          <a:xfrm rot="1299192">
            <a:off x="1351507" y="2884149"/>
            <a:ext cx="422787" cy="523352"/>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3</a:t>
            </a:r>
          </a:p>
        </p:txBody>
      </p:sp>
    </p:spTree>
    <p:extLst>
      <p:ext uri="{BB962C8B-B14F-4D97-AF65-F5344CB8AC3E}">
        <p14:creationId xmlns:p14="http://schemas.microsoft.com/office/powerpoint/2010/main" val="4120724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tedarikçilerin pazarlık gücünden ne anlamalıyız? </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710018444"/>
              </p:ext>
            </p:extLst>
          </p:nvPr>
        </p:nvGraphicFramePr>
        <p:xfrm>
          <a:off x="4478182" y="2821296"/>
          <a:ext cx="6701475" cy="914400"/>
        </p:xfrm>
        <a:graphic>
          <a:graphicData uri="http://schemas.openxmlformats.org/drawingml/2006/table">
            <a:tbl>
              <a:tblPr firstRow="1" bandRow="1">
                <a:tableStyleId>{5C22544A-7EE6-4342-B048-85BDC9FD1C3A}</a:tableStyleId>
              </a:tblPr>
              <a:tblGrid>
                <a:gridCol w="6701475">
                  <a:extLst>
                    <a:ext uri="{9D8B030D-6E8A-4147-A177-3AD203B41FA5}">
                      <a16:colId xmlns:a16="http://schemas.microsoft.com/office/drawing/2014/main" val="2605278236"/>
                    </a:ext>
                  </a:extLst>
                </a:gridCol>
              </a:tblGrid>
              <a:tr h="805201">
                <a:tc>
                  <a:txBody>
                    <a:bodyPr/>
                    <a:lstStyle/>
                    <a:p>
                      <a:pPr marL="285750" indent="-285750">
                        <a:buFont typeface="Arial" panose="020B0604020202020204" pitchFamily="34" charset="0"/>
                        <a:buChar char="•"/>
                      </a:pPr>
                      <a:r>
                        <a:rPr lang="tr-TR" sz="1800" b="0" kern="1200" dirty="0">
                          <a:solidFill>
                            <a:schemeClr val="tx1"/>
                          </a:solidFill>
                          <a:latin typeface="+mn-lt"/>
                          <a:ea typeface="+mn-ea"/>
                          <a:cs typeface="+mn-cs"/>
                        </a:rPr>
                        <a:t>Tedarikçilerin pazarlık gücü, tedarikçilerin sağlık kurumlarını kendi belirlediği şartlara (ürünün fiyatı, miktarı, teslim süresi, ödeme planı) uygun biçimde hareket etmeye zorlayabilme derecesidir.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graphicFrame>
        <p:nvGraphicFramePr>
          <p:cNvPr id="6" name="Tablo 7">
            <a:extLst>
              <a:ext uri="{FF2B5EF4-FFF2-40B4-BE49-F238E27FC236}">
                <a16:creationId xmlns:a16="http://schemas.microsoft.com/office/drawing/2014/main" id="{1D63EFA7-A28D-B408-FA75-C1212E278938}"/>
              </a:ext>
            </a:extLst>
          </p:cNvPr>
          <p:cNvGraphicFramePr>
            <a:graphicFrameLocks noGrp="1"/>
          </p:cNvGraphicFramePr>
          <p:nvPr>
            <p:extLst>
              <p:ext uri="{D42A27DB-BD31-4B8C-83A1-F6EECF244321}">
                <p14:modId xmlns:p14="http://schemas.microsoft.com/office/powerpoint/2010/main" val="597861136"/>
              </p:ext>
            </p:extLst>
          </p:nvPr>
        </p:nvGraphicFramePr>
        <p:xfrm>
          <a:off x="4478182" y="4328220"/>
          <a:ext cx="6897758" cy="1737360"/>
        </p:xfrm>
        <a:graphic>
          <a:graphicData uri="http://schemas.openxmlformats.org/drawingml/2006/table">
            <a:tbl>
              <a:tblPr firstRow="1" bandRow="1">
                <a:tableStyleId>{5C22544A-7EE6-4342-B048-85BDC9FD1C3A}</a:tableStyleId>
              </a:tblPr>
              <a:tblGrid>
                <a:gridCol w="6897758">
                  <a:extLst>
                    <a:ext uri="{9D8B030D-6E8A-4147-A177-3AD203B41FA5}">
                      <a16:colId xmlns:a16="http://schemas.microsoft.com/office/drawing/2014/main" val="2605278236"/>
                    </a:ext>
                  </a:extLst>
                </a:gridCol>
              </a:tblGrid>
              <a:tr h="0">
                <a:tc>
                  <a:txBody>
                    <a:bodyPr/>
                    <a:lstStyle/>
                    <a:p>
                      <a:pPr marL="285750" indent="-285750">
                        <a:buClr>
                          <a:schemeClr val="accent6">
                            <a:lumMod val="75000"/>
                          </a:schemeClr>
                        </a:buClr>
                        <a:buFont typeface="Arial" panose="020B0604020202020204" pitchFamily="34" charset="0"/>
                        <a:buChar char="•"/>
                      </a:pPr>
                      <a:r>
                        <a:rPr lang="tr-TR" sz="1800" b="0" kern="1200" dirty="0">
                          <a:solidFill>
                            <a:schemeClr val="tx1"/>
                          </a:solidFill>
                          <a:latin typeface="+mn-lt"/>
                          <a:ea typeface="+mn-ea"/>
                          <a:cs typeface="+mn-cs"/>
                        </a:rPr>
                        <a:t>Girdi farklılaşması</a:t>
                      </a:r>
                    </a:p>
                    <a:p>
                      <a:pPr marL="285750" indent="-285750">
                        <a:buClr>
                          <a:schemeClr val="accent6">
                            <a:lumMod val="75000"/>
                          </a:schemeClr>
                        </a:buClr>
                        <a:buFont typeface="Arial" panose="020B0604020202020204" pitchFamily="34" charset="0"/>
                        <a:buChar char="•"/>
                      </a:pPr>
                      <a:r>
                        <a:rPr lang="tr-TR" sz="1800" b="0" kern="1200" dirty="0">
                          <a:solidFill>
                            <a:schemeClr val="tx1"/>
                          </a:solidFill>
                          <a:latin typeface="+mn-lt"/>
                          <a:ea typeface="+mn-ea"/>
                          <a:cs typeface="+mn-cs"/>
                        </a:rPr>
                        <a:t>Tedarikçi sayısı (yoğunlaşma)</a:t>
                      </a:r>
                    </a:p>
                    <a:p>
                      <a:pPr marL="285750" indent="-285750">
                        <a:buClr>
                          <a:schemeClr val="accent6">
                            <a:lumMod val="75000"/>
                          </a:schemeClr>
                        </a:buClr>
                        <a:buFont typeface="Arial" panose="020B0604020202020204" pitchFamily="34" charset="0"/>
                        <a:buChar char="•"/>
                      </a:pPr>
                      <a:r>
                        <a:rPr lang="tr-TR" sz="1800" b="0" kern="1200" dirty="0">
                          <a:solidFill>
                            <a:schemeClr val="tx1"/>
                          </a:solidFill>
                          <a:latin typeface="+mn-lt"/>
                          <a:ea typeface="+mn-ea"/>
                          <a:cs typeface="+mn-cs"/>
                        </a:rPr>
                        <a:t>Girdilerin ikame edilebilirliği</a:t>
                      </a:r>
                    </a:p>
                    <a:p>
                      <a:pPr marL="285750" indent="-285750">
                        <a:buClr>
                          <a:schemeClr val="accent6">
                            <a:lumMod val="75000"/>
                          </a:schemeClr>
                        </a:buClr>
                        <a:buFont typeface="Arial" panose="020B0604020202020204" pitchFamily="34" charset="0"/>
                        <a:buChar char="•"/>
                      </a:pPr>
                      <a:r>
                        <a:rPr lang="tr-TR" sz="1800" b="0" kern="1200" dirty="0">
                          <a:solidFill>
                            <a:schemeClr val="tx1"/>
                          </a:solidFill>
                          <a:latin typeface="+mn-lt"/>
                          <a:ea typeface="+mn-ea"/>
                          <a:cs typeface="+mn-cs"/>
                        </a:rPr>
                        <a:t>Talep miktarı</a:t>
                      </a:r>
                    </a:p>
                    <a:p>
                      <a:pPr marL="285750" indent="-285750">
                        <a:buClr>
                          <a:schemeClr val="accent6">
                            <a:lumMod val="75000"/>
                          </a:schemeClr>
                        </a:buClr>
                        <a:buFont typeface="Arial" panose="020B0604020202020204" pitchFamily="34" charset="0"/>
                        <a:buChar char="•"/>
                      </a:pPr>
                      <a:r>
                        <a:rPr lang="tr-TR" sz="1800" b="0" kern="1200" dirty="0">
                          <a:solidFill>
                            <a:schemeClr val="tx1"/>
                          </a:solidFill>
                          <a:latin typeface="+mn-lt"/>
                          <a:ea typeface="+mn-ea"/>
                          <a:cs typeface="+mn-cs"/>
                        </a:rPr>
                        <a:t>Tedarikçi değiştirme maliyeti</a:t>
                      </a:r>
                    </a:p>
                    <a:p>
                      <a:pPr marL="285750" indent="-285750">
                        <a:buClr>
                          <a:schemeClr val="accent6">
                            <a:lumMod val="75000"/>
                          </a:schemeClr>
                        </a:buClr>
                        <a:buFont typeface="Arial" panose="020B0604020202020204" pitchFamily="34" charset="0"/>
                        <a:buChar char="•"/>
                      </a:pPr>
                      <a:r>
                        <a:rPr lang="tr-TR" sz="1800" b="0" kern="1200" dirty="0">
                          <a:solidFill>
                            <a:schemeClr val="tx1"/>
                          </a:solidFill>
                          <a:latin typeface="+mn-lt"/>
                          <a:ea typeface="+mn-ea"/>
                          <a:cs typeface="+mn-cs"/>
                        </a:rPr>
                        <a:t>İleriye doğru bütünleşme </a:t>
                      </a:r>
                    </a:p>
                  </a:txBody>
                  <a:tcPr>
                    <a:lnL w="57150" cap="flat" cmpd="sng" algn="ctr">
                      <a:solidFill>
                        <a:schemeClr val="accent6">
                          <a:lumMod val="75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
        <p:nvSpPr>
          <p:cNvPr id="8" name="Metin kutusu 7">
            <a:extLst>
              <a:ext uri="{FF2B5EF4-FFF2-40B4-BE49-F238E27FC236}">
                <a16:creationId xmlns:a16="http://schemas.microsoft.com/office/drawing/2014/main" id="{8FD7735F-A9FA-B4E4-2A88-85EF0A9F99BD}"/>
              </a:ext>
            </a:extLst>
          </p:cNvPr>
          <p:cNvSpPr txBox="1"/>
          <p:nvPr/>
        </p:nvSpPr>
        <p:spPr>
          <a:xfrm>
            <a:off x="2546914" y="4331792"/>
            <a:ext cx="1917290" cy="1200329"/>
          </a:xfrm>
          <a:prstGeom prst="rect">
            <a:avLst/>
          </a:prstGeom>
          <a:noFill/>
        </p:spPr>
        <p:txBody>
          <a:bodyPr wrap="square" rtlCol="0">
            <a:spAutoFit/>
          </a:bodyPr>
          <a:lstStyle/>
          <a:p>
            <a:pPr algn="r"/>
            <a:r>
              <a:rPr lang="tr-TR" b="1" dirty="0">
                <a:solidFill>
                  <a:schemeClr val="accent6">
                    <a:lumMod val="75000"/>
                  </a:schemeClr>
                </a:solidFill>
              </a:rPr>
              <a:t>tedarikçilerin pazarlık gücünü etkileyen faktörler</a:t>
            </a:r>
          </a:p>
        </p:txBody>
      </p:sp>
    </p:spTree>
    <p:extLst>
      <p:ext uri="{BB962C8B-B14F-4D97-AF65-F5344CB8AC3E}">
        <p14:creationId xmlns:p14="http://schemas.microsoft.com/office/powerpoint/2010/main" val="23962633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girdi farklılaşması</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789632333"/>
              </p:ext>
            </p:extLst>
          </p:nvPr>
        </p:nvGraphicFramePr>
        <p:xfrm>
          <a:off x="4523200" y="3469683"/>
          <a:ext cx="6780132" cy="118872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latin typeface="+mn-lt"/>
                          <a:ea typeface="+mn-ea"/>
                          <a:cs typeface="+mn-cs"/>
                        </a:rPr>
                        <a:t>Bir sağlık kurumunun kullandığı özellikli bir girdiyi (cihaz, ilaç, tıbbi malzeme </a:t>
                      </a:r>
                      <a:r>
                        <a:rPr lang="tr-TR" sz="1800" b="0" kern="1200" dirty="0" err="1">
                          <a:solidFill>
                            <a:schemeClr val="tx1"/>
                          </a:solidFill>
                          <a:latin typeface="+mn-lt"/>
                          <a:ea typeface="+mn-ea"/>
                          <a:cs typeface="+mn-cs"/>
                        </a:rPr>
                        <a:t>vb</a:t>
                      </a:r>
                      <a:r>
                        <a:rPr lang="tr-TR" sz="1800" b="0" kern="1200" dirty="0">
                          <a:solidFill>
                            <a:schemeClr val="tx1"/>
                          </a:solidFill>
                          <a:latin typeface="+mn-lt"/>
                          <a:ea typeface="+mn-ea"/>
                          <a:cs typeface="+mn-cs"/>
                        </a:rPr>
                        <a:t>) sadece bir tedarikçi sağlıyor ise, sağlık kurumları tedarikçinin belirlediği şartlara (fiyat, ödeme süresi </a:t>
                      </a:r>
                      <a:r>
                        <a:rPr lang="tr-TR" sz="1800" b="0" kern="1200" dirty="0" err="1">
                          <a:solidFill>
                            <a:schemeClr val="tx1"/>
                          </a:solidFill>
                          <a:latin typeface="+mn-lt"/>
                          <a:ea typeface="+mn-ea"/>
                          <a:cs typeface="+mn-cs"/>
                        </a:rPr>
                        <a:t>vb</a:t>
                      </a:r>
                      <a:r>
                        <a:rPr lang="tr-TR" sz="1800" b="0" kern="1200" dirty="0">
                          <a:solidFill>
                            <a:schemeClr val="tx1"/>
                          </a:solidFill>
                          <a:latin typeface="+mn-lt"/>
                          <a:ea typeface="+mn-ea"/>
                          <a:cs typeface="+mn-cs"/>
                        </a:rPr>
                        <a:t>) uymak zorunda kalır.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graphicFrame>
        <p:nvGraphicFramePr>
          <p:cNvPr id="6" name="Tablo 7">
            <a:extLst>
              <a:ext uri="{FF2B5EF4-FFF2-40B4-BE49-F238E27FC236}">
                <a16:creationId xmlns:a16="http://schemas.microsoft.com/office/drawing/2014/main" id="{1D63EFA7-A28D-B408-FA75-C1212E278938}"/>
              </a:ext>
            </a:extLst>
          </p:cNvPr>
          <p:cNvGraphicFramePr>
            <a:graphicFrameLocks noGrp="1"/>
          </p:cNvGraphicFramePr>
          <p:nvPr>
            <p:extLst>
              <p:ext uri="{D42A27DB-BD31-4B8C-83A1-F6EECF244321}">
                <p14:modId xmlns:p14="http://schemas.microsoft.com/office/powerpoint/2010/main" val="747692647"/>
              </p:ext>
            </p:extLst>
          </p:nvPr>
        </p:nvGraphicFramePr>
        <p:xfrm>
          <a:off x="4523200" y="4846641"/>
          <a:ext cx="6897758" cy="914400"/>
        </p:xfrm>
        <a:graphic>
          <a:graphicData uri="http://schemas.openxmlformats.org/drawingml/2006/table">
            <a:tbl>
              <a:tblPr firstRow="1" bandRow="1">
                <a:tableStyleId>{5C22544A-7EE6-4342-B048-85BDC9FD1C3A}</a:tableStyleId>
              </a:tblPr>
              <a:tblGrid>
                <a:gridCol w="6897758">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err="1">
                          <a:solidFill>
                            <a:schemeClr val="tx1"/>
                          </a:solidFill>
                          <a:latin typeface="+mn-lt"/>
                          <a:ea typeface="+mn-ea"/>
                          <a:cs typeface="+mn-cs"/>
                        </a:rPr>
                        <a:t>DaVinci</a:t>
                      </a:r>
                      <a:r>
                        <a:rPr lang="tr-TR" sz="1800" b="0" kern="1200" dirty="0">
                          <a:solidFill>
                            <a:schemeClr val="tx1"/>
                          </a:solidFill>
                          <a:latin typeface="+mn-lt"/>
                          <a:ea typeface="+mn-ea"/>
                          <a:cs typeface="+mn-cs"/>
                        </a:rPr>
                        <a:t> robotunu kullanabilmek için yetkilendirilmiş kurumlardan lisans almanız gerekir.  Cerrahlar, lisans almadan </a:t>
                      </a:r>
                      <a:r>
                        <a:rPr lang="tr-TR" sz="1800" b="0" kern="1200" dirty="0" err="1">
                          <a:solidFill>
                            <a:schemeClr val="tx1"/>
                          </a:solidFill>
                          <a:latin typeface="+mn-lt"/>
                          <a:ea typeface="+mn-ea"/>
                          <a:cs typeface="+mn-cs"/>
                        </a:rPr>
                        <a:t>DaVinci</a:t>
                      </a:r>
                      <a:r>
                        <a:rPr lang="tr-TR" sz="1800" b="0" kern="1200" dirty="0">
                          <a:solidFill>
                            <a:schemeClr val="tx1"/>
                          </a:solidFill>
                          <a:latin typeface="+mn-lt"/>
                          <a:ea typeface="+mn-ea"/>
                          <a:cs typeface="+mn-cs"/>
                        </a:rPr>
                        <a:t> robotunu kullanamaz.</a:t>
                      </a:r>
                    </a:p>
                  </a:txBody>
                  <a:tcPr>
                    <a:lnL w="57150" cap="flat" cmpd="sng" algn="ctr">
                      <a:solidFill>
                        <a:schemeClr val="accent6">
                          <a:lumMod val="75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
        <p:nvSpPr>
          <p:cNvPr id="8" name="Metin kutusu 7">
            <a:extLst>
              <a:ext uri="{FF2B5EF4-FFF2-40B4-BE49-F238E27FC236}">
                <a16:creationId xmlns:a16="http://schemas.microsoft.com/office/drawing/2014/main" id="{8FD7735F-A9FA-B4E4-2A88-85EF0A9F99BD}"/>
              </a:ext>
            </a:extLst>
          </p:cNvPr>
          <p:cNvSpPr txBox="1"/>
          <p:nvPr/>
        </p:nvSpPr>
        <p:spPr>
          <a:xfrm>
            <a:off x="2723536" y="4846641"/>
            <a:ext cx="1917290" cy="369332"/>
          </a:xfrm>
          <a:prstGeom prst="rect">
            <a:avLst/>
          </a:prstGeom>
          <a:noFill/>
        </p:spPr>
        <p:txBody>
          <a:bodyPr wrap="square" rtlCol="0">
            <a:spAutoFit/>
          </a:bodyPr>
          <a:lstStyle/>
          <a:p>
            <a:r>
              <a:rPr lang="tr-TR" b="1" dirty="0" err="1">
                <a:solidFill>
                  <a:schemeClr val="accent6">
                    <a:lumMod val="75000"/>
                  </a:schemeClr>
                </a:solidFill>
              </a:rPr>
              <a:t>DaVinci</a:t>
            </a:r>
            <a:r>
              <a:rPr lang="tr-TR" b="1" dirty="0">
                <a:solidFill>
                  <a:schemeClr val="accent6">
                    <a:lumMod val="75000"/>
                  </a:schemeClr>
                </a:solidFill>
              </a:rPr>
              <a:t> Robotu</a:t>
            </a:r>
          </a:p>
        </p:txBody>
      </p:sp>
    </p:spTree>
    <p:extLst>
      <p:ext uri="{BB962C8B-B14F-4D97-AF65-F5344CB8AC3E}">
        <p14:creationId xmlns:p14="http://schemas.microsoft.com/office/powerpoint/2010/main" val="29615479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tedarikçi sayısı</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792005570"/>
              </p:ext>
            </p:extLst>
          </p:nvPr>
        </p:nvGraphicFramePr>
        <p:xfrm>
          <a:off x="4640826" y="3265353"/>
          <a:ext cx="6780132" cy="146304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latin typeface="+mn-lt"/>
                          <a:ea typeface="+mn-ea"/>
                          <a:cs typeface="+mn-cs"/>
                        </a:rPr>
                        <a:t>Hizmet bölgesinde hastanelere girdi sağlayan tedarikçi sayısı az ise veya sadece birkaç tedarikçi firma pazara hakim ise (yoğunlaşma yüksek), tedarikçilerin pazarlık gücü artar.   Aynı girdileri çok sayıda tedarikçi sağlıyor ve tedarikçilerin pazar payları birbirine yakın ise (tam rekabet şartları), bu kez tedarikçilerin pazarlık gücü azalır.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32135633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ikame edilebilirlik</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3502292858"/>
              </p:ext>
            </p:extLst>
          </p:nvPr>
        </p:nvGraphicFramePr>
        <p:xfrm>
          <a:off x="4719483" y="3979607"/>
          <a:ext cx="6780132" cy="118872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latin typeface="+mn-lt"/>
                          <a:ea typeface="+mn-ea"/>
                          <a:cs typeface="+mn-cs"/>
                        </a:rPr>
                        <a:t>Kullanılan girdilerin eşdeğeri olan girdiler mevcut ise, tedarikçilerin pazarlık gücü azalır.  Buna karşılık bir sağlık kurumu ikamesi bulunmayan bir ürünü (örneğin </a:t>
                      </a:r>
                      <a:r>
                        <a:rPr lang="tr-TR" sz="1800" b="0" kern="1200" dirty="0" err="1">
                          <a:solidFill>
                            <a:schemeClr val="tx1"/>
                          </a:solidFill>
                          <a:latin typeface="+mn-lt"/>
                          <a:ea typeface="+mn-ea"/>
                          <a:cs typeface="+mn-cs"/>
                        </a:rPr>
                        <a:t>daVinci</a:t>
                      </a:r>
                      <a:r>
                        <a:rPr lang="tr-TR" sz="1800" b="0" kern="1200" dirty="0">
                          <a:solidFill>
                            <a:schemeClr val="tx1"/>
                          </a:solidFill>
                          <a:latin typeface="+mn-lt"/>
                          <a:ea typeface="+mn-ea"/>
                          <a:cs typeface="+mn-cs"/>
                        </a:rPr>
                        <a:t> robotu) kullanmak zorundaysa, tedarikçilerin pazarlık gücü artar.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29928906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talep miktarı</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215401378"/>
              </p:ext>
            </p:extLst>
          </p:nvPr>
        </p:nvGraphicFramePr>
        <p:xfrm>
          <a:off x="4719483" y="3717637"/>
          <a:ext cx="6780132" cy="146304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latin typeface="+mn-lt"/>
                          <a:ea typeface="+mn-ea"/>
                          <a:cs typeface="+mn-cs"/>
                        </a:rPr>
                        <a:t>Sağlık kurumu tarafından talep edilen girdi miktarı veya tutarı düşük ise, tedarikçilerin pazarlık payı artar.  Buna karşılık örneğin bir hastane yüksek miktarlarda girdi temin ediyor ise, bu durumda tedarikçilerin pazarlık gücü azalır; fiyat indirimi, ödeme süresi, teslim süresi gibi konularda hastanenin pazarlık gücü artar.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24235643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tedarikçi değiştirme maliyeti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765731743"/>
              </p:ext>
            </p:extLst>
          </p:nvPr>
        </p:nvGraphicFramePr>
        <p:xfrm>
          <a:off x="4640826" y="3167030"/>
          <a:ext cx="6780132" cy="146304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latin typeface="+mn-lt"/>
                          <a:ea typeface="+mn-ea"/>
                          <a:cs typeface="+mn-cs"/>
                        </a:rPr>
                        <a:t>Bir hastane, bir tedarikçi ile yaptığı sözleşmeyi iptal etmek istediğinde yüklü tazminat ödemek zorunda kalıyor ise tedarikçilerin pazarlık gücü artar.  Ayrıca yeni tedarikçi bulmak, tedarikçinin güvenilirliğini araştırmak için katlanılan maliyetler yüksek ise tedarikçinin pazarlık gücü artacaktır.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23489310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ileriye doğru dikey bütünleşme</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3450374477"/>
              </p:ext>
            </p:extLst>
          </p:nvPr>
        </p:nvGraphicFramePr>
        <p:xfrm>
          <a:off x="4719483" y="2242798"/>
          <a:ext cx="6780132" cy="173736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latin typeface="+mn-lt"/>
                          <a:ea typeface="+mn-ea"/>
                          <a:cs typeface="+mn-cs"/>
                        </a:rPr>
                        <a:t>İleriye doğru dikey bütünleşme, bir kurumun kendi girdilerini kullanan kurumlara doğru ilerlemesidir.</a:t>
                      </a:r>
                    </a:p>
                    <a:p>
                      <a:pPr marL="0" indent="0">
                        <a:buFont typeface="Arial" panose="020B0604020202020204" pitchFamily="34" charset="0"/>
                        <a:buNone/>
                      </a:pPr>
                      <a:r>
                        <a:rPr lang="tr-TR" sz="1800" b="0" kern="1200" dirty="0">
                          <a:solidFill>
                            <a:schemeClr val="tx1"/>
                          </a:solidFill>
                          <a:latin typeface="+mn-lt"/>
                          <a:ea typeface="+mn-ea"/>
                          <a:cs typeface="+mn-cs"/>
                        </a:rPr>
                        <a:t>Örnekler  </a:t>
                      </a:r>
                    </a:p>
                    <a:p>
                      <a:pPr marL="285750" indent="-285750">
                        <a:buFont typeface="Arial" panose="020B0604020202020204" pitchFamily="34" charset="0"/>
                        <a:buChar char="•"/>
                      </a:pPr>
                      <a:r>
                        <a:rPr lang="tr-TR" sz="1800" b="0" kern="1200" dirty="0">
                          <a:solidFill>
                            <a:schemeClr val="tx1"/>
                          </a:solidFill>
                          <a:latin typeface="+mn-lt"/>
                          <a:ea typeface="+mn-ea"/>
                          <a:cs typeface="+mn-cs"/>
                        </a:rPr>
                        <a:t>İlaç ve tıbbi malzeme üreten bir şirketin, hastane açması.</a:t>
                      </a:r>
                    </a:p>
                    <a:p>
                      <a:pPr marL="285750" indent="-285750">
                        <a:buFont typeface="Arial" panose="020B0604020202020204" pitchFamily="34" charset="0"/>
                        <a:buChar char="•"/>
                      </a:pPr>
                      <a:r>
                        <a:rPr lang="tr-TR" sz="1800" b="0" kern="1200" dirty="0">
                          <a:solidFill>
                            <a:schemeClr val="tx1"/>
                          </a:solidFill>
                          <a:latin typeface="+mn-lt"/>
                          <a:ea typeface="+mn-ea"/>
                          <a:cs typeface="+mn-cs"/>
                        </a:rPr>
                        <a:t>Bir hastanenin rehabilitasyon merkezi açarak, rehabilitasyon hizmetlerini sunmaya başlaması.</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graphicFrame>
        <p:nvGraphicFramePr>
          <p:cNvPr id="5" name="Tablo 7">
            <a:extLst>
              <a:ext uri="{FF2B5EF4-FFF2-40B4-BE49-F238E27FC236}">
                <a16:creationId xmlns:a16="http://schemas.microsoft.com/office/drawing/2014/main" id="{A0515C7C-F203-B91E-AB21-B9A537098320}"/>
              </a:ext>
            </a:extLst>
          </p:cNvPr>
          <p:cNvGraphicFramePr>
            <a:graphicFrameLocks noGrp="1"/>
          </p:cNvGraphicFramePr>
          <p:nvPr>
            <p:extLst>
              <p:ext uri="{D42A27DB-BD31-4B8C-83A1-F6EECF244321}">
                <p14:modId xmlns:p14="http://schemas.microsoft.com/office/powerpoint/2010/main" val="2091402154"/>
              </p:ext>
            </p:extLst>
          </p:nvPr>
        </p:nvGraphicFramePr>
        <p:xfrm>
          <a:off x="4719483" y="4206300"/>
          <a:ext cx="6780132" cy="146304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latin typeface="+mn-lt"/>
                          <a:ea typeface="+mn-ea"/>
                          <a:cs typeface="+mn-cs"/>
                        </a:rPr>
                        <a:t>İleriye doğru bütünleşme stratejisini uygulama imkanına sahip ise, tedarikçilerin pazarlık gücü artar. Buna karşılık hastanenin, medikal şirket kurarak kendi girdilerini kendisi temin etme (geriye doğru dikey bütünleşme) imkanı varsa, bu kez tedarikçilerin pazarlık gücü azalır.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2593338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rekabet kavramı</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stCxn id="2"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500782130"/>
              </p:ext>
            </p:extLst>
          </p:nvPr>
        </p:nvGraphicFramePr>
        <p:xfrm>
          <a:off x="4237702" y="3272616"/>
          <a:ext cx="7511845" cy="1463040"/>
        </p:xfrm>
        <a:graphic>
          <a:graphicData uri="http://schemas.openxmlformats.org/drawingml/2006/table">
            <a:tbl>
              <a:tblPr firstRow="1" bandRow="1">
                <a:tableStyleId>{5C22544A-7EE6-4342-B048-85BDC9FD1C3A}</a:tableStyleId>
              </a:tblPr>
              <a:tblGrid>
                <a:gridCol w="7511845">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b="0" dirty="0">
                          <a:solidFill>
                            <a:schemeClr val="tx1"/>
                          </a:solidFill>
                          <a:latin typeface="+mj-lt"/>
                        </a:rPr>
                        <a:t>Rekabet,  diğer kurumlara göre daha fazla hasta çekmek, daha fazla hizmet sunmak, daha fazla kar elde etmek (özel sağlık kurumları), toplumsal sorumlulukları daha etkili biçimde yerine getirmek (kamu sağlık kurumları ve özel sağlık kurumları) ve bu yolla yaşamını devam ettirmek için atılan adımları ifade etmektedir.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34431851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hükümet politikaları</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618901691"/>
              </p:ext>
            </p:extLst>
          </p:nvPr>
        </p:nvGraphicFramePr>
        <p:xfrm>
          <a:off x="4640826" y="2971800"/>
          <a:ext cx="6780132" cy="146304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effectLst/>
                          <a:latin typeface="+mn-lt"/>
                          <a:ea typeface="+mn-ea"/>
                          <a:cs typeface="+mn-cs"/>
                        </a:rPr>
                        <a:t>Devletin belirlemiş olduğu politikalar tedarikçilerin pazarlık gücünü sınırlandırabilir. Bunun en iyi örneği ilaç sektöründe uygulanan referans ilaç ve sabit kur politikasıdır.  İlaç üreticileri veya ecza depoları, belirlenen Euro kuru (7,86 TL)  üzerinden satış yapmak zorundadır. </a:t>
                      </a:r>
                      <a:endParaRPr lang="tr-TR" sz="1800" b="0" kern="1200" dirty="0">
                        <a:solidFill>
                          <a:schemeClr val="tx1"/>
                        </a:solidFill>
                        <a:latin typeface="+mn-lt"/>
                        <a:ea typeface="+mn-ea"/>
                        <a:cs typeface="+mn-cs"/>
                      </a:endParaRP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graphicFrame>
        <p:nvGraphicFramePr>
          <p:cNvPr id="6" name="Tablo 7">
            <a:extLst>
              <a:ext uri="{FF2B5EF4-FFF2-40B4-BE49-F238E27FC236}">
                <a16:creationId xmlns:a16="http://schemas.microsoft.com/office/drawing/2014/main" id="{1D63EFA7-A28D-B408-FA75-C1212E278938}"/>
              </a:ext>
            </a:extLst>
          </p:cNvPr>
          <p:cNvGraphicFramePr>
            <a:graphicFrameLocks noGrp="1"/>
          </p:cNvGraphicFramePr>
          <p:nvPr>
            <p:extLst>
              <p:ext uri="{D42A27DB-BD31-4B8C-83A1-F6EECF244321}">
                <p14:modId xmlns:p14="http://schemas.microsoft.com/office/powerpoint/2010/main" val="4163289298"/>
              </p:ext>
            </p:extLst>
          </p:nvPr>
        </p:nvGraphicFramePr>
        <p:xfrm>
          <a:off x="4611688" y="5043286"/>
          <a:ext cx="6897758" cy="640080"/>
        </p:xfrm>
        <a:graphic>
          <a:graphicData uri="http://schemas.openxmlformats.org/drawingml/2006/table">
            <a:tbl>
              <a:tblPr firstRow="1" bandRow="1">
                <a:tableStyleId>{5C22544A-7EE6-4342-B048-85BDC9FD1C3A}</a:tableStyleId>
              </a:tblPr>
              <a:tblGrid>
                <a:gridCol w="6897758">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Merkez Bankasında Euro kuru 18 TL iken, ilaçta kurun 7,86 TL olarak sabitlenmesinin, sağlık kurumları ve hastalar açısından anlamı nedir?</a:t>
                      </a:r>
                    </a:p>
                  </a:txBody>
                  <a:tcPr>
                    <a:lnL w="57150" cap="flat" cmpd="sng" algn="ctr">
                      <a:solidFill>
                        <a:schemeClr val="accent6">
                          <a:lumMod val="75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
        <p:nvSpPr>
          <p:cNvPr id="8" name="Metin kutusu 7">
            <a:extLst>
              <a:ext uri="{FF2B5EF4-FFF2-40B4-BE49-F238E27FC236}">
                <a16:creationId xmlns:a16="http://schemas.microsoft.com/office/drawing/2014/main" id="{8FD7735F-A9FA-B4E4-2A88-85EF0A9F99BD}"/>
              </a:ext>
            </a:extLst>
          </p:cNvPr>
          <p:cNvSpPr txBox="1"/>
          <p:nvPr/>
        </p:nvSpPr>
        <p:spPr>
          <a:xfrm>
            <a:off x="3834580" y="5039714"/>
            <a:ext cx="560799" cy="369332"/>
          </a:xfrm>
          <a:prstGeom prst="rect">
            <a:avLst/>
          </a:prstGeom>
          <a:noFill/>
        </p:spPr>
        <p:txBody>
          <a:bodyPr wrap="square" rtlCol="0">
            <a:spAutoFit/>
          </a:bodyPr>
          <a:lstStyle/>
          <a:p>
            <a:pPr algn="r"/>
            <a:r>
              <a:rPr lang="tr-TR" b="1" dirty="0">
                <a:solidFill>
                  <a:schemeClr val="accent6">
                    <a:lumMod val="75000"/>
                  </a:schemeClr>
                </a:solidFill>
              </a:rPr>
              <a:t>?</a:t>
            </a:r>
          </a:p>
        </p:txBody>
      </p:sp>
    </p:spTree>
    <p:extLst>
      <p:ext uri="{BB962C8B-B14F-4D97-AF65-F5344CB8AC3E}">
        <p14:creationId xmlns:p14="http://schemas.microsoft.com/office/powerpoint/2010/main" val="8811163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alıcıların pazarlık gücü</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5938345" y="747711"/>
            <a:ext cx="6253655"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pic>
        <p:nvPicPr>
          <p:cNvPr id="7" name="Resim 6">
            <a:extLst>
              <a:ext uri="{FF2B5EF4-FFF2-40B4-BE49-F238E27FC236}">
                <a16:creationId xmlns:a16="http://schemas.microsoft.com/office/drawing/2014/main" id="{B834E6F6-0FC9-FC2A-14A4-2F2E4DBDC8F2}"/>
              </a:ext>
            </a:extLst>
          </p:cNvPr>
          <p:cNvPicPr>
            <a:picLocks noChangeAspect="1"/>
          </p:cNvPicPr>
          <p:nvPr/>
        </p:nvPicPr>
        <p:blipFill>
          <a:blip r:embed="rId2"/>
          <a:stretch>
            <a:fillRect/>
          </a:stretch>
        </p:blipFill>
        <p:spPr>
          <a:xfrm>
            <a:off x="933961" y="2971800"/>
            <a:ext cx="2892216" cy="2358861"/>
          </a:xfrm>
          <a:prstGeom prst="rect">
            <a:avLst/>
          </a:prstGeom>
        </p:spPr>
      </p:pic>
      <p:sp>
        <p:nvSpPr>
          <p:cNvPr id="8" name="Ok: Aşağı 7">
            <a:extLst>
              <a:ext uri="{FF2B5EF4-FFF2-40B4-BE49-F238E27FC236}">
                <a16:creationId xmlns:a16="http://schemas.microsoft.com/office/drawing/2014/main" id="{C615150B-3BEA-A1EA-E12A-29789237EEA4}"/>
              </a:ext>
            </a:extLst>
          </p:cNvPr>
          <p:cNvSpPr/>
          <p:nvPr/>
        </p:nvSpPr>
        <p:spPr>
          <a:xfrm rot="19308714">
            <a:off x="887581" y="4210765"/>
            <a:ext cx="422787" cy="523352"/>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4</a:t>
            </a:r>
          </a:p>
        </p:txBody>
      </p:sp>
      <p:graphicFrame>
        <p:nvGraphicFramePr>
          <p:cNvPr id="9" name="Tablo 7">
            <a:extLst>
              <a:ext uri="{FF2B5EF4-FFF2-40B4-BE49-F238E27FC236}">
                <a16:creationId xmlns:a16="http://schemas.microsoft.com/office/drawing/2014/main" id="{4D502420-4724-AEC9-AFC1-1B09BDC98E25}"/>
              </a:ext>
            </a:extLst>
          </p:cNvPr>
          <p:cNvGraphicFramePr>
            <a:graphicFrameLocks noGrp="1"/>
          </p:cNvGraphicFramePr>
          <p:nvPr>
            <p:extLst>
              <p:ext uri="{D42A27DB-BD31-4B8C-83A1-F6EECF244321}">
                <p14:modId xmlns:p14="http://schemas.microsoft.com/office/powerpoint/2010/main" val="3342905868"/>
              </p:ext>
            </p:extLst>
          </p:nvPr>
        </p:nvGraphicFramePr>
        <p:xfrm>
          <a:off x="4640826" y="3060291"/>
          <a:ext cx="6780132" cy="146304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effectLst/>
                          <a:latin typeface="+mn-lt"/>
                          <a:ea typeface="+mn-ea"/>
                          <a:cs typeface="+mn-cs"/>
                        </a:rPr>
                        <a:t>Porter modelinde alıcı, bir endüstrinin ürettiği mal veya hizmetleri talep eden (kullanan) işletmeleri ifade etmektedir.</a:t>
                      </a:r>
                    </a:p>
                    <a:p>
                      <a:pPr marL="285750" indent="-285750">
                        <a:buFont typeface="Arial" panose="020B0604020202020204" pitchFamily="34" charset="0"/>
                        <a:buChar char="•"/>
                      </a:pPr>
                      <a:r>
                        <a:rPr lang="tr-TR" sz="1800" b="0" kern="1200" dirty="0">
                          <a:solidFill>
                            <a:schemeClr val="tx1"/>
                          </a:solidFill>
                          <a:effectLst/>
                          <a:latin typeface="+mn-lt"/>
                          <a:ea typeface="+mn-ea"/>
                          <a:cs typeface="+mn-cs"/>
                        </a:rPr>
                        <a:t>Kullanıcıların pazarlık gücü, hizmet fiyatı, hizmet kalitesi gibi konularda kullanıcıların, sağlık kurumlarına baskı yapabilme derecesidir.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graphicFrame>
        <p:nvGraphicFramePr>
          <p:cNvPr id="10" name="Tablo 7">
            <a:extLst>
              <a:ext uri="{FF2B5EF4-FFF2-40B4-BE49-F238E27FC236}">
                <a16:creationId xmlns:a16="http://schemas.microsoft.com/office/drawing/2014/main" id="{5055B053-2366-31A6-AAB9-3A8D0B2C8BFB}"/>
              </a:ext>
            </a:extLst>
          </p:cNvPr>
          <p:cNvGraphicFramePr>
            <a:graphicFrameLocks noGrp="1"/>
          </p:cNvGraphicFramePr>
          <p:nvPr>
            <p:extLst>
              <p:ext uri="{D42A27DB-BD31-4B8C-83A1-F6EECF244321}">
                <p14:modId xmlns:p14="http://schemas.microsoft.com/office/powerpoint/2010/main" val="884952749"/>
              </p:ext>
            </p:extLst>
          </p:nvPr>
        </p:nvGraphicFramePr>
        <p:xfrm>
          <a:off x="4640826" y="5182093"/>
          <a:ext cx="6897758" cy="640080"/>
        </p:xfrm>
        <a:graphic>
          <a:graphicData uri="http://schemas.openxmlformats.org/drawingml/2006/table">
            <a:tbl>
              <a:tblPr firstRow="1" bandRow="1">
                <a:tableStyleId>{5C22544A-7EE6-4342-B048-85BDC9FD1C3A}</a:tableStyleId>
              </a:tblPr>
              <a:tblGrid>
                <a:gridCol w="6897758">
                  <a:extLst>
                    <a:ext uri="{9D8B030D-6E8A-4147-A177-3AD203B41FA5}">
                      <a16:colId xmlns:a16="http://schemas.microsoft.com/office/drawing/2014/main" val="2605278236"/>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tr-TR" sz="1800" b="0" kern="1200" dirty="0">
                          <a:solidFill>
                            <a:schemeClr val="tx1"/>
                          </a:solidFill>
                          <a:effectLst/>
                          <a:latin typeface="+mn-lt"/>
                          <a:ea typeface="+mn-ea"/>
                          <a:cs typeface="+mn-cs"/>
                        </a:rPr>
                        <a:t>Sağlık hizmetlerinin alıcısı kimlerdir? Sadece hastalar mı?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tr-TR" sz="1800" b="0" kern="1200" dirty="0">
                          <a:solidFill>
                            <a:schemeClr val="tx1"/>
                          </a:solidFill>
                          <a:effectLst/>
                          <a:latin typeface="+mn-lt"/>
                          <a:ea typeface="+mn-ea"/>
                          <a:cs typeface="+mn-cs"/>
                        </a:rPr>
                        <a:t>Sigorta kurumlarına ne dersiniz?</a:t>
                      </a:r>
                      <a:endParaRPr lang="tr-TR" sz="1800" b="0" kern="1200" dirty="0">
                        <a:solidFill>
                          <a:schemeClr val="tx1"/>
                        </a:solidFill>
                        <a:latin typeface="+mn-lt"/>
                        <a:ea typeface="+mn-ea"/>
                        <a:cs typeface="+mn-cs"/>
                      </a:endParaRPr>
                    </a:p>
                  </a:txBody>
                  <a:tcPr>
                    <a:lnL w="57150" cap="flat" cmpd="sng" algn="ctr">
                      <a:solidFill>
                        <a:schemeClr val="accent6">
                          <a:lumMod val="75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
        <p:nvSpPr>
          <p:cNvPr id="11" name="Metin kutusu 10">
            <a:extLst>
              <a:ext uri="{FF2B5EF4-FFF2-40B4-BE49-F238E27FC236}">
                <a16:creationId xmlns:a16="http://schemas.microsoft.com/office/drawing/2014/main" id="{00600EC6-F6F7-169D-A2FF-D043A441C5EC}"/>
              </a:ext>
            </a:extLst>
          </p:cNvPr>
          <p:cNvSpPr txBox="1"/>
          <p:nvPr/>
        </p:nvSpPr>
        <p:spPr>
          <a:xfrm>
            <a:off x="4021214" y="5100275"/>
            <a:ext cx="560799" cy="369332"/>
          </a:xfrm>
          <a:prstGeom prst="rect">
            <a:avLst/>
          </a:prstGeom>
          <a:noFill/>
        </p:spPr>
        <p:txBody>
          <a:bodyPr wrap="square" rtlCol="0">
            <a:spAutoFit/>
          </a:bodyPr>
          <a:lstStyle/>
          <a:p>
            <a:pPr algn="r"/>
            <a:r>
              <a:rPr lang="tr-TR" b="1" dirty="0">
                <a:solidFill>
                  <a:schemeClr val="accent6">
                    <a:lumMod val="75000"/>
                  </a:schemeClr>
                </a:solidFill>
              </a:rPr>
              <a:t>?</a:t>
            </a:r>
          </a:p>
        </p:txBody>
      </p:sp>
    </p:spTree>
    <p:extLst>
      <p:ext uri="{BB962C8B-B14F-4D97-AF65-F5344CB8AC3E}">
        <p14:creationId xmlns:p14="http://schemas.microsoft.com/office/powerpoint/2010/main" val="28226625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61864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talep miktarı</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6971072" y="747711"/>
            <a:ext cx="522092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770291778"/>
              </p:ext>
            </p:extLst>
          </p:nvPr>
        </p:nvGraphicFramePr>
        <p:xfrm>
          <a:off x="4640826" y="3719052"/>
          <a:ext cx="6780132" cy="64008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effectLst/>
                          <a:latin typeface="+mn-lt"/>
                          <a:ea typeface="+mn-ea"/>
                          <a:cs typeface="+mn-cs"/>
                        </a:rPr>
                        <a:t>Yüksek miktarlarda hizmet satın alıyorsa ise,  alıcının/kullanıcıların pazarlık gücü yükselir.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
        <p:nvSpPr>
          <p:cNvPr id="9" name="Metin kutusu 8">
            <a:extLst>
              <a:ext uri="{FF2B5EF4-FFF2-40B4-BE49-F238E27FC236}">
                <a16:creationId xmlns:a16="http://schemas.microsoft.com/office/drawing/2014/main" id="{2E98C425-5755-D8D9-E05C-267360EE7B0E}"/>
              </a:ext>
            </a:extLst>
          </p:cNvPr>
          <p:cNvSpPr txBox="1"/>
          <p:nvPr/>
        </p:nvSpPr>
        <p:spPr>
          <a:xfrm>
            <a:off x="3937641" y="5014945"/>
            <a:ext cx="560799" cy="369332"/>
          </a:xfrm>
          <a:prstGeom prst="rect">
            <a:avLst/>
          </a:prstGeom>
          <a:noFill/>
        </p:spPr>
        <p:txBody>
          <a:bodyPr wrap="square" rtlCol="0">
            <a:spAutoFit/>
          </a:bodyPr>
          <a:lstStyle/>
          <a:p>
            <a:pPr algn="r"/>
            <a:r>
              <a:rPr lang="tr-TR" b="1" dirty="0">
                <a:solidFill>
                  <a:schemeClr val="accent6">
                    <a:lumMod val="75000"/>
                  </a:schemeClr>
                </a:solidFill>
              </a:rPr>
              <a:t>?</a:t>
            </a:r>
          </a:p>
        </p:txBody>
      </p:sp>
      <p:graphicFrame>
        <p:nvGraphicFramePr>
          <p:cNvPr id="10" name="Tablo 7">
            <a:extLst>
              <a:ext uri="{FF2B5EF4-FFF2-40B4-BE49-F238E27FC236}">
                <a16:creationId xmlns:a16="http://schemas.microsoft.com/office/drawing/2014/main" id="{D4914DF0-8615-C9E1-15B3-E18433792510}"/>
              </a:ext>
            </a:extLst>
          </p:cNvPr>
          <p:cNvGraphicFramePr>
            <a:graphicFrameLocks noGrp="1"/>
          </p:cNvGraphicFramePr>
          <p:nvPr>
            <p:extLst>
              <p:ext uri="{D42A27DB-BD31-4B8C-83A1-F6EECF244321}">
                <p14:modId xmlns:p14="http://schemas.microsoft.com/office/powerpoint/2010/main" val="2870594360"/>
              </p:ext>
            </p:extLst>
          </p:nvPr>
        </p:nvGraphicFramePr>
        <p:xfrm>
          <a:off x="4582013" y="5014945"/>
          <a:ext cx="6897758" cy="1188720"/>
        </p:xfrm>
        <a:graphic>
          <a:graphicData uri="http://schemas.openxmlformats.org/drawingml/2006/table">
            <a:tbl>
              <a:tblPr firstRow="1" bandRow="1">
                <a:tableStyleId>{5C22544A-7EE6-4342-B048-85BDC9FD1C3A}</a:tableStyleId>
              </a:tblPr>
              <a:tblGrid>
                <a:gridCol w="6897758">
                  <a:extLst>
                    <a:ext uri="{9D8B030D-6E8A-4147-A177-3AD203B41FA5}">
                      <a16:colId xmlns:a16="http://schemas.microsoft.com/office/drawing/2014/main" val="2605278236"/>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tr-TR" sz="1800" b="0" kern="1200" dirty="0">
                          <a:solidFill>
                            <a:schemeClr val="tx1"/>
                          </a:solidFill>
                          <a:effectLst/>
                          <a:latin typeface="+mn-lt"/>
                          <a:ea typeface="+mn-ea"/>
                          <a:cs typeface="+mn-cs"/>
                        </a:rPr>
                        <a:t>Neden bazı hastaneler –çok şikayet etseler de- SGK’nın belirlediği fiyat ve fark tutarlarına uygun davranmak zorunda kalmaktadır?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tr-TR" sz="1800" b="0" kern="1200" dirty="0">
                          <a:solidFill>
                            <a:schemeClr val="tx1"/>
                          </a:solidFill>
                          <a:effectLst/>
                          <a:latin typeface="+mn-lt"/>
                          <a:ea typeface="+mn-ea"/>
                          <a:cs typeface="+mn-cs"/>
                        </a:rPr>
                        <a:t>Neden bazı hastaneler, SGK ile hizmet sözleşmesi yapmamakta veya mevcut sözleşmeyi iptal etmektedir?</a:t>
                      </a:r>
                      <a:endParaRPr lang="tr-TR" sz="1800" b="0" kern="1200" dirty="0">
                        <a:solidFill>
                          <a:schemeClr val="tx1"/>
                        </a:solidFill>
                        <a:latin typeface="+mn-lt"/>
                        <a:ea typeface="+mn-ea"/>
                        <a:cs typeface="+mn-cs"/>
                      </a:endParaRPr>
                    </a:p>
                  </a:txBody>
                  <a:tcPr>
                    <a:lnL w="57150" cap="flat" cmpd="sng" algn="ctr">
                      <a:solidFill>
                        <a:schemeClr val="accent6">
                          <a:lumMod val="75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32590421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61864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kullanıcıların marka değiştirme maliyeti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6971072" y="747711"/>
            <a:ext cx="522092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818770475"/>
              </p:ext>
            </p:extLst>
          </p:nvPr>
        </p:nvGraphicFramePr>
        <p:xfrm>
          <a:off x="4640826" y="2971800"/>
          <a:ext cx="6780132" cy="201168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effectLst/>
                          <a:latin typeface="+mn-lt"/>
                          <a:ea typeface="+mn-ea"/>
                          <a:cs typeface="+mn-cs"/>
                        </a:rPr>
                        <a:t>Alıcı (hasta), başka bir hastaneye kullanmayı düşündüğünde marka değiştirme maliyeti (testleri yeniden yaptırma gibi)  ile karşılaşacaktır. Bu maliyet ne kadar yüksek ise, alıcının pazarlık payı azalır.</a:t>
                      </a:r>
                    </a:p>
                    <a:p>
                      <a:pPr marL="285750" indent="-285750">
                        <a:buFont typeface="Arial" panose="020B0604020202020204" pitchFamily="34" charset="0"/>
                        <a:buChar char="•"/>
                      </a:pPr>
                      <a:r>
                        <a:rPr lang="tr-TR" sz="1800" b="0" kern="1200" dirty="0">
                          <a:solidFill>
                            <a:schemeClr val="tx1"/>
                          </a:solidFill>
                          <a:effectLst/>
                          <a:latin typeface="+mn-lt"/>
                          <a:ea typeface="+mn-ea"/>
                          <a:cs typeface="+mn-cs"/>
                        </a:rPr>
                        <a:t>Bir sigorta kurumu da, bir hastane ile sözleşmesini iptal ettiği zaman, o hastaneyi tercih eden sigortalıları kaybedebilir ki;  bu da bir marka değiştirme maliyetidir.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14178409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61864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kurum/marka tercihleri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6971072" y="747711"/>
            <a:ext cx="522092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2741650846"/>
              </p:ext>
            </p:extLst>
          </p:nvPr>
        </p:nvGraphicFramePr>
        <p:xfrm>
          <a:off x="4640826" y="2971800"/>
          <a:ext cx="6780132" cy="146304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effectLst/>
                          <a:latin typeface="+mn-lt"/>
                          <a:ea typeface="+mn-ea"/>
                          <a:cs typeface="+mn-cs"/>
                        </a:rPr>
                        <a:t>Hizmet verdiği hastalarda hasta sadakatini sağlayan kurumların, hem hastalar hem de sigorta kurumlarına karşı pazarlık gücü artar. Bu durumda alıcıların pazarlık gücünü azaltmak için sağlık kurumlarının kaliteli, farklılaştırılmış veya düşük maliyetli hizmetler sunması beklenir.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2068785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61864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kullanıcı sayısı</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6971072" y="747711"/>
            <a:ext cx="522092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517317889"/>
              </p:ext>
            </p:extLst>
          </p:nvPr>
        </p:nvGraphicFramePr>
        <p:xfrm>
          <a:off x="4640826" y="2971800"/>
          <a:ext cx="6780132" cy="173736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effectLst/>
                          <a:latin typeface="+mn-lt"/>
                          <a:ea typeface="+mn-ea"/>
                          <a:cs typeface="+mn-cs"/>
                        </a:rPr>
                        <a:t>Bir sağlık kurumunun hizmetlerini az sayıda alıcı talep ediyor ise (yoğunlaşma yüksek), alıcıların pazarlık gücü artar.  Örneğin bir hastanenin sadece bir sigorta kurumu (alıcı)  ile sözleşmesi varsa, oyunun kurallarını sigorta kurumu belirler. Bir hastane çok sayıda sigorta kurumu ile sözleşmesi yapıyor ise, bu durumda hastanenin pazarlık gücü artar.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33307113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7749357"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kullanıcıların sağlık hizmeti için yaptığı harcamalarının payı</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8101780" y="747711"/>
            <a:ext cx="4090220"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69411660"/>
              </p:ext>
            </p:extLst>
          </p:nvPr>
        </p:nvGraphicFramePr>
        <p:xfrm>
          <a:off x="4711714" y="3620729"/>
          <a:ext cx="6780132" cy="173736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effectLst/>
                          <a:latin typeface="+mn-lt"/>
                          <a:ea typeface="+mn-ea"/>
                          <a:cs typeface="+mn-cs"/>
                        </a:rPr>
                        <a:t>Kullanıcının sağlık hizmeti için yaptığı harcamaların toplam harcama içindeki payı yüksek ise, kullanıcıların pazarlık payı yükselir.  Zira kullanıcı (örneğin SGK), toplam harcamaları azaltmak için öncelikli olarak en yüksek harcama kalemi olan sağlık harcamalarını kısmaya çalışacak; sağlık kurumlarına, fiyatları aşağı çekme konusunda  baskı uygulayacaktır.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7914549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61864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rakipler arasındaki rekabet</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6971072" y="747711"/>
            <a:ext cx="522092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709567695"/>
              </p:ext>
            </p:extLst>
          </p:nvPr>
        </p:nvGraphicFramePr>
        <p:xfrm>
          <a:off x="4640826" y="2971800"/>
          <a:ext cx="6780132" cy="118872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effectLst/>
                          <a:latin typeface="+mn-lt"/>
                          <a:ea typeface="+mn-ea"/>
                          <a:cs typeface="+mn-cs"/>
                        </a:rPr>
                        <a:t>Bir endüstride (veya hizmet bölgesinde) rekabeti etkileyen beşinci güç, rakipler arasındaki rekabetin yoğunluğu veya şiddetidir. </a:t>
                      </a:r>
                    </a:p>
                    <a:p>
                      <a:pPr marL="0" indent="0">
                        <a:buFont typeface="Arial" panose="020B0604020202020204" pitchFamily="34" charset="0"/>
                        <a:buNone/>
                      </a:pPr>
                      <a:endParaRPr lang="tr-TR" sz="1800" b="0" kern="1200" dirty="0">
                        <a:solidFill>
                          <a:schemeClr val="tx1"/>
                        </a:solidFill>
                        <a:effectLst/>
                        <a:latin typeface="+mn-lt"/>
                        <a:ea typeface="+mn-ea"/>
                        <a:cs typeface="+mn-cs"/>
                      </a:endParaRPr>
                    </a:p>
                    <a:p>
                      <a:pPr marL="0" indent="0">
                        <a:buFont typeface="Arial" panose="020B0604020202020204" pitchFamily="34" charset="0"/>
                        <a:buNone/>
                      </a:pPr>
                      <a:r>
                        <a:rPr lang="tr-TR" sz="1800" b="0" kern="1200" dirty="0">
                          <a:solidFill>
                            <a:schemeClr val="tx1"/>
                          </a:solidFill>
                          <a:effectLst/>
                          <a:latin typeface="+mn-lt"/>
                          <a:ea typeface="+mn-ea"/>
                          <a:cs typeface="+mn-cs"/>
                        </a:rPr>
                        <a:t>Rakipler arasındaki rekabet, etki-tepki sürecidir.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pic>
        <p:nvPicPr>
          <p:cNvPr id="5" name="Resim 4">
            <a:extLst>
              <a:ext uri="{FF2B5EF4-FFF2-40B4-BE49-F238E27FC236}">
                <a16:creationId xmlns:a16="http://schemas.microsoft.com/office/drawing/2014/main" id="{B199AAFD-DC02-2A7F-78A5-943633448CE1}"/>
              </a:ext>
            </a:extLst>
          </p:cNvPr>
          <p:cNvPicPr>
            <a:picLocks noChangeAspect="1"/>
          </p:cNvPicPr>
          <p:nvPr/>
        </p:nvPicPr>
        <p:blipFill>
          <a:blip r:embed="rId2"/>
          <a:stretch>
            <a:fillRect/>
          </a:stretch>
        </p:blipFill>
        <p:spPr>
          <a:xfrm>
            <a:off x="933961" y="2971800"/>
            <a:ext cx="2892216" cy="2358861"/>
          </a:xfrm>
          <a:prstGeom prst="rect">
            <a:avLst/>
          </a:prstGeom>
        </p:spPr>
      </p:pic>
      <p:sp>
        <p:nvSpPr>
          <p:cNvPr id="6" name="Ok: Aşağı 5">
            <a:extLst>
              <a:ext uri="{FF2B5EF4-FFF2-40B4-BE49-F238E27FC236}">
                <a16:creationId xmlns:a16="http://schemas.microsoft.com/office/drawing/2014/main" id="{BF09286C-0F09-FC7A-F80F-8B12F3DB1D72}"/>
              </a:ext>
            </a:extLst>
          </p:cNvPr>
          <p:cNvSpPr/>
          <p:nvPr/>
        </p:nvSpPr>
        <p:spPr>
          <a:xfrm rot="16200000">
            <a:off x="1723324" y="3889553"/>
            <a:ext cx="422787" cy="523352"/>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5</a:t>
            </a:r>
          </a:p>
        </p:txBody>
      </p:sp>
    </p:spTree>
    <p:extLst>
      <p:ext uri="{BB962C8B-B14F-4D97-AF65-F5344CB8AC3E}">
        <p14:creationId xmlns:p14="http://schemas.microsoft.com/office/powerpoint/2010/main" val="39956571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61864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rakipler arasındaki rekabeti etkileyen faktörler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6971072" y="747711"/>
            <a:ext cx="522092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3020485613"/>
              </p:ext>
            </p:extLst>
          </p:nvPr>
        </p:nvGraphicFramePr>
        <p:xfrm>
          <a:off x="4640826" y="2971800"/>
          <a:ext cx="6780132" cy="146304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effectLst/>
                          <a:latin typeface="+mn-lt"/>
                          <a:ea typeface="+mn-ea"/>
                          <a:cs typeface="+mn-cs"/>
                        </a:rPr>
                        <a:t>Rakip sayısı</a:t>
                      </a:r>
                    </a:p>
                    <a:p>
                      <a:pPr marL="285750" indent="-285750">
                        <a:buFont typeface="Arial" panose="020B0604020202020204" pitchFamily="34" charset="0"/>
                        <a:buChar char="•"/>
                      </a:pPr>
                      <a:r>
                        <a:rPr lang="tr-TR" sz="1800" b="0" kern="1200" dirty="0">
                          <a:solidFill>
                            <a:schemeClr val="tx1"/>
                          </a:solidFill>
                          <a:effectLst/>
                          <a:latin typeface="+mn-lt"/>
                          <a:ea typeface="+mn-ea"/>
                          <a:cs typeface="+mn-cs"/>
                        </a:rPr>
                        <a:t>Talep artış hızı (pazarın büyüme hızı)</a:t>
                      </a:r>
                    </a:p>
                    <a:p>
                      <a:pPr marL="285750" indent="-285750">
                        <a:buFont typeface="Arial" panose="020B0604020202020204" pitchFamily="34" charset="0"/>
                        <a:buChar char="•"/>
                      </a:pPr>
                      <a:r>
                        <a:rPr lang="tr-TR" sz="1800" b="0" kern="1200" dirty="0">
                          <a:solidFill>
                            <a:schemeClr val="tx1"/>
                          </a:solidFill>
                          <a:effectLst/>
                          <a:latin typeface="+mn-lt"/>
                          <a:ea typeface="+mn-ea"/>
                          <a:cs typeface="+mn-cs"/>
                        </a:rPr>
                        <a:t>Yüksek sabit maliyetler</a:t>
                      </a:r>
                    </a:p>
                    <a:p>
                      <a:pPr marL="285750" indent="-285750">
                        <a:buFont typeface="Arial" panose="020B0604020202020204" pitchFamily="34" charset="0"/>
                        <a:buChar char="•"/>
                      </a:pPr>
                      <a:r>
                        <a:rPr lang="tr-TR" sz="1800" b="0" kern="1200" dirty="0">
                          <a:solidFill>
                            <a:schemeClr val="tx1"/>
                          </a:solidFill>
                          <a:effectLst/>
                          <a:latin typeface="+mn-lt"/>
                          <a:ea typeface="+mn-ea"/>
                          <a:cs typeface="+mn-cs"/>
                        </a:rPr>
                        <a:t>Rakipler arasındaki farklılıklar</a:t>
                      </a:r>
                    </a:p>
                    <a:p>
                      <a:pPr marL="285750" indent="-285750">
                        <a:buFont typeface="Arial" panose="020B0604020202020204" pitchFamily="34" charset="0"/>
                        <a:buChar char="•"/>
                      </a:pPr>
                      <a:r>
                        <a:rPr lang="tr-TR" sz="1800" b="0" kern="1200" dirty="0">
                          <a:solidFill>
                            <a:schemeClr val="tx1"/>
                          </a:solidFill>
                          <a:effectLst/>
                          <a:latin typeface="+mn-lt"/>
                          <a:ea typeface="+mn-ea"/>
                          <a:cs typeface="+mn-cs"/>
                        </a:rPr>
                        <a:t>Yüksek çıkış engelleri</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38557379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61864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rakip sayısı</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6971072" y="747711"/>
            <a:ext cx="522092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416413902"/>
              </p:ext>
            </p:extLst>
          </p:nvPr>
        </p:nvGraphicFramePr>
        <p:xfrm>
          <a:off x="4640826" y="2971800"/>
          <a:ext cx="6780132" cy="146304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effectLst/>
                          <a:latin typeface="+mn-lt"/>
                          <a:ea typeface="+mn-ea"/>
                          <a:cs typeface="+mn-cs"/>
                        </a:rPr>
                        <a:t>Bir hizmet bölgesinde rakip sayısı fazla ve rakipler birbirine denk ise, rakipler arasındaki rekabet derecesi yükselecektir.</a:t>
                      </a:r>
                    </a:p>
                    <a:p>
                      <a:pPr marL="285750" indent="-285750">
                        <a:buFont typeface="Arial" panose="020B0604020202020204" pitchFamily="34" charset="0"/>
                        <a:buChar char="•"/>
                      </a:pPr>
                      <a:r>
                        <a:rPr lang="tr-TR" sz="1800" b="0" kern="1200" dirty="0">
                          <a:solidFill>
                            <a:schemeClr val="tx1"/>
                          </a:solidFill>
                          <a:effectLst/>
                          <a:latin typeface="+mn-lt"/>
                          <a:ea typeface="+mn-ea"/>
                          <a:cs typeface="+mn-cs"/>
                        </a:rPr>
                        <a:t>Kurumlar rekabette üstünlük sağlamak için yeni hizmetler sunma, hizmet farklılaştırma ve fiyat indirimleri yapma gibi yollara başvurarak rekabet derecesini yükseltirler.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3034795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857526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Porter  rekabet modeli: rekabeti etkileyen güçler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flipV="1">
            <a:off x="8927690" y="723901"/>
            <a:ext cx="3264310"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987629293"/>
              </p:ext>
            </p:extLst>
          </p:nvPr>
        </p:nvGraphicFramePr>
        <p:xfrm>
          <a:off x="3746088" y="2867856"/>
          <a:ext cx="7511845" cy="2011680"/>
        </p:xfrm>
        <a:graphic>
          <a:graphicData uri="http://schemas.openxmlformats.org/drawingml/2006/table">
            <a:tbl>
              <a:tblPr firstRow="1" bandRow="1">
                <a:tableStyleId>{5C22544A-7EE6-4342-B048-85BDC9FD1C3A}</a:tableStyleId>
              </a:tblPr>
              <a:tblGrid>
                <a:gridCol w="7511845">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b="0" dirty="0">
                          <a:solidFill>
                            <a:schemeClr val="tx1"/>
                          </a:solidFill>
                          <a:latin typeface="+mj-lt"/>
                        </a:rPr>
                        <a:t>Rekabet,  aynı hizmet bölgesinde bulunan, benzer hizmetlerle aynı nüfusa veya pazara hizmet eden, benzer kurumlar arasındaki mücadeleden ibaret değildir.</a:t>
                      </a:r>
                    </a:p>
                    <a:p>
                      <a:pPr marL="285750" indent="-285750">
                        <a:buFont typeface="Arial" panose="020B0604020202020204" pitchFamily="34" charset="0"/>
                        <a:buChar char="•"/>
                      </a:pPr>
                      <a:r>
                        <a:rPr lang="tr-TR" b="0" dirty="0">
                          <a:solidFill>
                            <a:schemeClr val="tx1"/>
                          </a:solidFill>
                          <a:latin typeface="+mj-lt"/>
                        </a:rPr>
                        <a:t>Rekabetin derecesini,  tesadüfler veya kötü şans belirlemez. </a:t>
                      </a:r>
                    </a:p>
                    <a:p>
                      <a:pPr marL="285750" indent="-285750">
                        <a:buFont typeface="Arial" panose="020B0604020202020204" pitchFamily="34" charset="0"/>
                        <a:buChar char="•"/>
                      </a:pPr>
                      <a:r>
                        <a:rPr lang="tr-TR" sz="1800" b="0" kern="1200" dirty="0">
                          <a:solidFill>
                            <a:schemeClr val="tx1"/>
                          </a:solidFill>
                          <a:effectLst/>
                          <a:latin typeface="+mj-lt"/>
                          <a:ea typeface="+mn-ea"/>
                          <a:cs typeface="+mn-cs"/>
                        </a:rPr>
                        <a:t>Rekabet derecesi, rakip kurumların davranışlarından daha çok, sektörün yapısından (ekonomik koşullarından) etkilenmektedir.  Bir sektörün ekonomik koşullarını belirleyen güçlere, rekabet güçleri denir.</a:t>
                      </a:r>
                      <a:endParaRPr lang="tr-TR" b="0" dirty="0">
                        <a:solidFill>
                          <a:schemeClr val="tx1"/>
                        </a:solidFill>
                        <a:latin typeface="+mj-lt"/>
                      </a:endParaRP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
        <p:nvSpPr>
          <p:cNvPr id="6" name="Metin kutusu 5">
            <a:extLst>
              <a:ext uri="{FF2B5EF4-FFF2-40B4-BE49-F238E27FC236}">
                <a16:creationId xmlns:a16="http://schemas.microsoft.com/office/drawing/2014/main" id="{ED6548CD-CDD5-70B4-B2A8-F5FD8DFD32C9}"/>
              </a:ext>
            </a:extLst>
          </p:cNvPr>
          <p:cNvSpPr txBox="1"/>
          <p:nvPr/>
        </p:nvSpPr>
        <p:spPr>
          <a:xfrm>
            <a:off x="5230761" y="5240594"/>
            <a:ext cx="6145162" cy="923330"/>
          </a:xfrm>
          <a:prstGeom prst="rect">
            <a:avLst/>
          </a:prstGeom>
          <a:noFill/>
        </p:spPr>
        <p:txBody>
          <a:bodyPr wrap="square" rtlCol="0">
            <a:spAutoFit/>
          </a:bodyPr>
          <a:lstStyle/>
          <a:p>
            <a:r>
              <a:rPr lang="tr-TR" dirty="0"/>
              <a:t>Sektör veya endüstri kavramlarını, hizmet bölgesindeki, tedarikçiler, diğer kurumlar (rakipler), alıcılar, ikame hizmetlerin bütünü  olarak düşünmeliyiz. </a:t>
            </a:r>
          </a:p>
        </p:txBody>
      </p:sp>
    </p:spTree>
    <p:extLst>
      <p:ext uri="{BB962C8B-B14F-4D97-AF65-F5344CB8AC3E}">
        <p14:creationId xmlns:p14="http://schemas.microsoft.com/office/powerpoint/2010/main" val="4240704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61864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talep artış hızı</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6971072" y="747711"/>
            <a:ext cx="522092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2386921086"/>
              </p:ext>
            </p:extLst>
          </p:nvPr>
        </p:nvGraphicFramePr>
        <p:xfrm>
          <a:off x="4640826" y="2971800"/>
          <a:ext cx="6780132" cy="118872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effectLst/>
                          <a:latin typeface="+mn-lt"/>
                          <a:ea typeface="+mn-ea"/>
                          <a:cs typeface="+mn-cs"/>
                        </a:rPr>
                        <a:t>Hizmetlere yönelik talep azalmaya başladığında, kurumlar pazar paylarını korumak, rakiplerin pazar payını ele geçirmek için rekabet stratejilerine daha fazla ağırlık verecektir. Pazar büyüyor ise (talep artış hızı yüksek) ise rekabet derecesi nispeten düşük olacaktır.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80522713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61864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yüksek sabit maliyetler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6971072" y="747711"/>
            <a:ext cx="522092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82999890"/>
              </p:ext>
            </p:extLst>
          </p:nvPr>
        </p:nvGraphicFramePr>
        <p:xfrm>
          <a:off x="4640826" y="2971800"/>
          <a:ext cx="6780132" cy="201168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effectLst/>
                          <a:latin typeface="+mn-lt"/>
                          <a:ea typeface="+mn-ea"/>
                          <a:cs typeface="+mn-cs"/>
                        </a:rPr>
                        <a:t>Sağlık kurumlarında toplam maliyetin %80-%85’i sabit maliyetlerden oluşur.  </a:t>
                      </a:r>
                    </a:p>
                    <a:p>
                      <a:pPr marL="0" indent="0">
                        <a:buFont typeface="Arial" panose="020B0604020202020204" pitchFamily="34" charset="0"/>
                        <a:buNone/>
                      </a:pPr>
                      <a:r>
                        <a:rPr lang="tr-TR" sz="1800" b="0" kern="1200" dirty="0">
                          <a:solidFill>
                            <a:schemeClr val="tx1"/>
                          </a:solidFill>
                          <a:effectLst/>
                          <a:latin typeface="+mn-lt"/>
                          <a:ea typeface="+mn-ea"/>
                          <a:cs typeface="+mn-cs"/>
                        </a:rPr>
                        <a:t>Sabit maliyet, sıfır üretimin maliyetidir. </a:t>
                      </a:r>
                    </a:p>
                    <a:p>
                      <a:pPr marL="0" indent="0">
                        <a:buFont typeface="Arial" panose="020B0604020202020204" pitchFamily="34" charset="0"/>
                        <a:buNone/>
                      </a:pPr>
                      <a:r>
                        <a:rPr lang="tr-TR" sz="1800" b="0" kern="1200" dirty="0">
                          <a:solidFill>
                            <a:schemeClr val="tx1"/>
                          </a:solidFill>
                          <a:effectLst/>
                          <a:latin typeface="+mn-lt"/>
                          <a:ea typeface="+mn-ea"/>
                          <a:cs typeface="+mn-cs"/>
                        </a:rPr>
                        <a:t>Sunulan hizmet miktarı arttıkça, yani atıl kapasite azaldıkça ortalama sabit maliyetler azalır. </a:t>
                      </a:r>
                    </a:p>
                    <a:p>
                      <a:pPr marL="0" indent="0">
                        <a:buFont typeface="Arial" panose="020B0604020202020204" pitchFamily="34" charset="0"/>
                        <a:buNone/>
                      </a:pPr>
                      <a:r>
                        <a:rPr lang="tr-TR" sz="1800" b="0" kern="1200" dirty="0">
                          <a:solidFill>
                            <a:schemeClr val="tx1"/>
                          </a:solidFill>
                          <a:effectLst/>
                          <a:latin typeface="+mn-lt"/>
                          <a:ea typeface="+mn-ea"/>
                          <a:cs typeface="+mn-cs"/>
                        </a:rPr>
                        <a:t>Atıl kapasiteyi azaltmak için  daha fazla hastaya hizmet sunmak gerekir. Daha fazla hasta çekmek için de rekabet stratejilerine ağırlık verilir.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15312976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61864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rakipler arasındaki farklılıklar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6971072" y="747711"/>
            <a:ext cx="522092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2536882455"/>
              </p:ext>
            </p:extLst>
          </p:nvPr>
        </p:nvGraphicFramePr>
        <p:xfrm>
          <a:off x="4630994" y="3856703"/>
          <a:ext cx="6780132" cy="64008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effectLst/>
                          <a:latin typeface="+mn-lt"/>
                          <a:ea typeface="+mn-ea"/>
                          <a:cs typeface="+mn-cs"/>
                        </a:rPr>
                        <a:t>Rakipler arasındaki farklılıklar arttıkça, rakiplerin manevraları da farklılaşarak, rekabetin şiddetlenmesine yol açar.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19326039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61864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yüksek çıkış engelleri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6971072" y="747711"/>
            <a:ext cx="522092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216476168"/>
              </p:ext>
            </p:extLst>
          </p:nvPr>
        </p:nvGraphicFramePr>
        <p:xfrm>
          <a:off x="4640826" y="2971800"/>
          <a:ext cx="6780132" cy="173736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effectLst/>
                          <a:latin typeface="+mn-lt"/>
                          <a:ea typeface="+mn-ea"/>
                          <a:cs typeface="+mn-cs"/>
                        </a:rPr>
                        <a:t>Bir hastanenin açılması kadar kapatılması da zordur.  Bir hastanenin faaliyetlerine son vermesi mevcutla sınırlandırılmış ise veya hastaneyi kapatma kararı  neticesinde ortaya çıkan maliyetler çok yüksek ise hastane faaliyetlerine devam etmeyi tercih edecektir. Dolayısıyla bölgedeki kurum sayısı değişmediği için rekabet derecesi artmaya devam edecektir.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graphicFrame>
        <p:nvGraphicFramePr>
          <p:cNvPr id="5" name="Tablo 7">
            <a:extLst>
              <a:ext uri="{FF2B5EF4-FFF2-40B4-BE49-F238E27FC236}">
                <a16:creationId xmlns:a16="http://schemas.microsoft.com/office/drawing/2014/main" id="{750AFEEA-19E6-C911-7695-E2B7287DFFD1}"/>
              </a:ext>
            </a:extLst>
          </p:cNvPr>
          <p:cNvGraphicFramePr>
            <a:graphicFrameLocks noGrp="1"/>
          </p:cNvGraphicFramePr>
          <p:nvPr>
            <p:extLst>
              <p:ext uri="{D42A27DB-BD31-4B8C-83A1-F6EECF244321}">
                <p14:modId xmlns:p14="http://schemas.microsoft.com/office/powerpoint/2010/main" val="225815066"/>
              </p:ext>
            </p:extLst>
          </p:nvPr>
        </p:nvGraphicFramePr>
        <p:xfrm>
          <a:off x="4640826" y="5182093"/>
          <a:ext cx="6897758" cy="365760"/>
        </p:xfrm>
        <a:graphic>
          <a:graphicData uri="http://schemas.openxmlformats.org/drawingml/2006/table">
            <a:tbl>
              <a:tblPr firstRow="1" bandRow="1">
                <a:tableStyleId>{5C22544A-7EE6-4342-B048-85BDC9FD1C3A}</a:tableStyleId>
              </a:tblPr>
              <a:tblGrid>
                <a:gridCol w="6897758">
                  <a:extLst>
                    <a:ext uri="{9D8B030D-6E8A-4147-A177-3AD203B41FA5}">
                      <a16:colId xmlns:a16="http://schemas.microsoft.com/office/drawing/2014/main" val="2605278236"/>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tr-TR" sz="1800" b="0" kern="1200" dirty="0">
                          <a:solidFill>
                            <a:schemeClr val="tx1"/>
                          </a:solidFill>
                          <a:effectLst/>
                          <a:latin typeface="+mn-lt"/>
                          <a:ea typeface="+mn-ea"/>
                          <a:cs typeface="+mn-cs"/>
                        </a:rPr>
                        <a:t>Başa-baş noktasında çalışan bir sağlık kurumunu kapatır mısınız? </a:t>
                      </a:r>
                      <a:endParaRPr lang="tr-TR" sz="1800" b="0" kern="1200" dirty="0">
                        <a:solidFill>
                          <a:schemeClr val="tx1"/>
                        </a:solidFill>
                        <a:latin typeface="+mn-lt"/>
                        <a:ea typeface="+mn-ea"/>
                        <a:cs typeface="+mn-cs"/>
                      </a:endParaRPr>
                    </a:p>
                  </a:txBody>
                  <a:tcPr>
                    <a:lnL w="57150" cap="flat" cmpd="sng" algn="ctr">
                      <a:solidFill>
                        <a:schemeClr val="accent6">
                          <a:lumMod val="75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
        <p:nvSpPr>
          <p:cNvPr id="6" name="Metin kutusu 5">
            <a:extLst>
              <a:ext uri="{FF2B5EF4-FFF2-40B4-BE49-F238E27FC236}">
                <a16:creationId xmlns:a16="http://schemas.microsoft.com/office/drawing/2014/main" id="{4E195700-26C9-75F4-3784-C521D5824BE9}"/>
              </a:ext>
            </a:extLst>
          </p:cNvPr>
          <p:cNvSpPr txBox="1"/>
          <p:nvPr/>
        </p:nvSpPr>
        <p:spPr>
          <a:xfrm>
            <a:off x="4021214" y="5100275"/>
            <a:ext cx="560799" cy="369332"/>
          </a:xfrm>
          <a:prstGeom prst="rect">
            <a:avLst/>
          </a:prstGeom>
          <a:noFill/>
        </p:spPr>
        <p:txBody>
          <a:bodyPr wrap="square" rtlCol="0">
            <a:spAutoFit/>
          </a:bodyPr>
          <a:lstStyle/>
          <a:p>
            <a:pPr algn="r"/>
            <a:r>
              <a:rPr lang="tr-TR" b="1" dirty="0">
                <a:solidFill>
                  <a:schemeClr val="accent6">
                    <a:lumMod val="75000"/>
                  </a:schemeClr>
                </a:solidFill>
              </a:rPr>
              <a:t>?</a:t>
            </a:r>
          </a:p>
        </p:txBody>
      </p:sp>
    </p:spTree>
    <p:extLst>
      <p:ext uri="{BB962C8B-B14F-4D97-AF65-F5344CB8AC3E}">
        <p14:creationId xmlns:p14="http://schemas.microsoft.com/office/powerpoint/2010/main" val="31512728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61864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sıfır toplamlı rekabet</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6971072" y="747711"/>
            <a:ext cx="522092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2521130352"/>
              </p:ext>
            </p:extLst>
          </p:nvPr>
        </p:nvGraphicFramePr>
        <p:xfrm>
          <a:off x="4640826" y="2971800"/>
          <a:ext cx="6780132" cy="256032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effectLst/>
                          <a:latin typeface="+mn-lt"/>
                          <a:ea typeface="+mn-ea"/>
                          <a:cs typeface="+mn-cs"/>
                        </a:rPr>
                        <a:t>Hastalara, sigorta kurumlarına, tedarikçilere hiçbir yarar sağlamayan, rekabet nedeniyle ortaya çıkan kazanımların ve kayıpların toplamının sıfır sonucunu verdiği rekabete sıfır toplamlı rekabet adı verilir. </a:t>
                      </a:r>
                    </a:p>
                    <a:p>
                      <a:pPr marL="285750" indent="-285750">
                        <a:buFont typeface="Arial" panose="020B0604020202020204" pitchFamily="34" charset="0"/>
                        <a:buChar char="•"/>
                      </a:pPr>
                      <a:endParaRPr lang="tr-TR" sz="1800" b="1" kern="1200" dirty="0">
                        <a:solidFill>
                          <a:schemeClr val="tx1"/>
                        </a:solidFill>
                        <a:effectLst/>
                        <a:latin typeface="+mn-lt"/>
                        <a:ea typeface="+mn-ea"/>
                        <a:cs typeface="+mn-cs"/>
                      </a:endParaRPr>
                    </a:p>
                    <a:p>
                      <a:pPr marL="285750" indent="-285750">
                        <a:buFont typeface="Arial" panose="020B0604020202020204" pitchFamily="34" charset="0"/>
                        <a:buChar char="•"/>
                      </a:pPr>
                      <a:r>
                        <a:rPr lang="tr-TR" sz="1800" b="0" kern="1200" dirty="0">
                          <a:solidFill>
                            <a:schemeClr val="tx1"/>
                          </a:solidFill>
                          <a:effectLst/>
                          <a:latin typeface="+mn-lt"/>
                          <a:ea typeface="+mn-ea"/>
                          <a:cs typeface="+mn-cs"/>
                        </a:rPr>
                        <a:t>Kalitenin düşmesine, maliyetlerin artmasına, atıl kapasitenin ortaya çıkmasına ve yönetim giderlerinin yükselmesine yol açan sıfır toplamlı rekabet, esasında herkese (kurumlara, tedarikçilere, hastalara) zarar vermektedir.  Sıfır toplamlı rekabet, israftır.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pic>
        <p:nvPicPr>
          <p:cNvPr id="1026" name="Picture 2" descr="When It Comes to Talent Management, It's Just a Zero Sum Game – TLNT">
            <a:extLst>
              <a:ext uri="{FF2B5EF4-FFF2-40B4-BE49-F238E27FC236}">
                <a16:creationId xmlns:a16="http://schemas.microsoft.com/office/drawing/2014/main" id="{617A2575-7B4A-8591-3261-DC4D8419EB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7394" y="2971800"/>
            <a:ext cx="2845109" cy="25603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70752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9066879"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sıfır toplamlı rekabet: tanıdık örnekler.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9419302" y="747711"/>
            <a:ext cx="277269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3991366204"/>
              </p:ext>
            </p:extLst>
          </p:nvPr>
        </p:nvGraphicFramePr>
        <p:xfrm>
          <a:off x="4571999" y="1904049"/>
          <a:ext cx="6780132" cy="393192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effectLst/>
                          <a:latin typeface="+mn-lt"/>
                          <a:ea typeface="+mn-ea"/>
                          <a:cs typeface="+mn-cs"/>
                        </a:rPr>
                        <a:t>SGK (alıcı) hizmet fiyatlarını artırmayarak kendi mali yükünü hastanelere yüklemeye çalışmaktadır.</a:t>
                      </a:r>
                    </a:p>
                    <a:p>
                      <a:pPr marL="285750" indent="-285750">
                        <a:buFont typeface="Arial" panose="020B0604020202020204" pitchFamily="34" charset="0"/>
                        <a:buChar char="•"/>
                      </a:pPr>
                      <a:r>
                        <a:rPr lang="tr-TR" sz="1800" b="0" kern="1200" dirty="0">
                          <a:solidFill>
                            <a:schemeClr val="tx1"/>
                          </a:solidFill>
                          <a:effectLst/>
                          <a:latin typeface="+mn-lt"/>
                          <a:ea typeface="+mn-ea"/>
                          <a:cs typeface="+mn-cs"/>
                        </a:rPr>
                        <a:t>Hastaneler sunduğu hizmetin karşılığını alamadığı için üstlendiği mali yükün bir kısmını, zamanında ödeme yapamayarak veya onlardan ‘feragatname’ alarak tedarikçilere; alınan farkları arttırarak da hastalara yüklemeye çalışmaktadır.  Hastalar da acil servise başvurarak, mali yükten kurtulmaya çalışıp, yükü tekrar SGK’na yüklemeye çalışır.  Tedarikçiler zamanında tahsilat yapamadığı için, ürün fiyatlarını yüksek tutarak maliyetleri hastaneye yüklemeye gayret eder. </a:t>
                      </a:r>
                    </a:p>
                    <a:p>
                      <a:pPr marL="285750" indent="-285750">
                        <a:buFont typeface="Arial" panose="020B0604020202020204" pitchFamily="34" charset="0"/>
                        <a:buChar char="•"/>
                      </a:pPr>
                      <a:r>
                        <a:rPr lang="tr-TR" sz="1800" b="0" kern="1200" dirty="0">
                          <a:solidFill>
                            <a:schemeClr val="tx1"/>
                          </a:solidFill>
                          <a:effectLst/>
                          <a:latin typeface="+mn-lt"/>
                          <a:ea typeface="+mn-ea"/>
                          <a:cs typeface="+mn-cs"/>
                        </a:rPr>
                        <a:t>Sıfır toplamlı rekabet, kısır döngüdür.</a:t>
                      </a:r>
                    </a:p>
                    <a:p>
                      <a:pPr marL="285750" indent="-285750">
                        <a:buFont typeface="Arial" panose="020B0604020202020204" pitchFamily="34" charset="0"/>
                        <a:buChar char="•"/>
                      </a:pPr>
                      <a:r>
                        <a:rPr lang="tr-TR" sz="1800" b="0" kern="1200" dirty="0">
                          <a:solidFill>
                            <a:schemeClr val="tx1"/>
                          </a:solidFill>
                          <a:effectLst/>
                          <a:latin typeface="+mn-lt"/>
                          <a:ea typeface="+mn-ea"/>
                          <a:cs typeface="+mn-cs"/>
                        </a:rPr>
                        <a:t> ‘</a:t>
                      </a:r>
                      <a:r>
                        <a:rPr lang="tr-TR" sz="1800" b="0" i="1" kern="1200" dirty="0">
                          <a:solidFill>
                            <a:schemeClr val="tx1"/>
                          </a:solidFill>
                          <a:effectLst/>
                          <a:latin typeface="+mn-lt"/>
                          <a:ea typeface="+mn-ea"/>
                          <a:cs typeface="+mn-cs"/>
                        </a:rPr>
                        <a:t>bir tencereye 100 gram mısır koyup patlatın, hacim büyür ama ağırlık aynı kalır. Sıfır toplamlı rekabet şişmedir; gerçek bir büyüme değildir</a:t>
                      </a:r>
                      <a:r>
                        <a:rPr lang="tr-TR" sz="1800" b="0" kern="1200" dirty="0">
                          <a:solidFill>
                            <a:schemeClr val="tx1"/>
                          </a:solidFill>
                          <a:effectLst/>
                          <a:latin typeface="+mn-lt"/>
                          <a:ea typeface="+mn-ea"/>
                          <a:cs typeface="+mn-cs"/>
                        </a:rPr>
                        <a:t>’ M.A. Porter.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46263016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61864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sıfır toplamlı rekabet</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6971072" y="747711"/>
            <a:ext cx="522092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Rectangle 33">
            <a:extLst>
              <a:ext uri="{FF2B5EF4-FFF2-40B4-BE49-F238E27FC236}">
                <a16:creationId xmlns:a16="http://schemas.microsoft.com/office/drawing/2014/main" id="{39E4E24A-7FFF-35F4-9658-7C4C9122D1DC}"/>
              </a:ext>
            </a:extLst>
          </p:cNvPr>
          <p:cNvSpPr/>
          <p:nvPr/>
        </p:nvSpPr>
        <p:spPr>
          <a:xfrm>
            <a:off x="1524000" y="2092076"/>
            <a:ext cx="4572000" cy="1828800"/>
          </a:xfrm>
          <a:prstGeom prst="rect">
            <a:avLst/>
          </a:prstGeom>
          <a:solidFill>
            <a:schemeClr val="accent6">
              <a:lumMod val="40000"/>
              <a:lumOff val="60000"/>
            </a:schemeClr>
          </a:solidFill>
          <a:ln w="76200" cap="flat" cmpd="sng" algn="ctr">
            <a:solidFill>
              <a:sysClr val="window" lastClr="FFFFFF"/>
            </a:solidFill>
            <a:prstDash val="solid"/>
          </a:ln>
          <a:effectLst/>
        </p:spPr>
        <p:txBody>
          <a:bodyPr rot="0" spcFirstLastPara="0" vertOverflow="overflow" horzOverflow="overflow" vert="horz" wrap="square" lIns="91440" tIns="45720" rIns="1737360" bIns="45720" numCol="1" spcCol="0" rtlCol="0" fromWordArt="0" anchor="t" anchorCtr="0" forceAA="0" compatLnSpc="1">
            <a:prstTxWarp prst="textNoShape">
              <a:avLst/>
            </a:prstTxWarp>
            <a:noAutofit/>
          </a:bodyPr>
          <a:lstStyle/>
          <a:p>
            <a:pPr marL="285750" marR="0" lvl="0" indent="-285750" defTabSz="914354"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tr-TR" b="0" i="0" u="none" strike="noStrike" kern="0" cap="none" spc="0" normalizeH="0" baseline="0" noProof="0" dirty="0">
                <a:ln>
                  <a:noFill/>
                </a:ln>
                <a:effectLst/>
                <a:uLnTx/>
                <a:uFillTx/>
                <a:latin typeface="Calibri"/>
                <a:ea typeface="+mn-ea"/>
                <a:cs typeface="+mn-cs"/>
              </a:rPr>
              <a:t>Maliyetleri karşı tarafa yükleme</a:t>
            </a:r>
          </a:p>
          <a:p>
            <a:pPr marR="0" lvl="0" defTabSz="914354" eaLnBrk="1" fontAlgn="auto" latinLnBrk="0" hangingPunct="1">
              <a:lnSpc>
                <a:spcPct val="100000"/>
              </a:lnSpc>
              <a:spcBef>
                <a:spcPts val="0"/>
              </a:spcBef>
              <a:spcAft>
                <a:spcPts val="600"/>
              </a:spcAft>
              <a:buClrTx/>
              <a:buSzTx/>
              <a:tabLst/>
              <a:defRPr/>
            </a:pPr>
            <a:endParaRPr kumimoji="0" lang="en-US" b="0" i="0" u="none" strike="noStrike" kern="0" cap="none" spc="0" normalizeH="0" baseline="0" noProof="0" dirty="0">
              <a:ln>
                <a:noFill/>
              </a:ln>
              <a:effectLst/>
              <a:uLnTx/>
              <a:uFillTx/>
              <a:latin typeface="Calibri"/>
              <a:ea typeface="+mn-ea"/>
              <a:cs typeface="+mn-cs"/>
            </a:endParaRPr>
          </a:p>
        </p:txBody>
      </p:sp>
      <p:sp>
        <p:nvSpPr>
          <p:cNvPr id="14" name="Rectangle 34">
            <a:extLst>
              <a:ext uri="{FF2B5EF4-FFF2-40B4-BE49-F238E27FC236}">
                <a16:creationId xmlns:a16="http://schemas.microsoft.com/office/drawing/2014/main" id="{51FDF1BD-9BAD-F253-E94B-BC3C2D61AAC0}"/>
              </a:ext>
            </a:extLst>
          </p:cNvPr>
          <p:cNvSpPr/>
          <p:nvPr/>
        </p:nvSpPr>
        <p:spPr>
          <a:xfrm>
            <a:off x="6096000" y="2092076"/>
            <a:ext cx="4572000" cy="1828800"/>
          </a:xfrm>
          <a:prstGeom prst="rect">
            <a:avLst/>
          </a:prstGeom>
          <a:solidFill>
            <a:schemeClr val="accent2">
              <a:lumMod val="20000"/>
              <a:lumOff val="80000"/>
            </a:schemeClr>
          </a:solidFill>
          <a:ln w="76200" cap="flat" cmpd="sng" algn="ctr">
            <a:solidFill>
              <a:sysClr val="window" lastClr="FFFFFF"/>
            </a:solidFill>
            <a:prstDash val="solid"/>
          </a:ln>
          <a:effectLst/>
        </p:spPr>
        <p:txBody>
          <a:bodyPr rot="0" spcFirstLastPara="0" vertOverflow="overflow" horzOverflow="overflow" vert="horz" wrap="square" lIns="1737360" tIns="45720" rIns="91440" bIns="45720" numCol="1" spcCol="0" rtlCol="0" fromWordArt="0" anchor="ctr" anchorCtr="0" forceAA="0" compatLnSpc="1">
            <a:prstTxWarp prst="textNoShape">
              <a:avLst/>
            </a:prstTxWarp>
            <a:noAutofit/>
          </a:bodyPr>
          <a:lstStyle/>
          <a:p>
            <a:pPr marL="285750" marR="0" lvl="0" indent="-285750" defTabSz="914354"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tr-TR" b="0" i="0" u="none" strike="noStrike" kern="0" cap="none" spc="0" normalizeH="0" baseline="0" noProof="0" dirty="0">
                <a:ln>
                  <a:noFill/>
                </a:ln>
                <a:effectLst/>
                <a:uLnTx/>
                <a:uFillTx/>
                <a:latin typeface="Calibri"/>
                <a:ea typeface="+mn-ea"/>
                <a:cs typeface="+mn-cs"/>
              </a:rPr>
              <a:t>Hasta çekme ve seçenekleri sınırlandırma</a:t>
            </a:r>
          </a:p>
          <a:p>
            <a:pPr marL="285750" marR="0" lvl="0" indent="-285750" defTabSz="914354" eaLnBrk="1" fontAlgn="auto" latinLnBrk="0" hangingPunct="1">
              <a:lnSpc>
                <a:spcPct val="100000"/>
              </a:lnSpc>
              <a:spcBef>
                <a:spcPts val="0"/>
              </a:spcBef>
              <a:spcAft>
                <a:spcPts val="600"/>
              </a:spcAft>
              <a:buClrTx/>
              <a:buSzTx/>
              <a:buFont typeface="Arial" panose="020B0604020202020204" pitchFamily="34" charset="0"/>
              <a:buChar char="•"/>
              <a:tabLst/>
              <a:defRPr/>
            </a:pPr>
            <a:endParaRPr lang="tr-TR" kern="0" dirty="0">
              <a:latin typeface="Calibri"/>
            </a:endParaRPr>
          </a:p>
          <a:p>
            <a:pPr marL="285750" marR="0" lvl="0" indent="-285750" defTabSz="914354"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tr-TR" b="0" i="0" u="none" strike="noStrike" kern="0" cap="none" spc="0" normalizeH="0" baseline="0" noProof="0" dirty="0">
              <a:ln>
                <a:noFill/>
              </a:ln>
              <a:effectLst/>
              <a:uLnTx/>
              <a:uFillTx/>
              <a:latin typeface="Calibri"/>
              <a:ea typeface="+mn-ea"/>
              <a:cs typeface="+mn-cs"/>
            </a:endParaRPr>
          </a:p>
          <a:p>
            <a:pPr marL="285750" marR="0" lvl="0" indent="-285750" defTabSz="914354"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en-US" b="0" i="0" u="none" strike="noStrike" kern="0" cap="none" spc="0" normalizeH="0" baseline="0" noProof="0" dirty="0">
              <a:ln>
                <a:noFill/>
              </a:ln>
              <a:effectLst/>
              <a:uLnTx/>
              <a:uFillTx/>
              <a:latin typeface="Calibri"/>
              <a:ea typeface="+mn-ea"/>
              <a:cs typeface="+mn-cs"/>
            </a:endParaRPr>
          </a:p>
        </p:txBody>
      </p:sp>
      <p:sp>
        <p:nvSpPr>
          <p:cNvPr id="15" name="Rectangle 37">
            <a:extLst>
              <a:ext uri="{FF2B5EF4-FFF2-40B4-BE49-F238E27FC236}">
                <a16:creationId xmlns:a16="http://schemas.microsoft.com/office/drawing/2014/main" id="{8BD50C04-A571-9BEF-5980-D4680BD7D240}"/>
              </a:ext>
            </a:extLst>
          </p:cNvPr>
          <p:cNvSpPr/>
          <p:nvPr/>
        </p:nvSpPr>
        <p:spPr>
          <a:xfrm>
            <a:off x="1524000" y="3920876"/>
            <a:ext cx="4572000" cy="1828800"/>
          </a:xfrm>
          <a:prstGeom prst="rect">
            <a:avLst/>
          </a:prstGeom>
          <a:solidFill>
            <a:schemeClr val="accent4">
              <a:lumMod val="40000"/>
              <a:lumOff val="60000"/>
            </a:schemeClr>
          </a:solidFill>
          <a:ln w="76200" cap="flat" cmpd="sng" algn="ctr">
            <a:solidFill>
              <a:sysClr val="window" lastClr="FFFFFF"/>
            </a:solidFill>
            <a:prstDash val="solid"/>
          </a:ln>
          <a:effectLst/>
        </p:spPr>
        <p:txBody>
          <a:bodyPr rIns="1737360" rtlCol="0" anchor="t"/>
          <a:lstStyle/>
          <a:p>
            <a:pPr marL="285750" marR="0" lvl="0" indent="-285750" defTabSz="914354"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tr-TR" b="0" i="0" u="none" strike="noStrike" kern="0" cap="none" spc="0" normalizeH="0" baseline="0" noProof="0" dirty="0">
              <a:ln>
                <a:noFill/>
              </a:ln>
              <a:effectLst/>
              <a:uLnTx/>
              <a:uFillTx/>
              <a:latin typeface="Calibri"/>
              <a:ea typeface="+mn-ea"/>
              <a:cs typeface="+mn-cs"/>
            </a:endParaRPr>
          </a:p>
          <a:p>
            <a:pPr marL="285750" marR="0" lvl="0" indent="-285750" defTabSz="914354" eaLnBrk="1" fontAlgn="auto" latinLnBrk="0" hangingPunct="1">
              <a:lnSpc>
                <a:spcPct val="100000"/>
              </a:lnSpc>
              <a:spcBef>
                <a:spcPts val="0"/>
              </a:spcBef>
              <a:spcAft>
                <a:spcPts val="600"/>
              </a:spcAft>
              <a:buClrTx/>
              <a:buSzTx/>
              <a:buFont typeface="Arial" panose="020B0604020202020204" pitchFamily="34" charset="0"/>
              <a:buChar char="•"/>
              <a:tabLst/>
              <a:defRPr/>
            </a:pPr>
            <a:endParaRPr lang="tr-TR" kern="0" dirty="0">
              <a:latin typeface="Calibri"/>
            </a:endParaRPr>
          </a:p>
          <a:p>
            <a:pPr marL="285750" marR="0" lvl="0" indent="-285750" defTabSz="914354"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tr-TR" b="0" i="0" u="none" strike="noStrike" kern="0" cap="none" spc="0" normalizeH="0" baseline="0" noProof="0" dirty="0">
              <a:ln>
                <a:noFill/>
              </a:ln>
              <a:effectLst/>
              <a:uLnTx/>
              <a:uFillTx/>
              <a:latin typeface="Calibri"/>
              <a:ea typeface="+mn-ea"/>
              <a:cs typeface="+mn-cs"/>
            </a:endParaRPr>
          </a:p>
          <a:p>
            <a:pPr marL="285750" marR="0" lvl="0" indent="-285750" defTabSz="914354"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tr-TR" b="0" i="0" u="none" strike="noStrike" kern="0" cap="none" spc="0" normalizeH="0" baseline="0" noProof="0" dirty="0">
                <a:ln>
                  <a:noFill/>
                </a:ln>
                <a:effectLst/>
                <a:uLnTx/>
                <a:uFillTx/>
                <a:latin typeface="Calibri"/>
                <a:ea typeface="+mn-ea"/>
                <a:cs typeface="+mn-cs"/>
              </a:rPr>
              <a:t>Pazarlık gücünü artırmak için rekabet etme</a:t>
            </a:r>
            <a:endParaRPr kumimoji="0" lang="en-US" b="0" i="0" u="none" strike="noStrike" kern="0" cap="none" spc="0" normalizeH="0" baseline="0" noProof="0" dirty="0">
              <a:ln>
                <a:noFill/>
              </a:ln>
              <a:effectLst/>
              <a:uLnTx/>
              <a:uFillTx/>
              <a:latin typeface="Calibri"/>
              <a:ea typeface="+mn-ea"/>
              <a:cs typeface="+mn-cs"/>
            </a:endParaRPr>
          </a:p>
        </p:txBody>
      </p:sp>
      <p:sp>
        <p:nvSpPr>
          <p:cNvPr id="16" name="Rectangle 38">
            <a:extLst>
              <a:ext uri="{FF2B5EF4-FFF2-40B4-BE49-F238E27FC236}">
                <a16:creationId xmlns:a16="http://schemas.microsoft.com/office/drawing/2014/main" id="{F50A32A2-748B-DCE4-52E3-83E354298D23}"/>
              </a:ext>
            </a:extLst>
          </p:cNvPr>
          <p:cNvSpPr/>
          <p:nvPr/>
        </p:nvSpPr>
        <p:spPr>
          <a:xfrm>
            <a:off x="6096000" y="3920876"/>
            <a:ext cx="4572000" cy="1828800"/>
          </a:xfrm>
          <a:prstGeom prst="rect">
            <a:avLst/>
          </a:prstGeom>
          <a:solidFill>
            <a:srgbClr val="E2D0E6"/>
          </a:solidFill>
          <a:ln w="76200" cap="flat" cmpd="sng" algn="ctr">
            <a:solidFill>
              <a:sysClr val="window" lastClr="FFFFFF"/>
            </a:solidFill>
            <a:prstDash val="solid"/>
          </a:ln>
          <a:effectLst/>
        </p:spPr>
        <p:txBody>
          <a:bodyPr lIns="1737360" rtlCol="0" anchor="ctr"/>
          <a:lstStyle/>
          <a:p>
            <a:pPr marL="285750" marR="0" lvl="0" indent="-285750" defTabSz="914354"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tr-TR" b="0" i="0" u="none" strike="noStrike" kern="0" cap="none" spc="0" normalizeH="0" baseline="0" noProof="0" dirty="0">
              <a:ln>
                <a:noFill/>
              </a:ln>
              <a:effectLst/>
              <a:uLnTx/>
              <a:uFillTx/>
              <a:latin typeface="Calibri"/>
              <a:ea typeface="+mn-ea"/>
              <a:cs typeface="+mn-cs"/>
            </a:endParaRPr>
          </a:p>
          <a:p>
            <a:pPr marL="285750" marR="0" lvl="0" indent="-285750" defTabSz="914354" eaLnBrk="1" fontAlgn="auto" latinLnBrk="0" hangingPunct="1">
              <a:lnSpc>
                <a:spcPct val="100000"/>
              </a:lnSpc>
              <a:spcBef>
                <a:spcPts val="0"/>
              </a:spcBef>
              <a:spcAft>
                <a:spcPts val="600"/>
              </a:spcAft>
              <a:buClrTx/>
              <a:buSzTx/>
              <a:buFont typeface="Arial" panose="020B0604020202020204" pitchFamily="34" charset="0"/>
              <a:buChar char="•"/>
              <a:tabLst/>
              <a:defRPr/>
            </a:pPr>
            <a:endParaRPr lang="tr-TR" kern="0" dirty="0">
              <a:latin typeface="Calibri"/>
            </a:endParaRPr>
          </a:p>
          <a:p>
            <a:pPr marL="285750" marR="0" lvl="0" indent="-285750" defTabSz="914354"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tr-TR" b="0" i="0" u="none" strike="noStrike" kern="0" cap="none" spc="0" normalizeH="0" baseline="0" noProof="0" dirty="0">
              <a:ln>
                <a:noFill/>
              </a:ln>
              <a:effectLst/>
              <a:uLnTx/>
              <a:uFillTx/>
              <a:latin typeface="Calibri"/>
              <a:ea typeface="+mn-ea"/>
              <a:cs typeface="+mn-cs"/>
            </a:endParaRPr>
          </a:p>
          <a:p>
            <a:pPr marL="285750" marR="0" lvl="0" indent="-285750" defTabSz="914354"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tr-TR" b="0" i="0" u="none" strike="noStrike" kern="0" cap="none" spc="0" normalizeH="0" baseline="0" noProof="0" dirty="0">
                <a:ln>
                  <a:noFill/>
                </a:ln>
                <a:effectLst/>
                <a:uLnTx/>
                <a:uFillTx/>
                <a:latin typeface="Calibri"/>
                <a:ea typeface="+mn-ea"/>
                <a:cs typeface="+mn-cs"/>
              </a:rPr>
              <a:t>Hizmetleri sınırlandırarak maliyetleri düşürme</a:t>
            </a:r>
            <a:r>
              <a:rPr kumimoji="0" lang="en-US" b="0" i="0" u="none" strike="noStrike" kern="0" cap="none" spc="0" normalizeH="0" baseline="0" noProof="0" dirty="0">
                <a:ln>
                  <a:noFill/>
                </a:ln>
                <a:effectLst/>
                <a:uLnTx/>
                <a:uFillTx/>
                <a:latin typeface="Calibri"/>
                <a:ea typeface="+mn-ea"/>
                <a:cs typeface="+mn-cs"/>
              </a:rPr>
              <a:t>.</a:t>
            </a:r>
          </a:p>
        </p:txBody>
      </p:sp>
      <p:sp>
        <p:nvSpPr>
          <p:cNvPr id="17" name="Hexagon 32">
            <a:extLst>
              <a:ext uri="{FF2B5EF4-FFF2-40B4-BE49-F238E27FC236}">
                <a16:creationId xmlns:a16="http://schemas.microsoft.com/office/drawing/2014/main" id="{84BC5839-0E3E-3983-EB18-D55C3AE1FEA1}"/>
              </a:ext>
            </a:extLst>
          </p:cNvPr>
          <p:cNvSpPr/>
          <p:nvPr/>
        </p:nvSpPr>
        <p:spPr>
          <a:xfrm>
            <a:off x="4267200" y="2077268"/>
            <a:ext cx="3657600" cy="3657600"/>
          </a:xfrm>
          <a:prstGeom prst="hexagon">
            <a:avLst/>
          </a:prstGeom>
          <a:solidFill>
            <a:srgbClr val="95A5A6">
              <a:lumMod val="40000"/>
              <a:lumOff val="60000"/>
            </a:srgbClr>
          </a:solidFill>
          <a:ln w="76200" cap="flat" cmpd="sng" algn="ctr">
            <a:solidFill>
              <a:sysClr val="window" lastClr="FFFFFF"/>
            </a:solidFill>
            <a:prstDash val="solid"/>
          </a:ln>
          <a:effectLst/>
        </p:spPr>
        <p:txBody>
          <a:bodyPr rtlCol="0" anchor="ctr"/>
          <a:lstStyle/>
          <a:p>
            <a:pPr marL="0" marR="0" lvl="0" indent="0" algn="ctr" defTabSz="914354" eaLnBrk="1" fontAlgn="auto" latinLnBrk="0" hangingPunct="1">
              <a:lnSpc>
                <a:spcPct val="100000"/>
              </a:lnSpc>
              <a:spcBef>
                <a:spcPts val="0"/>
              </a:spcBef>
              <a:spcAft>
                <a:spcPts val="0"/>
              </a:spcAft>
              <a:buClrTx/>
              <a:buSzTx/>
              <a:buFontTx/>
              <a:buNone/>
              <a:tabLst/>
              <a:defRPr/>
            </a:pPr>
            <a:endParaRPr kumimoji="0" lang="en-US" sz="4800" b="1" i="0" u="none" strike="noStrike" kern="0" cap="none" spc="0" normalizeH="0" baseline="0" noProof="0" dirty="0">
              <a:ln>
                <a:noFill/>
              </a:ln>
              <a:effectLst/>
              <a:uLnTx/>
              <a:uFillTx/>
              <a:latin typeface="Calibri"/>
              <a:ea typeface="+mn-ea"/>
              <a:cs typeface="+mn-cs"/>
            </a:endParaRPr>
          </a:p>
          <a:p>
            <a:pPr marL="0" marR="0" lvl="0" indent="0" algn="ctr" defTabSz="914354" eaLnBrk="1" fontAlgn="auto" latinLnBrk="0" hangingPunct="1">
              <a:lnSpc>
                <a:spcPct val="100000"/>
              </a:lnSpc>
              <a:spcBef>
                <a:spcPts val="0"/>
              </a:spcBef>
              <a:spcAft>
                <a:spcPts val="0"/>
              </a:spcAft>
              <a:buClrTx/>
              <a:buSzTx/>
              <a:buFontTx/>
              <a:buNone/>
              <a:tabLst/>
              <a:defRPr/>
            </a:pPr>
            <a:endParaRPr kumimoji="0" lang="en-US" sz="4800" b="1" i="0" u="none" strike="noStrike" kern="0" cap="none" spc="0" normalizeH="0" baseline="0" noProof="0" dirty="0">
              <a:ln>
                <a:noFill/>
              </a:ln>
              <a:effectLst/>
              <a:uLnTx/>
              <a:uFillTx/>
              <a:latin typeface="Calibri"/>
              <a:ea typeface="+mn-ea"/>
              <a:cs typeface="+mn-cs"/>
            </a:endParaRPr>
          </a:p>
        </p:txBody>
      </p:sp>
      <p:sp>
        <p:nvSpPr>
          <p:cNvPr id="20" name="Serbest Form: Şekil 19">
            <a:extLst>
              <a:ext uri="{FF2B5EF4-FFF2-40B4-BE49-F238E27FC236}">
                <a16:creationId xmlns:a16="http://schemas.microsoft.com/office/drawing/2014/main" id="{B1B2E98E-84AC-DA98-5C15-B0325BC75B8D}"/>
              </a:ext>
            </a:extLst>
          </p:cNvPr>
          <p:cNvSpPr/>
          <p:nvPr/>
        </p:nvSpPr>
        <p:spPr>
          <a:xfrm>
            <a:off x="5264101" y="2853669"/>
            <a:ext cx="1380004" cy="804858"/>
          </a:xfrm>
          <a:custGeom>
            <a:avLst/>
            <a:gdLst>
              <a:gd name="connsiteX0" fmla="*/ 331616 w 1380004"/>
              <a:gd name="connsiteY0" fmla="*/ 804859 h 804858"/>
              <a:gd name="connsiteX1" fmla="*/ 663231 w 1380004"/>
              <a:gd name="connsiteY1" fmla="*/ 473243 h 804858"/>
              <a:gd name="connsiteX2" fmla="*/ 478425 w 1380004"/>
              <a:gd name="connsiteY2" fmla="*/ 473243 h 804858"/>
              <a:gd name="connsiteX3" fmla="*/ 803132 w 1380004"/>
              <a:gd name="connsiteY3" fmla="*/ 274619 h 804858"/>
              <a:gd name="connsiteX4" fmla="*/ 1043207 w 1380004"/>
              <a:gd name="connsiteY4" fmla="*/ 366159 h 804858"/>
              <a:gd name="connsiteX5" fmla="*/ 1380005 w 1380004"/>
              <a:gd name="connsiteY5" fmla="*/ 366159 h 804858"/>
              <a:gd name="connsiteX6" fmla="*/ 803132 w 1380004"/>
              <a:gd name="connsiteY6" fmla="*/ 0 h 804858"/>
              <a:gd name="connsiteX7" fmla="*/ 186534 w 1380004"/>
              <a:gd name="connsiteY7" fmla="*/ 473243 h 804858"/>
              <a:gd name="connsiteX8" fmla="*/ 0 w 1380004"/>
              <a:gd name="connsiteY8" fmla="*/ 473243 h 804858"/>
              <a:gd name="connsiteX9" fmla="*/ 331616 w 1380004"/>
              <a:gd name="connsiteY9" fmla="*/ 804859 h 804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80004" h="804858">
                <a:moveTo>
                  <a:pt x="331616" y="804859"/>
                </a:moveTo>
                <a:lnTo>
                  <a:pt x="663231" y="473243"/>
                </a:lnTo>
                <a:lnTo>
                  <a:pt x="478425" y="473243"/>
                </a:lnTo>
                <a:cubicBezTo>
                  <a:pt x="538875" y="355796"/>
                  <a:pt x="661504" y="274619"/>
                  <a:pt x="803132" y="274619"/>
                </a:cubicBezTo>
                <a:cubicBezTo>
                  <a:pt x="894671" y="274619"/>
                  <a:pt x="979302" y="309162"/>
                  <a:pt x="1043207" y="366159"/>
                </a:cubicBezTo>
                <a:lnTo>
                  <a:pt x="1380005" y="366159"/>
                </a:lnTo>
                <a:cubicBezTo>
                  <a:pt x="1278102" y="148536"/>
                  <a:pt x="1057025" y="0"/>
                  <a:pt x="803132" y="0"/>
                </a:cubicBezTo>
                <a:cubicBezTo>
                  <a:pt x="507786" y="0"/>
                  <a:pt x="259075" y="200351"/>
                  <a:pt x="186534" y="473243"/>
                </a:cubicBezTo>
                <a:lnTo>
                  <a:pt x="0" y="473243"/>
                </a:lnTo>
                <a:lnTo>
                  <a:pt x="331616" y="804859"/>
                </a:lnTo>
                <a:close/>
              </a:path>
            </a:pathLst>
          </a:custGeom>
          <a:solidFill>
            <a:srgbClr val="95A5A6"/>
          </a:solidFill>
          <a:ln w="17264" cap="flat">
            <a:noFill/>
            <a:prstDash val="solid"/>
            <a:miter/>
          </a:ln>
        </p:spPr>
        <p:txBody>
          <a:bodyPr rtlCol="0" anchor="ctr"/>
          <a:lstStyle/>
          <a:p>
            <a:endParaRPr lang="tr-TR"/>
          </a:p>
        </p:txBody>
      </p:sp>
      <p:sp>
        <p:nvSpPr>
          <p:cNvPr id="21" name="Serbest Form: Şekil 20">
            <a:extLst>
              <a:ext uri="{FF2B5EF4-FFF2-40B4-BE49-F238E27FC236}">
                <a16:creationId xmlns:a16="http://schemas.microsoft.com/office/drawing/2014/main" id="{EA8635EF-A952-AB22-678B-65D156DDD66B}"/>
              </a:ext>
            </a:extLst>
          </p:cNvPr>
          <p:cNvSpPr/>
          <p:nvPr/>
        </p:nvSpPr>
        <p:spPr>
          <a:xfrm>
            <a:off x="5518130" y="4188821"/>
            <a:ext cx="1380004" cy="804858"/>
          </a:xfrm>
          <a:custGeom>
            <a:avLst/>
            <a:gdLst>
              <a:gd name="connsiteX0" fmla="*/ 1380005 w 1380004"/>
              <a:gd name="connsiteY0" fmla="*/ 331616 h 804858"/>
              <a:gd name="connsiteX1" fmla="*/ 1048389 w 1380004"/>
              <a:gd name="connsiteY1" fmla="*/ 0 h 804858"/>
              <a:gd name="connsiteX2" fmla="*/ 716773 w 1380004"/>
              <a:gd name="connsiteY2" fmla="*/ 331616 h 804858"/>
              <a:gd name="connsiteX3" fmla="*/ 903307 w 1380004"/>
              <a:gd name="connsiteY3" fmla="*/ 331616 h 804858"/>
              <a:gd name="connsiteX4" fmla="*/ 578600 w 1380004"/>
              <a:gd name="connsiteY4" fmla="*/ 530240 h 804858"/>
              <a:gd name="connsiteX5" fmla="*/ 338524 w 1380004"/>
              <a:gd name="connsiteY5" fmla="*/ 438700 h 804858"/>
              <a:gd name="connsiteX6" fmla="*/ 0 w 1380004"/>
              <a:gd name="connsiteY6" fmla="*/ 438700 h 804858"/>
              <a:gd name="connsiteX7" fmla="*/ 578600 w 1380004"/>
              <a:gd name="connsiteY7" fmla="*/ 804859 h 804858"/>
              <a:gd name="connsiteX8" fmla="*/ 1195198 w 1380004"/>
              <a:gd name="connsiteY8" fmla="*/ 331616 h 804858"/>
              <a:gd name="connsiteX9" fmla="*/ 1380005 w 1380004"/>
              <a:gd name="connsiteY9" fmla="*/ 331616 h 804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80004" h="804858">
                <a:moveTo>
                  <a:pt x="1380005" y="331616"/>
                </a:moveTo>
                <a:lnTo>
                  <a:pt x="1048389" y="0"/>
                </a:lnTo>
                <a:lnTo>
                  <a:pt x="716773" y="331616"/>
                </a:lnTo>
                <a:lnTo>
                  <a:pt x="903307" y="331616"/>
                </a:lnTo>
                <a:cubicBezTo>
                  <a:pt x="842856" y="449063"/>
                  <a:pt x="720228" y="530240"/>
                  <a:pt x="578600" y="530240"/>
                </a:cubicBezTo>
                <a:cubicBezTo>
                  <a:pt x="487060" y="530240"/>
                  <a:pt x="402429" y="495696"/>
                  <a:pt x="338524" y="438700"/>
                </a:cubicBezTo>
                <a:lnTo>
                  <a:pt x="0" y="438700"/>
                </a:lnTo>
                <a:cubicBezTo>
                  <a:pt x="103630" y="656323"/>
                  <a:pt x="322980" y="804859"/>
                  <a:pt x="578600" y="804859"/>
                </a:cubicBezTo>
                <a:cubicBezTo>
                  <a:pt x="873945" y="804859"/>
                  <a:pt x="1122657" y="604508"/>
                  <a:pt x="1195198" y="331616"/>
                </a:cubicBezTo>
                <a:lnTo>
                  <a:pt x="1380005" y="331616"/>
                </a:lnTo>
                <a:close/>
              </a:path>
            </a:pathLst>
          </a:custGeom>
          <a:solidFill>
            <a:srgbClr val="95A5A6"/>
          </a:solidFill>
          <a:ln w="17264" cap="flat">
            <a:noFill/>
            <a:prstDash val="solid"/>
            <a:miter/>
          </a:ln>
        </p:spPr>
        <p:txBody>
          <a:bodyPr rtlCol="0" anchor="ctr"/>
          <a:lstStyle/>
          <a:p>
            <a:endParaRPr lang="tr-TR"/>
          </a:p>
        </p:txBody>
      </p:sp>
      <p:sp>
        <p:nvSpPr>
          <p:cNvPr id="22" name="Metin kutusu 21">
            <a:extLst>
              <a:ext uri="{FF2B5EF4-FFF2-40B4-BE49-F238E27FC236}">
                <a16:creationId xmlns:a16="http://schemas.microsoft.com/office/drawing/2014/main" id="{08B06E40-1191-31FB-A77D-6B4FFD880EEA}"/>
              </a:ext>
            </a:extLst>
          </p:cNvPr>
          <p:cNvSpPr txBox="1"/>
          <p:nvPr/>
        </p:nvSpPr>
        <p:spPr>
          <a:xfrm>
            <a:off x="4734231" y="3760730"/>
            <a:ext cx="2782529" cy="369332"/>
          </a:xfrm>
          <a:prstGeom prst="rect">
            <a:avLst/>
          </a:prstGeom>
          <a:noFill/>
        </p:spPr>
        <p:txBody>
          <a:bodyPr wrap="square" rtlCol="0">
            <a:spAutoFit/>
          </a:bodyPr>
          <a:lstStyle/>
          <a:p>
            <a:r>
              <a:rPr lang="tr-TR" b="1" dirty="0">
                <a:solidFill>
                  <a:schemeClr val="accent1">
                    <a:lumMod val="50000"/>
                  </a:schemeClr>
                </a:solidFill>
              </a:rPr>
              <a:t>SIFIR TOPLAMLI REKABET</a:t>
            </a:r>
          </a:p>
        </p:txBody>
      </p:sp>
    </p:spTree>
    <p:extLst>
      <p:ext uri="{BB962C8B-B14F-4D97-AF65-F5344CB8AC3E}">
        <p14:creationId xmlns:p14="http://schemas.microsoft.com/office/powerpoint/2010/main" val="309722370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61864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maliyetleri diğer tarafa yükleme rekabeti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6971072" y="747711"/>
            <a:ext cx="522092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3858455167"/>
              </p:ext>
            </p:extLst>
          </p:nvPr>
        </p:nvGraphicFramePr>
        <p:xfrm>
          <a:off x="4640826" y="2204884"/>
          <a:ext cx="6780132" cy="365760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effectLst/>
                          <a:latin typeface="+mn-lt"/>
                          <a:ea typeface="+mn-ea"/>
                          <a:cs typeface="+mn-cs"/>
                        </a:rPr>
                        <a:t>Sigorta kurumunun maliyetlerin bir kısmını hastanelere, tedarikçilere yüklemesi (ilaçta Euro kurunu sabitleme, fiyat artışını enflasyona göre güncellememe).</a:t>
                      </a:r>
                    </a:p>
                    <a:p>
                      <a:pPr marL="285750" indent="-285750">
                        <a:buFont typeface="Arial" panose="020B0604020202020204" pitchFamily="34" charset="0"/>
                        <a:buChar char="•"/>
                      </a:pPr>
                      <a:r>
                        <a:rPr lang="tr-TR" sz="1800" b="0" kern="1200" dirty="0">
                          <a:solidFill>
                            <a:schemeClr val="tx1"/>
                          </a:solidFill>
                          <a:effectLst/>
                          <a:latin typeface="+mn-lt"/>
                          <a:ea typeface="+mn-ea"/>
                          <a:cs typeface="+mn-cs"/>
                        </a:rPr>
                        <a:t>Hastanenin maliyetlerinin bir kısmını hastalara kaydırması (fark tutarını artırma)</a:t>
                      </a:r>
                    </a:p>
                    <a:p>
                      <a:pPr marL="285750" indent="-285750">
                        <a:buFont typeface="Arial" panose="020B0604020202020204" pitchFamily="34" charset="0"/>
                        <a:buChar char="•"/>
                      </a:pPr>
                      <a:r>
                        <a:rPr lang="tr-TR" sz="1800" b="0" kern="1200" dirty="0">
                          <a:solidFill>
                            <a:schemeClr val="tx1"/>
                          </a:solidFill>
                          <a:effectLst/>
                          <a:latin typeface="+mn-lt"/>
                          <a:ea typeface="+mn-ea"/>
                          <a:cs typeface="+mn-cs"/>
                        </a:rPr>
                        <a:t>Tedarikçilere maliyet yükleme (tedarikçilere zamanında ödeme yapmamak)</a:t>
                      </a:r>
                    </a:p>
                    <a:p>
                      <a:pPr marL="285750" indent="-285750">
                        <a:buFont typeface="Arial" panose="020B0604020202020204" pitchFamily="34" charset="0"/>
                        <a:buChar char="•"/>
                      </a:pPr>
                      <a:r>
                        <a:rPr lang="tr-TR" sz="1800" b="0" kern="1200" dirty="0">
                          <a:solidFill>
                            <a:schemeClr val="tx1"/>
                          </a:solidFill>
                          <a:effectLst/>
                          <a:latin typeface="+mn-lt"/>
                          <a:ea typeface="+mn-ea"/>
                          <a:cs typeface="+mn-cs"/>
                        </a:rPr>
                        <a:t>Tedarikçilerin, geç ödemeden kaynaklanan finansal kayıplarını gidermek için ürün fiyatlarını çok yükselterek, mali yükü hastanelere tekrar yüklemesi.</a:t>
                      </a:r>
                    </a:p>
                    <a:p>
                      <a:pPr marL="285750" indent="-285750">
                        <a:buFont typeface="Arial" panose="020B0604020202020204" pitchFamily="34" charset="0"/>
                        <a:buChar char="•"/>
                      </a:pPr>
                      <a:r>
                        <a:rPr lang="tr-TR" sz="1800" b="0" kern="1200" dirty="0">
                          <a:solidFill>
                            <a:schemeClr val="tx1"/>
                          </a:solidFill>
                          <a:effectLst/>
                          <a:latin typeface="+mn-lt"/>
                          <a:ea typeface="+mn-ea"/>
                          <a:cs typeface="+mn-cs"/>
                        </a:rPr>
                        <a:t>Hastaların acil servisi kullanmaya yönelmesi, yüksek maliyetlerden dolayı hizmet alamayan hastanın hastalık derecesinin yükselmesi nedeniyle SGK’nın maliyetinin artması.</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3746264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61864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pazarlık gücünü artırmak için rekabet etme</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6971072" y="747711"/>
            <a:ext cx="522092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3339026370"/>
              </p:ext>
            </p:extLst>
          </p:nvPr>
        </p:nvGraphicFramePr>
        <p:xfrm>
          <a:off x="4591665" y="3620729"/>
          <a:ext cx="6780132" cy="118872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effectLst/>
                          <a:latin typeface="+mn-lt"/>
                          <a:ea typeface="+mn-ea"/>
                          <a:cs typeface="+mn-cs"/>
                        </a:rPr>
                        <a:t>Diğer kurumlarla işbirliği yaparak, diğer rekabet güçlerine karşı pazarlık gücünü artırmaya çalışmaktır.  </a:t>
                      </a:r>
                    </a:p>
                    <a:p>
                      <a:pPr marL="285750" indent="-285750">
                        <a:buFont typeface="Arial" panose="020B0604020202020204" pitchFamily="34" charset="0"/>
                        <a:buChar char="•"/>
                      </a:pPr>
                      <a:r>
                        <a:rPr lang="tr-TR" sz="1800" b="0" kern="1200" dirty="0">
                          <a:solidFill>
                            <a:schemeClr val="tx1"/>
                          </a:solidFill>
                          <a:effectLst/>
                          <a:latin typeface="+mn-lt"/>
                          <a:ea typeface="+mn-ea"/>
                          <a:cs typeface="+mn-cs"/>
                        </a:rPr>
                        <a:t>Sigorta kurumlarının ortak hareket ederek, hizmet fiyatlarını kontrol altında tutmaya çalışması</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70879068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61864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hasta çekme ve seçenekleri sınırlama rekabeti </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6971072" y="747711"/>
            <a:ext cx="522092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3160510279"/>
              </p:ext>
            </p:extLst>
          </p:nvPr>
        </p:nvGraphicFramePr>
        <p:xfrm>
          <a:off x="4591665" y="3620729"/>
          <a:ext cx="6780132" cy="201168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effectLst/>
                          <a:latin typeface="+mn-lt"/>
                          <a:ea typeface="+mn-ea"/>
                          <a:cs typeface="+mn-cs"/>
                        </a:rPr>
                        <a:t>Gerek sağlık kurumları gerekse sigorta kurumları daha fazla hastaya hizmet sunarak veya sigorta poliçesi satın alan kişi sayısını artırarak ölçek ekonomisi yaratmaya çalışmasıdır.</a:t>
                      </a:r>
                    </a:p>
                    <a:p>
                      <a:pPr marL="0" indent="0">
                        <a:buFont typeface="Arial" panose="020B0604020202020204" pitchFamily="34" charset="0"/>
                        <a:buNone/>
                      </a:pPr>
                      <a:r>
                        <a:rPr lang="tr-TR" sz="1800" b="0" kern="1200" dirty="0">
                          <a:solidFill>
                            <a:schemeClr val="tx1"/>
                          </a:solidFill>
                          <a:effectLst/>
                          <a:latin typeface="+mn-lt"/>
                          <a:ea typeface="+mn-ea"/>
                          <a:cs typeface="+mn-cs"/>
                        </a:rPr>
                        <a:t> </a:t>
                      </a:r>
                    </a:p>
                    <a:p>
                      <a:pPr marL="285750" indent="-285750">
                        <a:buFont typeface="Arial" panose="020B0604020202020204" pitchFamily="34" charset="0"/>
                        <a:buChar char="•"/>
                      </a:pPr>
                      <a:r>
                        <a:rPr lang="tr-TR" sz="1800" b="0" kern="1200" dirty="0">
                          <a:solidFill>
                            <a:schemeClr val="tx1"/>
                          </a:solidFill>
                          <a:effectLst/>
                          <a:latin typeface="+mn-lt"/>
                          <a:ea typeface="+mn-ea"/>
                          <a:cs typeface="+mn-cs"/>
                        </a:rPr>
                        <a:t>Sigorta kurumunun hastaları, en fazla fiyat indirimi sağlayan veya düşük fiyat politikası izleyen sağlık kurumlarına yönlendirmesi (hastaların seçeneklerini kısıtlama).</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3124124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857526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rekabeti etkileyen  beş güç</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8927690" y="747711"/>
            <a:ext cx="3264310"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878594889"/>
              </p:ext>
            </p:extLst>
          </p:nvPr>
        </p:nvGraphicFramePr>
        <p:xfrm>
          <a:off x="3746088" y="2867856"/>
          <a:ext cx="7511845" cy="1463040"/>
        </p:xfrm>
        <a:graphic>
          <a:graphicData uri="http://schemas.openxmlformats.org/drawingml/2006/table">
            <a:tbl>
              <a:tblPr firstRow="1" bandRow="1">
                <a:tableStyleId>{5C22544A-7EE6-4342-B048-85BDC9FD1C3A}</a:tableStyleId>
              </a:tblPr>
              <a:tblGrid>
                <a:gridCol w="7511845">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b="0" dirty="0">
                          <a:solidFill>
                            <a:schemeClr val="tx1"/>
                          </a:solidFill>
                          <a:latin typeface="+mj-lt"/>
                        </a:rPr>
                        <a:t>Yeni açılan kurumlar: Yeni açılan kurumların yarattığı tehditler</a:t>
                      </a:r>
                    </a:p>
                    <a:p>
                      <a:pPr marL="285750" indent="-285750">
                        <a:buFont typeface="Arial" panose="020B0604020202020204" pitchFamily="34" charset="0"/>
                        <a:buChar char="•"/>
                      </a:pPr>
                      <a:r>
                        <a:rPr lang="tr-TR" b="0" dirty="0">
                          <a:solidFill>
                            <a:schemeClr val="tx1"/>
                          </a:solidFill>
                          <a:latin typeface="+mj-lt"/>
                        </a:rPr>
                        <a:t>Alıcılar: Alıcıların pazarlık gücü</a:t>
                      </a:r>
                    </a:p>
                    <a:p>
                      <a:pPr marL="285750" indent="-285750">
                        <a:buFont typeface="Arial" panose="020B0604020202020204" pitchFamily="34" charset="0"/>
                        <a:buChar char="•"/>
                      </a:pPr>
                      <a:r>
                        <a:rPr lang="tr-TR" b="0" dirty="0">
                          <a:solidFill>
                            <a:schemeClr val="tx1"/>
                          </a:solidFill>
                          <a:latin typeface="+mj-lt"/>
                        </a:rPr>
                        <a:t>Tedarikçiler: Tedarikçilerin pazarlık gücü</a:t>
                      </a:r>
                    </a:p>
                    <a:p>
                      <a:pPr marL="285750" indent="-285750">
                        <a:buFont typeface="Arial" panose="020B0604020202020204" pitchFamily="34" charset="0"/>
                        <a:buChar char="•"/>
                      </a:pPr>
                      <a:r>
                        <a:rPr lang="tr-TR" b="0" dirty="0">
                          <a:solidFill>
                            <a:schemeClr val="tx1"/>
                          </a:solidFill>
                          <a:latin typeface="+mj-lt"/>
                        </a:rPr>
                        <a:t>İkame hizmetlerin tehdidi</a:t>
                      </a:r>
                    </a:p>
                    <a:p>
                      <a:pPr marL="285750" indent="-285750">
                        <a:buFont typeface="Arial" panose="020B0604020202020204" pitchFamily="34" charset="0"/>
                        <a:buChar char="•"/>
                      </a:pPr>
                      <a:r>
                        <a:rPr lang="tr-TR" b="0" dirty="0">
                          <a:solidFill>
                            <a:schemeClr val="tx1"/>
                          </a:solidFill>
                          <a:latin typeface="+mj-lt"/>
                        </a:rPr>
                        <a:t>Rakipler arasındaki rekabet</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161933804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7365899"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hizmetleri sınırlandırarak maliyetleri düşürme rekabeti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7718322" y="747711"/>
            <a:ext cx="447367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3701101871"/>
              </p:ext>
            </p:extLst>
          </p:nvPr>
        </p:nvGraphicFramePr>
        <p:xfrm>
          <a:off x="4591665" y="3620729"/>
          <a:ext cx="6780132" cy="91440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effectLst/>
                          <a:latin typeface="+mn-lt"/>
                          <a:ea typeface="+mn-ea"/>
                          <a:cs typeface="+mn-cs"/>
                        </a:rPr>
                        <a:t>Sigorta kurumunun bazı hizmetleri ve ürünleri (ilaç, tıbbi malzeme) ödeme kapsamından çıkarması.</a:t>
                      </a:r>
                    </a:p>
                    <a:p>
                      <a:pPr marL="285750" indent="-285750">
                        <a:buFont typeface="Arial" panose="020B0604020202020204" pitchFamily="34" charset="0"/>
                        <a:buChar char="•"/>
                      </a:pPr>
                      <a:r>
                        <a:rPr lang="tr-TR" sz="1800" b="0" kern="1200" dirty="0">
                          <a:solidFill>
                            <a:schemeClr val="tx1"/>
                          </a:solidFill>
                          <a:effectLst/>
                          <a:latin typeface="+mn-lt"/>
                          <a:ea typeface="+mn-ea"/>
                          <a:cs typeface="+mn-cs"/>
                        </a:rPr>
                        <a:t>Yenilikçi tedavileri geri ödeme kapsamına almama</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pic>
        <p:nvPicPr>
          <p:cNvPr id="6" name="Resim 5">
            <a:extLst>
              <a:ext uri="{FF2B5EF4-FFF2-40B4-BE49-F238E27FC236}">
                <a16:creationId xmlns:a16="http://schemas.microsoft.com/office/drawing/2014/main" id="{7E057AC6-4F08-BFE2-5C9B-F92D989F2BDD}"/>
              </a:ext>
            </a:extLst>
          </p:cNvPr>
          <p:cNvPicPr>
            <a:picLocks noChangeAspect="1"/>
          </p:cNvPicPr>
          <p:nvPr/>
        </p:nvPicPr>
        <p:blipFill>
          <a:blip r:embed="rId2"/>
          <a:stretch>
            <a:fillRect/>
          </a:stretch>
        </p:blipFill>
        <p:spPr>
          <a:xfrm>
            <a:off x="1402941" y="3513803"/>
            <a:ext cx="2857500" cy="1600200"/>
          </a:xfrm>
          <a:prstGeom prst="rect">
            <a:avLst/>
          </a:prstGeom>
        </p:spPr>
      </p:pic>
    </p:spTree>
    <p:extLst>
      <p:ext uri="{BB962C8B-B14F-4D97-AF65-F5344CB8AC3E}">
        <p14:creationId xmlns:p14="http://schemas.microsoft.com/office/powerpoint/2010/main" val="335667224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61864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sıfır toplamlı rekabeti aşmak için</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6971072" y="747711"/>
            <a:ext cx="522092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950506609"/>
              </p:ext>
            </p:extLst>
          </p:nvPr>
        </p:nvGraphicFramePr>
        <p:xfrm>
          <a:off x="4463846" y="3787878"/>
          <a:ext cx="6780132" cy="118872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effectLst/>
                          <a:latin typeface="+mn-lt"/>
                          <a:ea typeface="+mn-ea"/>
                          <a:cs typeface="+mn-cs"/>
                        </a:rPr>
                        <a:t>Rekabetin doğru kavrama dayandırılması gerekir. Bu kavram, sağlık hizmetlerinde değer kavramıdır.  Tüm güçler, hastalar için yaratılan değeri artırma konusunda çaba gösterirse, pozitif toplamlı rekabet ortaya çıkar.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224178426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9155370"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hizmet bölgesinde rekabet şartlarının değerlendirilmesi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9507794" y="747711"/>
            <a:ext cx="268420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48072646"/>
              </p:ext>
            </p:extLst>
          </p:nvPr>
        </p:nvGraphicFramePr>
        <p:xfrm>
          <a:off x="3747052" y="2971800"/>
          <a:ext cx="7603435" cy="1188720"/>
        </p:xfrm>
        <a:graphic>
          <a:graphicData uri="http://schemas.openxmlformats.org/drawingml/2006/table">
            <a:tbl>
              <a:tblPr firstRow="1" bandRow="1">
                <a:tableStyleId>{5C22544A-7EE6-4342-B048-85BDC9FD1C3A}</a:tableStyleId>
              </a:tblPr>
              <a:tblGrid>
                <a:gridCol w="7603435">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effectLst/>
                          <a:latin typeface="+mn-lt"/>
                          <a:ea typeface="+mn-ea"/>
                          <a:cs typeface="+mn-cs"/>
                        </a:rPr>
                        <a:t>Hizmet bölgesindeki rekabet şartlarının belirlenmesi için, hizmet bölgesinin (pazarın) genel niteliğinin anlaşılması gerekir.   </a:t>
                      </a:r>
                    </a:p>
                    <a:p>
                      <a:pPr marL="285750" indent="-285750">
                        <a:buFont typeface="Arial" panose="020B0604020202020204" pitchFamily="34" charset="0"/>
                        <a:buChar char="•"/>
                      </a:pPr>
                      <a:r>
                        <a:rPr lang="tr-TR" sz="1800" b="0" kern="1200" dirty="0">
                          <a:solidFill>
                            <a:schemeClr val="tx1"/>
                          </a:solidFill>
                          <a:effectLst/>
                          <a:latin typeface="+mn-lt"/>
                          <a:ea typeface="+mn-ea"/>
                          <a:cs typeface="+mn-cs"/>
                        </a:rPr>
                        <a:t>Pazar şartları, tam rekabet koşullarını sağlıyor mu? </a:t>
                      </a:r>
                    </a:p>
                    <a:p>
                      <a:pPr marL="285750" indent="-285750">
                        <a:buFont typeface="Arial" panose="020B0604020202020204" pitchFamily="34" charset="0"/>
                        <a:buChar char="•"/>
                      </a:pPr>
                      <a:r>
                        <a:rPr lang="tr-TR" sz="1800" b="0" kern="1200" dirty="0">
                          <a:solidFill>
                            <a:schemeClr val="tx1"/>
                          </a:solidFill>
                          <a:effectLst/>
                          <a:latin typeface="+mn-lt"/>
                          <a:ea typeface="+mn-ea"/>
                          <a:cs typeface="+mn-cs"/>
                        </a:rPr>
                        <a:t>Monopol veya oligopol pazar şartları mı bulunmaktadır?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
        <p:nvSpPr>
          <p:cNvPr id="6" name="Metin kutusu 5">
            <a:extLst>
              <a:ext uri="{FF2B5EF4-FFF2-40B4-BE49-F238E27FC236}">
                <a16:creationId xmlns:a16="http://schemas.microsoft.com/office/drawing/2014/main" id="{4B247D13-8032-A533-7FFE-4396A1B9459A}"/>
              </a:ext>
            </a:extLst>
          </p:cNvPr>
          <p:cNvSpPr txBox="1"/>
          <p:nvPr/>
        </p:nvSpPr>
        <p:spPr>
          <a:xfrm>
            <a:off x="4065104" y="4502426"/>
            <a:ext cx="6768548" cy="646331"/>
          </a:xfrm>
          <a:prstGeom prst="rect">
            <a:avLst/>
          </a:prstGeom>
          <a:noFill/>
        </p:spPr>
        <p:txBody>
          <a:bodyPr wrap="square" rtlCol="0">
            <a:spAutoFit/>
          </a:bodyPr>
          <a:lstStyle/>
          <a:p>
            <a:r>
              <a:rPr lang="tr-TR" dirty="0"/>
              <a:t>Bu soruların yanıtlarının bilinmesi, rekabet ve diğer stratejilerin daha etkili biçimde kararlaştırılmasını sağlar. </a:t>
            </a:r>
          </a:p>
        </p:txBody>
      </p:sp>
    </p:spTree>
    <p:extLst>
      <p:ext uri="{BB962C8B-B14F-4D97-AF65-F5344CB8AC3E}">
        <p14:creationId xmlns:p14="http://schemas.microsoft.com/office/powerpoint/2010/main" val="205007286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9155370"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hizmet bölgesinde rekabet şartlarını değerlendirmede kullanılan araçlar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9507794" y="747711"/>
            <a:ext cx="268420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nvGraphicFramePr>
        <p:xfrm>
          <a:off x="4640826" y="2971800"/>
          <a:ext cx="4970313" cy="1188720"/>
        </p:xfrm>
        <a:graphic>
          <a:graphicData uri="http://schemas.openxmlformats.org/drawingml/2006/table">
            <a:tbl>
              <a:tblPr firstRow="1" bandRow="1">
                <a:tableStyleId>{5C22544A-7EE6-4342-B048-85BDC9FD1C3A}</a:tableStyleId>
              </a:tblPr>
              <a:tblGrid>
                <a:gridCol w="4970313">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effectLst/>
                          <a:latin typeface="+mn-lt"/>
                          <a:ea typeface="+mn-ea"/>
                          <a:cs typeface="+mn-cs"/>
                        </a:rPr>
                        <a:t>Pazar yoğunlaşması</a:t>
                      </a:r>
                    </a:p>
                    <a:p>
                      <a:pPr marL="0" indent="0">
                        <a:buFont typeface="Arial" panose="020B0604020202020204" pitchFamily="34" charset="0"/>
                        <a:buNone/>
                      </a:pPr>
                      <a:r>
                        <a:rPr lang="tr-TR" sz="1800" b="0" kern="1200" dirty="0">
                          <a:solidFill>
                            <a:schemeClr val="tx1"/>
                          </a:solidFill>
                          <a:effectLst/>
                          <a:latin typeface="+mn-lt"/>
                          <a:ea typeface="+mn-ea"/>
                          <a:cs typeface="+mn-cs"/>
                        </a:rPr>
                        <a:t>      M kurum yoğunlaşma oranı</a:t>
                      </a:r>
                    </a:p>
                    <a:p>
                      <a:pPr marL="0" indent="0">
                        <a:buFont typeface="Arial" panose="020B0604020202020204" pitchFamily="34" charset="0"/>
                        <a:buNone/>
                      </a:pPr>
                      <a:r>
                        <a:rPr lang="tr-TR" sz="1800" b="0" kern="1200" dirty="0">
                          <a:solidFill>
                            <a:schemeClr val="tx1"/>
                          </a:solidFill>
                          <a:effectLst/>
                          <a:latin typeface="+mn-lt"/>
                          <a:ea typeface="+mn-ea"/>
                          <a:cs typeface="+mn-cs"/>
                        </a:rPr>
                        <a:t>      </a:t>
                      </a:r>
                      <a:r>
                        <a:rPr lang="tr-TR" sz="1800" b="0" kern="1200" dirty="0" err="1">
                          <a:solidFill>
                            <a:schemeClr val="tx1"/>
                          </a:solidFill>
                          <a:effectLst/>
                          <a:latin typeface="+mn-lt"/>
                          <a:ea typeface="+mn-ea"/>
                          <a:cs typeface="+mn-cs"/>
                        </a:rPr>
                        <a:t>Herfindahl-Hirschman</a:t>
                      </a:r>
                      <a:r>
                        <a:rPr lang="tr-TR" sz="1800" b="0" kern="1200" dirty="0">
                          <a:solidFill>
                            <a:schemeClr val="tx1"/>
                          </a:solidFill>
                          <a:effectLst/>
                          <a:latin typeface="+mn-lt"/>
                          <a:ea typeface="+mn-ea"/>
                          <a:cs typeface="+mn-cs"/>
                        </a:rPr>
                        <a:t> İndeksi (HHI)</a:t>
                      </a:r>
                    </a:p>
                    <a:p>
                      <a:pPr marL="285750" indent="-285750">
                        <a:buFont typeface="Arial" panose="020B0604020202020204" pitchFamily="34" charset="0"/>
                        <a:buChar char="•"/>
                      </a:pPr>
                      <a:r>
                        <a:rPr lang="tr-TR" sz="1800" b="0" kern="1200" dirty="0">
                          <a:solidFill>
                            <a:schemeClr val="tx1"/>
                          </a:solidFill>
                          <a:effectLst/>
                          <a:latin typeface="+mn-lt"/>
                          <a:ea typeface="+mn-ea"/>
                          <a:cs typeface="+mn-cs"/>
                        </a:rPr>
                        <a:t>Rekabet profili analizi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127722537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61864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m kurum yoğunlaşma oranı</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6971072" y="747711"/>
            <a:ext cx="522092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3670758902"/>
                  </p:ext>
                </p:extLst>
              </p:nvPr>
            </p:nvGraphicFramePr>
            <p:xfrm>
              <a:off x="4344577" y="2625000"/>
              <a:ext cx="6780132" cy="3398266"/>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effectLst/>
                              <a:latin typeface="+mn-lt"/>
                              <a:ea typeface="+mn-ea"/>
                              <a:cs typeface="+mn-cs"/>
                            </a:rPr>
                            <a:t>M-Kurum yoğunlaşma oranı (</a:t>
                          </a:r>
                          <a:r>
                            <a:rPr lang="tr-TR" sz="1800" b="0" kern="1200" dirty="0" err="1">
                              <a:solidFill>
                                <a:schemeClr val="tx1"/>
                              </a:solidFill>
                              <a:effectLst/>
                              <a:latin typeface="+mn-lt"/>
                              <a:ea typeface="+mn-ea"/>
                              <a:cs typeface="+mn-cs"/>
                            </a:rPr>
                            <a:t>concentration</a:t>
                          </a:r>
                          <a:r>
                            <a:rPr lang="tr-TR" sz="1800" b="0" kern="1200" dirty="0">
                              <a:solidFill>
                                <a:schemeClr val="tx1"/>
                              </a:solidFill>
                              <a:effectLst/>
                              <a:latin typeface="+mn-lt"/>
                              <a:ea typeface="+mn-ea"/>
                              <a:cs typeface="+mn-cs"/>
                            </a:rPr>
                            <a:t> </a:t>
                          </a:r>
                          <a:r>
                            <a:rPr lang="tr-TR" sz="1800" b="0" kern="1200" dirty="0" err="1">
                              <a:solidFill>
                                <a:schemeClr val="tx1"/>
                              </a:solidFill>
                              <a:effectLst/>
                              <a:latin typeface="+mn-lt"/>
                              <a:ea typeface="+mn-ea"/>
                              <a:cs typeface="+mn-cs"/>
                            </a:rPr>
                            <a:t>ratio</a:t>
                          </a:r>
                          <a:r>
                            <a:rPr lang="tr-TR" sz="1800" b="0" kern="1200" dirty="0">
                              <a:solidFill>
                                <a:schemeClr val="tx1"/>
                              </a:solidFill>
                              <a:effectLst/>
                              <a:latin typeface="+mn-lt"/>
                              <a:ea typeface="+mn-ea"/>
                              <a:cs typeface="+mn-cs"/>
                            </a:rPr>
                            <a:t> –CR) , bir bölgede sunulan hizmetlerinin ne kadarının M tane kurum tarafından sunulduğunu ortaya </a:t>
                          </a:r>
                          <a:r>
                            <a:rPr lang="tr-TR" sz="1800" b="0" kern="1200" dirty="0" err="1">
                              <a:solidFill>
                                <a:schemeClr val="tx1"/>
                              </a:solidFill>
                              <a:effectLst/>
                              <a:latin typeface="+mn-lt"/>
                              <a:ea typeface="+mn-ea"/>
                              <a:cs typeface="+mn-cs"/>
                            </a:rPr>
                            <a:t>koyarak,hizmet</a:t>
                          </a:r>
                          <a:r>
                            <a:rPr lang="tr-TR" sz="1800" b="0" kern="1200" dirty="0">
                              <a:solidFill>
                                <a:schemeClr val="tx1"/>
                              </a:solidFill>
                              <a:effectLst/>
                              <a:latin typeface="+mn-lt"/>
                              <a:ea typeface="+mn-ea"/>
                              <a:cs typeface="+mn-cs"/>
                            </a:rPr>
                            <a:t> bölgesindeki pazarın genel niteliğinin (tam rekabet-oligopol) anlaşılmasını sağlar.</a:t>
                          </a:r>
                        </a:p>
                        <a:p>
                          <a:pPr marL="0" indent="0">
                            <a:buFont typeface="Arial" panose="020B0604020202020204" pitchFamily="34" charset="0"/>
                            <a:buNone/>
                          </a:pPr>
                          <a:endParaRPr lang="tr-TR" sz="1800" b="0" kern="1200" dirty="0">
                            <a:solidFill>
                              <a:schemeClr val="tx1"/>
                            </a:solidFill>
                            <a:effectLst/>
                            <a:latin typeface="+mn-lt"/>
                            <a:ea typeface="+mn-ea"/>
                            <a:cs typeface="+mn-cs"/>
                          </a:endParaRPr>
                        </a:p>
                        <a:p>
                          <a:pPr marL="0" indent="0">
                            <a:buFont typeface="Arial" panose="020B0604020202020204" pitchFamily="34" charset="0"/>
                            <a:buNone/>
                          </a:pPr>
                          <a:r>
                            <a:rPr lang="tr-TR" sz="1800" b="0" kern="1200" dirty="0">
                              <a:solidFill>
                                <a:schemeClr val="tx1"/>
                              </a:solidFill>
                              <a:effectLst/>
                              <a:latin typeface="+mn-lt"/>
                              <a:ea typeface="+mn-ea"/>
                              <a:cs typeface="+mn-cs"/>
                            </a:rPr>
                            <a:t>M, genellikle 4 veya 8 olarak seçilir. </a:t>
                          </a:r>
                        </a:p>
                        <a:p>
                          <a:pPr marL="0" indent="0">
                            <a:buFont typeface="Arial" panose="020B0604020202020204" pitchFamily="34" charset="0"/>
                            <a:buNone/>
                          </a:pPr>
                          <a:endParaRPr lang="tr-TR" sz="1800" b="0" kern="1200" dirty="0">
                            <a:solidFill>
                              <a:schemeClr val="tx1"/>
                            </a:solidFill>
                            <a:effectLst/>
                            <a:latin typeface="+mn-lt"/>
                            <a:ea typeface="+mn-ea"/>
                            <a:cs typeface="+mn-cs"/>
                          </a:endParaRPr>
                        </a:p>
                        <a:p>
                          <a:pPr marL="0" indent="0">
                            <a:buFont typeface="Arial" panose="020B0604020202020204" pitchFamily="34" charset="0"/>
                            <a:buNone/>
                          </a:pPr>
                          <a:r>
                            <a:rPr lang="tr-TR" sz="1800" b="0" kern="1200" dirty="0">
                              <a:solidFill>
                                <a:schemeClr val="tx1"/>
                              </a:solidFill>
                              <a:effectLst/>
                              <a:latin typeface="+mn-lt"/>
                              <a:ea typeface="+mn-ea"/>
                              <a:cs typeface="+mn-cs"/>
                            </a:rPr>
                            <a:t>Bir hizmet bölgesinde pazar payı en yüksek ilk dört veya ilk sekiz kurumun Pazar paylarının toplamı alınarak hesaplanır.</a:t>
                          </a:r>
                        </a:p>
                        <a:p>
                          <a:pPr marL="0" indent="0">
                            <a:buFont typeface="Arial" panose="020B0604020202020204" pitchFamily="34" charset="0"/>
                            <a:buNone/>
                          </a:pPr>
                          <a:endParaRPr lang="tr-TR" sz="18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tr-TR" sz="1800" b="1" kern="1200" dirty="0">
                              <a:solidFill>
                                <a:schemeClr val="tx1"/>
                              </a:solidFill>
                              <a:effectLst/>
                              <a:latin typeface="+mn-lt"/>
                              <a:ea typeface="+mn-ea"/>
                              <a:cs typeface="+mn-cs"/>
                            </a:rPr>
                            <a:t> CR=</a:t>
                          </a:r>
                          <a14:m>
                            <m:oMath xmlns:m="http://schemas.openxmlformats.org/officeDocument/2006/math">
                              <m:nary>
                                <m:naryPr>
                                  <m:chr m:val="∑"/>
                                  <m:limLoc m:val="undOvr"/>
                                  <m:ctrlPr>
                                    <a:rPr lang="tr-TR" sz="1800" b="1" i="1" kern="1200">
                                      <a:solidFill>
                                        <a:schemeClr val="tx1"/>
                                      </a:solidFill>
                                      <a:effectLst/>
                                      <a:latin typeface="Cambria Math" panose="02040503050406030204" pitchFamily="18" charset="0"/>
                                      <a:ea typeface="+mn-ea"/>
                                      <a:cs typeface="+mn-cs"/>
                                    </a:rPr>
                                  </m:ctrlPr>
                                </m:naryPr>
                                <m:sub>
                                  <m:r>
                                    <a:rPr lang="tr-TR" sz="1800" b="1" i="1" kern="1200">
                                      <a:solidFill>
                                        <a:schemeClr val="tx1"/>
                                      </a:solidFill>
                                      <a:effectLst/>
                                      <a:latin typeface="Cambria Math" panose="02040503050406030204" pitchFamily="18" charset="0"/>
                                      <a:ea typeface="+mn-ea"/>
                                      <a:cs typeface="+mn-cs"/>
                                    </a:rPr>
                                    <m:t>𝑖</m:t>
                                  </m:r>
                                  <m:r>
                                    <a:rPr lang="tr-TR" sz="1800" b="1" i="1" kern="1200">
                                      <a:solidFill>
                                        <a:schemeClr val="tx1"/>
                                      </a:solidFill>
                                      <a:effectLst/>
                                      <a:latin typeface="Cambria Math" panose="02040503050406030204" pitchFamily="18" charset="0"/>
                                      <a:ea typeface="+mn-ea"/>
                                      <a:cs typeface="+mn-cs"/>
                                    </a:rPr>
                                    <m:t>=1</m:t>
                                  </m:r>
                                </m:sub>
                                <m:sup>
                                  <m:r>
                                    <a:rPr lang="tr-TR" sz="1800" b="1" i="1" kern="1200">
                                      <a:solidFill>
                                        <a:schemeClr val="tx1"/>
                                      </a:solidFill>
                                      <a:effectLst/>
                                      <a:latin typeface="Cambria Math" panose="02040503050406030204" pitchFamily="18" charset="0"/>
                                      <a:ea typeface="+mn-ea"/>
                                      <a:cs typeface="+mn-cs"/>
                                    </a:rPr>
                                    <m:t>𝑀</m:t>
                                  </m:r>
                                </m:sup>
                                <m:e>
                                  <m:r>
                                    <a:rPr lang="tr-TR" sz="1800" b="1" i="1" kern="1200">
                                      <a:solidFill>
                                        <a:schemeClr val="tx1"/>
                                      </a:solidFill>
                                      <a:effectLst/>
                                      <a:latin typeface="Cambria Math" panose="02040503050406030204" pitchFamily="18" charset="0"/>
                                      <a:ea typeface="+mn-ea"/>
                                      <a:cs typeface="+mn-cs"/>
                                    </a:rPr>
                                    <m:t>𝑆𝑖</m:t>
                                  </m:r>
                                </m:e>
                              </m:nary>
                            </m:oMath>
                          </a14:m>
                          <a:endParaRPr lang="tr-TR" sz="1800" b="1" kern="1200" dirty="0">
                            <a:solidFill>
                              <a:schemeClr val="tx1"/>
                            </a:solidFill>
                            <a:effectLst/>
                            <a:latin typeface="+mn-lt"/>
                            <a:ea typeface="+mn-ea"/>
                            <a:cs typeface="+mn-cs"/>
                          </a:endParaRPr>
                        </a:p>
                        <a:p>
                          <a:pPr marL="0" indent="0">
                            <a:buFont typeface="Arial" panose="020B0604020202020204" pitchFamily="34" charset="0"/>
                            <a:buNone/>
                          </a:pPr>
                          <a:endParaRPr lang="tr-TR" sz="1800" b="0" kern="1200" dirty="0">
                            <a:solidFill>
                              <a:schemeClr val="tx1"/>
                            </a:solidFill>
                            <a:effectLst/>
                            <a:latin typeface="+mn-lt"/>
                            <a:ea typeface="+mn-ea"/>
                            <a:cs typeface="+mn-cs"/>
                          </a:endParaRP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mc:Choice>
        <mc:Fallback xmlns="">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3670758902"/>
                  </p:ext>
                </p:extLst>
              </p:nvPr>
            </p:nvGraphicFramePr>
            <p:xfrm>
              <a:off x="4344577" y="2625000"/>
              <a:ext cx="6780132" cy="3398266"/>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3398266">
                    <a:tc>
                      <a:txBody>
                        <a:bodyPr/>
                        <a:lstStyle/>
                        <a:p>
                          <a:endParaRPr lang="tr-T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blipFill>
                          <a:blip r:embed="rId2"/>
                          <a:stretch>
                            <a:fillRect l="-359" t="-894" r="-449" b="-12165"/>
                          </a:stretch>
                        </a:blipFill>
                      </a:tcPr>
                    </a:tc>
                    <a:extLst>
                      <a:ext uri="{0D108BD9-81ED-4DB2-BD59-A6C34878D82A}">
                        <a16:rowId xmlns:a16="http://schemas.microsoft.com/office/drawing/2014/main" val="638525374"/>
                      </a:ext>
                    </a:extLst>
                  </a:tr>
                </a:tbl>
              </a:graphicData>
            </a:graphic>
          </p:graphicFrame>
        </mc:Fallback>
      </mc:AlternateContent>
    </p:spTree>
    <p:extLst>
      <p:ext uri="{BB962C8B-B14F-4D97-AF65-F5344CB8AC3E}">
        <p14:creationId xmlns:p14="http://schemas.microsoft.com/office/powerpoint/2010/main" val="332382890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61864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m kurum yoğunlaşma oranı</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6971072" y="747711"/>
            <a:ext cx="522092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5" name="Tablo 4">
            <a:extLst>
              <a:ext uri="{FF2B5EF4-FFF2-40B4-BE49-F238E27FC236}">
                <a16:creationId xmlns:a16="http://schemas.microsoft.com/office/drawing/2014/main" id="{5D8C5F00-34E1-94AD-917D-EC14C9C0FDB8}"/>
              </a:ext>
            </a:extLst>
          </p:cNvPr>
          <p:cNvGraphicFramePr>
            <a:graphicFrameLocks noGrp="1"/>
          </p:cNvGraphicFramePr>
          <p:nvPr>
            <p:extLst>
              <p:ext uri="{D42A27DB-BD31-4B8C-83A1-F6EECF244321}">
                <p14:modId xmlns:p14="http://schemas.microsoft.com/office/powerpoint/2010/main" val="2278645182"/>
              </p:ext>
            </p:extLst>
          </p:nvPr>
        </p:nvGraphicFramePr>
        <p:xfrm>
          <a:off x="352424" y="1475580"/>
          <a:ext cx="8030816" cy="4310099"/>
        </p:xfrm>
        <a:graphic>
          <a:graphicData uri="http://schemas.openxmlformats.org/drawingml/2006/table">
            <a:tbl>
              <a:tblPr firstRow="1" firstCol="1" bandRow="1">
                <a:tableStyleId>{5C22544A-7EE6-4342-B048-85BDC9FD1C3A}</a:tableStyleId>
              </a:tblPr>
              <a:tblGrid>
                <a:gridCol w="1859028">
                  <a:extLst>
                    <a:ext uri="{9D8B030D-6E8A-4147-A177-3AD203B41FA5}">
                      <a16:colId xmlns:a16="http://schemas.microsoft.com/office/drawing/2014/main" val="2114826677"/>
                    </a:ext>
                  </a:extLst>
                </a:gridCol>
                <a:gridCol w="2378821">
                  <a:extLst>
                    <a:ext uri="{9D8B030D-6E8A-4147-A177-3AD203B41FA5}">
                      <a16:colId xmlns:a16="http://schemas.microsoft.com/office/drawing/2014/main" val="1550064441"/>
                    </a:ext>
                  </a:extLst>
                </a:gridCol>
                <a:gridCol w="2212646">
                  <a:extLst>
                    <a:ext uri="{9D8B030D-6E8A-4147-A177-3AD203B41FA5}">
                      <a16:colId xmlns:a16="http://schemas.microsoft.com/office/drawing/2014/main" val="2861173720"/>
                    </a:ext>
                  </a:extLst>
                </a:gridCol>
                <a:gridCol w="1580321">
                  <a:extLst>
                    <a:ext uri="{9D8B030D-6E8A-4147-A177-3AD203B41FA5}">
                      <a16:colId xmlns:a16="http://schemas.microsoft.com/office/drawing/2014/main" val="96805638"/>
                    </a:ext>
                  </a:extLst>
                </a:gridCol>
              </a:tblGrid>
              <a:tr h="511967">
                <a:tc>
                  <a:txBody>
                    <a:bodyPr/>
                    <a:lstStyle/>
                    <a:p>
                      <a:pPr algn="ctr">
                        <a:lnSpc>
                          <a:spcPct val="115000"/>
                        </a:lnSpc>
                        <a:spcAft>
                          <a:spcPts val="1000"/>
                        </a:spcAft>
                      </a:pP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3">
                  <a:txBody>
                    <a:bodyPr/>
                    <a:lstStyle/>
                    <a:p>
                      <a:pPr algn="ctr">
                        <a:lnSpc>
                          <a:spcPct val="115000"/>
                        </a:lnSpc>
                        <a:spcAft>
                          <a:spcPts val="1000"/>
                        </a:spcAft>
                      </a:pPr>
                      <a:r>
                        <a:rPr lang="tr-TR" sz="1600">
                          <a:effectLst/>
                        </a:rPr>
                        <a:t>KARDİYOLOJİ</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993545375"/>
                  </a:ext>
                </a:extLst>
              </a:tr>
              <a:tr h="895166">
                <a:tc>
                  <a:txBody>
                    <a:bodyPr/>
                    <a:lstStyle/>
                    <a:p>
                      <a:pPr algn="ctr">
                        <a:lnSpc>
                          <a:spcPct val="115000"/>
                        </a:lnSpc>
                        <a:spcAft>
                          <a:spcPts val="1000"/>
                        </a:spcAft>
                      </a:pPr>
                      <a:r>
                        <a:rPr lang="tr-TR" sz="1600">
                          <a:effectLst/>
                        </a:rPr>
                        <a:t>HASTANELER </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a:effectLst/>
                        </a:rPr>
                        <a:t>YATAN HASTA SAYISI (2021)</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a:effectLst/>
                        </a:rPr>
                        <a:t>PAZAR PAYI</a:t>
                      </a:r>
                      <a:endParaRPr lang="tr-TR" sz="2400">
                        <a:effectLst/>
                      </a:endParaRPr>
                    </a:p>
                    <a:p>
                      <a:pPr algn="ctr">
                        <a:lnSpc>
                          <a:spcPct val="115000"/>
                        </a:lnSpc>
                        <a:spcAft>
                          <a:spcPts val="1000"/>
                        </a:spcAft>
                      </a:pPr>
                      <a:r>
                        <a:rPr lang="tr-TR" sz="1600">
                          <a:effectLst/>
                        </a:rPr>
                        <a:t>(S)</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a:effectLst/>
                        </a:rPr>
                        <a:t>4 Kurum Yoğunlaşma Oranı </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val="1829024226"/>
                  </a:ext>
                </a:extLst>
              </a:tr>
              <a:tr h="253238">
                <a:tc>
                  <a:txBody>
                    <a:bodyPr/>
                    <a:lstStyle/>
                    <a:p>
                      <a:pPr algn="ctr">
                        <a:lnSpc>
                          <a:spcPct val="115000"/>
                        </a:lnSpc>
                        <a:spcAft>
                          <a:spcPts val="1000"/>
                        </a:spcAft>
                      </a:pPr>
                      <a:r>
                        <a:rPr lang="tr-TR" sz="1600">
                          <a:effectLst/>
                        </a:rPr>
                        <a:t>XYZ</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a:effectLst/>
                        </a:rPr>
                        <a:t>13.254</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dirty="0">
                          <a:effectLst/>
                        </a:rPr>
                        <a:t>(13,254/56,772)= 24</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rowSpan="4">
                  <a:txBody>
                    <a:bodyPr/>
                    <a:lstStyle/>
                    <a:p>
                      <a:pPr algn="ctr">
                        <a:lnSpc>
                          <a:spcPct val="115000"/>
                        </a:lnSpc>
                        <a:spcAft>
                          <a:spcPts val="1000"/>
                        </a:spcAft>
                      </a:pPr>
                      <a:r>
                        <a:rPr lang="tr-TR" sz="1600" dirty="0">
                          <a:effectLst/>
                        </a:rPr>
                        <a:t>% 63</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solidFill>
                      <a:schemeClr val="accent3">
                        <a:lumMod val="60000"/>
                        <a:lumOff val="40000"/>
                      </a:schemeClr>
                    </a:solidFill>
                  </a:tcPr>
                </a:tc>
                <a:extLst>
                  <a:ext uri="{0D108BD9-81ED-4DB2-BD59-A6C34878D82A}">
                    <a16:rowId xmlns:a16="http://schemas.microsoft.com/office/drawing/2014/main" val="591638629"/>
                  </a:ext>
                </a:extLst>
              </a:tr>
              <a:tr h="253238">
                <a:tc>
                  <a:txBody>
                    <a:bodyPr/>
                    <a:lstStyle/>
                    <a:p>
                      <a:pPr algn="ctr">
                        <a:lnSpc>
                          <a:spcPct val="115000"/>
                        </a:lnSpc>
                        <a:spcAft>
                          <a:spcPts val="1000"/>
                        </a:spcAft>
                      </a:pPr>
                      <a:r>
                        <a:rPr lang="tr-TR" sz="1600">
                          <a:effectLst/>
                        </a:rPr>
                        <a:t>ADA</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a:effectLst/>
                        </a:rPr>
                        <a:t>8.284</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dirty="0">
                          <a:effectLst/>
                        </a:rPr>
                        <a:t>(8.284/56,772) = 15</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vMerge="1">
                  <a:txBody>
                    <a:bodyPr/>
                    <a:lstStyle/>
                    <a:p>
                      <a:endParaRPr lang="tr-TR"/>
                    </a:p>
                  </a:txBody>
                  <a:tcPr/>
                </a:tc>
                <a:extLst>
                  <a:ext uri="{0D108BD9-81ED-4DB2-BD59-A6C34878D82A}">
                    <a16:rowId xmlns:a16="http://schemas.microsoft.com/office/drawing/2014/main" val="2133405065"/>
                  </a:ext>
                </a:extLst>
              </a:tr>
              <a:tr h="253238">
                <a:tc>
                  <a:txBody>
                    <a:bodyPr/>
                    <a:lstStyle/>
                    <a:p>
                      <a:pPr algn="ctr">
                        <a:lnSpc>
                          <a:spcPct val="115000"/>
                        </a:lnSpc>
                        <a:spcAft>
                          <a:spcPts val="1000"/>
                        </a:spcAft>
                      </a:pPr>
                      <a:r>
                        <a:rPr lang="tr-TR" sz="1600">
                          <a:effectLst/>
                        </a:rPr>
                        <a:t>CAN</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a:effectLst/>
                        </a:rPr>
                        <a:t>7.179</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dirty="0">
                          <a:effectLst/>
                        </a:rPr>
                        <a:t>13</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vMerge="1">
                  <a:txBody>
                    <a:bodyPr/>
                    <a:lstStyle/>
                    <a:p>
                      <a:endParaRPr lang="tr-TR"/>
                    </a:p>
                  </a:txBody>
                  <a:tcPr/>
                </a:tc>
                <a:extLst>
                  <a:ext uri="{0D108BD9-81ED-4DB2-BD59-A6C34878D82A}">
                    <a16:rowId xmlns:a16="http://schemas.microsoft.com/office/drawing/2014/main" val="1129344240"/>
                  </a:ext>
                </a:extLst>
              </a:tr>
              <a:tr h="253238">
                <a:tc>
                  <a:txBody>
                    <a:bodyPr/>
                    <a:lstStyle/>
                    <a:p>
                      <a:pPr algn="ctr">
                        <a:lnSpc>
                          <a:spcPct val="115000"/>
                        </a:lnSpc>
                        <a:spcAft>
                          <a:spcPts val="1000"/>
                        </a:spcAft>
                      </a:pPr>
                      <a:r>
                        <a:rPr lang="tr-TR" sz="1600">
                          <a:effectLst/>
                        </a:rPr>
                        <a:t>EGE</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a:effectLst/>
                        </a:rPr>
                        <a:t>6.075</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11</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vMerge="1">
                  <a:txBody>
                    <a:bodyPr/>
                    <a:lstStyle/>
                    <a:p>
                      <a:endParaRPr lang="tr-TR"/>
                    </a:p>
                  </a:txBody>
                  <a:tcPr/>
                </a:tc>
                <a:extLst>
                  <a:ext uri="{0D108BD9-81ED-4DB2-BD59-A6C34878D82A}">
                    <a16:rowId xmlns:a16="http://schemas.microsoft.com/office/drawing/2014/main" val="1351131548"/>
                  </a:ext>
                </a:extLst>
              </a:tr>
              <a:tr h="253238">
                <a:tc>
                  <a:txBody>
                    <a:bodyPr/>
                    <a:lstStyle/>
                    <a:p>
                      <a:pPr algn="ctr">
                        <a:lnSpc>
                          <a:spcPct val="115000"/>
                        </a:lnSpc>
                        <a:spcAft>
                          <a:spcPts val="1000"/>
                        </a:spcAft>
                      </a:pPr>
                      <a:r>
                        <a:rPr lang="tr-TR" sz="1600">
                          <a:effectLst/>
                        </a:rPr>
                        <a:t>GÜN</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a:effectLst/>
                        </a:rPr>
                        <a:t>5.523</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10</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 </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621833996"/>
                  </a:ext>
                </a:extLst>
              </a:tr>
              <a:tr h="253238">
                <a:tc>
                  <a:txBody>
                    <a:bodyPr/>
                    <a:lstStyle/>
                    <a:p>
                      <a:pPr algn="ctr">
                        <a:lnSpc>
                          <a:spcPct val="115000"/>
                        </a:lnSpc>
                        <a:spcAft>
                          <a:spcPts val="1000"/>
                        </a:spcAft>
                      </a:pPr>
                      <a:r>
                        <a:rPr lang="tr-TR" sz="1600">
                          <a:effectLst/>
                        </a:rPr>
                        <a:t>ATA</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a:effectLst/>
                        </a:rPr>
                        <a:t>4.418</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8</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 </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620261294"/>
                  </a:ext>
                </a:extLst>
              </a:tr>
              <a:tr h="253238">
                <a:tc>
                  <a:txBody>
                    <a:bodyPr/>
                    <a:lstStyle/>
                    <a:p>
                      <a:pPr algn="ctr">
                        <a:lnSpc>
                          <a:spcPct val="115000"/>
                        </a:lnSpc>
                        <a:spcAft>
                          <a:spcPts val="1000"/>
                        </a:spcAft>
                      </a:pPr>
                      <a:r>
                        <a:rPr lang="tr-TR" sz="1600">
                          <a:effectLst/>
                        </a:rPr>
                        <a:t>ARI</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a:effectLst/>
                        </a:rPr>
                        <a:t>3.866</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7</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 </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86816408"/>
                  </a:ext>
                </a:extLst>
              </a:tr>
              <a:tr h="253238">
                <a:tc>
                  <a:txBody>
                    <a:bodyPr/>
                    <a:lstStyle/>
                    <a:p>
                      <a:pPr algn="ctr">
                        <a:lnSpc>
                          <a:spcPct val="115000"/>
                        </a:lnSpc>
                        <a:spcAft>
                          <a:spcPts val="1000"/>
                        </a:spcAft>
                      </a:pPr>
                      <a:r>
                        <a:rPr lang="tr-TR" sz="1600">
                          <a:effectLst/>
                        </a:rPr>
                        <a:t>DAĞ</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a:effectLst/>
                        </a:rPr>
                        <a:t>2.761</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5</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 </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4065858536"/>
                  </a:ext>
                </a:extLst>
              </a:tr>
              <a:tr h="253238">
                <a:tc>
                  <a:txBody>
                    <a:bodyPr/>
                    <a:lstStyle/>
                    <a:p>
                      <a:pPr algn="ctr">
                        <a:lnSpc>
                          <a:spcPct val="115000"/>
                        </a:lnSpc>
                        <a:spcAft>
                          <a:spcPts val="1000"/>
                        </a:spcAft>
                      </a:pPr>
                      <a:r>
                        <a:rPr lang="tr-TR" sz="1600">
                          <a:effectLst/>
                        </a:rPr>
                        <a:t>ÖGE</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a:effectLst/>
                        </a:rPr>
                        <a:t>2.209</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4,</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 </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767618368"/>
                  </a:ext>
                </a:extLst>
              </a:tr>
              <a:tr h="253238">
                <a:tc>
                  <a:txBody>
                    <a:bodyPr/>
                    <a:lstStyle/>
                    <a:p>
                      <a:pPr algn="ctr">
                        <a:lnSpc>
                          <a:spcPct val="115000"/>
                        </a:lnSpc>
                        <a:spcAft>
                          <a:spcPts val="1000"/>
                        </a:spcAft>
                      </a:pPr>
                      <a:r>
                        <a:rPr lang="tr-TR" sz="1600">
                          <a:effectLst/>
                        </a:rPr>
                        <a:t>TAN</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a:effectLst/>
                        </a:rPr>
                        <a:t>1.182</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3</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 </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89831517"/>
                  </a:ext>
                </a:extLst>
              </a:tr>
              <a:tr h="253238">
                <a:tc>
                  <a:txBody>
                    <a:bodyPr/>
                    <a:lstStyle/>
                    <a:p>
                      <a:pPr algn="ctr">
                        <a:lnSpc>
                          <a:spcPct val="115000"/>
                        </a:lnSpc>
                        <a:spcAft>
                          <a:spcPts val="1000"/>
                        </a:spcAft>
                      </a:pPr>
                      <a:r>
                        <a:rPr lang="tr-TR" sz="1600" dirty="0">
                          <a:effectLst/>
                        </a:rPr>
                        <a:t>TOPLAM</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56.772</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100</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dirty="0">
                          <a:effectLst/>
                        </a:rPr>
                        <a:t>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596859826"/>
                  </a:ext>
                </a:extLst>
              </a:tr>
            </a:tbl>
          </a:graphicData>
        </a:graphic>
      </p:graphicFrame>
      <p:sp>
        <p:nvSpPr>
          <p:cNvPr id="6" name="Metin kutusu 5">
            <a:extLst>
              <a:ext uri="{FF2B5EF4-FFF2-40B4-BE49-F238E27FC236}">
                <a16:creationId xmlns:a16="http://schemas.microsoft.com/office/drawing/2014/main" id="{089417FD-E2C4-124C-5684-9A870FD71CE9}"/>
              </a:ext>
            </a:extLst>
          </p:cNvPr>
          <p:cNvSpPr txBox="1"/>
          <p:nvPr/>
        </p:nvSpPr>
        <p:spPr>
          <a:xfrm>
            <a:off x="8468138" y="2613991"/>
            <a:ext cx="3242229" cy="3293209"/>
          </a:xfrm>
          <a:prstGeom prst="rect">
            <a:avLst/>
          </a:prstGeom>
          <a:noFill/>
        </p:spPr>
        <p:txBody>
          <a:bodyPr wrap="square" rtlCol="0">
            <a:spAutoFit/>
          </a:bodyPr>
          <a:lstStyle/>
          <a:p>
            <a:r>
              <a:rPr lang="tr-TR" sz="1600" dirty="0"/>
              <a:t>Yoğunlaşma oranı, 0 ile 100 arasında değer almaktadır. Yoğunlaşma oranı (CR); </a:t>
            </a:r>
          </a:p>
          <a:p>
            <a:endParaRPr lang="tr-TR" sz="1600" dirty="0"/>
          </a:p>
          <a:p>
            <a:r>
              <a:rPr lang="tr-TR" sz="1600" dirty="0"/>
              <a:t>•CR &lt; % 40 ise pazarın tam rekabetçi, </a:t>
            </a:r>
          </a:p>
          <a:p>
            <a:r>
              <a:rPr lang="tr-TR" sz="1600" dirty="0"/>
              <a:t>•% 40 &lt; CR &lt; %60 ise pazarın kısmen oligopolistik,</a:t>
            </a:r>
          </a:p>
          <a:p>
            <a:r>
              <a:rPr lang="tr-TR" sz="1600" dirty="0"/>
              <a:t>•% 60 &lt;CR &lt; %100 ise pazarın oldukça oligopolistik hatta monopolistik özellikler taşıdığı sonucu çıkarılır. </a:t>
            </a:r>
          </a:p>
          <a:p>
            <a:endParaRPr lang="tr-TR" sz="1600" dirty="0"/>
          </a:p>
        </p:txBody>
      </p:sp>
    </p:spTree>
    <p:extLst>
      <p:ext uri="{BB962C8B-B14F-4D97-AF65-F5344CB8AC3E}">
        <p14:creationId xmlns:p14="http://schemas.microsoft.com/office/powerpoint/2010/main" val="346308144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61864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a:t>
            </a:r>
            <a:r>
              <a:rPr lang="tr-TR" sz="2000" b="1" dirty="0" err="1">
                <a:solidFill>
                  <a:schemeClr val="bg1"/>
                </a:solidFill>
                <a:latin typeface="+mj-lt"/>
              </a:rPr>
              <a:t>Herfindahl-Hirschman</a:t>
            </a:r>
            <a:r>
              <a:rPr lang="tr-TR" sz="2000" b="1" dirty="0">
                <a:solidFill>
                  <a:schemeClr val="bg1"/>
                </a:solidFill>
                <a:latin typeface="+mj-lt"/>
              </a:rPr>
              <a:t> indeksi-HHI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6971072" y="747711"/>
            <a:ext cx="522092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331111957"/>
                  </p:ext>
                </p:extLst>
              </p:nvPr>
            </p:nvGraphicFramePr>
            <p:xfrm>
              <a:off x="2801404" y="2346704"/>
              <a:ext cx="6780132" cy="2012696"/>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effectLst/>
                              <a:latin typeface="+mn-lt"/>
                              <a:ea typeface="+mn-ea"/>
                              <a:cs typeface="+mn-cs"/>
                            </a:rPr>
                            <a:t>Pazar yoğunlaşma derecesini belirlemede yaygın biçimde kullanılan bir diğer ölçüt, </a:t>
                          </a:r>
                          <a:r>
                            <a:rPr lang="tr-TR" sz="1800" b="0" kern="1200" dirty="0" err="1">
                              <a:solidFill>
                                <a:schemeClr val="tx1"/>
                              </a:solidFill>
                              <a:effectLst/>
                              <a:latin typeface="+mn-lt"/>
                              <a:ea typeface="+mn-ea"/>
                              <a:cs typeface="+mn-cs"/>
                            </a:rPr>
                            <a:t>Herfindahl-Hirschman</a:t>
                          </a:r>
                          <a:r>
                            <a:rPr lang="tr-TR" sz="1800" b="0" kern="1200" dirty="0">
                              <a:solidFill>
                                <a:schemeClr val="tx1"/>
                              </a:solidFill>
                              <a:effectLst/>
                              <a:latin typeface="+mn-lt"/>
                              <a:ea typeface="+mn-ea"/>
                              <a:cs typeface="+mn-cs"/>
                            </a:rPr>
                            <a:t> Endeksidir (HHI). HHI, bir bölgede faaliyette bulunan sağlık kurumlarının pazar paylarını dikkate almaktadır. HHI değeri, aynı bölgede bulunan sağlık kurumlarının pazar paylarının kareleri toplamına eşittir.</a:t>
                          </a:r>
                        </a:p>
                        <a:p>
                          <a:pPr marL="0" indent="0">
                            <a:buFont typeface="Arial" panose="020B0604020202020204" pitchFamily="34" charset="0"/>
                            <a:buNone/>
                          </a:pPr>
                          <a:endParaRPr lang="tr-TR" sz="18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tr-TR" sz="1800" b="1" kern="1200" dirty="0">
                              <a:solidFill>
                                <a:schemeClr val="tx1"/>
                              </a:solidFill>
                              <a:effectLst/>
                              <a:latin typeface="+mn-lt"/>
                              <a:ea typeface="+mn-ea"/>
                              <a:cs typeface="+mn-cs"/>
                            </a:rPr>
                            <a:t>HHI = </a:t>
                          </a:r>
                          <a14:m>
                            <m:oMath xmlns:m="http://schemas.openxmlformats.org/officeDocument/2006/math">
                              <m:nary>
                                <m:naryPr>
                                  <m:chr m:val="∑"/>
                                  <m:limLoc m:val="undOvr"/>
                                  <m:ctrlPr>
                                    <a:rPr lang="tr-TR" sz="1800" b="1" i="1" kern="1200">
                                      <a:solidFill>
                                        <a:schemeClr val="tx1"/>
                                      </a:solidFill>
                                      <a:effectLst/>
                                      <a:latin typeface="Cambria Math" panose="02040503050406030204" pitchFamily="18" charset="0"/>
                                      <a:ea typeface="+mn-ea"/>
                                      <a:cs typeface="+mn-cs"/>
                                    </a:rPr>
                                  </m:ctrlPr>
                                </m:naryPr>
                                <m:sub>
                                  <m:r>
                                    <a:rPr lang="tr-TR" sz="1800" b="1" i="1" kern="1200">
                                      <a:solidFill>
                                        <a:schemeClr val="tx1"/>
                                      </a:solidFill>
                                      <a:effectLst/>
                                      <a:latin typeface="Cambria Math" panose="02040503050406030204" pitchFamily="18" charset="0"/>
                                      <a:ea typeface="+mn-ea"/>
                                      <a:cs typeface="+mn-cs"/>
                                    </a:rPr>
                                    <m:t>𝑖</m:t>
                                  </m:r>
                                  <m:r>
                                    <a:rPr lang="tr-TR" sz="1800" b="1" i="1" kern="1200">
                                      <a:solidFill>
                                        <a:schemeClr val="tx1"/>
                                      </a:solidFill>
                                      <a:effectLst/>
                                      <a:latin typeface="Cambria Math" panose="02040503050406030204" pitchFamily="18" charset="0"/>
                                      <a:ea typeface="+mn-ea"/>
                                      <a:cs typeface="+mn-cs"/>
                                    </a:rPr>
                                    <m:t>=1</m:t>
                                  </m:r>
                                </m:sub>
                                <m:sup>
                                  <m:r>
                                    <a:rPr lang="tr-TR" sz="1800" b="1" i="1" kern="1200">
                                      <a:solidFill>
                                        <a:schemeClr val="tx1"/>
                                      </a:solidFill>
                                      <a:effectLst/>
                                      <a:latin typeface="Cambria Math" panose="02040503050406030204" pitchFamily="18" charset="0"/>
                                      <a:ea typeface="+mn-ea"/>
                                      <a:cs typeface="+mn-cs"/>
                                    </a:rPr>
                                    <m:t>𝑛</m:t>
                                  </m:r>
                                </m:sup>
                                <m:e>
                                  <m:r>
                                    <m:rPr>
                                      <m:nor/>
                                    </m:rPr>
                                    <a:rPr lang="tr-TR" sz="1800" b="1" kern="1200">
                                      <a:solidFill>
                                        <a:schemeClr val="tx1"/>
                                      </a:solidFill>
                                      <a:effectLst/>
                                      <a:latin typeface="+mn-lt"/>
                                      <a:ea typeface="+mn-ea"/>
                                      <a:cs typeface="+mn-cs"/>
                                    </a:rPr>
                                    <m:t>S</m:t>
                                  </m:r>
                                  <m:r>
                                    <m:rPr>
                                      <m:nor/>
                                    </m:rPr>
                                    <a:rPr lang="tr-TR" sz="1800" b="1" kern="1200" baseline="-25000">
                                      <a:solidFill>
                                        <a:schemeClr val="tx1"/>
                                      </a:solidFill>
                                      <a:effectLst/>
                                      <a:latin typeface="+mn-lt"/>
                                      <a:ea typeface="+mn-ea"/>
                                      <a:cs typeface="+mn-cs"/>
                                    </a:rPr>
                                    <m:t>i</m:t>
                                  </m:r>
                                  <m:r>
                                    <m:rPr>
                                      <m:nor/>
                                    </m:rPr>
                                    <a:rPr lang="tr-TR" sz="1800" b="1" kern="1200" baseline="30000">
                                      <a:solidFill>
                                        <a:schemeClr val="tx1"/>
                                      </a:solidFill>
                                      <a:effectLst/>
                                      <a:latin typeface="+mn-lt"/>
                                      <a:ea typeface="+mn-ea"/>
                                      <a:cs typeface="+mn-cs"/>
                                    </a:rPr>
                                    <m:t>2</m:t>
                                  </m:r>
                                </m:e>
                              </m:nary>
                            </m:oMath>
                          </a14:m>
                          <a:endParaRPr lang="tr-TR" sz="1800" b="1" kern="1200" dirty="0">
                            <a:solidFill>
                              <a:schemeClr val="tx1"/>
                            </a:solidFill>
                            <a:effectLst/>
                            <a:latin typeface="+mn-lt"/>
                            <a:ea typeface="+mn-ea"/>
                            <a:cs typeface="+mn-cs"/>
                          </a:endParaRP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mc:Choice>
        <mc:Fallback xmlns="">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331111957"/>
                  </p:ext>
                </p:extLst>
              </p:nvPr>
            </p:nvGraphicFramePr>
            <p:xfrm>
              <a:off x="2801404" y="2346704"/>
              <a:ext cx="6780132" cy="2012696"/>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2012696">
                    <a:tc>
                      <a:txBody>
                        <a:bodyPr/>
                        <a:lstStyle/>
                        <a:p>
                          <a:endParaRPr lang="tr-T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blipFill>
                          <a:blip r:embed="rId2"/>
                          <a:stretch>
                            <a:fillRect l="-449" t="-1506" r="-359" b="-33735"/>
                          </a:stretch>
                        </a:blipFill>
                      </a:tcPr>
                    </a:tc>
                    <a:extLst>
                      <a:ext uri="{0D108BD9-81ED-4DB2-BD59-A6C34878D82A}">
                        <a16:rowId xmlns:a16="http://schemas.microsoft.com/office/drawing/2014/main" val="638525374"/>
                      </a:ext>
                    </a:extLst>
                  </a:tr>
                </a:tbl>
              </a:graphicData>
            </a:graphic>
          </p:graphicFrame>
        </mc:Fallback>
      </mc:AlternateContent>
    </p:spTree>
    <p:extLst>
      <p:ext uri="{BB962C8B-B14F-4D97-AF65-F5344CB8AC3E}">
        <p14:creationId xmlns:p14="http://schemas.microsoft.com/office/powerpoint/2010/main" val="419919943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975A6B9D-6253-E7EF-A6EC-2FE423E07DE6}"/>
              </a:ext>
            </a:extLst>
          </p:cNvPr>
          <p:cNvGraphicFramePr>
            <a:graphicFrameLocks noGrp="1"/>
          </p:cNvGraphicFramePr>
          <p:nvPr>
            <p:extLst>
              <p:ext uri="{D42A27DB-BD31-4B8C-83A1-F6EECF244321}">
                <p14:modId xmlns:p14="http://schemas.microsoft.com/office/powerpoint/2010/main" val="175327662"/>
              </p:ext>
            </p:extLst>
          </p:nvPr>
        </p:nvGraphicFramePr>
        <p:xfrm>
          <a:off x="243093" y="1628535"/>
          <a:ext cx="4945133" cy="3711194"/>
        </p:xfrm>
        <a:graphic>
          <a:graphicData uri="http://schemas.openxmlformats.org/drawingml/2006/table">
            <a:tbl>
              <a:tblPr firstRow="1" firstCol="1" bandRow="1">
                <a:tableStyleId>{5C22544A-7EE6-4342-B048-85BDC9FD1C3A}</a:tableStyleId>
              </a:tblPr>
              <a:tblGrid>
                <a:gridCol w="1322598">
                  <a:extLst>
                    <a:ext uri="{9D8B030D-6E8A-4147-A177-3AD203B41FA5}">
                      <a16:colId xmlns:a16="http://schemas.microsoft.com/office/drawing/2014/main" val="3422114322"/>
                    </a:ext>
                  </a:extLst>
                </a:gridCol>
                <a:gridCol w="1392972">
                  <a:extLst>
                    <a:ext uri="{9D8B030D-6E8A-4147-A177-3AD203B41FA5}">
                      <a16:colId xmlns:a16="http://schemas.microsoft.com/office/drawing/2014/main" val="437084328"/>
                    </a:ext>
                  </a:extLst>
                </a:gridCol>
                <a:gridCol w="946276">
                  <a:extLst>
                    <a:ext uri="{9D8B030D-6E8A-4147-A177-3AD203B41FA5}">
                      <a16:colId xmlns:a16="http://schemas.microsoft.com/office/drawing/2014/main" val="1597340438"/>
                    </a:ext>
                  </a:extLst>
                </a:gridCol>
                <a:gridCol w="1283287">
                  <a:extLst>
                    <a:ext uri="{9D8B030D-6E8A-4147-A177-3AD203B41FA5}">
                      <a16:colId xmlns:a16="http://schemas.microsoft.com/office/drawing/2014/main" val="257805597"/>
                    </a:ext>
                  </a:extLst>
                </a:gridCol>
              </a:tblGrid>
              <a:tr h="209433">
                <a:tc>
                  <a:txBody>
                    <a:bodyPr/>
                    <a:lstStyle/>
                    <a:p>
                      <a:pPr algn="ctr">
                        <a:lnSpc>
                          <a:spcPct val="115000"/>
                        </a:lnSpc>
                        <a:spcAft>
                          <a:spcPts val="1000"/>
                        </a:spcAft>
                      </a:pPr>
                      <a:r>
                        <a:rPr lang="tr-TR" sz="1600" dirty="0">
                          <a:effectLst/>
                        </a:rPr>
                        <a:t>HİZMETLER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gridSpan="3">
                  <a:txBody>
                    <a:bodyPr/>
                    <a:lstStyle/>
                    <a:p>
                      <a:pPr algn="ctr">
                        <a:lnSpc>
                          <a:spcPct val="115000"/>
                        </a:lnSpc>
                        <a:spcAft>
                          <a:spcPts val="1000"/>
                        </a:spcAft>
                      </a:pPr>
                      <a:r>
                        <a:rPr lang="tr-TR" sz="1600" dirty="0">
                          <a:effectLst/>
                        </a:rPr>
                        <a:t>KARDİYOLOJİ</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891211477"/>
                  </a:ext>
                </a:extLst>
              </a:tr>
              <a:tr h="541193">
                <a:tc>
                  <a:txBody>
                    <a:bodyPr/>
                    <a:lstStyle/>
                    <a:p>
                      <a:pPr algn="ctr">
                        <a:lnSpc>
                          <a:spcPct val="115000"/>
                        </a:lnSpc>
                        <a:spcAft>
                          <a:spcPts val="1000"/>
                        </a:spcAft>
                      </a:pPr>
                      <a:r>
                        <a:rPr lang="tr-TR" sz="1600" dirty="0">
                          <a:effectLst/>
                        </a:rPr>
                        <a:t>HASTANELER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a:effectLst/>
                        </a:rPr>
                        <a:t>YATAN HASTA SAYISI (2021)</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0000"/>
                        </a:lnSpc>
                        <a:spcAft>
                          <a:spcPts val="1000"/>
                        </a:spcAft>
                      </a:pPr>
                      <a:r>
                        <a:rPr lang="tr-TR" sz="1600" dirty="0">
                          <a:effectLst/>
                        </a:rPr>
                        <a:t>PAZAR PAYI (S)</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dirty="0">
                          <a:effectLst/>
                        </a:rPr>
                        <a:t>S </a:t>
                      </a:r>
                      <a:r>
                        <a:rPr lang="tr-TR" sz="1600" baseline="30000" dirty="0">
                          <a:effectLst/>
                        </a:rPr>
                        <a:t>2</a:t>
                      </a:r>
                      <a:r>
                        <a:rPr lang="tr-TR" sz="1600" dirty="0">
                          <a:effectLst/>
                        </a:rPr>
                        <a:t>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2651189491"/>
                  </a:ext>
                </a:extLst>
              </a:tr>
              <a:tr h="209433">
                <a:tc>
                  <a:txBody>
                    <a:bodyPr/>
                    <a:lstStyle/>
                    <a:p>
                      <a:pPr algn="ctr">
                        <a:lnSpc>
                          <a:spcPct val="115000"/>
                        </a:lnSpc>
                        <a:spcAft>
                          <a:spcPts val="1000"/>
                        </a:spcAft>
                      </a:pPr>
                      <a:r>
                        <a:rPr lang="tr-TR" sz="1600">
                          <a:effectLst/>
                        </a:rPr>
                        <a:t>XYZ</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dirty="0">
                          <a:effectLst/>
                        </a:rPr>
                        <a:t>13.254</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24</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dirty="0">
                          <a:effectLst/>
                        </a:rPr>
                        <a:t>24</a:t>
                      </a:r>
                      <a:r>
                        <a:rPr lang="tr-TR" sz="1600" baseline="30000" dirty="0">
                          <a:effectLst/>
                        </a:rPr>
                        <a:t>2</a:t>
                      </a:r>
                      <a:r>
                        <a:rPr lang="tr-TR" sz="1600" dirty="0">
                          <a:effectLst/>
                        </a:rPr>
                        <a:t>=576</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902496642"/>
                  </a:ext>
                </a:extLst>
              </a:tr>
              <a:tr h="209433">
                <a:tc>
                  <a:txBody>
                    <a:bodyPr/>
                    <a:lstStyle/>
                    <a:p>
                      <a:pPr algn="ctr">
                        <a:lnSpc>
                          <a:spcPct val="115000"/>
                        </a:lnSpc>
                        <a:spcAft>
                          <a:spcPts val="1000"/>
                        </a:spcAft>
                      </a:pPr>
                      <a:r>
                        <a:rPr lang="tr-TR" sz="1600">
                          <a:effectLst/>
                        </a:rPr>
                        <a:t>ADA</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a:effectLst/>
                        </a:rPr>
                        <a:t>8.284</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15</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dirty="0">
                          <a:effectLst/>
                        </a:rPr>
                        <a:t>225</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974782941"/>
                  </a:ext>
                </a:extLst>
              </a:tr>
              <a:tr h="209433">
                <a:tc>
                  <a:txBody>
                    <a:bodyPr/>
                    <a:lstStyle/>
                    <a:p>
                      <a:pPr algn="ctr">
                        <a:lnSpc>
                          <a:spcPct val="115000"/>
                        </a:lnSpc>
                        <a:spcAft>
                          <a:spcPts val="1000"/>
                        </a:spcAft>
                      </a:pPr>
                      <a:r>
                        <a:rPr lang="tr-TR" sz="1600">
                          <a:effectLst/>
                        </a:rPr>
                        <a:t>CAN</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a:effectLst/>
                        </a:rPr>
                        <a:t>7.179</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13</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169</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315791368"/>
                  </a:ext>
                </a:extLst>
              </a:tr>
              <a:tr h="209433">
                <a:tc>
                  <a:txBody>
                    <a:bodyPr/>
                    <a:lstStyle/>
                    <a:p>
                      <a:pPr algn="ctr">
                        <a:lnSpc>
                          <a:spcPct val="115000"/>
                        </a:lnSpc>
                        <a:spcAft>
                          <a:spcPts val="1000"/>
                        </a:spcAft>
                      </a:pPr>
                      <a:r>
                        <a:rPr lang="tr-TR" sz="1600">
                          <a:effectLst/>
                        </a:rPr>
                        <a:t>EGE</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a:effectLst/>
                        </a:rPr>
                        <a:t>6.075</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11</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dirty="0">
                          <a:effectLst/>
                        </a:rPr>
                        <a:t>121</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968067540"/>
                  </a:ext>
                </a:extLst>
              </a:tr>
              <a:tr h="209433">
                <a:tc>
                  <a:txBody>
                    <a:bodyPr/>
                    <a:lstStyle/>
                    <a:p>
                      <a:pPr algn="ctr">
                        <a:lnSpc>
                          <a:spcPct val="115000"/>
                        </a:lnSpc>
                        <a:spcAft>
                          <a:spcPts val="1000"/>
                        </a:spcAft>
                      </a:pPr>
                      <a:r>
                        <a:rPr lang="tr-TR" sz="1600">
                          <a:effectLst/>
                        </a:rPr>
                        <a:t>GÜN</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a:effectLst/>
                        </a:rPr>
                        <a:t>5.523</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10</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dirty="0">
                          <a:effectLst/>
                        </a:rPr>
                        <a:t>100</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884715258"/>
                  </a:ext>
                </a:extLst>
              </a:tr>
              <a:tr h="209433">
                <a:tc>
                  <a:txBody>
                    <a:bodyPr/>
                    <a:lstStyle/>
                    <a:p>
                      <a:pPr algn="ctr">
                        <a:lnSpc>
                          <a:spcPct val="115000"/>
                        </a:lnSpc>
                        <a:spcAft>
                          <a:spcPts val="1000"/>
                        </a:spcAft>
                      </a:pPr>
                      <a:r>
                        <a:rPr lang="tr-TR" sz="1600">
                          <a:effectLst/>
                        </a:rPr>
                        <a:t>ATA</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a:effectLst/>
                        </a:rPr>
                        <a:t>4.418</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8</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dirty="0">
                          <a:effectLst/>
                        </a:rPr>
                        <a:t>64</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884529714"/>
                  </a:ext>
                </a:extLst>
              </a:tr>
              <a:tr h="209433">
                <a:tc>
                  <a:txBody>
                    <a:bodyPr/>
                    <a:lstStyle/>
                    <a:p>
                      <a:pPr algn="ctr">
                        <a:lnSpc>
                          <a:spcPct val="115000"/>
                        </a:lnSpc>
                        <a:spcAft>
                          <a:spcPts val="1000"/>
                        </a:spcAft>
                      </a:pPr>
                      <a:r>
                        <a:rPr lang="tr-TR" sz="1600">
                          <a:effectLst/>
                        </a:rPr>
                        <a:t>ARI</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a:effectLst/>
                        </a:rPr>
                        <a:t>3.866</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7</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49</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96774245"/>
                  </a:ext>
                </a:extLst>
              </a:tr>
              <a:tr h="209433">
                <a:tc>
                  <a:txBody>
                    <a:bodyPr/>
                    <a:lstStyle/>
                    <a:p>
                      <a:pPr algn="ctr">
                        <a:lnSpc>
                          <a:spcPct val="115000"/>
                        </a:lnSpc>
                        <a:spcAft>
                          <a:spcPts val="1000"/>
                        </a:spcAft>
                      </a:pPr>
                      <a:r>
                        <a:rPr lang="tr-TR" sz="1600">
                          <a:effectLst/>
                        </a:rPr>
                        <a:t>DAĞ</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a:effectLst/>
                        </a:rPr>
                        <a:t>2.761</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5</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dirty="0">
                          <a:effectLst/>
                        </a:rPr>
                        <a:t>25</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62668695"/>
                  </a:ext>
                </a:extLst>
              </a:tr>
              <a:tr h="209433">
                <a:tc>
                  <a:txBody>
                    <a:bodyPr/>
                    <a:lstStyle/>
                    <a:p>
                      <a:pPr algn="ctr">
                        <a:lnSpc>
                          <a:spcPct val="115000"/>
                        </a:lnSpc>
                        <a:spcAft>
                          <a:spcPts val="1000"/>
                        </a:spcAft>
                      </a:pPr>
                      <a:r>
                        <a:rPr lang="tr-TR" sz="1600">
                          <a:effectLst/>
                        </a:rPr>
                        <a:t>ÖGE</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a:effectLst/>
                        </a:rPr>
                        <a:t>2.209</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4,</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dirty="0">
                          <a:effectLst/>
                        </a:rPr>
                        <a:t>16</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809521877"/>
                  </a:ext>
                </a:extLst>
              </a:tr>
              <a:tr h="209433">
                <a:tc>
                  <a:txBody>
                    <a:bodyPr/>
                    <a:lstStyle/>
                    <a:p>
                      <a:pPr algn="ctr">
                        <a:lnSpc>
                          <a:spcPct val="115000"/>
                        </a:lnSpc>
                        <a:spcAft>
                          <a:spcPts val="1000"/>
                        </a:spcAft>
                      </a:pPr>
                      <a:r>
                        <a:rPr lang="tr-TR" sz="1600">
                          <a:effectLst/>
                        </a:rPr>
                        <a:t>TAN</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tr-TR" sz="1600">
                          <a:effectLst/>
                        </a:rPr>
                        <a:t>1.182</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3</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dirty="0">
                          <a:effectLst/>
                        </a:rPr>
                        <a:t>9</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003745763"/>
                  </a:ext>
                </a:extLst>
              </a:tr>
              <a:tr h="209433">
                <a:tc>
                  <a:txBody>
                    <a:bodyPr/>
                    <a:lstStyle/>
                    <a:p>
                      <a:pPr algn="l">
                        <a:lnSpc>
                          <a:spcPct val="115000"/>
                        </a:lnSpc>
                        <a:spcAft>
                          <a:spcPts val="1000"/>
                        </a:spcAft>
                      </a:pPr>
                      <a:r>
                        <a:rPr lang="tr-TR" sz="1600">
                          <a:effectLst/>
                        </a:rPr>
                        <a:t>TOPLAM</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56.772</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a:effectLst/>
                        </a:rPr>
                        <a:t>100</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tr-TR" sz="1600" dirty="0">
                          <a:effectLst/>
                        </a:rPr>
                        <a:t>HHI= 1354</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53025025"/>
                  </a:ext>
                </a:extLst>
              </a:tr>
            </a:tbl>
          </a:graphicData>
        </a:graphic>
      </p:graphicFrame>
      <p:sp>
        <p:nvSpPr>
          <p:cNvPr id="3" name="Rectangle: Rounded Corners 5">
            <a:extLst>
              <a:ext uri="{FF2B5EF4-FFF2-40B4-BE49-F238E27FC236}">
                <a16:creationId xmlns:a16="http://schemas.microsoft.com/office/drawing/2014/main" id="{5B94C2DB-0FD9-D447-AABC-74C0AE4A3C9A}"/>
              </a:ext>
            </a:extLst>
          </p:cNvPr>
          <p:cNvSpPr/>
          <p:nvPr/>
        </p:nvSpPr>
        <p:spPr>
          <a:xfrm>
            <a:off x="352424" y="407192"/>
            <a:ext cx="661864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a:t>
            </a:r>
            <a:r>
              <a:rPr lang="tr-TR" sz="2000" b="1" dirty="0" err="1">
                <a:solidFill>
                  <a:schemeClr val="bg1"/>
                </a:solidFill>
                <a:latin typeface="+mj-lt"/>
              </a:rPr>
              <a:t>Herfindahl-Hirschman</a:t>
            </a:r>
            <a:r>
              <a:rPr lang="tr-TR" sz="2000" b="1" dirty="0">
                <a:solidFill>
                  <a:schemeClr val="bg1"/>
                </a:solidFill>
                <a:latin typeface="+mj-lt"/>
              </a:rPr>
              <a:t> indeksi-HHI</a:t>
            </a:r>
            <a:endParaRPr lang="en-US" sz="2000" b="1" dirty="0">
              <a:solidFill>
                <a:schemeClr val="bg1"/>
              </a:solidFill>
              <a:latin typeface="+mj-lt"/>
            </a:endParaRPr>
          </a:p>
        </p:txBody>
      </p:sp>
      <p:sp>
        <p:nvSpPr>
          <p:cNvPr id="4" name="Oval 3">
            <a:extLst>
              <a:ext uri="{FF2B5EF4-FFF2-40B4-BE49-F238E27FC236}">
                <a16:creationId xmlns:a16="http://schemas.microsoft.com/office/drawing/2014/main" id="{9B712F66-A4CC-FA83-90C0-29BBE04870BE}"/>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7">
            <a:extLst>
              <a:ext uri="{FF2B5EF4-FFF2-40B4-BE49-F238E27FC236}">
                <a16:creationId xmlns:a16="http://schemas.microsoft.com/office/drawing/2014/main" id="{19085BE8-0102-A596-F0B7-5130E753210A}"/>
              </a:ext>
            </a:extLst>
          </p:cNvPr>
          <p:cNvCxnSpPr>
            <a:cxnSpLocks/>
            <a:stCxn id="3" idx="3"/>
          </p:cNvCxnSpPr>
          <p:nvPr/>
        </p:nvCxnSpPr>
        <p:spPr>
          <a:xfrm>
            <a:off x="6971072" y="747711"/>
            <a:ext cx="522092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6" name="Metin kutusu 5">
            <a:extLst>
              <a:ext uri="{FF2B5EF4-FFF2-40B4-BE49-F238E27FC236}">
                <a16:creationId xmlns:a16="http://schemas.microsoft.com/office/drawing/2014/main" id="{95082B2E-7423-0C9F-551E-1D8FF8D24159}"/>
              </a:ext>
            </a:extLst>
          </p:cNvPr>
          <p:cNvSpPr txBox="1"/>
          <p:nvPr/>
        </p:nvSpPr>
        <p:spPr>
          <a:xfrm>
            <a:off x="5589105" y="1997839"/>
            <a:ext cx="5220928" cy="2862322"/>
          </a:xfrm>
          <a:prstGeom prst="rect">
            <a:avLst/>
          </a:prstGeom>
          <a:noFill/>
        </p:spPr>
        <p:txBody>
          <a:bodyPr wrap="square" rtlCol="0">
            <a:spAutoFit/>
          </a:bodyPr>
          <a:lstStyle/>
          <a:p>
            <a:pPr marL="285750" indent="-285750">
              <a:buFont typeface="Arial" panose="020B0604020202020204" pitchFamily="34" charset="0"/>
              <a:buChar char="•"/>
            </a:pPr>
            <a:r>
              <a:rPr lang="tr-TR" dirty="0"/>
              <a:t>HHI, 1-10.000 arasında değer almaktadır. HHI değeri arttıkça, pazarın yoğunlaşma derecesi yükselmekte; yani pazar koşulları, tam rekabet şartlarından, oligopol ve hatta monopol şartlarına dönüşmektedir.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HHI için eşik değer 1800’dür.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HHI değeri 1800’ü geçtiği zaman, tam rekabet koşulları bozulmaktadır. </a:t>
            </a:r>
          </a:p>
        </p:txBody>
      </p:sp>
    </p:spTree>
    <p:extLst>
      <p:ext uri="{BB962C8B-B14F-4D97-AF65-F5344CB8AC3E}">
        <p14:creationId xmlns:p14="http://schemas.microsoft.com/office/powerpoint/2010/main" val="257271793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61864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rekabet profili matrisi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6971072" y="747711"/>
            <a:ext cx="522092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3500985489"/>
              </p:ext>
            </p:extLst>
          </p:nvPr>
        </p:nvGraphicFramePr>
        <p:xfrm>
          <a:off x="4083552" y="2733261"/>
          <a:ext cx="6780132" cy="283464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982905">
                <a:tc>
                  <a:txBody>
                    <a:bodyPr/>
                    <a:lstStyle/>
                    <a:p>
                      <a:pPr marL="0" indent="0">
                        <a:buFont typeface="Arial" panose="020B0604020202020204" pitchFamily="34" charset="0"/>
                        <a:buNone/>
                      </a:pPr>
                      <a:r>
                        <a:rPr lang="tr-TR" sz="1800" b="0" kern="1200" dirty="0">
                          <a:solidFill>
                            <a:schemeClr val="tx1"/>
                          </a:solidFill>
                          <a:effectLst/>
                          <a:latin typeface="+mn-lt"/>
                          <a:ea typeface="+mn-ea"/>
                          <a:cs typeface="+mn-cs"/>
                        </a:rPr>
                        <a:t>Rekabet profili matrisi, bir sağlık kurumunu, rakip kurumlarla karşılaştırmak amacıyla kullanılan analitik bir araçtır. Karşılaştırmalar anahtar (kritik) performans göstergeleri üzerinden gerçekleştirilir.</a:t>
                      </a:r>
                    </a:p>
                    <a:p>
                      <a:pPr marL="0" indent="0">
                        <a:buFont typeface="Arial" panose="020B0604020202020204" pitchFamily="34" charset="0"/>
                        <a:buNone/>
                      </a:pPr>
                      <a:endParaRPr lang="tr-TR" sz="1800" b="0" kern="1200" dirty="0">
                        <a:solidFill>
                          <a:schemeClr val="tx1"/>
                        </a:solidFill>
                        <a:effectLst/>
                        <a:latin typeface="+mn-lt"/>
                        <a:ea typeface="+mn-ea"/>
                        <a:cs typeface="+mn-cs"/>
                      </a:endParaRPr>
                    </a:p>
                    <a:p>
                      <a:pPr marL="0" indent="0">
                        <a:buFont typeface="Arial" panose="020B0604020202020204" pitchFamily="34" charset="0"/>
                        <a:buNone/>
                      </a:pPr>
                      <a:r>
                        <a:rPr lang="tr-TR" sz="1800" b="0" kern="1200" dirty="0">
                          <a:solidFill>
                            <a:schemeClr val="tx1"/>
                          </a:solidFill>
                          <a:effectLst/>
                          <a:latin typeface="+mn-lt"/>
                          <a:ea typeface="+mn-ea"/>
                          <a:cs typeface="+mn-cs"/>
                        </a:rPr>
                        <a:t>Rekabet profili matrisi, </a:t>
                      </a:r>
                    </a:p>
                    <a:p>
                      <a:pPr marL="285750" indent="-285750">
                        <a:buFont typeface="Arial" panose="020B0604020202020204" pitchFamily="34" charset="0"/>
                        <a:buChar char="•"/>
                      </a:pPr>
                      <a:r>
                        <a:rPr lang="tr-TR" sz="1800" b="0" kern="1200" dirty="0">
                          <a:solidFill>
                            <a:schemeClr val="tx1"/>
                          </a:solidFill>
                          <a:effectLst/>
                          <a:latin typeface="+mn-lt"/>
                          <a:ea typeface="+mn-ea"/>
                          <a:cs typeface="+mn-cs"/>
                        </a:rPr>
                        <a:t>Kurumun, rakiplerine göre güçlü ve zayıf yönlerinin belirler,</a:t>
                      </a:r>
                    </a:p>
                    <a:p>
                      <a:pPr marL="285750" indent="-285750">
                        <a:buFont typeface="Arial" panose="020B0604020202020204" pitchFamily="34" charset="0"/>
                        <a:buChar char="•"/>
                      </a:pPr>
                      <a:r>
                        <a:rPr lang="tr-TR" sz="1800" b="0" kern="1200" dirty="0">
                          <a:solidFill>
                            <a:schemeClr val="tx1"/>
                          </a:solidFill>
                          <a:effectLst/>
                          <a:latin typeface="+mn-lt"/>
                          <a:ea typeface="+mn-ea"/>
                          <a:cs typeface="+mn-cs"/>
                        </a:rPr>
                        <a:t>Güçlü yönlerin korunması-güçlendirilmesi, zayıf yönlerin ise azaltılması-geliştirilmesi için neler yapılması gerektiği konusunda yönetime yol gösterir. </a:t>
                      </a:r>
                    </a:p>
                    <a:p>
                      <a:pPr marL="0" indent="0">
                        <a:buFont typeface="Arial" panose="020B0604020202020204" pitchFamily="34" charset="0"/>
                        <a:buNone/>
                      </a:pPr>
                      <a:endParaRPr lang="tr-TR" sz="1800" b="0" kern="1200" dirty="0">
                        <a:solidFill>
                          <a:schemeClr val="tx1"/>
                        </a:solidFill>
                        <a:effectLst/>
                        <a:latin typeface="+mn-lt"/>
                        <a:ea typeface="+mn-ea"/>
                        <a:cs typeface="+mn-cs"/>
                      </a:endParaRP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63499462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6618648"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rekabet profili matrisinin geliştirilmesi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6971072" y="747711"/>
            <a:ext cx="522092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5" name="Metin kutusu 4">
            <a:extLst>
              <a:ext uri="{FF2B5EF4-FFF2-40B4-BE49-F238E27FC236}">
                <a16:creationId xmlns:a16="http://schemas.microsoft.com/office/drawing/2014/main" id="{B8D02B24-8E62-15C4-3B24-A0BB25FC4758}"/>
              </a:ext>
            </a:extLst>
          </p:cNvPr>
          <p:cNvSpPr txBox="1"/>
          <p:nvPr/>
        </p:nvSpPr>
        <p:spPr>
          <a:xfrm>
            <a:off x="352425" y="2057400"/>
            <a:ext cx="3478696" cy="369332"/>
          </a:xfrm>
          <a:prstGeom prst="rect">
            <a:avLst/>
          </a:prstGeom>
          <a:noFill/>
        </p:spPr>
        <p:txBody>
          <a:bodyPr wrap="square" rtlCol="0">
            <a:spAutoFit/>
          </a:bodyPr>
          <a:lstStyle/>
          <a:p>
            <a:r>
              <a:rPr lang="tr-TR" dirty="0"/>
              <a:t>1</a:t>
            </a:r>
            <a:r>
              <a:rPr lang="tr-TR" sz="1400" dirty="0"/>
              <a:t>. Anahtar performans göstergelerini belirle</a:t>
            </a:r>
            <a:endParaRPr lang="tr-TR" dirty="0"/>
          </a:p>
        </p:txBody>
      </p:sp>
      <p:sp>
        <p:nvSpPr>
          <p:cNvPr id="6" name="Metin kutusu 5">
            <a:extLst>
              <a:ext uri="{FF2B5EF4-FFF2-40B4-BE49-F238E27FC236}">
                <a16:creationId xmlns:a16="http://schemas.microsoft.com/office/drawing/2014/main" id="{51411357-A34F-ACFA-C348-01904C0200E4}"/>
              </a:ext>
            </a:extLst>
          </p:cNvPr>
          <p:cNvSpPr txBox="1"/>
          <p:nvPr/>
        </p:nvSpPr>
        <p:spPr>
          <a:xfrm>
            <a:off x="352424" y="2426732"/>
            <a:ext cx="3955775" cy="369332"/>
          </a:xfrm>
          <a:prstGeom prst="rect">
            <a:avLst/>
          </a:prstGeom>
          <a:noFill/>
        </p:spPr>
        <p:txBody>
          <a:bodyPr wrap="square" rtlCol="0">
            <a:spAutoFit/>
          </a:bodyPr>
          <a:lstStyle/>
          <a:p>
            <a:r>
              <a:rPr lang="tr-TR" dirty="0"/>
              <a:t>2</a:t>
            </a:r>
            <a:r>
              <a:rPr lang="tr-TR" sz="1400" dirty="0"/>
              <a:t>. Anahtar performans göstergelerini ağırlıklandır</a:t>
            </a:r>
          </a:p>
        </p:txBody>
      </p:sp>
      <p:sp>
        <p:nvSpPr>
          <p:cNvPr id="8" name="Metin kutusu 7">
            <a:extLst>
              <a:ext uri="{FF2B5EF4-FFF2-40B4-BE49-F238E27FC236}">
                <a16:creationId xmlns:a16="http://schemas.microsoft.com/office/drawing/2014/main" id="{4BA4C591-DB0B-07F3-CFD7-F1C6A9B1611D}"/>
              </a:ext>
            </a:extLst>
          </p:cNvPr>
          <p:cNvSpPr txBox="1"/>
          <p:nvPr/>
        </p:nvSpPr>
        <p:spPr>
          <a:xfrm>
            <a:off x="352423" y="2780938"/>
            <a:ext cx="3478696" cy="369332"/>
          </a:xfrm>
          <a:prstGeom prst="rect">
            <a:avLst/>
          </a:prstGeom>
          <a:noFill/>
        </p:spPr>
        <p:txBody>
          <a:bodyPr wrap="square" rtlCol="0">
            <a:spAutoFit/>
          </a:bodyPr>
          <a:lstStyle/>
          <a:p>
            <a:r>
              <a:rPr lang="tr-TR" dirty="0"/>
              <a:t>3</a:t>
            </a:r>
            <a:r>
              <a:rPr lang="tr-TR" sz="1400" dirty="0"/>
              <a:t>. Rakipleri belirle</a:t>
            </a:r>
            <a:endParaRPr lang="tr-TR" dirty="0"/>
          </a:p>
        </p:txBody>
      </p:sp>
      <p:sp>
        <p:nvSpPr>
          <p:cNvPr id="9" name="Metin kutusu 8">
            <a:extLst>
              <a:ext uri="{FF2B5EF4-FFF2-40B4-BE49-F238E27FC236}">
                <a16:creationId xmlns:a16="http://schemas.microsoft.com/office/drawing/2014/main" id="{06B6E31C-F0A6-0BA2-A65C-45A32E71C948}"/>
              </a:ext>
            </a:extLst>
          </p:cNvPr>
          <p:cNvSpPr txBox="1"/>
          <p:nvPr/>
        </p:nvSpPr>
        <p:spPr>
          <a:xfrm>
            <a:off x="335861" y="3086026"/>
            <a:ext cx="3955775" cy="800219"/>
          </a:xfrm>
          <a:prstGeom prst="rect">
            <a:avLst/>
          </a:prstGeom>
          <a:noFill/>
        </p:spPr>
        <p:txBody>
          <a:bodyPr wrap="square" rtlCol="0">
            <a:spAutoFit/>
          </a:bodyPr>
          <a:lstStyle/>
          <a:p>
            <a:r>
              <a:rPr lang="tr-TR" dirty="0"/>
              <a:t>4</a:t>
            </a:r>
            <a:r>
              <a:rPr lang="tr-TR" sz="1400" dirty="0"/>
              <a:t>. Anahtar performans göstergelerine göre </a:t>
            </a:r>
          </a:p>
          <a:p>
            <a:r>
              <a:rPr lang="tr-TR" sz="1400" dirty="0"/>
              <a:t>     rakipleri  derecelendir ve ağırlıklandırılmış</a:t>
            </a:r>
          </a:p>
          <a:p>
            <a:r>
              <a:rPr lang="tr-TR" sz="1400" dirty="0"/>
              <a:t>     puanları hesapla</a:t>
            </a:r>
          </a:p>
        </p:txBody>
      </p:sp>
      <p:graphicFrame>
        <p:nvGraphicFramePr>
          <p:cNvPr id="10" name="Tablo 10">
            <a:extLst>
              <a:ext uri="{FF2B5EF4-FFF2-40B4-BE49-F238E27FC236}">
                <a16:creationId xmlns:a16="http://schemas.microsoft.com/office/drawing/2014/main" id="{915C7E0A-D354-2497-4508-628C0C445CA5}"/>
              </a:ext>
            </a:extLst>
          </p:cNvPr>
          <p:cNvGraphicFramePr>
            <a:graphicFrameLocks noGrp="1"/>
          </p:cNvGraphicFramePr>
          <p:nvPr>
            <p:extLst>
              <p:ext uri="{D42A27DB-BD31-4B8C-83A1-F6EECF244321}">
                <p14:modId xmlns:p14="http://schemas.microsoft.com/office/powerpoint/2010/main" val="2321575893"/>
              </p:ext>
            </p:extLst>
          </p:nvPr>
        </p:nvGraphicFramePr>
        <p:xfrm>
          <a:off x="4291636" y="2263970"/>
          <a:ext cx="1536148" cy="2970612"/>
        </p:xfrm>
        <a:graphic>
          <a:graphicData uri="http://schemas.openxmlformats.org/drawingml/2006/table">
            <a:tbl>
              <a:tblPr firstRow="1" bandRow="1">
                <a:tableStyleId>{5C22544A-7EE6-4342-B048-85BDC9FD1C3A}</a:tableStyleId>
              </a:tblPr>
              <a:tblGrid>
                <a:gridCol w="1536148">
                  <a:extLst>
                    <a:ext uri="{9D8B030D-6E8A-4147-A177-3AD203B41FA5}">
                      <a16:colId xmlns:a16="http://schemas.microsoft.com/office/drawing/2014/main" val="1319201721"/>
                    </a:ext>
                  </a:extLst>
                </a:gridCol>
              </a:tblGrid>
              <a:tr h="822082">
                <a:tc>
                  <a:txBody>
                    <a:bodyPr/>
                    <a:lstStyle/>
                    <a:p>
                      <a:pPr algn="ctr"/>
                      <a:r>
                        <a:rPr lang="tr-TR" sz="1600" dirty="0">
                          <a:solidFill>
                            <a:schemeClr val="bg1"/>
                          </a:solidFill>
                        </a:rPr>
                        <a:t>Anahtar</a:t>
                      </a:r>
                    </a:p>
                    <a:p>
                      <a:pPr algn="ctr"/>
                      <a:r>
                        <a:rPr lang="tr-TR" sz="1600" dirty="0">
                          <a:solidFill>
                            <a:schemeClr val="bg1"/>
                          </a:solidFill>
                        </a:rPr>
                        <a:t>Performans Göstergeleri</a:t>
                      </a:r>
                    </a:p>
                  </a:txBody>
                  <a:tcPr>
                    <a:solidFill>
                      <a:schemeClr val="accent1">
                        <a:lumMod val="50000"/>
                      </a:schemeClr>
                    </a:solidFill>
                  </a:tcPr>
                </a:tc>
                <a:extLst>
                  <a:ext uri="{0D108BD9-81ED-4DB2-BD59-A6C34878D82A}">
                    <a16:rowId xmlns:a16="http://schemas.microsoft.com/office/drawing/2014/main" val="356914198"/>
                  </a:ext>
                </a:extLst>
              </a:tr>
              <a:tr h="334922">
                <a:tc>
                  <a:txBody>
                    <a:bodyPr/>
                    <a:lstStyle/>
                    <a:p>
                      <a:r>
                        <a:rPr lang="tr-TR" sz="1600" dirty="0"/>
                        <a:t>Hizmet Kalitesi</a:t>
                      </a:r>
                    </a:p>
                  </a:txBody>
                  <a:tcPr/>
                </a:tc>
                <a:extLst>
                  <a:ext uri="{0D108BD9-81ED-4DB2-BD59-A6C34878D82A}">
                    <a16:rowId xmlns:a16="http://schemas.microsoft.com/office/drawing/2014/main" val="3368502478"/>
                  </a:ext>
                </a:extLst>
              </a:tr>
              <a:tr h="370444">
                <a:tc>
                  <a:txBody>
                    <a:bodyPr/>
                    <a:lstStyle/>
                    <a:p>
                      <a:r>
                        <a:rPr lang="tr-TR" sz="1600" dirty="0"/>
                        <a:t>Hasta sadakati</a:t>
                      </a:r>
                    </a:p>
                  </a:txBody>
                  <a:tcPr/>
                </a:tc>
                <a:extLst>
                  <a:ext uri="{0D108BD9-81ED-4DB2-BD59-A6C34878D82A}">
                    <a16:rowId xmlns:a16="http://schemas.microsoft.com/office/drawing/2014/main" val="2539796678"/>
                  </a:ext>
                </a:extLst>
              </a:tr>
              <a:tr h="370444">
                <a:tc>
                  <a:txBody>
                    <a:bodyPr/>
                    <a:lstStyle/>
                    <a:p>
                      <a:r>
                        <a:rPr lang="tr-TR" sz="1600" dirty="0"/>
                        <a:t>Tanınırlık</a:t>
                      </a:r>
                    </a:p>
                  </a:txBody>
                  <a:tcPr/>
                </a:tc>
                <a:extLst>
                  <a:ext uri="{0D108BD9-81ED-4DB2-BD59-A6C34878D82A}">
                    <a16:rowId xmlns:a16="http://schemas.microsoft.com/office/drawing/2014/main" val="2818540857"/>
                  </a:ext>
                </a:extLst>
              </a:tr>
              <a:tr h="370444">
                <a:tc>
                  <a:txBody>
                    <a:bodyPr/>
                    <a:lstStyle/>
                    <a:p>
                      <a:r>
                        <a:rPr lang="tr-TR" sz="1600" dirty="0"/>
                        <a:t>Hekim kadrosu</a:t>
                      </a:r>
                    </a:p>
                  </a:txBody>
                  <a:tcPr/>
                </a:tc>
                <a:extLst>
                  <a:ext uri="{0D108BD9-81ED-4DB2-BD59-A6C34878D82A}">
                    <a16:rowId xmlns:a16="http://schemas.microsoft.com/office/drawing/2014/main" val="3128967018"/>
                  </a:ext>
                </a:extLst>
              </a:tr>
              <a:tr h="334922">
                <a:tc>
                  <a:txBody>
                    <a:bodyPr/>
                    <a:lstStyle/>
                    <a:p>
                      <a:r>
                        <a:rPr lang="tr-TR" sz="1600" dirty="0"/>
                        <a:t>Pazar payı</a:t>
                      </a:r>
                    </a:p>
                  </a:txBody>
                  <a:tcPr/>
                </a:tc>
                <a:extLst>
                  <a:ext uri="{0D108BD9-81ED-4DB2-BD59-A6C34878D82A}">
                    <a16:rowId xmlns:a16="http://schemas.microsoft.com/office/drawing/2014/main" val="2717865066"/>
                  </a:ext>
                </a:extLst>
              </a:tr>
              <a:tr h="365370">
                <a:tc>
                  <a:txBody>
                    <a:bodyPr/>
                    <a:lstStyle/>
                    <a:p>
                      <a:endParaRPr lang="tr-TR" dirty="0"/>
                    </a:p>
                  </a:txBody>
                  <a:tcPr>
                    <a:solidFill>
                      <a:schemeClr val="bg1">
                        <a:lumMod val="50000"/>
                      </a:schemeClr>
                    </a:solidFill>
                  </a:tcPr>
                </a:tc>
                <a:extLst>
                  <a:ext uri="{0D108BD9-81ED-4DB2-BD59-A6C34878D82A}">
                    <a16:rowId xmlns:a16="http://schemas.microsoft.com/office/drawing/2014/main" val="971644492"/>
                  </a:ext>
                </a:extLst>
              </a:tr>
            </a:tbl>
          </a:graphicData>
        </a:graphic>
      </p:graphicFrame>
      <p:graphicFrame>
        <p:nvGraphicFramePr>
          <p:cNvPr id="11" name="Tablo 10">
            <a:extLst>
              <a:ext uri="{FF2B5EF4-FFF2-40B4-BE49-F238E27FC236}">
                <a16:creationId xmlns:a16="http://schemas.microsoft.com/office/drawing/2014/main" id="{6C406107-3D28-825D-7E78-8FFDE7E14E1E}"/>
              </a:ext>
            </a:extLst>
          </p:cNvPr>
          <p:cNvGraphicFramePr>
            <a:graphicFrameLocks noGrp="1"/>
          </p:cNvGraphicFramePr>
          <p:nvPr>
            <p:extLst>
              <p:ext uri="{D42A27DB-BD31-4B8C-83A1-F6EECF244321}">
                <p14:modId xmlns:p14="http://schemas.microsoft.com/office/powerpoint/2010/main" val="877694536"/>
              </p:ext>
            </p:extLst>
          </p:nvPr>
        </p:nvGraphicFramePr>
        <p:xfrm>
          <a:off x="5827784" y="2246818"/>
          <a:ext cx="662468" cy="2968630"/>
        </p:xfrm>
        <a:graphic>
          <a:graphicData uri="http://schemas.openxmlformats.org/drawingml/2006/table">
            <a:tbl>
              <a:tblPr firstRow="1" bandRow="1">
                <a:tableStyleId>{5C22544A-7EE6-4342-B048-85BDC9FD1C3A}</a:tableStyleId>
              </a:tblPr>
              <a:tblGrid>
                <a:gridCol w="662468">
                  <a:extLst>
                    <a:ext uri="{9D8B030D-6E8A-4147-A177-3AD203B41FA5}">
                      <a16:colId xmlns:a16="http://schemas.microsoft.com/office/drawing/2014/main" val="1319201721"/>
                    </a:ext>
                  </a:extLst>
                </a:gridCol>
              </a:tblGrid>
              <a:tr h="830602">
                <a:tc>
                  <a:txBody>
                    <a:bodyPr/>
                    <a:lstStyle/>
                    <a:p>
                      <a:pPr algn="ctr"/>
                      <a:endParaRPr lang="tr-TR" sz="1600" dirty="0">
                        <a:solidFill>
                          <a:schemeClr val="bg1"/>
                        </a:solidFill>
                      </a:endParaRPr>
                    </a:p>
                    <a:p>
                      <a:pPr algn="ctr"/>
                      <a:r>
                        <a:rPr lang="tr-TR" sz="1600" dirty="0" err="1">
                          <a:solidFill>
                            <a:schemeClr val="bg1"/>
                          </a:solidFill>
                        </a:rPr>
                        <a:t>w</a:t>
                      </a:r>
                      <a:r>
                        <a:rPr lang="tr-TR" sz="1600" baseline="-25000" dirty="0" err="1">
                          <a:solidFill>
                            <a:schemeClr val="bg1"/>
                          </a:solidFill>
                        </a:rPr>
                        <a:t>i</a:t>
                      </a:r>
                      <a:endParaRPr lang="tr-TR" sz="1600" baseline="-25000" dirty="0">
                        <a:solidFill>
                          <a:schemeClr val="bg1"/>
                        </a:solidFill>
                      </a:endParaRPr>
                    </a:p>
                    <a:p>
                      <a:pPr algn="ctr"/>
                      <a:endParaRPr lang="tr-TR" sz="1600" dirty="0">
                        <a:solidFill>
                          <a:schemeClr val="bg1"/>
                        </a:solidFill>
                      </a:endParaRPr>
                    </a:p>
                  </a:txBody>
                  <a:tcPr>
                    <a:solidFill>
                      <a:schemeClr val="accent1">
                        <a:lumMod val="50000"/>
                      </a:schemeClr>
                    </a:solidFill>
                  </a:tcPr>
                </a:tc>
                <a:extLst>
                  <a:ext uri="{0D108BD9-81ED-4DB2-BD59-A6C34878D82A}">
                    <a16:rowId xmlns:a16="http://schemas.microsoft.com/office/drawing/2014/main" val="356914198"/>
                  </a:ext>
                </a:extLst>
              </a:tr>
              <a:tr h="338393">
                <a:tc>
                  <a:txBody>
                    <a:bodyPr/>
                    <a:lstStyle/>
                    <a:p>
                      <a:pPr algn="ctr"/>
                      <a:r>
                        <a:rPr lang="tr-TR" sz="1600" dirty="0"/>
                        <a:t>0,35</a:t>
                      </a:r>
                    </a:p>
                  </a:txBody>
                  <a:tcPr/>
                </a:tc>
                <a:extLst>
                  <a:ext uri="{0D108BD9-81ED-4DB2-BD59-A6C34878D82A}">
                    <a16:rowId xmlns:a16="http://schemas.microsoft.com/office/drawing/2014/main" val="3368502478"/>
                  </a:ext>
                </a:extLst>
              </a:tr>
              <a:tr h="374283">
                <a:tc>
                  <a:txBody>
                    <a:bodyPr/>
                    <a:lstStyle/>
                    <a:p>
                      <a:pPr algn="ctr"/>
                      <a:r>
                        <a:rPr lang="tr-TR" sz="1600" dirty="0"/>
                        <a:t>0,20</a:t>
                      </a:r>
                    </a:p>
                  </a:txBody>
                  <a:tcPr/>
                </a:tc>
                <a:extLst>
                  <a:ext uri="{0D108BD9-81ED-4DB2-BD59-A6C34878D82A}">
                    <a16:rowId xmlns:a16="http://schemas.microsoft.com/office/drawing/2014/main" val="2539796678"/>
                  </a:ext>
                </a:extLst>
              </a:tr>
              <a:tr h="374283">
                <a:tc>
                  <a:txBody>
                    <a:bodyPr/>
                    <a:lstStyle/>
                    <a:p>
                      <a:pPr algn="ctr"/>
                      <a:r>
                        <a:rPr lang="tr-TR" sz="1600" dirty="0"/>
                        <a:t>0,10</a:t>
                      </a:r>
                    </a:p>
                  </a:txBody>
                  <a:tcPr/>
                </a:tc>
                <a:extLst>
                  <a:ext uri="{0D108BD9-81ED-4DB2-BD59-A6C34878D82A}">
                    <a16:rowId xmlns:a16="http://schemas.microsoft.com/office/drawing/2014/main" val="2818540857"/>
                  </a:ext>
                </a:extLst>
              </a:tr>
              <a:tr h="374283">
                <a:tc>
                  <a:txBody>
                    <a:bodyPr/>
                    <a:lstStyle/>
                    <a:p>
                      <a:pPr algn="ctr"/>
                      <a:r>
                        <a:rPr lang="tr-TR" sz="1600" dirty="0"/>
                        <a:t>0,25</a:t>
                      </a:r>
                    </a:p>
                  </a:txBody>
                  <a:tcPr/>
                </a:tc>
                <a:extLst>
                  <a:ext uri="{0D108BD9-81ED-4DB2-BD59-A6C34878D82A}">
                    <a16:rowId xmlns:a16="http://schemas.microsoft.com/office/drawing/2014/main" val="3128967018"/>
                  </a:ext>
                </a:extLst>
              </a:tr>
              <a:tr h="338393">
                <a:tc>
                  <a:txBody>
                    <a:bodyPr/>
                    <a:lstStyle/>
                    <a:p>
                      <a:pPr algn="ctr"/>
                      <a:r>
                        <a:rPr lang="tr-TR" sz="1600" dirty="0"/>
                        <a:t>0,10</a:t>
                      </a:r>
                    </a:p>
                  </a:txBody>
                  <a:tcPr/>
                </a:tc>
                <a:extLst>
                  <a:ext uri="{0D108BD9-81ED-4DB2-BD59-A6C34878D82A}">
                    <a16:rowId xmlns:a16="http://schemas.microsoft.com/office/drawing/2014/main" val="2717865066"/>
                  </a:ext>
                </a:extLst>
              </a:tr>
              <a:tr h="338393">
                <a:tc>
                  <a:txBody>
                    <a:bodyPr/>
                    <a:lstStyle/>
                    <a:p>
                      <a:pPr algn="ctr"/>
                      <a:r>
                        <a:rPr lang="tr-TR" sz="1600" dirty="0"/>
                        <a:t>1,00</a:t>
                      </a:r>
                      <a:endParaRPr lang="tr-TR" dirty="0"/>
                    </a:p>
                  </a:txBody>
                  <a:tcPr>
                    <a:solidFill>
                      <a:schemeClr val="bg1">
                        <a:lumMod val="50000"/>
                      </a:schemeClr>
                    </a:solidFill>
                  </a:tcPr>
                </a:tc>
                <a:extLst>
                  <a:ext uri="{0D108BD9-81ED-4DB2-BD59-A6C34878D82A}">
                    <a16:rowId xmlns:a16="http://schemas.microsoft.com/office/drawing/2014/main" val="971644492"/>
                  </a:ext>
                </a:extLst>
              </a:tr>
            </a:tbl>
          </a:graphicData>
        </a:graphic>
      </p:graphicFrame>
      <p:graphicFrame>
        <p:nvGraphicFramePr>
          <p:cNvPr id="12" name="Tablo 12">
            <a:extLst>
              <a:ext uri="{FF2B5EF4-FFF2-40B4-BE49-F238E27FC236}">
                <a16:creationId xmlns:a16="http://schemas.microsoft.com/office/drawing/2014/main" id="{AA4A5B1F-1BC4-F74C-C7F6-2EAEBFC10EAB}"/>
              </a:ext>
            </a:extLst>
          </p:cNvPr>
          <p:cNvGraphicFramePr>
            <a:graphicFrameLocks noGrp="1"/>
          </p:cNvGraphicFramePr>
          <p:nvPr>
            <p:extLst>
              <p:ext uri="{D42A27DB-BD31-4B8C-83A1-F6EECF244321}">
                <p14:modId xmlns:p14="http://schemas.microsoft.com/office/powerpoint/2010/main" val="99063684"/>
              </p:ext>
            </p:extLst>
          </p:nvPr>
        </p:nvGraphicFramePr>
        <p:xfrm>
          <a:off x="6490252" y="2249600"/>
          <a:ext cx="4797512" cy="836426"/>
        </p:xfrm>
        <a:graphic>
          <a:graphicData uri="http://schemas.openxmlformats.org/drawingml/2006/table">
            <a:tbl>
              <a:tblPr firstRow="1" bandRow="1">
                <a:tableStyleId>{5C22544A-7EE6-4342-B048-85BDC9FD1C3A}</a:tableStyleId>
              </a:tblPr>
              <a:tblGrid>
                <a:gridCol w="599689">
                  <a:extLst>
                    <a:ext uri="{9D8B030D-6E8A-4147-A177-3AD203B41FA5}">
                      <a16:colId xmlns:a16="http://schemas.microsoft.com/office/drawing/2014/main" val="2312746258"/>
                    </a:ext>
                  </a:extLst>
                </a:gridCol>
                <a:gridCol w="599689">
                  <a:extLst>
                    <a:ext uri="{9D8B030D-6E8A-4147-A177-3AD203B41FA5}">
                      <a16:colId xmlns:a16="http://schemas.microsoft.com/office/drawing/2014/main" val="4062814323"/>
                    </a:ext>
                  </a:extLst>
                </a:gridCol>
                <a:gridCol w="599689">
                  <a:extLst>
                    <a:ext uri="{9D8B030D-6E8A-4147-A177-3AD203B41FA5}">
                      <a16:colId xmlns:a16="http://schemas.microsoft.com/office/drawing/2014/main" val="18316085"/>
                    </a:ext>
                  </a:extLst>
                </a:gridCol>
                <a:gridCol w="599689">
                  <a:extLst>
                    <a:ext uri="{9D8B030D-6E8A-4147-A177-3AD203B41FA5}">
                      <a16:colId xmlns:a16="http://schemas.microsoft.com/office/drawing/2014/main" val="1187980012"/>
                    </a:ext>
                  </a:extLst>
                </a:gridCol>
                <a:gridCol w="599689">
                  <a:extLst>
                    <a:ext uri="{9D8B030D-6E8A-4147-A177-3AD203B41FA5}">
                      <a16:colId xmlns:a16="http://schemas.microsoft.com/office/drawing/2014/main" val="2239032763"/>
                    </a:ext>
                  </a:extLst>
                </a:gridCol>
                <a:gridCol w="599689">
                  <a:extLst>
                    <a:ext uri="{9D8B030D-6E8A-4147-A177-3AD203B41FA5}">
                      <a16:colId xmlns:a16="http://schemas.microsoft.com/office/drawing/2014/main" val="1717026020"/>
                    </a:ext>
                  </a:extLst>
                </a:gridCol>
                <a:gridCol w="599689">
                  <a:extLst>
                    <a:ext uri="{9D8B030D-6E8A-4147-A177-3AD203B41FA5}">
                      <a16:colId xmlns:a16="http://schemas.microsoft.com/office/drawing/2014/main" val="3412436833"/>
                    </a:ext>
                  </a:extLst>
                </a:gridCol>
                <a:gridCol w="599689">
                  <a:extLst>
                    <a:ext uri="{9D8B030D-6E8A-4147-A177-3AD203B41FA5}">
                      <a16:colId xmlns:a16="http://schemas.microsoft.com/office/drawing/2014/main" val="3921369493"/>
                    </a:ext>
                  </a:extLst>
                </a:gridCol>
              </a:tblGrid>
              <a:tr h="425581">
                <a:tc gridSpan="2">
                  <a:txBody>
                    <a:bodyPr/>
                    <a:lstStyle/>
                    <a:p>
                      <a:pPr algn="ctr"/>
                      <a:r>
                        <a:rPr lang="tr-TR" sz="1600" dirty="0"/>
                        <a:t>XYZ</a:t>
                      </a:r>
                    </a:p>
                  </a:txBody>
                  <a:tcPr>
                    <a:solidFill>
                      <a:schemeClr val="accent6">
                        <a:lumMod val="50000"/>
                      </a:schemeClr>
                    </a:solidFill>
                  </a:tcPr>
                </a:tc>
                <a:tc hMerge="1">
                  <a:txBody>
                    <a:bodyPr/>
                    <a:lstStyle/>
                    <a:p>
                      <a:endParaRPr lang="tr-TR" dirty="0"/>
                    </a:p>
                  </a:txBody>
                  <a:tcPr/>
                </a:tc>
                <a:tc gridSpan="2">
                  <a:txBody>
                    <a:bodyPr/>
                    <a:lstStyle/>
                    <a:p>
                      <a:pPr algn="ctr"/>
                      <a:r>
                        <a:rPr lang="tr-TR" sz="1600" dirty="0"/>
                        <a:t>İLKE</a:t>
                      </a:r>
                    </a:p>
                  </a:txBody>
                  <a:tcPr>
                    <a:solidFill>
                      <a:schemeClr val="accent2">
                        <a:lumMod val="50000"/>
                      </a:schemeClr>
                    </a:solidFill>
                  </a:tcPr>
                </a:tc>
                <a:tc hMerge="1">
                  <a:txBody>
                    <a:bodyPr/>
                    <a:lstStyle/>
                    <a:p>
                      <a:endParaRPr lang="tr-TR" dirty="0"/>
                    </a:p>
                  </a:txBody>
                  <a:tcPr/>
                </a:tc>
                <a:tc gridSpan="2">
                  <a:txBody>
                    <a:bodyPr/>
                    <a:lstStyle/>
                    <a:p>
                      <a:pPr algn="ctr"/>
                      <a:r>
                        <a:rPr lang="tr-TR" sz="1600" dirty="0"/>
                        <a:t>ADA</a:t>
                      </a:r>
                    </a:p>
                  </a:txBody>
                  <a:tcPr>
                    <a:solidFill>
                      <a:srgbClr val="7030A0"/>
                    </a:solidFill>
                  </a:tcPr>
                </a:tc>
                <a:tc hMerge="1">
                  <a:txBody>
                    <a:bodyPr/>
                    <a:lstStyle/>
                    <a:p>
                      <a:endParaRPr lang="tr-TR" dirty="0"/>
                    </a:p>
                  </a:txBody>
                  <a:tcPr/>
                </a:tc>
                <a:tc gridSpan="2">
                  <a:txBody>
                    <a:bodyPr/>
                    <a:lstStyle/>
                    <a:p>
                      <a:pPr algn="ctr"/>
                      <a:r>
                        <a:rPr lang="tr-TR" sz="1600" dirty="0"/>
                        <a:t>ÖMÜR</a:t>
                      </a:r>
                    </a:p>
                  </a:txBody>
                  <a:tcPr>
                    <a:solidFill>
                      <a:schemeClr val="accent4">
                        <a:lumMod val="75000"/>
                      </a:schemeClr>
                    </a:solidFill>
                  </a:tcPr>
                </a:tc>
                <a:tc hMerge="1">
                  <a:txBody>
                    <a:bodyPr/>
                    <a:lstStyle/>
                    <a:p>
                      <a:endParaRPr lang="tr-TR" dirty="0"/>
                    </a:p>
                  </a:txBody>
                  <a:tcPr/>
                </a:tc>
                <a:extLst>
                  <a:ext uri="{0D108BD9-81ED-4DB2-BD59-A6C34878D82A}">
                    <a16:rowId xmlns:a16="http://schemas.microsoft.com/office/drawing/2014/main" val="2773987513"/>
                  </a:ext>
                </a:extLst>
              </a:tr>
              <a:tr h="410845">
                <a:tc>
                  <a:txBody>
                    <a:bodyPr/>
                    <a:lstStyle/>
                    <a:p>
                      <a:pPr algn="ctr"/>
                      <a:r>
                        <a:rPr lang="tr-TR" dirty="0"/>
                        <a:t>P</a:t>
                      </a:r>
                    </a:p>
                  </a:txBody>
                  <a:tcPr>
                    <a:solidFill>
                      <a:schemeClr val="accent6">
                        <a:lumMod val="40000"/>
                        <a:lumOff val="60000"/>
                      </a:schemeClr>
                    </a:solidFill>
                  </a:tcPr>
                </a:tc>
                <a:tc>
                  <a:txBody>
                    <a:bodyPr/>
                    <a:lstStyle/>
                    <a:p>
                      <a:pPr algn="ctr"/>
                      <a:r>
                        <a:rPr lang="tr-TR" sz="1600" dirty="0" err="1"/>
                        <a:t>w.P</a:t>
                      </a:r>
                      <a:endParaRPr lang="tr-TR" sz="1600" dirty="0"/>
                    </a:p>
                  </a:txBody>
                  <a:tcPr>
                    <a:solidFill>
                      <a:schemeClr val="accent6">
                        <a:lumMod val="40000"/>
                        <a:lumOff val="60000"/>
                      </a:schemeClr>
                    </a:solidFill>
                  </a:tcPr>
                </a:tc>
                <a:tc>
                  <a:txBody>
                    <a:bodyPr/>
                    <a:lstStyle/>
                    <a:p>
                      <a:pPr algn="ctr"/>
                      <a:r>
                        <a:rPr lang="tr-TR" sz="1600" dirty="0"/>
                        <a:t>P</a:t>
                      </a:r>
                    </a:p>
                  </a:txBody>
                  <a:tcPr>
                    <a:solidFill>
                      <a:schemeClr val="accent2">
                        <a:lumMod val="20000"/>
                        <a:lumOff val="80000"/>
                      </a:schemeClr>
                    </a:solidFill>
                  </a:tcPr>
                </a:tc>
                <a:tc>
                  <a:txBody>
                    <a:bodyPr/>
                    <a:lstStyle/>
                    <a:p>
                      <a:pPr algn="ctr"/>
                      <a:r>
                        <a:rPr lang="tr-TR" sz="1600" dirty="0" err="1"/>
                        <a:t>w.P</a:t>
                      </a:r>
                      <a:endParaRPr lang="tr-TR" sz="1600" dirty="0"/>
                    </a:p>
                  </a:txBody>
                  <a:tcPr>
                    <a:solidFill>
                      <a:schemeClr val="accent2">
                        <a:lumMod val="20000"/>
                        <a:lumOff val="80000"/>
                      </a:schemeClr>
                    </a:solidFill>
                  </a:tcPr>
                </a:tc>
                <a:tc>
                  <a:txBody>
                    <a:bodyPr/>
                    <a:lstStyle/>
                    <a:p>
                      <a:pPr algn="ctr"/>
                      <a:r>
                        <a:rPr lang="tr-TR" sz="1600" dirty="0"/>
                        <a:t>P</a:t>
                      </a:r>
                    </a:p>
                  </a:txBody>
                  <a:tcPr>
                    <a:solidFill>
                      <a:srgbClr val="E2D0E6"/>
                    </a:solidFill>
                  </a:tcPr>
                </a:tc>
                <a:tc>
                  <a:txBody>
                    <a:bodyPr/>
                    <a:lstStyle/>
                    <a:p>
                      <a:pPr algn="ctr"/>
                      <a:r>
                        <a:rPr lang="tr-TR" sz="1600" dirty="0" err="1"/>
                        <a:t>w.P</a:t>
                      </a:r>
                      <a:endParaRPr lang="tr-TR" sz="1600" dirty="0"/>
                    </a:p>
                  </a:txBody>
                  <a:tcPr>
                    <a:solidFill>
                      <a:srgbClr val="E2D0E6"/>
                    </a:solidFill>
                  </a:tcPr>
                </a:tc>
                <a:tc>
                  <a:txBody>
                    <a:bodyPr/>
                    <a:lstStyle/>
                    <a:p>
                      <a:pPr algn="ctr"/>
                      <a:r>
                        <a:rPr lang="tr-TR" sz="1600" dirty="0"/>
                        <a:t>P</a:t>
                      </a:r>
                    </a:p>
                  </a:txBody>
                  <a:tcPr>
                    <a:solidFill>
                      <a:schemeClr val="accent4">
                        <a:lumMod val="20000"/>
                        <a:lumOff val="80000"/>
                      </a:schemeClr>
                    </a:solidFill>
                  </a:tcPr>
                </a:tc>
                <a:tc>
                  <a:txBody>
                    <a:bodyPr/>
                    <a:lstStyle/>
                    <a:p>
                      <a:pPr algn="ctr"/>
                      <a:r>
                        <a:rPr lang="tr-TR" sz="1600" dirty="0" err="1"/>
                        <a:t>w.P</a:t>
                      </a:r>
                      <a:endParaRPr lang="tr-TR" sz="1600" dirty="0"/>
                    </a:p>
                  </a:txBody>
                  <a:tcPr>
                    <a:solidFill>
                      <a:schemeClr val="accent4">
                        <a:lumMod val="20000"/>
                        <a:lumOff val="80000"/>
                      </a:schemeClr>
                    </a:solidFill>
                  </a:tcPr>
                </a:tc>
                <a:extLst>
                  <a:ext uri="{0D108BD9-81ED-4DB2-BD59-A6C34878D82A}">
                    <a16:rowId xmlns:a16="http://schemas.microsoft.com/office/drawing/2014/main" val="466196911"/>
                  </a:ext>
                </a:extLst>
              </a:tr>
            </a:tbl>
          </a:graphicData>
        </a:graphic>
      </p:graphicFrame>
      <p:graphicFrame>
        <p:nvGraphicFramePr>
          <p:cNvPr id="15" name="Tablo 12">
            <a:extLst>
              <a:ext uri="{FF2B5EF4-FFF2-40B4-BE49-F238E27FC236}">
                <a16:creationId xmlns:a16="http://schemas.microsoft.com/office/drawing/2014/main" id="{80FEC701-FB0D-0DC7-EB2D-5C749AC23F5B}"/>
              </a:ext>
            </a:extLst>
          </p:cNvPr>
          <p:cNvGraphicFramePr>
            <a:graphicFrameLocks noGrp="1"/>
          </p:cNvGraphicFramePr>
          <p:nvPr>
            <p:extLst>
              <p:ext uri="{D42A27DB-BD31-4B8C-83A1-F6EECF244321}">
                <p14:modId xmlns:p14="http://schemas.microsoft.com/office/powerpoint/2010/main" val="2064837838"/>
              </p:ext>
            </p:extLst>
          </p:nvPr>
        </p:nvGraphicFramePr>
        <p:xfrm>
          <a:off x="6490252" y="3049819"/>
          <a:ext cx="4797512" cy="733199"/>
        </p:xfrm>
        <a:graphic>
          <a:graphicData uri="http://schemas.openxmlformats.org/drawingml/2006/table">
            <a:tbl>
              <a:tblPr firstRow="1" bandRow="1">
                <a:tableStyleId>{5C22544A-7EE6-4342-B048-85BDC9FD1C3A}</a:tableStyleId>
              </a:tblPr>
              <a:tblGrid>
                <a:gridCol w="599689">
                  <a:extLst>
                    <a:ext uri="{9D8B030D-6E8A-4147-A177-3AD203B41FA5}">
                      <a16:colId xmlns:a16="http://schemas.microsoft.com/office/drawing/2014/main" val="2312746258"/>
                    </a:ext>
                  </a:extLst>
                </a:gridCol>
                <a:gridCol w="599689">
                  <a:extLst>
                    <a:ext uri="{9D8B030D-6E8A-4147-A177-3AD203B41FA5}">
                      <a16:colId xmlns:a16="http://schemas.microsoft.com/office/drawing/2014/main" val="4062814323"/>
                    </a:ext>
                  </a:extLst>
                </a:gridCol>
                <a:gridCol w="599689">
                  <a:extLst>
                    <a:ext uri="{9D8B030D-6E8A-4147-A177-3AD203B41FA5}">
                      <a16:colId xmlns:a16="http://schemas.microsoft.com/office/drawing/2014/main" val="18316085"/>
                    </a:ext>
                  </a:extLst>
                </a:gridCol>
                <a:gridCol w="599689">
                  <a:extLst>
                    <a:ext uri="{9D8B030D-6E8A-4147-A177-3AD203B41FA5}">
                      <a16:colId xmlns:a16="http://schemas.microsoft.com/office/drawing/2014/main" val="1187980012"/>
                    </a:ext>
                  </a:extLst>
                </a:gridCol>
                <a:gridCol w="599689">
                  <a:extLst>
                    <a:ext uri="{9D8B030D-6E8A-4147-A177-3AD203B41FA5}">
                      <a16:colId xmlns:a16="http://schemas.microsoft.com/office/drawing/2014/main" val="2239032763"/>
                    </a:ext>
                  </a:extLst>
                </a:gridCol>
                <a:gridCol w="599689">
                  <a:extLst>
                    <a:ext uri="{9D8B030D-6E8A-4147-A177-3AD203B41FA5}">
                      <a16:colId xmlns:a16="http://schemas.microsoft.com/office/drawing/2014/main" val="1717026020"/>
                    </a:ext>
                  </a:extLst>
                </a:gridCol>
                <a:gridCol w="599689">
                  <a:extLst>
                    <a:ext uri="{9D8B030D-6E8A-4147-A177-3AD203B41FA5}">
                      <a16:colId xmlns:a16="http://schemas.microsoft.com/office/drawing/2014/main" val="3412436833"/>
                    </a:ext>
                  </a:extLst>
                </a:gridCol>
                <a:gridCol w="599689">
                  <a:extLst>
                    <a:ext uri="{9D8B030D-6E8A-4147-A177-3AD203B41FA5}">
                      <a16:colId xmlns:a16="http://schemas.microsoft.com/office/drawing/2014/main" val="3921369493"/>
                    </a:ext>
                  </a:extLst>
                </a:gridCol>
              </a:tblGrid>
              <a:tr h="367439">
                <a:tc>
                  <a:txBody>
                    <a:bodyPr/>
                    <a:lstStyle/>
                    <a:p>
                      <a:pPr algn="ctr"/>
                      <a:r>
                        <a:rPr lang="tr-TR" sz="1600" dirty="0">
                          <a:solidFill>
                            <a:schemeClr val="tx1"/>
                          </a:solidFill>
                        </a:rPr>
                        <a:t>4</a:t>
                      </a:r>
                    </a:p>
                  </a:txBody>
                  <a:tcPr>
                    <a:solidFill>
                      <a:schemeClr val="accent6">
                        <a:lumMod val="40000"/>
                        <a:lumOff val="60000"/>
                      </a:schemeClr>
                    </a:solidFill>
                  </a:tcPr>
                </a:tc>
                <a:tc>
                  <a:txBody>
                    <a:bodyPr/>
                    <a:lstStyle/>
                    <a:p>
                      <a:pPr algn="ctr"/>
                      <a:r>
                        <a:rPr lang="tr-TR" sz="1600" dirty="0">
                          <a:solidFill>
                            <a:schemeClr val="tx1"/>
                          </a:solidFill>
                        </a:rPr>
                        <a:t>1,4</a:t>
                      </a:r>
                    </a:p>
                  </a:txBody>
                  <a:tcPr>
                    <a:solidFill>
                      <a:schemeClr val="accent6">
                        <a:lumMod val="40000"/>
                        <a:lumOff val="60000"/>
                      </a:schemeClr>
                    </a:solidFill>
                  </a:tcPr>
                </a:tc>
                <a:tc>
                  <a:txBody>
                    <a:bodyPr/>
                    <a:lstStyle/>
                    <a:p>
                      <a:pPr algn="ctr"/>
                      <a:r>
                        <a:rPr lang="tr-TR" sz="1600" dirty="0">
                          <a:solidFill>
                            <a:schemeClr val="tx1"/>
                          </a:solidFill>
                        </a:rPr>
                        <a:t>4</a:t>
                      </a:r>
                    </a:p>
                  </a:txBody>
                  <a:tcPr>
                    <a:solidFill>
                      <a:schemeClr val="accent2">
                        <a:lumMod val="20000"/>
                        <a:lumOff val="80000"/>
                      </a:schemeClr>
                    </a:solidFill>
                  </a:tcPr>
                </a:tc>
                <a:tc>
                  <a:txBody>
                    <a:bodyPr/>
                    <a:lstStyle/>
                    <a:p>
                      <a:pPr algn="ctr"/>
                      <a:r>
                        <a:rPr lang="tr-TR" sz="1600" dirty="0">
                          <a:solidFill>
                            <a:schemeClr val="tx1"/>
                          </a:solidFill>
                        </a:rPr>
                        <a:t>1,4</a:t>
                      </a:r>
                    </a:p>
                  </a:txBody>
                  <a:tcPr>
                    <a:solidFill>
                      <a:schemeClr val="accent2">
                        <a:lumMod val="20000"/>
                        <a:lumOff val="80000"/>
                      </a:schemeClr>
                    </a:solidFill>
                  </a:tcPr>
                </a:tc>
                <a:tc>
                  <a:txBody>
                    <a:bodyPr/>
                    <a:lstStyle/>
                    <a:p>
                      <a:pPr algn="ctr"/>
                      <a:r>
                        <a:rPr lang="tr-TR" sz="1600" dirty="0">
                          <a:solidFill>
                            <a:schemeClr val="tx1"/>
                          </a:solidFill>
                        </a:rPr>
                        <a:t>2</a:t>
                      </a:r>
                    </a:p>
                  </a:txBody>
                  <a:tcPr>
                    <a:solidFill>
                      <a:srgbClr val="E2D0E6"/>
                    </a:solidFill>
                  </a:tcPr>
                </a:tc>
                <a:tc>
                  <a:txBody>
                    <a:bodyPr/>
                    <a:lstStyle/>
                    <a:p>
                      <a:pPr algn="ctr"/>
                      <a:r>
                        <a:rPr lang="tr-TR" sz="1600" dirty="0">
                          <a:solidFill>
                            <a:schemeClr val="tx1"/>
                          </a:solidFill>
                        </a:rPr>
                        <a:t>0,7</a:t>
                      </a:r>
                    </a:p>
                  </a:txBody>
                  <a:tcPr>
                    <a:solidFill>
                      <a:srgbClr val="E2D0E6"/>
                    </a:solidFill>
                  </a:tcPr>
                </a:tc>
                <a:tc>
                  <a:txBody>
                    <a:bodyPr/>
                    <a:lstStyle/>
                    <a:p>
                      <a:pPr algn="ctr"/>
                      <a:r>
                        <a:rPr lang="tr-TR" sz="1600" dirty="0">
                          <a:solidFill>
                            <a:schemeClr val="tx1"/>
                          </a:solidFill>
                        </a:rPr>
                        <a:t>3</a:t>
                      </a:r>
                    </a:p>
                  </a:txBody>
                  <a:tcPr>
                    <a:solidFill>
                      <a:schemeClr val="accent4">
                        <a:lumMod val="20000"/>
                        <a:lumOff val="80000"/>
                      </a:schemeClr>
                    </a:solidFill>
                  </a:tcPr>
                </a:tc>
                <a:tc>
                  <a:txBody>
                    <a:bodyPr/>
                    <a:lstStyle/>
                    <a:p>
                      <a:pPr algn="ctr"/>
                      <a:r>
                        <a:rPr lang="tr-TR" sz="1600" dirty="0">
                          <a:solidFill>
                            <a:schemeClr val="tx1"/>
                          </a:solidFill>
                        </a:rPr>
                        <a:t>1,05</a:t>
                      </a:r>
                    </a:p>
                  </a:txBody>
                  <a:tcPr>
                    <a:solidFill>
                      <a:schemeClr val="accent4">
                        <a:lumMod val="20000"/>
                        <a:lumOff val="80000"/>
                      </a:schemeClr>
                    </a:solidFill>
                  </a:tcPr>
                </a:tc>
                <a:extLst>
                  <a:ext uri="{0D108BD9-81ED-4DB2-BD59-A6C34878D82A}">
                    <a16:rowId xmlns:a16="http://schemas.microsoft.com/office/drawing/2014/main" val="2773987513"/>
                  </a:ext>
                </a:extLst>
              </a:tr>
              <a:tr h="354717">
                <a:tc>
                  <a:txBody>
                    <a:bodyPr/>
                    <a:lstStyle/>
                    <a:p>
                      <a:pPr algn="ctr"/>
                      <a:r>
                        <a:rPr lang="tr-TR" dirty="0">
                          <a:solidFill>
                            <a:schemeClr val="tx1"/>
                          </a:solidFill>
                        </a:rPr>
                        <a:t>4</a:t>
                      </a:r>
                    </a:p>
                  </a:txBody>
                  <a:tcPr>
                    <a:solidFill>
                      <a:schemeClr val="accent6">
                        <a:lumMod val="40000"/>
                        <a:lumOff val="60000"/>
                      </a:schemeClr>
                    </a:solidFill>
                  </a:tcPr>
                </a:tc>
                <a:tc>
                  <a:txBody>
                    <a:bodyPr/>
                    <a:lstStyle/>
                    <a:p>
                      <a:pPr algn="ctr"/>
                      <a:r>
                        <a:rPr lang="tr-TR" sz="1600" b="1" dirty="0">
                          <a:solidFill>
                            <a:schemeClr val="tx1"/>
                          </a:solidFill>
                        </a:rPr>
                        <a:t>0,8</a:t>
                      </a:r>
                    </a:p>
                  </a:txBody>
                  <a:tcPr>
                    <a:solidFill>
                      <a:schemeClr val="accent6">
                        <a:lumMod val="40000"/>
                        <a:lumOff val="60000"/>
                      </a:schemeClr>
                    </a:solidFill>
                  </a:tcPr>
                </a:tc>
                <a:tc>
                  <a:txBody>
                    <a:bodyPr/>
                    <a:lstStyle/>
                    <a:p>
                      <a:pPr algn="ctr"/>
                      <a:r>
                        <a:rPr lang="tr-TR" sz="1600" b="1" dirty="0">
                          <a:solidFill>
                            <a:schemeClr val="tx1"/>
                          </a:solidFill>
                        </a:rPr>
                        <a:t>2</a:t>
                      </a:r>
                    </a:p>
                  </a:txBody>
                  <a:tcPr>
                    <a:solidFill>
                      <a:schemeClr val="accent2">
                        <a:lumMod val="20000"/>
                        <a:lumOff val="80000"/>
                      </a:schemeClr>
                    </a:solidFill>
                  </a:tcPr>
                </a:tc>
                <a:tc>
                  <a:txBody>
                    <a:bodyPr/>
                    <a:lstStyle/>
                    <a:p>
                      <a:pPr algn="ctr"/>
                      <a:r>
                        <a:rPr lang="tr-TR" sz="1600" b="1" dirty="0">
                          <a:solidFill>
                            <a:schemeClr val="tx1"/>
                          </a:solidFill>
                        </a:rPr>
                        <a:t>0,4</a:t>
                      </a:r>
                    </a:p>
                  </a:txBody>
                  <a:tcPr>
                    <a:solidFill>
                      <a:schemeClr val="accent2">
                        <a:lumMod val="20000"/>
                        <a:lumOff val="80000"/>
                      </a:schemeClr>
                    </a:solidFill>
                  </a:tcPr>
                </a:tc>
                <a:tc>
                  <a:txBody>
                    <a:bodyPr/>
                    <a:lstStyle/>
                    <a:p>
                      <a:pPr algn="ctr"/>
                      <a:r>
                        <a:rPr lang="tr-TR" sz="1600" b="1" dirty="0">
                          <a:solidFill>
                            <a:schemeClr val="tx1"/>
                          </a:solidFill>
                        </a:rPr>
                        <a:t>2</a:t>
                      </a:r>
                    </a:p>
                  </a:txBody>
                  <a:tcPr>
                    <a:solidFill>
                      <a:srgbClr val="E2D0E6"/>
                    </a:solidFill>
                  </a:tcPr>
                </a:tc>
                <a:tc>
                  <a:txBody>
                    <a:bodyPr/>
                    <a:lstStyle/>
                    <a:p>
                      <a:pPr algn="ctr"/>
                      <a:r>
                        <a:rPr lang="tr-TR" sz="1600" b="1" dirty="0">
                          <a:solidFill>
                            <a:schemeClr val="tx1"/>
                          </a:solidFill>
                        </a:rPr>
                        <a:t>0,4</a:t>
                      </a:r>
                    </a:p>
                  </a:txBody>
                  <a:tcPr>
                    <a:solidFill>
                      <a:srgbClr val="E2D0E6"/>
                    </a:solidFill>
                  </a:tcPr>
                </a:tc>
                <a:tc>
                  <a:txBody>
                    <a:bodyPr/>
                    <a:lstStyle/>
                    <a:p>
                      <a:pPr algn="ctr"/>
                      <a:r>
                        <a:rPr lang="tr-TR" sz="1600" b="1" dirty="0">
                          <a:solidFill>
                            <a:schemeClr val="tx1"/>
                          </a:solidFill>
                        </a:rPr>
                        <a:t>4</a:t>
                      </a:r>
                    </a:p>
                  </a:txBody>
                  <a:tcPr>
                    <a:solidFill>
                      <a:schemeClr val="accent4">
                        <a:lumMod val="20000"/>
                        <a:lumOff val="80000"/>
                      </a:schemeClr>
                    </a:solidFill>
                  </a:tcPr>
                </a:tc>
                <a:tc>
                  <a:txBody>
                    <a:bodyPr/>
                    <a:lstStyle/>
                    <a:p>
                      <a:pPr algn="ctr"/>
                      <a:r>
                        <a:rPr lang="tr-TR" sz="1600" b="1" dirty="0">
                          <a:solidFill>
                            <a:schemeClr val="tx1"/>
                          </a:solidFill>
                        </a:rPr>
                        <a:t>0,8</a:t>
                      </a:r>
                    </a:p>
                  </a:txBody>
                  <a:tcPr>
                    <a:solidFill>
                      <a:schemeClr val="accent4">
                        <a:lumMod val="20000"/>
                        <a:lumOff val="80000"/>
                      </a:schemeClr>
                    </a:solidFill>
                  </a:tcPr>
                </a:tc>
                <a:extLst>
                  <a:ext uri="{0D108BD9-81ED-4DB2-BD59-A6C34878D82A}">
                    <a16:rowId xmlns:a16="http://schemas.microsoft.com/office/drawing/2014/main" val="466196911"/>
                  </a:ext>
                </a:extLst>
              </a:tr>
            </a:tbl>
          </a:graphicData>
        </a:graphic>
      </p:graphicFrame>
      <p:graphicFrame>
        <p:nvGraphicFramePr>
          <p:cNvPr id="16" name="Tablo 12">
            <a:extLst>
              <a:ext uri="{FF2B5EF4-FFF2-40B4-BE49-F238E27FC236}">
                <a16:creationId xmlns:a16="http://schemas.microsoft.com/office/drawing/2014/main" id="{F5AB0247-3E6E-7225-C840-3A442098E369}"/>
              </a:ext>
            </a:extLst>
          </p:cNvPr>
          <p:cNvGraphicFramePr>
            <a:graphicFrameLocks noGrp="1"/>
          </p:cNvGraphicFramePr>
          <p:nvPr>
            <p:extLst>
              <p:ext uri="{D42A27DB-BD31-4B8C-83A1-F6EECF244321}">
                <p14:modId xmlns:p14="http://schemas.microsoft.com/office/powerpoint/2010/main" val="2011671446"/>
              </p:ext>
            </p:extLst>
          </p:nvPr>
        </p:nvGraphicFramePr>
        <p:xfrm>
          <a:off x="6490252" y="3755463"/>
          <a:ext cx="4797520" cy="755577"/>
        </p:xfrm>
        <a:graphic>
          <a:graphicData uri="http://schemas.openxmlformats.org/drawingml/2006/table">
            <a:tbl>
              <a:tblPr firstRow="1" bandRow="1">
                <a:tableStyleId>{5C22544A-7EE6-4342-B048-85BDC9FD1C3A}</a:tableStyleId>
              </a:tblPr>
              <a:tblGrid>
                <a:gridCol w="599690">
                  <a:extLst>
                    <a:ext uri="{9D8B030D-6E8A-4147-A177-3AD203B41FA5}">
                      <a16:colId xmlns:a16="http://schemas.microsoft.com/office/drawing/2014/main" val="2312746258"/>
                    </a:ext>
                  </a:extLst>
                </a:gridCol>
                <a:gridCol w="599690">
                  <a:extLst>
                    <a:ext uri="{9D8B030D-6E8A-4147-A177-3AD203B41FA5}">
                      <a16:colId xmlns:a16="http://schemas.microsoft.com/office/drawing/2014/main" val="4062814323"/>
                    </a:ext>
                  </a:extLst>
                </a:gridCol>
                <a:gridCol w="599690">
                  <a:extLst>
                    <a:ext uri="{9D8B030D-6E8A-4147-A177-3AD203B41FA5}">
                      <a16:colId xmlns:a16="http://schemas.microsoft.com/office/drawing/2014/main" val="18316085"/>
                    </a:ext>
                  </a:extLst>
                </a:gridCol>
                <a:gridCol w="599690">
                  <a:extLst>
                    <a:ext uri="{9D8B030D-6E8A-4147-A177-3AD203B41FA5}">
                      <a16:colId xmlns:a16="http://schemas.microsoft.com/office/drawing/2014/main" val="1187980012"/>
                    </a:ext>
                  </a:extLst>
                </a:gridCol>
                <a:gridCol w="599690">
                  <a:extLst>
                    <a:ext uri="{9D8B030D-6E8A-4147-A177-3AD203B41FA5}">
                      <a16:colId xmlns:a16="http://schemas.microsoft.com/office/drawing/2014/main" val="2239032763"/>
                    </a:ext>
                  </a:extLst>
                </a:gridCol>
                <a:gridCol w="599690">
                  <a:extLst>
                    <a:ext uri="{9D8B030D-6E8A-4147-A177-3AD203B41FA5}">
                      <a16:colId xmlns:a16="http://schemas.microsoft.com/office/drawing/2014/main" val="1717026020"/>
                    </a:ext>
                  </a:extLst>
                </a:gridCol>
                <a:gridCol w="599690">
                  <a:extLst>
                    <a:ext uri="{9D8B030D-6E8A-4147-A177-3AD203B41FA5}">
                      <a16:colId xmlns:a16="http://schemas.microsoft.com/office/drawing/2014/main" val="3412436833"/>
                    </a:ext>
                  </a:extLst>
                </a:gridCol>
                <a:gridCol w="599690">
                  <a:extLst>
                    <a:ext uri="{9D8B030D-6E8A-4147-A177-3AD203B41FA5}">
                      <a16:colId xmlns:a16="http://schemas.microsoft.com/office/drawing/2014/main" val="3921369493"/>
                    </a:ext>
                  </a:extLst>
                </a:gridCol>
              </a:tblGrid>
              <a:tr h="384444">
                <a:tc>
                  <a:txBody>
                    <a:bodyPr/>
                    <a:lstStyle/>
                    <a:p>
                      <a:pPr algn="ctr"/>
                      <a:r>
                        <a:rPr lang="tr-TR" sz="1600" dirty="0">
                          <a:solidFill>
                            <a:schemeClr val="tx1"/>
                          </a:solidFill>
                        </a:rPr>
                        <a:t>3</a:t>
                      </a:r>
                    </a:p>
                  </a:txBody>
                  <a:tcPr>
                    <a:solidFill>
                      <a:schemeClr val="accent6">
                        <a:lumMod val="40000"/>
                        <a:lumOff val="60000"/>
                      </a:schemeClr>
                    </a:solidFill>
                  </a:tcPr>
                </a:tc>
                <a:tc>
                  <a:txBody>
                    <a:bodyPr/>
                    <a:lstStyle/>
                    <a:p>
                      <a:pPr algn="ctr"/>
                      <a:r>
                        <a:rPr lang="tr-TR" sz="1600" dirty="0">
                          <a:solidFill>
                            <a:schemeClr val="tx1"/>
                          </a:solidFill>
                        </a:rPr>
                        <a:t>0,30</a:t>
                      </a:r>
                    </a:p>
                  </a:txBody>
                  <a:tcPr>
                    <a:solidFill>
                      <a:schemeClr val="accent6">
                        <a:lumMod val="40000"/>
                        <a:lumOff val="60000"/>
                      </a:schemeClr>
                    </a:solidFill>
                  </a:tcPr>
                </a:tc>
                <a:tc>
                  <a:txBody>
                    <a:bodyPr/>
                    <a:lstStyle/>
                    <a:p>
                      <a:pPr algn="ctr"/>
                      <a:r>
                        <a:rPr lang="tr-TR" sz="1600" dirty="0">
                          <a:solidFill>
                            <a:schemeClr val="tx1"/>
                          </a:solidFill>
                        </a:rPr>
                        <a:t>2</a:t>
                      </a:r>
                    </a:p>
                  </a:txBody>
                  <a:tcPr>
                    <a:solidFill>
                      <a:schemeClr val="accent2">
                        <a:lumMod val="20000"/>
                        <a:lumOff val="80000"/>
                      </a:schemeClr>
                    </a:solidFill>
                  </a:tcPr>
                </a:tc>
                <a:tc>
                  <a:txBody>
                    <a:bodyPr/>
                    <a:lstStyle/>
                    <a:p>
                      <a:pPr algn="ctr"/>
                      <a:r>
                        <a:rPr lang="tr-TR" sz="1600" dirty="0">
                          <a:solidFill>
                            <a:schemeClr val="tx1"/>
                          </a:solidFill>
                        </a:rPr>
                        <a:t>0,2</a:t>
                      </a:r>
                    </a:p>
                  </a:txBody>
                  <a:tcPr>
                    <a:solidFill>
                      <a:schemeClr val="accent2">
                        <a:lumMod val="20000"/>
                        <a:lumOff val="80000"/>
                      </a:schemeClr>
                    </a:solidFill>
                  </a:tcPr>
                </a:tc>
                <a:tc>
                  <a:txBody>
                    <a:bodyPr/>
                    <a:lstStyle/>
                    <a:p>
                      <a:pPr algn="ctr"/>
                      <a:r>
                        <a:rPr lang="tr-TR" sz="1600" dirty="0">
                          <a:solidFill>
                            <a:schemeClr val="tx1"/>
                          </a:solidFill>
                        </a:rPr>
                        <a:t>2</a:t>
                      </a:r>
                    </a:p>
                  </a:txBody>
                  <a:tcPr>
                    <a:solidFill>
                      <a:srgbClr val="E2D0E6"/>
                    </a:solidFill>
                  </a:tcPr>
                </a:tc>
                <a:tc>
                  <a:txBody>
                    <a:bodyPr/>
                    <a:lstStyle/>
                    <a:p>
                      <a:pPr algn="ctr"/>
                      <a:r>
                        <a:rPr lang="tr-TR" sz="1600" dirty="0">
                          <a:solidFill>
                            <a:schemeClr val="tx1"/>
                          </a:solidFill>
                        </a:rPr>
                        <a:t>0,2</a:t>
                      </a:r>
                    </a:p>
                  </a:txBody>
                  <a:tcPr>
                    <a:solidFill>
                      <a:srgbClr val="E2D0E6"/>
                    </a:solidFill>
                  </a:tcPr>
                </a:tc>
                <a:tc>
                  <a:txBody>
                    <a:bodyPr/>
                    <a:lstStyle/>
                    <a:p>
                      <a:pPr algn="ctr"/>
                      <a:r>
                        <a:rPr lang="tr-TR" sz="1600" dirty="0">
                          <a:solidFill>
                            <a:schemeClr val="tx1"/>
                          </a:solidFill>
                        </a:rPr>
                        <a:t>3</a:t>
                      </a:r>
                    </a:p>
                  </a:txBody>
                  <a:tcPr>
                    <a:solidFill>
                      <a:schemeClr val="accent4">
                        <a:lumMod val="20000"/>
                        <a:lumOff val="80000"/>
                      </a:schemeClr>
                    </a:solidFill>
                  </a:tcPr>
                </a:tc>
                <a:tc>
                  <a:txBody>
                    <a:bodyPr/>
                    <a:lstStyle/>
                    <a:p>
                      <a:pPr algn="ctr"/>
                      <a:r>
                        <a:rPr lang="tr-TR" sz="1600" dirty="0">
                          <a:solidFill>
                            <a:schemeClr val="tx1"/>
                          </a:solidFill>
                        </a:rPr>
                        <a:t>0,3</a:t>
                      </a:r>
                    </a:p>
                  </a:txBody>
                  <a:tcPr>
                    <a:solidFill>
                      <a:schemeClr val="accent4">
                        <a:lumMod val="20000"/>
                        <a:lumOff val="80000"/>
                      </a:schemeClr>
                    </a:solidFill>
                  </a:tcPr>
                </a:tc>
                <a:extLst>
                  <a:ext uri="{0D108BD9-81ED-4DB2-BD59-A6C34878D82A}">
                    <a16:rowId xmlns:a16="http://schemas.microsoft.com/office/drawing/2014/main" val="2773987513"/>
                  </a:ext>
                </a:extLst>
              </a:tr>
              <a:tr h="371133">
                <a:tc>
                  <a:txBody>
                    <a:bodyPr/>
                    <a:lstStyle/>
                    <a:p>
                      <a:pPr algn="ctr"/>
                      <a:r>
                        <a:rPr lang="tr-TR" b="1" dirty="0">
                          <a:solidFill>
                            <a:schemeClr val="tx1"/>
                          </a:solidFill>
                        </a:rPr>
                        <a:t>3</a:t>
                      </a:r>
                    </a:p>
                  </a:txBody>
                  <a:tcPr>
                    <a:solidFill>
                      <a:schemeClr val="accent6">
                        <a:lumMod val="40000"/>
                        <a:lumOff val="60000"/>
                      </a:schemeClr>
                    </a:solidFill>
                  </a:tcPr>
                </a:tc>
                <a:tc>
                  <a:txBody>
                    <a:bodyPr/>
                    <a:lstStyle/>
                    <a:p>
                      <a:pPr algn="ctr"/>
                      <a:r>
                        <a:rPr lang="tr-TR" sz="1600" b="1" dirty="0">
                          <a:solidFill>
                            <a:schemeClr val="tx1"/>
                          </a:solidFill>
                        </a:rPr>
                        <a:t>0,75</a:t>
                      </a:r>
                    </a:p>
                  </a:txBody>
                  <a:tcPr>
                    <a:solidFill>
                      <a:schemeClr val="accent6">
                        <a:lumMod val="40000"/>
                        <a:lumOff val="60000"/>
                      </a:schemeClr>
                    </a:solidFill>
                  </a:tcPr>
                </a:tc>
                <a:tc>
                  <a:txBody>
                    <a:bodyPr/>
                    <a:lstStyle/>
                    <a:p>
                      <a:pPr algn="ctr"/>
                      <a:r>
                        <a:rPr lang="tr-TR" sz="1600" b="1" dirty="0">
                          <a:solidFill>
                            <a:schemeClr val="tx1"/>
                          </a:solidFill>
                        </a:rPr>
                        <a:t>3</a:t>
                      </a:r>
                    </a:p>
                  </a:txBody>
                  <a:tcPr>
                    <a:solidFill>
                      <a:schemeClr val="accent2">
                        <a:lumMod val="20000"/>
                        <a:lumOff val="80000"/>
                      </a:schemeClr>
                    </a:solidFill>
                  </a:tcPr>
                </a:tc>
                <a:tc>
                  <a:txBody>
                    <a:bodyPr/>
                    <a:lstStyle/>
                    <a:p>
                      <a:pPr algn="ctr"/>
                      <a:r>
                        <a:rPr lang="tr-TR" sz="1600" b="1" dirty="0">
                          <a:solidFill>
                            <a:schemeClr val="tx1"/>
                          </a:solidFill>
                        </a:rPr>
                        <a:t>0,75</a:t>
                      </a:r>
                    </a:p>
                  </a:txBody>
                  <a:tcPr>
                    <a:solidFill>
                      <a:schemeClr val="accent2">
                        <a:lumMod val="20000"/>
                        <a:lumOff val="80000"/>
                      </a:schemeClr>
                    </a:solidFill>
                  </a:tcPr>
                </a:tc>
                <a:tc>
                  <a:txBody>
                    <a:bodyPr/>
                    <a:lstStyle/>
                    <a:p>
                      <a:pPr algn="ctr"/>
                      <a:r>
                        <a:rPr lang="tr-TR" sz="1600" b="1" dirty="0">
                          <a:solidFill>
                            <a:schemeClr val="tx1"/>
                          </a:solidFill>
                        </a:rPr>
                        <a:t>3</a:t>
                      </a:r>
                    </a:p>
                  </a:txBody>
                  <a:tcPr>
                    <a:solidFill>
                      <a:srgbClr val="E2D0E6"/>
                    </a:solidFill>
                  </a:tcPr>
                </a:tc>
                <a:tc>
                  <a:txBody>
                    <a:bodyPr/>
                    <a:lstStyle/>
                    <a:p>
                      <a:pPr algn="ctr"/>
                      <a:r>
                        <a:rPr lang="tr-TR" sz="1600" b="1" dirty="0">
                          <a:solidFill>
                            <a:schemeClr val="tx1"/>
                          </a:solidFill>
                        </a:rPr>
                        <a:t>0,75</a:t>
                      </a:r>
                    </a:p>
                  </a:txBody>
                  <a:tcPr>
                    <a:solidFill>
                      <a:srgbClr val="E2D0E6"/>
                    </a:solidFill>
                  </a:tcPr>
                </a:tc>
                <a:tc>
                  <a:txBody>
                    <a:bodyPr/>
                    <a:lstStyle/>
                    <a:p>
                      <a:pPr algn="ctr"/>
                      <a:r>
                        <a:rPr lang="tr-TR" sz="1600" b="1" dirty="0">
                          <a:solidFill>
                            <a:schemeClr val="tx1"/>
                          </a:solidFill>
                        </a:rPr>
                        <a:t>4</a:t>
                      </a:r>
                    </a:p>
                  </a:txBody>
                  <a:tcPr>
                    <a:solidFill>
                      <a:schemeClr val="accent4">
                        <a:lumMod val="20000"/>
                        <a:lumOff val="80000"/>
                      </a:schemeClr>
                    </a:solidFill>
                  </a:tcPr>
                </a:tc>
                <a:tc>
                  <a:txBody>
                    <a:bodyPr/>
                    <a:lstStyle/>
                    <a:p>
                      <a:pPr algn="ctr"/>
                      <a:r>
                        <a:rPr lang="tr-TR" sz="1600" b="1" dirty="0">
                          <a:solidFill>
                            <a:schemeClr val="tx1"/>
                          </a:solidFill>
                        </a:rPr>
                        <a:t>1,0</a:t>
                      </a:r>
                    </a:p>
                  </a:txBody>
                  <a:tcPr>
                    <a:solidFill>
                      <a:schemeClr val="accent4">
                        <a:lumMod val="20000"/>
                        <a:lumOff val="80000"/>
                      </a:schemeClr>
                    </a:solidFill>
                  </a:tcPr>
                </a:tc>
                <a:extLst>
                  <a:ext uri="{0D108BD9-81ED-4DB2-BD59-A6C34878D82A}">
                    <a16:rowId xmlns:a16="http://schemas.microsoft.com/office/drawing/2014/main" val="466196911"/>
                  </a:ext>
                </a:extLst>
              </a:tr>
            </a:tbl>
          </a:graphicData>
        </a:graphic>
      </p:graphicFrame>
      <p:graphicFrame>
        <p:nvGraphicFramePr>
          <p:cNvPr id="17" name="Tablo 12">
            <a:extLst>
              <a:ext uri="{FF2B5EF4-FFF2-40B4-BE49-F238E27FC236}">
                <a16:creationId xmlns:a16="http://schemas.microsoft.com/office/drawing/2014/main" id="{C280328C-7FC8-8CD4-DAE0-52002A583C6D}"/>
              </a:ext>
            </a:extLst>
          </p:cNvPr>
          <p:cNvGraphicFramePr>
            <a:graphicFrameLocks noGrp="1"/>
          </p:cNvGraphicFramePr>
          <p:nvPr>
            <p:extLst>
              <p:ext uri="{D42A27DB-BD31-4B8C-83A1-F6EECF244321}">
                <p14:modId xmlns:p14="http://schemas.microsoft.com/office/powerpoint/2010/main" val="4054083282"/>
              </p:ext>
            </p:extLst>
          </p:nvPr>
        </p:nvGraphicFramePr>
        <p:xfrm>
          <a:off x="6490252" y="4521616"/>
          <a:ext cx="4797512" cy="706376"/>
        </p:xfrm>
        <a:graphic>
          <a:graphicData uri="http://schemas.openxmlformats.org/drawingml/2006/table">
            <a:tbl>
              <a:tblPr firstRow="1" bandRow="1">
                <a:tableStyleId>{5C22544A-7EE6-4342-B048-85BDC9FD1C3A}</a:tableStyleId>
              </a:tblPr>
              <a:tblGrid>
                <a:gridCol w="599689">
                  <a:extLst>
                    <a:ext uri="{9D8B030D-6E8A-4147-A177-3AD203B41FA5}">
                      <a16:colId xmlns:a16="http://schemas.microsoft.com/office/drawing/2014/main" val="2312746258"/>
                    </a:ext>
                  </a:extLst>
                </a:gridCol>
                <a:gridCol w="599689">
                  <a:extLst>
                    <a:ext uri="{9D8B030D-6E8A-4147-A177-3AD203B41FA5}">
                      <a16:colId xmlns:a16="http://schemas.microsoft.com/office/drawing/2014/main" val="4062814323"/>
                    </a:ext>
                  </a:extLst>
                </a:gridCol>
                <a:gridCol w="599689">
                  <a:extLst>
                    <a:ext uri="{9D8B030D-6E8A-4147-A177-3AD203B41FA5}">
                      <a16:colId xmlns:a16="http://schemas.microsoft.com/office/drawing/2014/main" val="18316085"/>
                    </a:ext>
                  </a:extLst>
                </a:gridCol>
                <a:gridCol w="599689">
                  <a:extLst>
                    <a:ext uri="{9D8B030D-6E8A-4147-A177-3AD203B41FA5}">
                      <a16:colId xmlns:a16="http://schemas.microsoft.com/office/drawing/2014/main" val="1187980012"/>
                    </a:ext>
                  </a:extLst>
                </a:gridCol>
                <a:gridCol w="599689">
                  <a:extLst>
                    <a:ext uri="{9D8B030D-6E8A-4147-A177-3AD203B41FA5}">
                      <a16:colId xmlns:a16="http://schemas.microsoft.com/office/drawing/2014/main" val="2239032763"/>
                    </a:ext>
                  </a:extLst>
                </a:gridCol>
                <a:gridCol w="599689">
                  <a:extLst>
                    <a:ext uri="{9D8B030D-6E8A-4147-A177-3AD203B41FA5}">
                      <a16:colId xmlns:a16="http://schemas.microsoft.com/office/drawing/2014/main" val="1717026020"/>
                    </a:ext>
                  </a:extLst>
                </a:gridCol>
                <a:gridCol w="599689">
                  <a:extLst>
                    <a:ext uri="{9D8B030D-6E8A-4147-A177-3AD203B41FA5}">
                      <a16:colId xmlns:a16="http://schemas.microsoft.com/office/drawing/2014/main" val="3412436833"/>
                    </a:ext>
                  </a:extLst>
                </a:gridCol>
                <a:gridCol w="599689">
                  <a:extLst>
                    <a:ext uri="{9D8B030D-6E8A-4147-A177-3AD203B41FA5}">
                      <a16:colId xmlns:a16="http://schemas.microsoft.com/office/drawing/2014/main" val="3921369493"/>
                    </a:ext>
                  </a:extLst>
                </a:gridCol>
              </a:tblGrid>
              <a:tr h="340616">
                <a:tc>
                  <a:txBody>
                    <a:bodyPr/>
                    <a:lstStyle/>
                    <a:p>
                      <a:pPr algn="ctr"/>
                      <a:r>
                        <a:rPr lang="tr-TR" sz="1600" dirty="0">
                          <a:solidFill>
                            <a:schemeClr val="tx1"/>
                          </a:solidFill>
                        </a:rPr>
                        <a:t>2</a:t>
                      </a:r>
                    </a:p>
                  </a:txBody>
                  <a:tcPr>
                    <a:solidFill>
                      <a:schemeClr val="accent6">
                        <a:lumMod val="40000"/>
                        <a:lumOff val="60000"/>
                      </a:schemeClr>
                    </a:solidFill>
                  </a:tcPr>
                </a:tc>
                <a:tc>
                  <a:txBody>
                    <a:bodyPr/>
                    <a:lstStyle/>
                    <a:p>
                      <a:pPr algn="ctr"/>
                      <a:r>
                        <a:rPr lang="tr-TR" sz="1600" dirty="0">
                          <a:solidFill>
                            <a:schemeClr val="tx1"/>
                          </a:solidFill>
                        </a:rPr>
                        <a:t>0,20</a:t>
                      </a:r>
                    </a:p>
                  </a:txBody>
                  <a:tcPr>
                    <a:solidFill>
                      <a:schemeClr val="accent6">
                        <a:lumMod val="40000"/>
                        <a:lumOff val="60000"/>
                      </a:schemeClr>
                    </a:solidFill>
                  </a:tcPr>
                </a:tc>
                <a:tc>
                  <a:txBody>
                    <a:bodyPr/>
                    <a:lstStyle/>
                    <a:p>
                      <a:pPr algn="ctr"/>
                      <a:r>
                        <a:rPr lang="tr-TR" sz="1600" dirty="0">
                          <a:solidFill>
                            <a:schemeClr val="tx1"/>
                          </a:solidFill>
                        </a:rPr>
                        <a:t>4</a:t>
                      </a:r>
                    </a:p>
                  </a:txBody>
                  <a:tcPr>
                    <a:solidFill>
                      <a:schemeClr val="accent2">
                        <a:lumMod val="20000"/>
                        <a:lumOff val="80000"/>
                      </a:schemeClr>
                    </a:solidFill>
                  </a:tcPr>
                </a:tc>
                <a:tc>
                  <a:txBody>
                    <a:bodyPr/>
                    <a:lstStyle/>
                    <a:p>
                      <a:pPr algn="ctr"/>
                      <a:r>
                        <a:rPr lang="tr-TR" sz="1600" dirty="0">
                          <a:solidFill>
                            <a:schemeClr val="tx1"/>
                          </a:solidFill>
                        </a:rPr>
                        <a:t>0,40</a:t>
                      </a:r>
                    </a:p>
                  </a:txBody>
                  <a:tcPr>
                    <a:solidFill>
                      <a:schemeClr val="accent2">
                        <a:lumMod val="20000"/>
                        <a:lumOff val="80000"/>
                      </a:schemeClr>
                    </a:solidFill>
                  </a:tcPr>
                </a:tc>
                <a:tc>
                  <a:txBody>
                    <a:bodyPr/>
                    <a:lstStyle/>
                    <a:p>
                      <a:pPr algn="ctr"/>
                      <a:r>
                        <a:rPr lang="tr-TR" sz="1600" dirty="0">
                          <a:solidFill>
                            <a:schemeClr val="tx1"/>
                          </a:solidFill>
                        </a:rPr>
                        <a:t>2</a:t>
                      </a:r>
                    </a:p>
                  </a:txBody>
                  <a:tcPr>
                    <a:solidFill>
                      <a:srgbClr val="E2D0E6"/>
                    </a:solidFill>
                  </a:tcPr>
                </a:tc>
                <a:tc>
                  <a:txBody>
                    <a:bodyPr/>
                    <a:lstStyle/>
                    <a:p>
                      <a:pPr algn="ctr"/>
                      <a:r>
                        <a:rPr lang="tr-TR" sz="1600" dirty="0">
                          <a:solidFill>
                            <a:schemeClr val="tx1"/>
                          </a:solidFill>
                        </a:rPr>
                        <a:t>0,2</a:t>
                      </a:r>
                    </a:p>
                  </a:txBody>
                  <a:tcPr>
                    <a:solidFill>
                      <a:srgbClr val="E2D0E6"/>
                    </a:solidFill>
                  </a:tcPr>
                </a:tc>
                <a:tc>
                  <a:txBody>
                    <a:bodyPr/>
                    <a:lstStyle/>
                    <a:p>
                      <a:pPr algn="ctr"/>
                      <a:r>
                        <a:rPr lang="tr-TR" sz="1600" dirty="0">
                          <a:solidFill>
                            <a:schemeClr val="tx1"/>
                          </a:solidFill>
                        </a:rPr>
                        <a:t>4</a:t>
                      </a:r>
                    </a:p>
                  </a:txBody>
                  <a:tcPr>
                    <a:solidFill>
                      <a:schemeClr val="accent4">
                        <a:lumMod val="20000"/>
                        <a:lumOff val="80000"/>
                      </a:schemeClr>
                    </a:solidFill>
                  </a:tcPr>
                </a:tc>
                <a:tc>
                  <a:txBody>
                    <a:bodyPr/>
                    <a:lstStyle/>
                    <a:p>
                      <a:pPr algn="ctr"/>
                      <a:r>
                        <a:rPr lang="tr-TR" sz="1600" dirty="0">
                          <a:solidFill>
                            <a:schemeClr val="tx1"/>
                          </a:solidFill>
                        </a:rPr>
                        <a:t>0,4</a:t>
                      </a:r>
                    </a:p>
                  </a:txBody>
                  <a:tcPr>
                    <a:solidFill>
                      <a:schemeClr val="accent4">
                        <a:lumMod val="20000"/>
                        <a:lumOff val="80000"/>
                      </a:schemeClr>
                    </a:solidFill>
                  </a:tcPr>
                </a:tc>
                <a:extLst>
                  <a:ext uri="{0D108BD9-81ED-4DB2-BD59-A6C34878D82A}">
                    <a16:rowId xmlns:a16="http://schemas.microsoft.com/office/drawing/2014/main" val="2773987513"/>
                  </a:ext>
                </a:extLst>
              </a:tr>
              <a:tr h="328821">
                <a:tc>
                  <a:txBody>
                    <a:bodyPr/>
                    <a:lstStyle/>
                    <a:p>
                      <a:pPr algn="ctr"/>
                      <a:endParaRPr lang="tr-TR" b="1" dirty="0"/>
                    </a:p>
                  </a:txBody>
                  <a:tcPr>
                    <a:solidFill>
                      <a:schemeClr val="bg1">
                        <a:lumMod val="75000"/>
                      </a:schemeClr>
                    </a:solidFill>
                  </a:tcPr>
                </a:tc>
                <a:tc>
                  <a:txBody>
                    <a:bodyPr/>
                    <a:lstStyle/>
                    <a:p>
                      <a:pPr algn="ctr"/>
                      <a:r>
                        <a:rPr lang="tr-TR" sz="1600" b="1" dirty="0"/>
                        <a:t>3,45</a:t>
                      </a:r>
                    </a:p>
                  </a:txBody>
                  <a:tcPr>
                    <a:solidFill>
                      <a:schemeClr val="bg1">
                        <a:lumMod val="75000"/>
                      </a:schemeClr>
                    </a:solidFill>
                  </a:tcPr>
                </a:tc>
                <a:tc>
                  <a:txBody>
                    <a:bodyPr/>
                    <a:lstStyle/>
                    <a:p>
                      <a:pPr algn="ctr"/>
                      <a:endParaRPr lang="tr-TR" sz="1600" b="1" dirty="0"/>
                    </a:p>
                  </a:txBody>
                  <a:tcPr>
                    <a:solidFill>
                      <a:schemeClr val="bg1">
                        <a:lumMod val="75000"/>
                      </a:schemeClr>
                    </a:solidFill>
                  </a:tcPr>
                </a:tc>
                <a:tc>
                  <a:txBody>
                    <a:bodyPr/>
                    <a:lstStyle/>
                    <a:p>
                      <a:pPr algn="ctr"/>
                      <a:r>
                        <a:rPr lang="tr-TR" sz="1600" b="1" dirty="0"/>
                        <a:t>3,15</a:t>
                      </a:r>
                    </a:p>
                  </a:txBody>
                  <a:tcPr>
                    <a:solidFill>
                      <a:schemeClr val="bg1">
                        <a:lumMod val="75000"/>
                      </a:schemeClr>
                    </a:solidFill>
                  </a:tcPr>
                </a:tc>
                <a:tc>
                  <a:txBody>
                    <a:bodyPr/>
                    <a:lstStyle/>
                    <a:p>
                      <a:pPr algn="ctr"/>
                      <a:endParaRPr lang="tr-TR" sz="1600" b="1" dirty="0"/>
                    </a:p>
                  </a:txBody>
                  <a:tcPr>
                    <a:solidFill>
                      <a:schemeClr val="bg1">
                        <a:lumMod val="75000"/>
                      </a:schemeClr>
                    </a:solidFill>
                  </a:tcPr>
                </a:tc>
                <a:tc>
                  <a:txBody>
                    <a:bodyPr/>
                    <a:lstStyle/>
                    <a:p>
                      <a:pPr algn="ctr"/>
                      <a:r>
                        <a:rPr lang="tr-TR" sz="1600" b="1" dirty="0"/>
                        <a:t>2,25</a:t>
                      </a:r>
                    </a:p>
                  </a:txBody>
                  <a:tcPr>
                    <a:solidFill>
                      <a:schemeClr val="bg1">
                        <a:lumMod val="75000"/>
                      </a:schemeClr>
                    </a:solidFill>
                  </a:tcPr>
                </a:tc>
                <a:tc>
                  <a:txBody>
                    <a:bodyPr/>
                    <a:lstStyle/>
                    <a:p>
                      <a:pPr algn="ctr"/>
                      <a:endParaRPr lang="tr-TR" sz="1600" b="1" dirty="0"/>
                    </a:p>
                  </a:txBody>
                  <a:tcPr>
                    <a:solidFill>
                      <a:schemeClr val="bg1">
                        <a:lumMod val="75000"/>
                      </a:schemeClr>
                    </a:solidFill>
                  </a:tcPr>
                </a:tc>
                <a:tc>
                  <a:txBody>
                    <a:bodyPr/>
                    <a:lstStyle/>
                    <a:p>
                      <a:pPr algn="ctr"/>
                      <a:r>
                        <a:rPr lang="tr-TR" sz="1600" b="1" dirty="0"/>
                        <a:t>3,55</a:t>
                      </a:r>
                    </a:p>
                  </a:txBody>
                  <a:tcPr>
                    <a:solidFill>
                      <a:schemeClr val="bg1">
                        <a:lumMod val="75000"/>
                      </a:schemeClr>
                    </a:solidFill>
                  </a:tcPr>
                </a:tc>
                <a:extLst>
                  <a:ext uri="{0D108BD9-81ED-4DB2-BD59-A6C34878D82A}">
                    <a16:rowId xmlns:a16="http://schemas.microsoft.com/office/drawing/2014/main" val="466196911"/>
                  </a:ext>
                </a:extLst>
              </a:tr>
            </a:tbl>
          </a:graphicData>
        </a:graphic>
      </p:graphicFrame>
      <p:grpSp>
        <p:nvGrpSpPr>
          <p:cNvPr id="30" name="Grup 29">
            <a:extLst>
              <a:ext uri="{FF2B5EF4-FFF2-40B4-BE49-F238E27FC236}">
                <a16:creationId xmlns:a16="http://schemas.microsoft.com/office/drawing/2014/main" id="{4E866206-8E75-F312-D8DE-8B1E72C81293}"/>
              </a:ext>
            </a:extLst>
          </p:cNvPr>
          <p:cNvGrpSpPr/>
          <p:nvPr/>
        </p:nvGrpSpPr>
        <p:grpSpPr>
          <a:xfrm>
            <a:off x="6803334" y="5096498"/>
            <a:ext cx="4171347" cy="748334"/>
            <a:chOff x="6803334" y="5096498"/>
            <a:chExt cx="4171347" cy="748334"/>
          </a:xfrm>
        </p:grpSpPr>
        <p:sp>
          <p:nvSpPr>
            <p:cNvPr id="28" name="Yay 27">
              <a:extLst>
                <a:ext uri="{FF2B5EF4-FFF2-40B4-BE49-F238E27FC236}">
                  <a16:creationId xmlns:a16="http://schemas.microsoft.com/office/drawing/2014/main" id="{8632BC51-5F5B-12F6-E172-A7375E976943}"/>
                </a:ext>
              </a:extLst>
            </p:cNvPr>
            <p:cNvSpPr/>
            <p:nvPr/>
          </p:nvSpPr>
          <p:spPr>
            <a:xfrm flipV="1">
              <a:off x="6803334" y="5096498"/>
              <a:ext cx="4171347" cy="479354"/>
            </a:xfrm>
            <a:prstGeom prst="arc">
              <a:avLst>
                <a:gd name="adj1" fmla="val 11031825"/>
                <a:gd name="adj2" fmla="val 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sz="1600"/>
            </a:p>
          </p:txBody>
        </p:sp>
        <p:sp>
          <p:nvSpPr>
            <p:cNvPr id="29" name="Metin kutusu 28">
              <a:extLst>
                <a:ext uri="{FF2B5EF4-FFF2-40B4-BE49-F238E27FC236}">
                  <a16:creationId xmlns:a16="http://schemas.microsoft.com/office/drawing/2014/main" id="{776F30C1-CDF5-2294-46B2-83019049D17A}"/>
                </a:ext>
              </a:extLst>
            </p:cNvPr>
            <p:cNvSpPr txBox="1"/>
            <p:nvPr/>
          </p:nvSpPr>
          <p:spPr>
            <a:xfrm>
              <a:off x="8299174" y="5506278"/>
              <a:ext cx="1898374" cy="338554"/>
            </a:xfrm>
            <a:prstGeom prst="rect">
              <a:avLst/>
            </a:prstGeom>
            <a:noFill/>
          </p:spPr>
          <p:txBody>
            <a:bodyPr wrap="square" rtlCol="0">
              <a:spAutoFit/>
            </a:bodyPr>
            <a:lstStyle/>
            <a:p>
              <a:r>
                <a:rPr lang="tr-TR" sz="1600" dirty="0"/>
                <a:t>En güçlü rakip</a:t>
              </a:r>
            </a:p>
          </p:txBody>
        </p:sp>
      </p:grpSp>
      <p:graphicFrame>
        <p:nvGraphicFramePr>
          <p:cNvPr id="31" name="Tablo 7">
            <a:extLst>
              <a:ext uri="{FF2B5EF4-FFF2-40B4-BE49-F238E27FC236}">
                <a16:creationId xmlns:a16="http://schemas.microsoft.com/office/drawing/2014/main" id="{020BA371-98BF-B162-409C-028ACA1C8C7F}"/>
              </a:ext>
            </a:extLst>
          </p:cNvPr>
          <p:cNvGraphicFramePr>
            <a:graphicFrameLocks noGrp="1"/>
          </p:cNvGraphicFramePr>
          <p:nvPr>
            <p:extLst>
              <p:ext uri="{D42A27DB-BD31-4B8C-83A1-F6EECF244321}">
                <p14:modId xmlns:p14="http://schemas.microsoft.com/office/powerpoint/2010/main" val="1932886216"/>
              </p:ext>
            </p:extLst>
          </p:nvPr>
        </p:nvGraphicFramePr>
        <p:xfrm>
          <a:off x="4927811" y="6121480"/>
          <a:ext cx="6897758" cy="365760"/>
        </p:xfrm>
        <a:graphic>
          <a:graphicData uri="http://schemas.openxmlformats.org/drawingml/2006/table">
            <a:tbl>
              <a:tblPr firstRow="1" bandRow="1">
                <a:tableStyleId>{5C22544A-7EE6-4342-B048-85BDC9FD1C3A}</a:tableStyleId>
              </a:tblPr>
              <a:tblGrid>
                <a:gridCol w="6897758">
                  <a:extLst>
                    <a:ext uri="{9D8B030D-6E8A-4147-A177-3AD203B41FA5}">
                      <a16:colId xmlns:a16="http://schemas.microsoft.com/office/drawing/2014/main" val="2605278236"/>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tr-TR" sz="1800" b="0" kern="1200" dirty="0">
                          <a:solidFill>
                            <a:schemeClr val="tx1"/>
                          </a:solidFill>
                          <a:effectLst/>
                          <a:latin typeface="+mn-lt"/>
                          <a:ea typeface="+mn-ea"/>
                          <a:cs typeface="+mn-cs"/>
                        </a:rPr>
                        <a:t>Rekabet üstünlüğünü elde etmek için hangi göstergelere odaklanırsınız? </a:t>
                      </a:r>
                      <a:endParaRPr lang="tr-TR" sz="1800" b="0" kern="1200" dirty="0">
                        <a:solidFill>
                          <a:schemeClr val="tx1"/>
                        </a:solidFill>
                        <a:latin typeface="+mn-lt"/>
                        <a:ea typeface="+mn-ea"/>
                        <a:cs typeface="+mn-cs"/>
                      </a:endParaRPr>
                    </a:p>
                  </a:txBody>
                  <a:tcPr>
                    <a:lnL w="57150" cap="flat" cmpd="sng" algn="ctr">
                      <a:solidFill>
                        <a:schemeClr val="accent6">
                          <a:lumMod val="75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
        <p:nvSpPr>
          <p:cNvPr id="32" name="Metin kutusu 31">
            <a:extLst>
              <a:ext uri="{FF2B5EF4-FFF2-40B4-BE49-F238E27FC236}">
                <a16:creationId xmlns:a16="http://schemas.microsoft.com/office/drawing/2014/main" id="{673A3D63-7BCE-F7C4-31D7-AD72F8146593}"/>
              </a:ext>
            </a:extLst>
          </p:cNvPr>
          <p:cNvSpPr txBox="1"/>
          <p:nvPr/>
        </p:nvSpPr>
        <p:spPr>
          <a:xfrm>
            <a:off x="4308199" y="6039662"/>
            <a:ext cx="560799" cy="369332"/>
          </a:xfrm>
          <a:prstGeom prst="rect">
            <a:avLst/>
          </a:prstGeom>
          <a:noFill/>
        </p:spPr>
        <p:txBody>
          <a:bodyPr wrap="square" rtlCol="0">
            <a:spAutoFit/>
          </a:bodyPr>
          <a:lstStyle/>
          <a:p>
            <a:pPr algn="r"/>
            <a:r>
              <a:rPr lang="tr-TR" b="1" dirty="0">
                <a:solidFill>
                  <a:schemeClr val="accent6">
                    <a:lumMod val="75000"/>
                  </a:schemeClr>
                </a:solidFill>
              </a:rPr>
              <a:t>?</a:t>
            </a:r>
          </a:p>
        </p:txBody>
      </p:sp>
    </p:spTree>
    <p:extLst>
      <p:ext uri="{BB962C8B-B14F-4D97-AF65-F5344CB8AC3E}">
        <p14:creationId xmlns:p14="http://schemas.microsoft.com/office/powerpoint/2010/main" val="2515077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9" grpId="0"/>
      <p:bldP spid="3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38"/>
        <p:cNvGrpSpPr/>
        <p:nvPr/>
      </p:nvGrpSpPr>
      <p:grpSpPr>
        <a:xfrm>
          <a:off x="0" y="0"/>
          <a:ext cx="0" cy="0"/>
          <a:chOff x="0" y="0"/>
          <a:chExt cx="0" cy="0"/>
        </a:xfrm>
      </p:grpSpPr>
      <p:grpSp>
        <p:nvGrpSpPr>
          <p:cNvPr id="3" name="Grup 2"/>
          <p:cNvGrpSpPr/>
          <p:nvPr/>
        </p:nvGrpSpPr>
        <p:grpSpPr>
          <a:xfrm>
            <a:off x="3555124" y="218998"/>
            <a:ext cx="7999140" cy="6539013"/>
            <a:chOff x="1442225" y="53635"/>
            <a:chExt cx="5999355" cy="4904260"/>
          </a:xfrm>
        </p:grpSpPr>
        <p:pic>
          <p:nvPicPr>
            <p:cNvPr id="16" name="Resim 15"/>
            <p:cNvPicPr>
              <a:picLocks noChangeAspect="1"/>
            </p:cNvPicPr>
            <p:nvPr/>
          </p:nvPicPr>
          <p:blipFill>
            <a:blip r:embed="rId3"/>
            <a:stretch>
              <a:fillRect/>
            </a:stretch>
          </p:blipFill>
          <p:spPr>
            <a:xfrm>
              <a:off x="3380629" y="1526624"/>
              <a:ext cx="2613135" cy="2012768"/>
            </a:xfrm>
            <a:prstGeom prst="rect">
              <a:avLst/>
            </a:prstGeom>
          </p:spPr>
        </p:pic>
        <p:sp>
          <p:nvSpPr>
            <p:cNvPr id="440" name="Google Shape;440;p28"/>
            <p:cNvSpPr/>
            <p:nvPr/>
          </p:nvSpPr>
          <p:spPr>
            <a:xfrm>
              <a:off x="2470275" y="2378817"/>
              <a:ext cx="1983012" cy="1723546"/>
            </a:xfrm>
            <a:custGeom>
              <a:avLst/>
              <a:gdLst/>
              <a:ahLst/>
              <a:cxnLst/>
              <a:rect l="l" t="t" r="r" b="b"/>
              <a:pathLst>
                <a:path w="18404" h="17998" extrusionOk="0">
                  <a:moveTo>
                    <a:pt x="2758" y="0"/>
                  </a:moveTo>
                  <a:cubicBezTo>
                    <a:pt x="2758" y="1218"/>
                    <a:pt x="2894" y="2397"/>
                    <a:pt x="3157" y="3537"/>
                  </a:cubicBezTo>
                  <a:cubicBezTo>
                    <a:pt x="3468" y="4891"/>
                    <a:pt x="3955" y="6177"/>
                    <a:pt x="4598" y="7365"/>
                  </a:cubicBezTo>
                  <a:cubicBezTo>
                    <a:pt x="4687" y="7541"/>
                    <a:pt x="4793" y="7716"/>
                    <a:pt x="4891" y="7891"/>
                  </a:cubicBezTo>
                  <a:lnTo>
                    <a:pt x="1549" y="11233"/>
                  </a:lnTo>
                  <a:cubicBezTo>
                    <a:pt x="0" y="12773"/>
                    <a:pt x="0" y="15286"/>
                    <a:pt x="1549" y="16835"/>
                  </a:cubicBezTo>
                  <a:cubicBezTo>
                    <a:pt x="2324" y="17610"/>
                    <a:pt x="3339" y="17997"/>
                    <a:pt x="4354" y="17997"/>
                  </a:cubicBezTo>
                  <a:cubicBezTo>
                    <a:pt x="5368" y="17997"/>
                    <a:pt x="6381" y="17610"/>
                    <a:pt x="7151" y="16835"/>
                  </a:cubicBezTo>
                  <a:lnTo>
                    <a:pt x="10483" y="13503"/>
                  </a:lnTo>
                  <a:cubicBezTo>
                    <a:pt x="11535" y="14117"/>
                    <a:pt x="12665" y="14614"/>
                    <a:pt x="13844" y="14975"/>
                  </a:cubicBezTo>
                  <a:cubicBezTo>
                    <a:pt x="15130" y="15364"/>
                    <a:pt x="16484" y="15598"/>
                    <a:pt x="17878" y="15637"/>
                  </a:cubicBezTo>
                  <a:cubicBezTo>
                    <a:pt x="18053" y="15646"/>
                    <a:pt x="18228" y="15646"/>
                    <a:pt x="18404" y="15646"/>
                  </a:cubicBezTo>
                  <a:lnTo>
                    <a:pt x="18404" y="9636"/>
                  </a:lnTo>
                  <a:lnTo>
                    <a:pt x="18082" y="9636"/>
                  </a:lnTo>
                  <a:cubicBezTo>
                    <a:pt x="17215" y="9606"/>
                    <a:pt x="16387" y="9460"/>
                    <a:pt x="15598" y="9227"/>
                  </a:cubicBezTo>
                  <a:cubicBezTo>
                    <a:pt x="14780" y="8973"/>
                    <a:pt x="14020" y="8622"/>
                    <a:pt x="13308" y="8184"/>
                  </a:cubicBezTo>
                  <a:cubicBezTo>
                    <a:pt x="12685" y="7794"/>
                    <a:pt x="12110" y="7326"/>
                    <a:pt x="11594" y="6810"/>
                  </a:cubicBezTo>
                  <a:cubicBezTo>
                    <a:pt x="11516" y="6732"/>
                    <a:pt x="11438" y="6664"/>
                    <a:pt x="11360" y="6586"/>
                  </a:cubicBezTo>
                  <a:cubicBezTo>
                    <a:pt x="10795" y="5973"/>
                    <a:pt x="10298" y="5280"/>
                    <a:pt x="9898" y="4540"/>
                  </a:cubicBezTo>
                  <a:cubicBezTo>
                    <a:pt x="9509" y="3800"/>
                    <a:pt x="9207" y="3011"/>
                    <a:pt x="9012" y="2182"/>
                  </a:cubicBezTo>
                  <a:cubicBezTo>
                    <a:pt x="8856" y="1481"/>
                    <a:pt x="8768" y="751"/>
                    <a:pt x="8768" y="0"/>
                  </a:cubicBezTo>
                  <a:close/>
                </a:path>
              </a:pathLst>
            </a:custGeom>
            <a:solidFill>
              <a:srgbClr val="B282BC"/>
            </a:solidFill>
            <a:ln w="76200" cap="flat" cmpd="sng">
              <a:solidFill>
                <a:schemeClr val="lt1"/>
              </a:solidFill>
              <a:prstDash val="solid"/>
              <a:round/>
              <a:headEnd type="none" w="sm" len="sm"/>
              <a:tailEnd type="none" w="sm" len="sm"/>
            </a:ln>
          </p:spPr>
          <p:txBody>
            <a:bodyPr spcFirstLastPara="1" wrap="square" lIns="121900" tIns="121900" rIns="121900" bIns="121900" anchor="ctr" anchorCtr="0">
              <a:noAutofit/>
            </a:bodyPr>
            <a:lstStyle/>
            <a:p>
              <a:endParaRPr/>
            </a:p>
          </p:txBody>
        </p:sp>
        <p:sp>
          <p:nvSpPr>
            <p:cNvPr id="441" name="Google Shape;441;p28"/>
            <p:cNvSpPr/>
            <p:nvPr/>
          </p:nvSpPr>
          <p:spPr>
            <a:xfrm>
              <a:off x="1643413" y="3899941"/>
              <a:ext cx="1248427" cy="1057954"/>
            </a:xfrm>
            <a:custGeom>
              <a:avLst/>
              <a:gdLst/>
              <a:ahLst/>
              <a:cxnLst/>
              <a:rect l="l" t="t" r="r" b="b"/>
              <a:pathLst>
                <a:path w="12832" h="12833" extrusionOk="0">
                  <a:moveTo>
                    <a:pt x="6411" y="1"/>
                  </a:moveTo>
                  <a:cubicBezTo>
                    <a:pt x="2865" y="1"/>
                    <a:pt x="1" y="2865"/>
                    <a:pt x="1" y="6411"/>
                  </a:cubicBezTo>
                  <a:cubicBezTo>
                    <a:pt x="1" y="9958"/>
                    <a:pt x="2865" y="12832"/>
                    <a:pt x="6411" y="12832"/>
                  </a:cubicBezTo>
                  <a:cubicBezTo>
                    <a:pt x="9958" y="12832"/>
                    <a:pt x="12831" y="9958"/>
                    <a:pt x="12831" y="6411"/>
                  </a:cubicBezTo>
                  <a:cubicBezTo>
                    <a:pt x="12831" y="2865"/>
                    <a:pt x="9958" y="1"/>
                    <a:pt x="6411" y="1"/>
                  </a:cubicBezTo>
                  <a:close/>
                </a:path>
              </a:pathLst>
            </a:custGeom>
            <a:solidFill>
              <a:srgbClr val="B282BC"/>
            </a:solidFill>
            <a:ln>
              <a:noFill/>
            </a:ln>
          </p:spPr>
          <p:txBody>
            <a:bodyPr spcFirstLastPara="1" wrap="square" lIns="121900" tIns="121900" rIns="121900" bIns="121900" anchor="ctr" anchorCtr="0">
              <a:noAutofit/>
            </a:bodyPr>
            <a:lstStyle/>
            <a:p>
              <a:pPr algn="ctr"/>
              <a:r>
                <a:rPr lang="tr-TR" b="1" dirty="0">
                  <a:solidFill>
                    <a:schemeClr val="bg1"/>
                  </a:solidFill>
                  <a:latin typeface="Calibri" panose="020F0502020204030204" pitchFamily="34" charset="0"/>
                  <a:cs typeface="Calibri" panose="020F0502020204030204" pitchFamily="34" charset="0"/>
                </a:rPr>
                <a:t>ALICILAR</a:t>
              </a:r>
              <a:endParaRPr b="1" dirty="0">
                <a:solidFill>
                  <a:schemeClr val="bg1"/>
                </a:solidFill>
                <a:latin typeface="Calibri" panose="020F0502020204030204" pitchFamily="34" charset="0"/>
                <a:cs typeface="Calibri" panose="020F0502020204030204" pitchFamily="34" charset="0"/>
              </a:endParaRPr>
            </a:p>
          </p:txBody>
        </p:sp>
        <p:sp>
          <p:nvSpPr>
            <p:cNvPr id="443" name="Google Shape;443;p28"/>
            <p:cNvSpPr/>
            <p:nvPr/>
          </p:nvSpPr>
          <p:spPr>
            <a:xfrm>
              <a:off x="4413476" y="2332315"/>
              <a:ext cx="2100194" cy="1761095"/>
            </a:xfrm>
            <a:custGeom>
              <a:avLst/>
              <a:gdLst/>
              <a:ahLst/>
              <a:cxnLst/>
              <a:rect l="l" t="t" r="r" b="b"/>
              <a:pathLst>
                <a:path w="18151" h="17998" extrusionOk="0">
                  <a:moveTo>
                    <a:pt x="9636" y="0"/>
                  </a:moveTo>
                  <a:lnTo>
                    <a:pt x="9636" y="156"/>
                  </a:lnTo>
                  <a:lnTo>
                    <a:pt x="9636" y="322"/>
                  </a:lnTo>
                  <a:cubicBezTo>
                    <a:pt x="9607" y="1189"/>
                    <a:pt x="9460" y="2017"/>
                    <a:pt x="9226" y="2806"/>
                  </a:cubicBezTo>
                  <a:cubicBezTo>
                    <a:pt x="8973" y="3624"/>
                    <a:pt x="8622" y="4384"/>
                    <a:pt x="8184" y="5096"/>
                  </a:cubicBezTo>
                  <a:cubicBezTo>
                    <a:pt x="7795" y="5719"/>
                    <a:pt x="7327" y="6294"/>
                    <a:pt x="6810" y="6810"/>
                  </a:cubicBezTo>
                  <a:cubicBezTo>
                    <a:pt x="6743" y="6888"/>
                    <a:pt x="6665" y="6966"/>
                    <a:pt x="6587" y="7044"/>
                  </a:cubicBezTo>
                  <a:cubicBezTo>
                    <a:pt x="5973" y="7609"/>
                    <a:pt x="5281" y="8106"/>
                    <a:pt x="4541" y="8506"/>
                  </a:cubicBezTo>
                  <a:cubicBezTo>
                    <a:pt x="3800" y="8895"/>
                    <a:pt x="3011" y="9197"/>
                    <a:pt x="2183" y="9392"/>
                  </a:cubicBezTo>
                  <a:cubicBezTo>
                    <a:pt x="1482" y="9548"/>
                    <a:pt x="751" y="9636"/>
                    <a:pt x="1" y="9636"/>
                  </a:cubicBezTo>
                  <a:lnTo>
                    <a:pt x="1" y="15646"/>
                  </a:lnTo>
                  <a:cubicBezTo>
                    <a:pt x="1218" y="15646"/>
                    <a:pt x="2407" y="15510"/>
                    <a:pt x="3547" y="15247"/>
                  </a:cubicBezTo>
                  <a:cubicBezTo>
                    <a:pt x="4892" y="14936"/>
                    <a:pt x="6178" y="14448"/>
                    <a:pt x="7366" y="13805"/>
                  </a:cubicBezTo>
                  <a:cubicBezTo>
                    <a:pt x="7502" y="13737"/>
                    <a:pt x="7629" y="13659"/>
                    <a:pt x="7756" y="13591"/>
                  </a:cubicBezTo>
                  <a:lnTo>
                    <a:pt x="11000" y="16835"/>
                  </a:lnTo>
                  <a:cubicBezTo>
                    <a:pt x="11774" y="17610"/>
                    <a:pt x="12788" y="17997"/>
                    <a:pt x="13801" y="17997"/>
                  </a:cubicBezTo>
                  <a:cubicBezTo>
                    <a:pt x="14814" y="17997"/>
                    <a:pt x="15827" y="17610"/>
                    <a:pt x="16602" y="16835"/>
                  </a:cubicBezTo>
                  <a:cubicBezTo>
                    <a:pt x="18151" y="15286"/>
                    <a:pt x="18151" y="12773"/>
                    <a:pt x="16602" y="11233"/>
                  </a:cubicBezTo>
                  <a:lnTo>
                    <a:pt x="13426" y="8047"/>
                  </a:lnTo>
                  <a:cubicBezTo>
                    <a:pt x="14078" y="6966"/>
                    <a:pt x="14604" y="5797"/>
                    <a:pt x="14975" y="4560"/>
                  </a:cubicBezTo>
                  <a:cubicBezTo>
                    <a:pt x="15364" y="3274"/>
                    <a:pt x="15598" y="1929"/>
                    <a:pt x="15647" y="526"/>
                  </a:cubicBezTo>
                  <a:lnTo>
                    <a:pt x="15647" y="351"/>
                  </a:lnTo>
                  <a:lnTo>
                    <a:pt x="15647" y="0"/>
                  </a:lnTo>
                  <a:close/>
                </a:path>
              </a:pathLst>
            </a:custGeom>
            <a:solidFill>
              <a:schemeClr val="accent5">
                <a:lumMod val="75000"/>
              </a:schemeClr>
            </a:solidFill>
            <a:ln w="76200" cap="flat" cmpd="sng">
              <a:solidFill>
                <a:schemeClr val="lt1"/>
              </a:solidFill>
              <a:prstDash val="solid"/>
              <a:round/>
              <a:headEnd type="none" w="sm" len="sm"/>
              <a:tailEnd type="none" w="sm" len="sm"/>
            </a:ln>
          </p:spPr>
          <p:txBody>
            <a:bodyPr spcFirstLastPara="1" wrap="square" lIns="121900" tIns="121900" rIns="121900" bIns="121900" anchor="ctr" anchorCtr="0">
              <a:noAutofit/>
            </a:bodyPr>
            <a:lstStyle/>
            <a:p>
              <a:endParaRPr/>
            </a:p>
          </p:txBody>
        </p:sp>
        <p:sp>
          <p:nvSpPr>
            <p:cNvPr id="444" name="Google Shape;444;p28"/>
            <p:cNvSpPr/>
            <p:nvPr/>
          </p:nvSpPr>
          <p:spPr>
            <a:xfrm>
              <a:off x="6193152" y="3841147"/>
              <a:ext cx="1248427" cy="1057954"/>
            </a:xfrm>
            <a:custGeom>
              <a:avLst/>
              <a:gdLst/>
              <a:ahLst/>
              <a:cxnLst/>
              <a:rect l="l" t="t" r="r" b="b"/>
              <a:pathLst>
                <a:path w="12832" h="12833" extrusionOk="0">
                  <a:moveTo>
                    <a:pt x="6411" y="1"/>
                  </a:moveTo>
                  <a:cubicBezTo>
                    <a:pt x="2875" y="1"/>
                    <a:pt x="0" y="2865"/>
                    <a:pt x="0" y="6411"/>
                  </a:cubicBezTo>
                  <a:cubicBezTo>
                    <a:pt x="0" y="9958"/>
                    <a:pt x="2875" y="12832"/>
                    <a:pt x="6411" y="12832"/>
                  </a:cubicBezTo>
                  <a:cubicBezTo>
                    <a:pt x="9957" y="12832"/>
                    <a:pt x="12831" y="9958"/>
                    <a:pt x="12831" y="6411"/>
                  </a:cubicBezTo>
                  <a:cubicBezTo>
                    <a:pt x="12831" y="2865"/>
                    <a:pt x="9957" y="1"/>
                    <a:pt x="6411" y="1"/>
                  </a:cubicBezTo>
                  <a:close/>
                </a:path>
              </a:pathLst>
            </a:custGeom>
            <a:solidFill>
              <a:schemeClr val="accent5">
                <a:lumMod val="75000"/>
              </a:schemeClr>
            </a:solidFill>
            <a:ln>
              <a:noFill/>
            </a:ln>
          </p:spPr>
          <p:txBody>
            <a:bodyPr spcFirstLastPara="1" wrap="square" lIns="121900" tIns="121900" rIns="121900" bIns="121900" anchor="ctr" anchorCtr="0">
              <a:noAutofit/>
            </a:bodyPr>
            <a:lstStyle/>
            <a:p>
              <a:pPr algn="ctr"/>
              <a:r>
                <a:rPr lang="tr-TR" b="1" dirty="0">
                  <a:solidFill>
                    <a:schemeClr val="bg1"/>
                  </a:solidFill>
                  <a:latin typeface="Calibri" panose="020F0502020204030204" pitchFamily="34" charset="0"/>
                  <a:cs typeface="Calibri" panose="020F0502020204030204" pitchFamily="34" charset="0"/>
                </a:rPr>
                <a:t>İKAME ÜRÜNLER</a:t>
              </a:r>
              <a:endParaRPr b="1" dirty="0">
                <a:solidFill>
                  <a:schemeClr val="bg1"/>
                </a:solidFill>
                <a:latin typeface="Calibri" panose="020F0502020204030204" pitchFamily="34" charset="0"/>
                <a:cs typeface="Calibri" panose="020F0502020204030204" pitchFamily="34" charset="0"/>
              </a:endParaRPr>
            </a:p>
          </p:txBody>
        </p:sp>
        <p:sp>
          <p:nvSpPr>
            <p:cNvPr id="446" name="Google Shape;446;p28"/>
            <p:cNvSpPr/>
            <p:nvPr/>
          </p:nvSpPr>
          <p:spPr>
            <a:xfrm>
              <a:off x="4351742" y="895405"/>
              <a:ext cx="2161927" cy="1724851"/>
            </a:xfrm>
            <a:custGeom>
              <a:avLst/>
              <a:gdLst/>
              <a:ahLst/>
              <a:cxnLst/>
              <a:rect l="l" t="t" r="r" b="b"/>
              <a:pathLst>
                <a:path w="18151" h="17871" extrusionOk="0">
                  <a:moveTo>
                    <a:pt x="13801" y="0"/>
                  </a:moveTo>
                  <a:cubicBezTo>
                    <a:pt x="12788" y="0"/>
                    <a:pt x="11774" y="387"/>
                    <a:pt x="11000" y="1162"/>
                  </a:cubicBezTo>
                  <a:lnTo>
                    <a:pt x="7843" y="4319"/>
                  </a:lnTo>
                  <a:cubicBezTo>
                    <a:pt x="6810" y="3724"/>
                    <a:pt x="5719" y="3247"/>
                    <a:pt x="4560" y="2896"/>
                  </a:cubicBezTo>
                  <a:cubicBezTo>
                    <a:pt x="3274" y="2507"/>
                    <a:pt x="1930" y="2273"/>
                    <a:pt x="527" y="2224"/>
                  </a:cubicBezTo>
                  <a:cubicBezTo>
                    <a:pt x="352" y="2224"/>
                    <a:pt x="176" y="2214"/>
                    <a:pt x="1" y="2214"/>
                  </a:cubicBezTo>
                  <a:lnTo>
                    <a:pt x="1" y="8235"/>
                  </a:lnTo>
                  <a:lnTo>
                    <a:pt x="322" y="8235"/>
                  </a:lnTo>
                  <a:cubicBezTo>
                    <a:pt x="1189" y="8264"/>
                    <a:pt x="2017" y="8411"/>
                    <a:pt x="2807" y="8644"/>
                  </a:cubicBezTo>
                  <a:cubicBezTo>
                    <a:pt x="3625" y="8898"/>
                    <a:pt x="4394" y="9248"/>
                    <a:pt x="5096" y="9686"/>
                  </a:cubicBezTo>
                  <a:cubicBezTo>
                    <a:pt x="5719" y="10076"/>
                    <a:pt x="6294" y="10534"/>
                    <a:pt x="6810" y="11060"/>
                  </a:cubicBezTo>
                  <a:cubicBezTo>
                    <a:pt x="6888" y="11128"/>
                    <a:pt x="6966" y="11206"/>
                    <a:pt x="7044" y="11284"/>
                  </a:cubicBezTo>
                  <a:cubicBezTo>
                    <a:pt x="7619" y="11898"/>
                    <a:pt x="8107" y="12590"/>
                    <a:pt x="8506" y="13330"/>
                  </a:cubicBezTo>
                  <a:cubicBezTo>
                    <a:pt x="8895" y="14071"/>
                    <a:pt x="9198" y="14860"/>
                    <a:pt x="9393" y="15688"/>
                  </a:cubicBezTo>
                  <a:cubicBezTo>
                    <a:pt x="9558" y="16389"/>
                    <a:pt x="9636" y="17120"/>
                    <a:pt x="9636" y="17870"/>
                  </a:cubicBezTo>
                  <a:lnTo>
                    <a:pt x="15647" y="17870"/>
                  </a:lnTo>
                  <a:cubicBezTo>
                    <a:pt x="15647" y="16653"/>
                    <a:pt x="15511" y="15464"/>
                    <a:pt x="15247" y="14324"/>
                  </a:cubicBezTo>
                  <a:cubicBezTo>
                    <a:pt x="14936" y="12979"/>
                    <a:pt x="14448" y="11693"/>
                    <a:pt x="13816" y="10505"/>
                  </a:cubicBezTo>
                  <a:cubicBezTo>
                    <a:pt x="13699" y="10301"/>
                    <a:pt x="13591" y="10096"/>
                    <a:pt x="13465" y="9901"/>
                  </a:cubicBezTo>
                  <a:lnTo>
                    <a:pt x="16602" y="6764"/>
                  </a:lnTo>
                  <a:cubicBezTo>
                    <a:pt x="18151" y="5215"/>
                    <a:pt x="18151" y="2711"/>
                    <a:pt x="16602" y="1162"/>
                  </a:cubicBezTo>
                  <a:cubicBezTo>
                    <a:pt x="15827" y="387"/>
                    <a:pt x="14814" y="0"/>
                    <a:pt x="13801" y="0"/>
                  </a:cubicBezTo>
                  <a:close/>
                </a:path>
              </a:pathLst>
            </a:custGeom>
            <a:solidFill>
              <a:schemeClr val="accent2">
                <a:lumMod val="60000"/>
                <a:lumOff val="40000"/>
              </a:schemeClr>
            </a:solidFill>
            <a:ln w="76200" cap="flat" cmpd="sng">
              <a:solidFill>
                <a:schemeClr val="lt1"/>
              </a:solidFill>
              <a:prstDash val="solid"/>
              <a:round/>
              <a:headEnd type="none" w="sm" len="sm"/>
              <a:tailEnd type="none" w="sm" len="sm"/>
            </a:ln>
          </p:spPr>
          <p:txBody>
            <a:bodyPr spcFirstLastPara="1" wrap="square" lIns="121900" tIns="121900" rIns="121900" bIns="121900" anchor="ctr" anchorCtr="0">
              <a:noAutofit/>
            </a:bodyPr>
            <a:lstStyle/>
            <a:p>
              <a:endParaRPr>
                <a:solidFill>
                  <a:schemeClr val="bg1"/>
                </a:solidFill>
              </a:endParaRPr>
            </a:p>
          </p:txBody>
        </p:sp>
        <p:sp>
          <p:nvSpPr>
            <p:cNvPr id="447" name="Google Shape;447;p28"/>
            <p:cNvSpPr/>
            <p:nvPr/>
          </p:nvSpPr>
          <p:spPr>
            <a:xfrm>
              <a:off x="6193153" y="53635"/>
              <a:ext cx="1248427" cy="1057789"/>
            </a:xfrm>
            <a:custGeom>
              <a:avLst/>
              <a:gdLst/>
              <a:ahLst/>
              <a:cxnLst/>
              <a:rect l="l" t="t" r="r" b="b"/>
              <a:pathLst>
                <a:path w="12832" h="12831" extrusionOk="0">
                  <a:moveTo>
                    <a:pt x="6411" y="1"/>
                  </a:moveTo>
                  <a:cubicBezTo>
                    <a:pt x="2875" y="1"/>
                    <a:pt x="0" y="2874"/>
                    <a:pt x="0" y="6420"/>
                  </a:cubicBezTo>
                  <a:cubicBezTo>
                    <a:pt x="0" y="9957"/>
                    <a:pt x="2875" y="12831"/>
                    <a:pt x="6411" y="12831"/>
                  </a:cubicBezTo>
                  <a:cubicBezTo>
                    <a:pt x="9957" y="12831"/>
                    <a:pt x="12831" y="9957"/>
                    <a:pt x="12831" y="6420"/>
                  </a:cubicBezTo>
                  <a:cubicBezTo>
                    <a:pt x="12831" y="2874"/>
                    <a:pt x="9957" y="1"/>
                    <a:pt x="6411" y="1"/>
                  </a:cubicBezTo>
                  <a:close/>
                </a:path>
              </a:pathLst>
            </a:custGeom>
            <a:solidFill>
              <a:schemeClr val="accent2">
                <a:lumMod val="60000"/>
                <a:lumOff val="40000"/>
              </a:schemeClr>
            </a:solidFill>
            <a:ln>
              <a:noFill/>
            </a:ln>
          </p:spPr>
          <p:txBody>
            <a:bodyPr spcFirstLastPara="1" wrap="square" lIns="121900" tIns="121900" rIns="121900" bIns="121900" anchor="ctr" anchorCtr="0">
              <a:noAutofit/>
            </a:bodyPr>
            <a:lstStyle/>
            <a:p>
              <a:pPr algn="ctr"/>
              <a:r>
                <a:rPr lang="tr-TR" b="1" dirty="0">
                  <a:solidFill>
                    <a:schemeClr val="bg1"/>
                  </a:solidFill>
                  <a:latin typeface="Calibri" panose="020F0502020204030204" pitchFamily="34" charset="0"/>
                  <a:cs typeface="Calibri" panose="020F0502020204030204" pitchFamily="34" charset="0"/>
                </a:rPr>
                <a:t>SEKTÖRE GİRENLER</a:t>
              </a:r>
              <a:endParaRPr b="1" dirty="0">
                <a:solidFill>
                  <a:schemeClr val="bg1"/>
                </a:solidFill>
                <a:latin typeface="Calibri" panose="020F0502020204030204" pitchFamily="34" charset="0"/>
                <a:cs typeface="Calibri" panose="020F0502020204030204" pitchFamily="34" charset="0"/>
              </a:endParaRPr>
            </a:p>
          </p:txBody>
        </p:sp>
        <p:sp>
          <p:nvSpPr>
            <p:cNvPr id="449" name="Google Shape;449;p28"/>
            <p:cNvSpPr/>
            <p:nvPr/>
          </p:nvSpPr>
          <p:spPr>
            <a:xfrm>
              <a:off x="2444629" y="887465"/>
              <a:ext cx="2045595" cy="1732792"/>
            </a:xfrm>
            <a:custGeom>
              <a:avLst/>
              <a:gdLst/>
              <a:ahLst/>
              <a:cxnLst/>
              <a:rect l="l" t="t" r="r" b="b"/>
              <a:pathLst>
                <a:path w="18404" h="17871" extrusionOk="0">
                  <a:moveTo>
                    <a:pt x="4354" y="0"/>
                  </a:moveTo>
                  <a:cubicBezTo>
                    <a:pt x="3339" y="0"/>
                    <a:pt x="2324" y="387"/>
                    <a:pt x="1549" y="1162"/>
                  </a:cubicBezTo>
                  <a:cubicBezTo>
                    <a:pt x="0" y="2711"/>
                    <a:pt x="0" y="5215"/>
                    <a:pt x="1549" y="6764"/>
                  </a:cubicBezTo>
                  <a:lnTo>
                    <a:pt x="4842" y="10057"/>
                  </a:lnTo>
                  <a:cubicBezTo>
                    <a:pt x="4258" y="11070"/>
                    <a:pt x="3780" y="12161"/>
                    <a:pt x="3429" y="13311"/>
                  </a:cubicBezTo>
                  <a:cubicBezTo>
                    <a:pt x="3059" y="14538"/>
                    <a:pt x="2835" y="15834"/>
                    <a:pt x="2767" y="17169"/>
                  </a:cubicBezTo>
                  <a:lnTo>
                    <a:pt x="2767" y="17344"/>
                  </a:lnTo>
                  <a:cubicBezTo>
                    <a:pt x="2758" y="17519"/>
                    <a:pt x="2758" y="17695"/>
                    <a:pt x="2758" y="17870"/>
                  </a:cubicBezTo>
                  <a:lnTo>
                    <a:pt x="8768" y="17870"/>
                  </a:lnTo>
                  <a:lnTo>
                    <a:pt x="8768" y="17549"/>
                  </a:lnTo>
                  <a:cubicBezTo>
                    <a:pt x="8768" y="17490"/>
                    <a:pt x="8778" y="17432"/>
                    <a:pt x="8778" y="17383"/>
                  </a:cubicBezTo>
                  <a:cubicBezTo>
                    <a:pt x="8817" y="16575"/>
                    <a:pt x="8954" y="15805"/>
                    <a:pt x="9177" y="15064"/>
                  </a:cubicBezTo>
                  <a:cubicBezTo>
                    <a:pt x="9431" y="14246"/>
                    <a:pt x="9781" y="13477"/>
                    <a:pt x="10220" y="12775"/>
                  </a:cubicBezTo>
                  <a:cubicBezTo>
                    <a:pt x="10610" y="12152"/>
                    <a:pt x="11078" y="11576"/>
                    <a:pt x="11594" y="11060"/>
                  </a:cubicBezTo>
                  <a:cubicBezTo>
                    <a:pt x="11671" y="10983"/>
                    <a:pt x="11740" y="10905"/>
                    <a:pt x="11818" y="10827"/>
                  </a:cubicBezTo>
                  <a:cubicBezTo>
                    <a:pt x="12431" y="10251"/>
                    <a:pt x="13123" y="9764"/>
                    <a:pt x="13864" y="9365"/>
                  </a:cubicBezTo>
                  <a:cubicBezTo>
                    <a:pt x="14604" y="8976"/>
                    <a:pt x="15393" y="8673"/>
                    <a:pt x="16222" y="8478"/>
                  </a:cubicBezTo>
                  <a:cubicBezTo>
                    <a:pt x="16923" y="8313"/>
                    <a:pt x="17653" y="8235"/>
                    <a:pt x="18404" y="8235"/>
                  </a:cubicBezTo>
                  <a:lnTo>
                    <a:pt x="18404" y="2214"/>
                  </a:lnTo>
                  <a:cubicBezTo>
                    <a:pt x="17186" y="2214"/>
                    <a:pt x="16007" y="2360"/>
                    <a:pt x="14867" y="2624"/>
                  </a:cubicBezTo>
                  <a:cubicBezTo>
                    <a:pt x="13513" y="2935"/>
                    <a:pt x="12227" y="3422"/>
                    <a:pt x="11039" y="4055"/>
                  </a:cubicBezTo>
                  <a:cubicBezTo>
                    <a:pt x="10824" y="4172"/>
                    <a:pt x="10619" y="4289"/>
                    <a:pt x="10405" y="4416"/>
                  </a:cubicBezTo>
                  <a:lnTo>
                    <a:pt x="7151" y="1162"/>
                  </a:lnTo>
                  <a:cubicBezTo>
                    <a:pt x="6381" y="387"/>
                    <a:pt x="5368" y="0"/>
                    <a:pt x="4354" y="0"/>
                  </a:cubicBezTo>
                  <a:close/>
                </a:path>
              </a:pathLst>
            </a:custGeom>
            <a:solidFill>
              <a:schemeClr val="accent6">
                <a:lumMod val="75000"/>
              </a:schemeClr>
            </a:solidFill>
            <a:ln w="76200" cap="flat" cmpd="sng">
              <a:solidFill>
                <a:schemeClr val="lt1"/>
              </a:solidFill>
              <a:prstDash val="solid"/>
              <a:round/>
              <a:headEnd type="none" w="sm" len="sm"/>
              <a:tailEnd type="none" w="sm" len="sm"/>
            </a:ln>
          </p:spPr>
          <p:txBody>
            <a:bodyPr spcFirstLastPara="1" wrap="square" lIns="121900" tIns="121900" rIns="121900" bIns="121900" anchor="ctr" anchorCtr="0">
              <a:noAutofit/>
            </a:bodyPr>
            <a:lstStyle/>
            <a:p>
              <a:endParaRPr dirty="0">
                <a:solidFill>
                  <a:schemeClr val="bg1"/>
                </a:solidFill>
              </a:endParaRPr>
            </a:p>
          </p:txBody>
        </p:sp>
        <p:sp>
          <p:nvSpPr>
            <p:cNvPr id="450" name="Google Shape;450;p28"/>
            <p:cNvSpPr/>
            <p:nvPr/>
          </p:nvSpPr>
          <p:spPr>
            <a:xfrm>
              <a:off x="1442225" y="133813"/>
              <a:ext cx="1248427" cy="1057789"/>
            </a:xfrm>
            <a:custGeom>
              <a:avLst/>
              <a:gdLst/>
              <a:ahLst/>
              <a:cxnLst/>
              <a:rect l="l" t="t" r="r" b="b"/>
              <a:pathLst>
                <a:path w="12832" h="12831" extrusionOk="0">
                  <a:moveTo>
                    <a:pt x="6411" y="1"/>
                  </a:moveTo>
                  <a:cubicBezTo>
                    <a:pt x="2865" y="1"/>
                    <a:pt x="1" y="2874"/>
                    <a:pt x="1" y="6420"/>
                  </a:cubicBezTo>
                  <a:cubicBezTo>
                    <a:pt x="1" y="9957"/>
                    <a:pt x="2865" y="12831"/>
                    <a:pt x="6411" y="12831"/>
                  </a:cubicBezTo>
                  <a:cubicBezTo>
                    <a:pt x="9958" y="12831"/>
                    <a:pt x="12831" y="9957"/>
                    <a:pt x="12831" y="6420"/>
                  </a:cubicBezTo>
                  <a:cubicBezTo>
                    <a:pt x="12831" y="2874"/>
                    <a:pt x="9958" y="1"/>
                    <a:pt x="6411" y="1"/>
                  </a:cubicBezTo>
                  <a:close/>
                </a:path>
              </a:pathLst>
            </a:custGeom>
            <a:solidFill>
              <a:schemeClr val="accent5">
                <a:lumMod val="50000"/>
              </a:schemeClr>
            </a:solidFill>
            <a:ln>
              <a:noFill/>
            </a:ln>
          </p:spPr>
          <p:txBody>
            <a:bodyPr spcFirstLastPara="1" wrap="square" lIns="121900" tIns="121900" rIns="121900" bIns="121900" anchor="ctr" anchorCtr="0">
              <a:noAutofit/>
            </a:bodyPr>
            <a:lstStyle/>
            <a:p>
              <a:r>
                <a:rPr lang="tr-TR" b="1" dirty="0">
                  <a:solidFill>
                    <a:schemeClr val="bg1"/>
                  </a:solidFill>
                  <a:latin typeface="Calibri" panose="020F0502020204030204" pitchFamily="34" charset="0"/>
                  <a:cs typeface="Calibri" panose="020F0502020204030204" pitchFamily="34" charset="0"/>
                </a:rPr>
                <a:t>TEDARİKÇİLER</a:t>
              </a:r>
              <a:endParaRPr b="1" dirty="0">
                <a:solidFill>
                  <a:schemeClr val="bg1"/>
                </a:solidFill>
                <a:latin typeface="Calibri" panose="020F0502020204030204" pitchFamily="34" charset="0"/>
                <a:cs typeface="Calibri" panose="020F0502020204030204" pitchFamily="34" charset="0"/>
              </a:endParaRPr>
            </a:p>
          </p:txBody>
        </p:sp>
        <p:sp>
          <p:nvSpPr>
            <p:cNvPr id="4" name="Metin kutusu 3"/>
            <p:cNvSpPr txBox="1"/>
            <p:nvPr/>
          </p:nvSpPr>
          <p:spPr>
            <a:xfrm rot="2852351">
              <a:off x="2479725" y="1255220"/>
              <a:ext cx="1273276" cy="484748"/>
            </a:xfrm>
            <a:prstGeom prst="rect">
              <a:avLst/>
            </a:prstGeom>
            <a:noFill/>
          </p:spPr>
          <p:txBody>
            <a:bodyPr wrap="square" rtlCol="0">
              <a:spAutoFit/>
            </a:bodyPr>
            <a:lstStyle/>
            <a:p>
              <a:pPr algn="ctr"/>
              <a:r>
                <a:rPr lang="tr-TR" b="1" dirty="0">
                  <a:solidFill>
                    <a:schemeClr val="bg1"/>
                  </a:solidFill>
                  <a:latin typeface="Calibri" panose="020F0502020204030204" pitchFamily="34" charset="0"/>
                  <a:cs typeface="Calibri" panose="020F0502020204030204" pitchFamily="34" charset="0"/>
                </a:rPr>
                <a:t>Tedarikçilerin</a:t>
              </a:r>
            </a:p>
            <a:p>
              <a:pPr algn="ctr"/>
              <a:r>
                <a:rPr lang="tr-TR" b="1" dirty="0">
                  <a:solidFill>
                    <a:schemeClr val="bg1"/>
                  </a:solidFill>
                  <a:latin typeface="Calibri" panose="020F0502020204030204" pitchFamily="34" charset="0"/>
                  <a:cs typeface="Calibri" panose="020F0502020204030204" pitchFamily="34" charset="0"/>
                </a:rPr>
                <a:t> Pazarlık Gücü</a:t>
              </a:r>
            </a:p>
          </p:txBody>
        </p:sp>
        <p:sp>
          <p:nvSpPr>
            <p:cNvPr id="34" name="Metin kutusu 33"/>
            <p:cNvSpPr txBox="1"/>
            <p:nvPr/>
          </p:nvSpPr>
          <p:spPr>
            <a:xfrm rot="19197159">
              <a:off x="5146977" y="1239501"/>
              <a:ext cx="1290701" cy="484748"/>
            </a:xfrm>
            <a:prstGeom prst="rect">
              <a:avLst/>
            </a:prstGeom>
            <a:noFill/>
          </p:spPr>
          <p:txBody>
            <a:bodyPr wrap="square" rtlCol="0">
              <a:spAutoFit/>
            </a:bodyPr>
            <a:lstStyle/>
            <a:p>
              <a:pPr algn="ctr"/>
              <a:r>
                <a:rPr lang="tr-TR" b="1" dirty="0">
                  <a:solidFill>
                    <a:schemeClr val="bg1"/>
                  </a:solidFill>
                  <a:latin typeface="Calibri" panose="020F0502020204030204" pitchFamily="34" charset="0"/>
                  <a:cs typeface="Calibri" panose="020F0502020204030204" pitchFamily="34" charset="0"/>
                </a:rPr>
                <a:t>Yeni Girenlerin  Tehdidi</a:t>
              </a:r>
            </a:p>
          </p:txBody>
        </p:sp>
        <p:sp>
          <p:nvSpPr>
            <p:cNvPr id="35" name="Metin kutusu 34"/>
            <p:cNvSpPr txBox="1"/>
            <p:nvPr/>
          </p:nvSpPr>
          <p:spPr>
            <a:xfrm rot="2424744">
              <a:off x="5055143" y="3289561"/>
              <a:ext cx="1416160" cy="484748"/>
            </a:xfrm>
            <a:prstGeom prst="rect">
              <a:avLst/>
            </a:prstGeom>
            <a:noFill/>
          </p:spPr>
          <p:txBody>
            <a:bodyPr wrap="square" rtlCol="0">
              <a:spAutoFit/>
            </a:bodyPr>
            <a:lstStyle/>
            <a:p>
              <a:pPr algn="ctr"/>
              <a:r>
                <a:rPr lang="tr-TR" b="1" dirty="0">
                  <a:solidFill>
                    <a:schemeClr val="bg1"/>
                  </a:solidFill>
                  <a:latin typeface="Calibri" panose="020F0502020204030204" pitchFamily="34" charset="0"/>
                  <a:cs typeface="Calibri" panose="020F0502020204030204" pitchFamily="34" charset="0"/>
                </a:rPr>
                <a:t>İkame Ürünlerin Tehdidi</a:t>
              </a:r>
            </a:p>
          </p:txBody>
        </p:sp>
        <p:sp>
          <p:nvSpPr>
            <p:cNvPr id="36" name="Metin kutusu 35"/>
            <p:cNvSpPr txBox="1"/>
            <p:nvPr/>
          </p:nvSpPr>
          <p:spPr>
            <a:xfrm rot="7891559" flipV="1">
              <a:off x="2314986" y="3233967"/>
              <a:ext cx="1565194" cy="484748"/>
            </a:xfrm>
            <a:prstGeom prst="rect">
              <a:avLst/>
            </a:prstGeom>
            <a:noFill/>
          </p:spPr>
          <p:txBody>
            <a:bodyPr wrap="square" rtlCol="0">
              <a:spAutoFit/>
            </a:bodyPr>
            <a:lstStyle/>
            <a:p>
              <a:pPr algn="ctr"/>
              <a:r>
                <a:rPr lang="tr-TR" b="1" dirty="0">
                  <a:solidFill>
                    <a:schemeClr val="bg1"/>
                  </a:solidFill>
                  <a:latin typeface="Calibri" panose="020F0502020204030204" pitchFamily="34" charset="0"/>
                  <a:cs typeface="Calibri" panose="020F0502020204030204" pitchFamily="34" charset="0"/>
                </a:rPr>
                <a:t>Alıcıların </a:t>
              </a:r>
            </a:p>
            <a:p>
              <a:pPr algn="ctr"/>
              <a:r>
                <a:rPr lang="tr-TR" b="1" dirty="0">
                  <a:solidFill>
                    <a:schemeClr val="bg1"/>
                  </a:solidFill>
                  <a:latin typeface="Calibri" panose="020F0502020204030204" pitchFamily="34" charset="0"/>
                  <a:cs typeface="Calibri" panose="020F0502020204030204" pitchFamily="34" charset="0"/>
                </a:rPr>
                <a:t> Pazarlık Gücü</a:t>
              </a:r>
            </a:p>
          </p:txBody>
        </p:sp>
        <p:sp>
          <p:nvSpPr>
            <p:cNvPr id="2" name="Metin kutusu 1"/>
            <p:cNvSpPr txBox="1"/>
            <p:nvPr/>
          </p:nvSpPr>
          <p:spPr>
            <a:xfrm>
              <a:off x="3878827" y="1738026"/>
              <a:ext cx="1101806" cy="253916"/>
            </a:xfrm>
            <a:prstGeom prst="rect">
              <a:avLst/>
            </a:prstGeom>
            <a:noFill/>
          </p:spPr>
          <p:txBody>
            <a:bodyPr wrap="square" rtlCol="0">
              <a:spAutoFit/>
            </a:bodyPr>
            <a:lstStyle/>
            <a:p>
              <a:r>
                <a:rPr lang="tr-TR" sz="1600" b="1" dirty="0"/>
                <a:t>Hizmet Bölgesi</a:t>
              </a:r>
            </a:p>
          </p:txBody>
        </p:sp>
      </p:grpSp>
      <p:sp>
        <p:nvSpPr>
          <p:cNvPr id="5" name="Google Shape;447;p28">
            <a:extLst>
              <a:ext uri="{FF2B5EF4-FFF2-40B4-BE49-F238E27FC236}">
                <a16:creationId xmlns:a16="http://schemas.microsoft.com/office/drawing/2014/main" id="{DA2B2B4E-240E-9695-B406-F8810336ADAB}"/>
              </a:ext>
            </a:extLst>
          </p:cNvPr>
          <p:cNvSpPr/>
          <p:nvPr/>
        </p:nvSpPr>
        <p:spPr>
          <a:xfrm>
            <a:off x="6687089" y="2782084"/>
            <a:ext cx="1664569" cy="1410385"/>
          </a:xfrm>
          <a:custGeom>
            <a:avLst/>
            <a:gdLst/>
            <a:ahLst/>
            <a:cxnLst/>
            <a:rect l="l" t="t" r="r" b="b"/>
            <a:pathLst>
              <a:path w="12832" h="12831" extrusionOk="0">
                <a:moveTo>
                  <a:pt x="6411" y="1"/>
                </a:moveTo>
                <a:cubicBezTo>
                  <a:pt x="2875" y="1"/>
                  <a:pt x="0" y="2874"/>
                  <a:pt x="0" y="6420"/>
                </a:cubicBezTo>
                <a:cubicBezTo>
                  <a:pt x="0" y="9957"/>
                  <a:pt x="2875" y="12831"/>
                  <a:pt x="6411" y="12831"/>
                </a:cubicBezTo>
                <a:cubicBezTo>
                  <a:pt x="9957" y="12831"/>
                  <a:pt x="12831" y="9957"/>
                  <a:pt x="12831" y="6420"/>
                </a:cubicBezTo>
                <a:cubicBezTo>
                  <a:pt x="12831" y="2874"/>
                  <a:pt x="9957" y="1"/>
                  <a:pt x="6411" y="1"/>
                </a:cubicBezTo>
                <a:close/>
              </a:path>
            </a:pathLst>
          </a:custGeom>
          <a:solidFill>
            <a:schemeClr val="accent1">
              <a:lumMod val="20000"/>
              <a:lumOff val="80000"/>
            </a:schemeClr>
          </a:solidFill>
          <a:ln>
            <a:noFill/>
          </a:ln>
        </p:spPr>
        <p:txBody>
          <a:bodyPr spcFirstLastPara="1" wrap="square" lIns="121900" tIns="121900" rIns="121900" bIns="121900" anchor="ctr" anchorCtr="0">
            <a:noAutofit/>
          </a:bodyPr>
          <a:lstStyle/>
          <a:p>
            <a:pPr algn="ctr"/>
            <a:r>
              <a:rPr lang="tr-TR" b="1" dirty="0">
                <a:latin typeface="Calibri" panose="020F0502020204030204" pitchFamily="34" charset="0"/>
                <a:cs typeface="Calibri" panose="020F0502020204030204" pitchFamily="34" charset="0"/>
              </a:rPr>
              <a:t>RAKİPLER Rakipler Arasındaki Rekabet</a:t>
            </a:r>
          </a:p>
        </p:txBody>
      </p:sp>
      <p:sp>
        <p:nvSpPr>
          <p:cNvPr id="6" name="Rectangle: Rounded Corners 5">
            <a:extLst>
              <a:ext uri="{FF2B5EF4-FFF2-40B4-BE49-F238E27FC236}">
                <a16:creationId xmlns:a16="http://schemas.microsoft.com/office/drawing/2014/main" id="{78C2B435-0C38-CFFD-11BF-932546FE0A14}"/>
              </a:ext>
            </a:extLst>
          </p:cNvPr>
          <p:cNvSpPr/>
          <p:nvPr/>
        </p:nvSpPr>
        <p:spPr>
          <a:xfrm>
            <a:off x="530" y="104510"/>
            <a:ext cx="358753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Porter Rekabet Modeli</a:t>
            </a:r>
            <a:endParaRPr lang="en-US" sz="2000" b="1" dirty="0">
              <a:solidFill>
                <a:schemeClr val="bg1"/>
              </a:solidFill>
              <a:latin typeface="+mj-lt"/>
            </a:endParaRPr>
          </a:p>
        </p:txBody>
      </p:sp>
      <p:sp>
        <p:nvSpPr>
          <p:cNvPr id="7" name="Oval 6">
            <a:extLst>
              <a:ext uri="{FF2B5EF4-FFF2-40B4-BE49-F238E27FC236}">
                <a16:creationId xmlns:a16="http://schemas.microsoft.com/office/drawing/2014/main" id="{E23201FC-8649-A0C0-D3E0-94D458F807A0}"/>
              </a:ext>
            </a:extLst>
          </p:cNvPr>
          <p:cNvSpPr/>
          <p:nvPr/>
        </p:nvSpPr>
        <p:spPr>
          <a:xfrm>
            <a:off x="530" y="104510"/>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623455" y="407192"/>
            <a:ext cx="6264957"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a:t>
            </a:r>
            <a:r>
              <a:rPr lang="tr-TR" sz="2000" b="1" dirty="0">
                <a:solidFill>
                  <a:schemeClr val="bg1"/>
                </a:solidFill>
                <a:latin typeface="+mj-lt"/>
              </a:rPr>
              <a:t>       özet ve bir sonraki konuya hazırlık</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6888412" y="747711"/>
            <a:ext cx="530358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866193" y="6804218"/>
            <a:ext cx="2743200" cy="365125"/>
          </a:xfrm>
        </p:spPr>
        <p:txBody>
          <a:bodyPr/>
          <a:lstStyle/>
          <a:p>
            <a:fld id="{5570C600-3167-49D5-B953-3BFC16F3A3D1}" type="datetime1">
              <a:rPr lang="en-US" smtClean="0">
                <a:solidFill>
                  <a:schemeClr val="tx1"/>
                </a:solidFill>
              </a:rPr>
              <a:t>9/16/2022</a:t>
            </a:fld>
            <a:endParaRPr lang="en-US" dirty="0">
              <a:solidFill>
                <a:schemeClr val="tx1"/>
              </a:solidFill>
            </a:endParaRPr>
          </a:p>
        </p:txBody>
      </p:sp>
      <p:sp>
        <p:nvSpPr>
          <p:cNvPr id="4" name="Metin kutusu 3">
            <a:extLst>
              <a:ext uri="{FF2B5EF4-FFF2-40B4-BE49-F238E27FC236}">
                <a16:creationId xmlns:a16="http://schemas.microsoft.com/office/drawing/2014/main" id="{36CA47DA-A200-4ABC-8BE6-B80AE17227EF}"/>
              </a:ext>
            </a:extLst>
          </p:cNvPr>
          <p:cNvSpPr txBox="1"/>
          <p:nvPr/>
        </p:nvSpPr>
        <p:spPr>
          <a:xfrm>
            <a:off x="3128205" y="1470737"/>
            <a:ext cx="962376" cy="461665"/>
          </a:xfrm>
          <a:prstGeom prst="rect">
            <a:avLst/>
          </a:prstGeom>
          <a:noFill/>
        </p:spPr>
        <p:txBody>
          <a:bodyPr wrap="square" rtlCol="0">
            <a:spAutoFit/>
          </a:bodyPr>
          <a:lstStyle/>
          <a:p>
            <a:pPr algn="r"/>
            <a:r>
              <a:rPr lang="tr-TR" sz="2400" b="1" dirty="0">
                <a:solidFill>
                  <a:schemeClr val="accent1">
                    <a:lumMod val="50000"/>
                  </a:schemeClr>
                </a:solidFill>
              </a:rPr>
              <a:t>özet</a:t>
            </a:r>
            <a:endParaRPr lang="tr-TR" sz="2000" b="1" dirty="0">
              <a:solidFill>
                <a:schemeClr val="accent1">
                  <a:lumMod val="50000"/>
                </a:schemeClr>
              </a:solidFill>
            </a:endParaRPr>
          </a:p>
        </p:txBody>
      </p:sp>
      <p:sp>
        <p:nvSpPr>
          <p:cNvPr id="12" name="Metin kutusu 11">
            <a:extLst>
              <a:ext uri="{FF2B5EF4-FFF2-40B4-BE49-F238E27FC236}">
                <a16:creationId xmlns:a16="http://schemas.microsoft.com/office/drawing/2014/main" id="{6A4780C4-B5AE-4224-B256-34E03D5C9C51}"/>
              </a:ext>
            </a:extLst>
          </p:cNvPr>
          <p:cNvSpPr txBox="1"/>
          <p:nvPr/>
        </p:nvSpPr>
        <p:spPr>
          <a:xfrm>
            <a:off x="2213247" y="5148562"/>
            <a:ext cx="1829916" cy="707886"/>
          </a:xfrm>
          <a:prstGeom prst="rect">
            <a:avLst/>
          </a:prstGeom>
          <a:noFill/>
        </p:spPr>
        <p:txBody>
          <a:bodyPr wrap="square" rtlCol="0">
            <a:spAutoFit/>
          </a:bodyPr>
          <a:lstStyle/>
          <a:p>
            <a:pPr algn="r"/>
            <a:r>
              <a:rPr lang="tr-TR" sz="2000" b="1" dirty="0">
                <a:solidFill>
                  <a:srgbClr val="339933"/>
                </a:solidFill>
              </a:rPr>
              <a:t>     bir sonraki konunun amacı</a:t>
            </a:r>
            <a:endParaRPr lang="tr-TR" b="1" dirty="0">
              <a:solidFill>
                <a:srgbClr val="339933"/>
              </a:solidFill>
            </a:endParaRPr>
          </a:p>
        </p:txBody>
      </p:sp>
      <p:graphicFrame>
        <p:nvGraphicFramePr>
          <p:cNvPr id="3" name="Tablo 7">
            <a:extLst>
              <a:ext uri="{FF2B5EF4-FFF2-40B4-BE49-F238E27FC236}">
                <a16:creationId xmlns:a16="http://schemas.microsoft.com/office/drawing/2014/main" id="{0FA42C29-A657-9C08-976C-D7DD6CF4321A}"/>
              </a:ext>
            </a:extLst>
          </p:cNvPr>
          <p:cNvGraphicFramePr>
            <a:graphicFrameLocks noGrp="1"/>
          </p:cNvGraphicFramePr>
          <p:nvPr>
            <p:extLst>
              <p:ext uri="{D42A27DB-BD31-4B8C-83A1-F6EECF244321}">
                <p14:modId xmlns:p14="http://schemas.microsoft.com/office/powerpoint/2010/main" val="1817428967"/>
              </p:ext>
            </p:extLst>
          </p:nvPr>
        </p:nvGraphicFramePr>
        <p:xfrm>
          <a:off x="4090581" y="1538289"/>
          <a:ext cx="7524476" cy="3108960"/>
        </p:xfrm>
        <a:graphic>
          <a:graphicData uri="http://schemas.openxmlformats.org/drawingml/2006/table">
            <a:tbl>
              <a:tblPr firstRow="1" bandRow="1">
                <a:tableStyleId>{5C22544A-7EE6-4342-B048-85BDC9FD1C3A}</a:tableStyleId>
              </a:tblPr>
              <a:tblGrid>
                <a:gridCol w="7524476">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latin typeface="+mj-lt"/>
                          <a:ea typeface="+mn-ea"/>
                          <a:cs typeface="Calibri" panose="020F0502020204030204" pitchFamily="34" charset="0"/>
                        </a:rPr>
                        <a:t>Dış çevre analizlerinde üzerinde durulan bir diğer kritik konu, hizmet bölgesindeki rekabet şartlarıdır. </a:t>
                      </a:r>
                    </a:p>
                    <a:p>
                      <a:pPr marL="285750" indent="-285750">
                        <a:buFont typeface="Arial" panose="020B0604020202020204" pitchFamily="34" charset="0"/>
                        <a:buChar char="•"/>
                      </a:pPr>
                      <a:r>
                        <a:rPr lang="tr-TR" sz="1800" b="0" kern="1200" dirty="0">
                          <a:solidFill>
                            <a:schemeClr val="tx1"/>
                          </a:solidFill>
                          <a:latin typeface="+mj-lt"/>
                          <a:ea typeface="+mn-ea"/>
                          <a:cs typeface="Calibri" panose="020F0502020204030204" pitchFamily="34" charset="0"/>
                        </a:rPr>
                        <a:t>Rekabet, rakipler arasındaki mücadeleden ibaret değildir; rekabet koşullarını, endüstride yer alan beş güç belirlemektedir.</a:t>
                      </a:r>
                    </a:p>
                    <a:p>
                      <a:pPr marL="285750" indent="-285750">
                        <a:buFont typeface="Arial" panose="020B0604020202020204" pitchFamily="34" charset="0"/>
                        <a:buChar char="•"/>
                      </a:pPr>
                      <a:r>
                        <a:rPr lang="tr-TR" sz="1800" b="0" kern="1200" dirty="0">
                          <a:solidFill>
                            <a:schemeClr val="tx1"/>
                          </a:solidFill>
                          <a:latin typeface="+mj-lt"/>
                          <a:ea typeface="+mn-ea"/>
                          <a:cs typeface="Calibri" panose="020F0502020204030204" pitchFamily="34" charset="0"/>
                        </a:rPr>
                        <a:t>Rekabet şartlarını değerlendirmek için yoğunlaşma oranlarına (M kurum yoğunlaşma oranı, HHI) bakılmalıdır.</a:t>
                      </a:r>
                    </a:p>
                    <a:p>
                      <a:pPr marL="285750" indent="-285750">
                        <a:buFont typeface="Arial" panose="020B0604020202020204" pitchFamily="34" charset="0"/>
                        <a:buChar char="•"/>
                      </a:pPr>
                      <a:r>
                        <a:rPr lang="tr-TR" sz="1800" b="0" kern="1200" dirty="0">
                          <a:solidFill>
                            <a:schemeClr val="tx1"/>
                          </a:solidFill>
                          <a:latin typeface="+mj-lt"/>
                          <a:ea typeface="+mn-ea"/>
                          <a:cs typeface="Calibri" panose="020F0502020204030204" pitchFamily="34" charset="0"/>
                        </a:rPr>
                        <a:t>Rekabet profili matrisi, rakiplere göre kurumun konumunu belirlemede ve kurumun konumunu geliştirmesi için neler yapması gerektiğini kararlaştırmada kullanılan bir araçtır.</a:t>
                      </a:r>
                    </a:p>
                    <a:p>
                      <a:pPr marL="285750" indent="-285750">
                        <a:buFont typeface="Arial" panose="020B0604020202020204" pitchFamily="34" charset="0"/>
                        <a:buChar char="•"/>
                      </a:pPr>
                      <a:r>
                        <a:rPr lang="tr-TR" sz="1800" b="0" kern="1200" dirty="0">
                          <a:solidFill>
                            <a:schemeClr val="tx1"/>
                          </a:solidFill>
                          <a:latin typeface="+mj-lt"/>
                          <a:ea typeface="+mn-ea"/>
                          <a:cs typeface="Calibri" panose="020F0502020204030204" pitchFamily="34" charset="0"/>
                        </a:rPr>
                        <a:t>Rekabet, kazananlar ve kaybedenler oyunu olmamalıdır; rekabetin konusu, hastalar için yaratılan değer olmalıdır.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graphicFrame>
        <p:nvGraphicFramePr>
          <p:cNvPr id="11" name="Tablo 7">
            <a:extLst>
              <a:ext uri="{FF2B5EF4-FFF2-40B4-BE49-F238E27FC236}">
                <a16:creationId xmlns:a16="http://schemas.microsoft.com/office/drawing/2014/main" id="{1FC08D5E-F297-24E3-5DA8-78DC11B3C9AB}"/>
              </a:ext>
            </a:extLst>
          </p:cNvPr>
          <p:cNvGraphicFramePr>
            <a:graphicFrameLocks noGrp="1"/>
          </p:cNvGraphicFramePr>
          <p:nvPr>
            <p:extLst>
              <p:ext uri="{D42A27DB-BD31-4B8C-83A1-F6EECF244321}">
                <p14:modId xmlns:p14="http://schemas.microsoft.com/office/powerpoint/2010/main" val="2406674677"/>
              </p:ext>
            </p:extLst>
          </p:nvPr>
        </p:nvGraphicFramePr>
        <p:xfrm>
          <a:off x="4090581" y="5262088"/>
          <a:ext cx="6897758" cy="914400"/>
        </p:xfrm>
        <a:graphic>
          <a:graphicData uri="http://schemas.openxmlformats.org/drawingml/2006/table">
            <a:tbl>
              <a:tblPr firstRow="1" bandRow="1">
                <a:tableStyleId>{5C22544A-7EE6-4342-B048-85BDC9FD1C3A}</a:tableStyleId>
              </a:tblPr>
              <a:tblGrid>
                <a:gridCol w="6897758">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b="0" dirty="0">
                          <a:solidFill>
                            <a:schemeClr val="tx1"/>
                          </a:solidFill>
                          <a:latin typeface="+mj-lt"/>
                        </a:rPr>
                        <a:t>Rekabetin konusu,  hastalar için yaratılan değer olmalıdır. Değer nedir? Değer nasıl ölçülür; Değer nasıl ortaya çıkar? Yanıtlar için diğer konuya bakalım.</a:t>
                      </a:r>
                    </a:p>
                  </a:txBody>
                  <a:tcPr>
                    <a:lnL w="57150" cap="flat" cmpd="sng" algn="ctr">
                      <a:solidFill>
                        <a:schemeClr val="accent6">
                          <a:lumMod val="75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2578804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857526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Yeni açılan kurumların yarattığı tehditler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8927690" y="747711"/>
            <a:ext cx="3264310"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261793709"/>
              </p:ext>
            </p:extLst>
          </p:nvPr>
        </p:nvGraphicFramePr>
        <p:xfrm>
          <a:off x="5201262" y="3335378"/>
          <a:ext cx="6803925" cy="1737360"/>
        </p:xfrm>
        <a:graphic>
          <a:graphicData uri="http://schemas.openxmlformats.org/drawingml/2006/table">
            <a:tbl>
              <a:tblPr firstRow="1" bandRow="1">
                <a:tableStyleId>{5C22544A-7EE6-4342-B048-85BDC9FD1C3A}</a:tableStyleId>
              </a:tblPr>
              <a:tblGrid>
                <a:gridCol w="6803925">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b="0" dirty="0">
                          <a:solidFill>
                            <a:schemeClr val="tx1"/>
                          </a:solidFill>
                          <a:latin typeface="+mj-lt"/>
                        </a:rPr>
                        <a:t>Yeni açılan her kurum, hizmet arzını artırır.  </a:t>
                      </a:r>
                    </a:p>
                    <a:p>
                      <a:pPr marL="285750" indent="-285750">
                        <a:buFont typeface="Arial" panose="020B0604020202020204" pitchFamily="34" charset="0"/>
                        <a:buChar char="•"/>
                      </a:pPr>
                      <a:r>
                        <a:rPr lang="tr-TR" b="0" dirty="0">
                          <a:solidFill>
                            <a:schemeClr val="tx1"/>
                          </a:solidFill>
                          <a:latin typeface="+mj-lt"/>
                        </a:rPr>
                        <a:t>Hizmet arzının artması, arz-talep yasası gereği, hizmet fiyatlarının düşmesine yol açar.</a:t>
                      </a:r>
                    </a:p>
                    <a:p>
                      <a:pPr marL="285750" indent="-285750">
                        <a:buFont typeface="Arial" panose="020B0604020202020204" pitchFamily="34" charset="0"/>
                        <a:buChar char="•"/>
                      </a:pPr>
                      <a:r>
                        <a:rPr lang="tr-TR" b="0" dirty="0">
                          <a:solidFill>
                            <a:schemeClr val="tx1"/>
                          </a:solidFill>
                          <a:latin typeface="+mj-lt"/>
                        </a:rPr>
                        <a:t>Hizmet fiyatlarının düşmesi, endüstride/sektörde (hizmet bölgesinde) karlılığını azaltır. </a:t>
                      </a:r>
                    </a:p>
                    <a:p>
                      <a:pPr marL="285750" indent="-285750">
                        <a:buFont typeface="Arial" panose="020B0604020202020204" pitchFamily="34" charset="0"/>
                        <a:buChar char="•"/>
                      </a:pPr>
                      <a:r>
                        <a:rPr lang="tr-TR" b="0" dirty="0">
                          <a:solidFill>
                            <a:schemeClr val="tx1"/>
                          </a:solidFill>
                          <a:latin typeface="+mj-lt"/>
                        </a:rPr>
                        <a:t>Bir sektörde karlılığın azalması, rekabetin derecesini artırır.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pic>
        <p:nvPicPr>
          <p:cNvPr id="5" name="Resim 4">
            <a:extLst>
              <a:ext uri="{FF2B5EF4-FFF2-40B4-BE49-F238E27FC236}">
                <a16:creationId xmlns:a16="http://schemas.microsoft.com/office/drawing/2014/main" id="{753B178A-9505-1CA3-E570-5161614AB50E}"/>
              </a:ext>
            </a:extLst>
          </p:cNvPr>
          <p:cNvPicPr>
            <a:picLocks noChangeAspect="1"/>
          </p:cNvPicPr>
          <p:nvPr/>
        </p:nvPicPr>
        <p:blipFill>
          <a:blip r:embed="rId2"/>
          <a:stretch>
            <a:fillRect/>
          </a:stretch>
        </p:blipFill>
        <p:spPr>
          <a:xfrm>
            <a:off x="570272" y="2975553"/>
            <a:ext cx="2892216" cy="2358861"/>
          </a:xfrm>
          <a:prstGeom prst="rect">
            <a:avLst/>
          </a:prstGeom>
        </p:spPr>
      </p:pic>
      <p:sp>
        <p:nvSpPr>
          <p:cNvPr id="6" name="Ok: Aşağı 5">
            <a:extLst>
              <a:ext uri="{FF2B5EF4-FFF2-40B4-BE49-F238E27FC236}">
                <a16:creationId xmlns:a16="http://schemas.microsoft.com/office/drawing/2014/main" id="{53352F47-1C68-68F1-082B-06D57B4F4571}"/>
              </a:ext>
            </a:extLst>
          </p:cNvPr>
          <p:cNvSpPr/>
          <p:nvPr/>
        </p:nvSpPr>
        <p:spPr>
          <a:xfrm rot="20658851">
            <a:off x="2290916" y="2812026"/>
            <a:ext cx="422787" cy="523352"/>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1</a:t>
            </a:r>
          </a:p>
        </p:txBody>
      </p:sp>
    </p:spTree>
    <p:extLst>
      <p:ext uri="{BB962C8B-B14F-4D97-AF65-F5344CB8AC3E}">
        <p14:creationId xmlns:p14="http://schemas.microsoft.com/office/powerpoint/2010/main" val="3557727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857526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Yeni açılan kurumların yarattığı tehditlerin derecesini neler belirler?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8927690" y="747711"/>
            <a:ext cx="3264310"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3590479294"/>
              </p:ext>
            </p:extLst>
          </p:nvPr>
        </p:nvGraphicFramePr>
        <p:xfrm>
          <a:off x="5722372" y="2067017"/>
          <a:ext cx="5466738" cy="3931920"/>
        </p:xfrm>
        <a:graphic>
          <a:graphicData uri="http://schemas.openxmlformats.org/drawingml/2006/table">
            <a:tbl>
              <a:tblPr firstRow="1" bandRow="1">
                <a:tableStyleId>{5C22544A-7EE6-4342-B048-85BDC9FD1C3A}</a:tableStyleId>
              </a:tblPr>
              <a:tblGrid>
                <a:gridCol w="5466738">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b="0" dirty="0">
                          <a:solidFill>
                            <a:schemeClr val="tx1"/>
                          </a:solidFill>
                          <a:latin typeface="+mj-lt"/>
                        </a:rPr>
                        <a:t>Yeni açılan kurum sayısının artması halinde rekabet derecesi yükselir. Yeni kurum açılması (sektöre yeni giriş) ne kadar kolay ise, yeni açılan kurumların yaratacağı tehdit o derecede artacaktır. </a:t>
                      </a:r>
                    </a:p>
                    <a:p>
                      <a:pPr marL="285750" indent="-285750">
                        <a:buFont typeface="Arial" panose="020B0604020202020204" pitchFamily="34" charset="0"/>
                        <a:buChar char="•"/>
                      </a:pPr>
                      <a:endParaRPr lang="tr-TR" b="0" dirty="0">
                        <a:solidFill>
                          <a:schemeClr val="tx1"/>
                        </a:solidFill>
                        <a:latin typeface="+mj-lt"/>
                      </a:endParaRPr>
                    </a:p>
                    <a:p>
                      <a:pPr marL="285750" indent="-285750">
                        <a:buFont typeface="Arial" panose="020B0604020202020204" pitchFamily="34" charset="0"/>
                        <a:buChar char="•"/>
                      </a:pPr>
                      <a:r>
                        <a:rPr lang="tr-TR" b="0" dirty="0">
                          <a:solidFill>
                            <a:schemeClr val="tx1"/>
                          </a:solidFill>
                          <a:latin typeface="+mj-lt"/>
                        </a:rPr>
                        <a:t>Yeni kurumların açılmasını engelleyen, sınırlandıran koşullara giriş engeli adı verilir.  Giriş engeli, yatırımcıyı yatırım yapma fikrinden (motivasyonundan) vazgeçmesine neden olan endüstri (hizmet bölgesi) şartlarıdır.  </a:t>
                      </a:r>
                    </a:p>
                    <a:p>
                      <a:pPr marL="285750" indent="-285750">
                        <a:buFont typeface="Arial" panose="020B0604020202020204" pitchFamily="34" charset="0"/>
                        <a:buChar char="•"/>
                      </a:pPr>
                      <a:endParaRPr lang="tr-TR" b="0" dirty="0">
                        <a:solidFill>
                          <a:schemeClr val="tx1"/>
                        </a:solidFill>
                        <a:latin typeface="+mj-lt"/>
                      </a:endParaRPr>
                    </a:p>
                    <a:p>
                      <a:pPr marL="285750" indent="-285750">
                        <a:buFont typeface="Arial" panose="020B0604020202020204" pitchFamily="34" charset="0"/>
                        <a:buChar char="•"/>
                      </a:pPr>
                      <a:r>
                        <a:rPr lang="tr-TR" b="0" dirty="0">
                          <a:solidFill>
                            <a:schemeClr val="tx1"/>
                          </a:solidFill>
                          <a:latin typeface="+mj-lt"/>
                        </a:rPr>
                        <a:t>Bir hizmet bölgesinde yeni kurumların açılmasını sınırlandıran, </a:t>
                      </a:r>
                      <a:r>
                        <a:rPr lang="tr-TR" b="1" dirty="0">
                          <a:solidFill>
                            <a:schemeClr val="tx1"/>
                          </a:solidFill>
                          <a:latin typeface="+mj-lt"/>
                        </a:rPr>
                        <a:t>giriş engelleri </a:t>
                      </a:r>
                      <a:r>
                        <a:rPr lang="tr-TR" b="0" dirty="0">
                          <a:solidFill>
                            <a:schemeClr val="tx1"/>
                          </a:solidFill>
                          <a:latin typeface="+mj-lt"/>
                        </a:rPr>
                        <a:t>ne kadar yüksek ise, yeni açılan kurumların tehdidi de o kadar azalacaktır.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2000860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giriş engelleri nelerdir? </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322171052"/>
              </p:ext>
            </p:extLst>
          </p:nvPr>
        </p:nvGraphicFramePr>
        <p:xfrm>
          <a:off x="4689987" y="1919534"/>
          <a:ext cx="6780132" cy="173736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1" kern="1200" dirty="0">
                          <a:solidFill>
                            <a:schemeClr val="tx1"/>
                          </a:solidFill>
                          <a:latin typeface="+mn-lt"/>
                          <a:ea typeface="+mn-ea"/>
                          <a:cs typeface="+mn-cs"/>
                        </a:rPr>
                        <a:t>hizmet bölgesinde yeni kurum açılmasını engelleyen (girişimcilerin, yeni hastane yatırımı yapmaktan caymalarına yol açan) faktörler/koşullar giriş engeli olarak tanımlanır.  </a:t>
                      </a:r>
                    </a:p>
                    <a:p>
                      <a:pPr marL="0" indent="0">
                        <a:buFont typeface="Arial" panose="020B0604020202020204" pitchFamily="34" charset="0"/>
                        <a:buNone/>
                      </a:pPr>
                      <a:endParaRPr lang="tr-TR" sz="1800" b="1" kern="1200" dirty="0">
                        <a:solidFill>
                          <a:schemeClr val="tx1"/>
                        </a:solidFill>
                        <a:latin typeface="+mn-lt"/>
                        <a:ea typeface="+mn-ea"/>
                        <a:cs typeface="+mn-cs"/>
                      </a:endParaRPr>
                    </a:p>
                    <a:p>
                      <a:pPr marL="0" indent="0">
                        <a:buFont typeface="Arial" panose="020B0604020202020204" pitchFamily="34" charset="0"/>
                        <a:buNone/>
                      </a:pPr>
                      <a:r>
                        <a:rPr lang="tr-TR" sz="1800" b="1" kern="1200" dirty="0">
                          <a:solidFill>
                            <a:schemeClr val="tx1"/>
                          </a:solidFill>
                          <a:latin typeface="+mn-lt"/>
                          <a:ea typeface="+mn-ea"/>
                          <a:cs typeface="+mn-cs"/>
                        </a:rPr>
                        <a:t>Bir girişimciyi yatırım fikrinden vazgeçmeye sevk eden nedenler nelerdir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graphicFrame>
        <p:nvGraphicFramePr>
          <p:cNvPr id="6" name="Tablo 7">
            <a:extLst>
              <a:ext uri="{FF2B5EF4-FFF2-40B4-BE49-F238E27FC236}">
                <a16:creationId xmlns:a16="http://schemas.microsoft.com/office/drawing/2014/main" id="{1D63EFA7-A28D-B408-FA75-C1212E278938}"/>
              </a:ext>
            </a:extLst>
          </p:cNvPr>
          <p:cNvGraphicFramePr>
            <a:graphicFrameLocks noGrp="1"/>
          </p:cNvGraphicFramePr>
          <p:nvPr>
            <p:extLst>
              <p:ext uri="{D42A27DB-BD31-4B8C-83A1-F6EECF244321}">
                <p14:modId xmlns:p14="http://schemas.microsoft.com/office/powerpoint/2010/main" val="1751036919"/>
              </p:ext>
            </p:extLst>
          </p:nvPr>
        </p:nvGraphicFramePr>
        <p:xfrm>
          <a:off x="4689987" y="3890488"/>
          <a:ext cx="6897758" cy="2560320"/>
        </p:xfrm>
        <a:graphic>
          <a:graphicData uri="http://schemas.openxmlformats.org/drawingml/2006/table">
            <a:tbl>
              <a:tblPr firstRow="1" bandRow="1">
                <a:tableStyleId>{5C22544A-7EE6-4342-B048-85BDC9FD1C3A}</a:tableStyleId>
              </a:tblPr>
              <a:tblGrid>
                <a:gridCol w="6897758">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1" kern="1200" dirty="0">
                          <a:solidFill>
                            <a:schemeClr val="tx1"/>
                          </a:solidFill>
                          <a:latin typeface="+mn-lt"/>
                          <a:ea typeface="+mn-ea"/>
                          <a:cs typeface="+mn-cs"/>
                        </a:rPr>
                        <a:t>Ölçek ekonomisi</a:t>
                      </a:r>
                    </a:p>
                    <a:p>
                      <a:pPr marL="0" indent="0">
                        <a:buFont typeface="Arial" panose="020B0604020202020204" pitchFamily="34" charset="0"/>
                        <a:buNone/>
                      </a:pPr>
                      <a:r>
                        <a:rPr lang="tr-TR" sz="1800" b="1" kern="1200" dirty="0">
                          <a:solidFill>
                            <a:schemeClr val="tx1"/>
                          </a:solidFill>
                          <a:latin typeface="+mn-lt"/>
                          <a:ea typeface="+mn-ea"/>
                          <a:cs typeface="+mn-cs"/>
                        </a:rPr>
                        <a:t>Hizmet farklılaştırma</a:t>
                      </a:r>
                    </a:p>
                    <a:p>
                      <a:pPr marL="0" indent="0">
                        <a:buFont typeface="Arial" panose="020B0604020202020204" pitchFamily="34" charset="0"/>
                        <a:buNone/>
                      </a:pPr>
                      <a:r>
                        <a:rPr lang="tr-TR" sz="1800" b="1" kern="1200" dirty="0">
                          <a:solidFill>
                            <a:schemeClr val="tx1"/>
                          </a:solidFill>
                          <a:latin typeface="+mn-lt"/>
                          <a:ea typeface="+mn-ea"/>
                          <a:cs typeface="+mn-cs"/>
                        </a:rPr>
                        <a:t>Yüksek sermaye ihtiyacı</a:t>
                      </a:r>
                    </a:p>
                    <a:p>
                      <a:pPr marL="0" indent="0">
                        <a:buFont typeface="Arial" panose="020B0604020202020204" pitchFamily="34" charset="0"/>
                        <a:buNone/>
                      </a:pPr>
                      <a:r>
                        <a:rPr lang="tr-TR" sz="1800" b="1" kern="1200" dirty="0">
                          <a:solidFill>
                            <a:schemeClr val="tx1"/>
                          </a:solidFill>
                          <a:latin typeface="+mn-lt"/>
                          <a:ea typeface="+mn-ea"/>
                          <a:cs typeface="+mn-cs"/>
                        </a:rPr>
                        <a:t>Kurum (marka) değiştirme maliyeti</a:t>
                      </a:r>
                    </a:p>
                    <a:p>
                      <a:pPr marL="0" indent="0">
                        <a:buFont typeface="Arial" panose="020B0604020202020204" pitchFamily="34" charset="0"/>
                        <a:buNone/>
                      </a:pPr>
                      <a:r>
                        <a:rPr lang="tr-TR" sz="1800" b="1" kern="1200" dirty="0">
                          <a:solidFill>
                            <a:schemeClr val="tx1"/>
                          </a:solidFill>
                          <a:latin typeface="+mn-lt"/>
                          <a:ea typeface="+mn-ea"/>
                          <a:cs typeface="+mn-cs"/>
                        </a:rPr>
                        <a:t>Dağıtım kanallarına erişim</a:t>
                      </a:r>
                    </a:p>
                    <a:p>
                      <a:pPr marL="0" indent="0">
                        <a:buFont typeface="Arial" panose="020B0604020202020204" pitchFamily="34" charset="0"/>
                        <a:buNone/>
                      </a:pPr>
                      <a:r>
                        <a:rPr lang="tr-TR" sz="1800" b="1" kern="1200" dirty="0">
                          <a:solidFill>
                            <a:schemeClr val="tx1"/>
                          </a:solidFill>
                          <a:latin typeface="+mn-lt"/>
                          <a:ea typeface="+mn-ea"/>
                          <a:cs typeface="+mn-cs"/>
                        </a:rPr>
                        <a:t>Maliyet dezavantajları</a:t>
                      </a:r>
                    </a:p>
                    <a:p>
                      <a:pPr marL="0" indent="0">
                        <a:buFont typeface="Arial" panose="020B0604020202020204" pitchFamily="34" charset="0"/>
                        <a:buNone/>
                      </a:pPr>
                      <a:r>
                        <a:rPr lang="tr-TR" sz="1800" b="1" kern="1200" dirty="0">
                          <a:solidFill>
                            <a:schemeClr val="tx1"/>
                          </a:solidFill>
                          <a:latin typeface="+mn-lt"/>
                          <a:ea typeface="+mn-ea"/>
                          <a:cs typeface="+mn-cs"/>
                        </a:rPr>
                        <a:t>Hükümet politikaları</a:t>
                      </a:r>
                    </a:p>
                    <a:p>
                      <a:pPr marL="0" indent="0">
                        <a:buFont typeface="Arial" panose="020B0604020202020204" pitchFamily="34" charset="0"/>
                        <a:buNone/>
                      </a:pPr>
                      <a:r>
                        <a:rPr lang="tr-TR" sz="1800" b="1" kern="1200" dirty="0">
                          <a:solidFill>
                            <a:schemeClr val="tx1"/>
                          </a:solidFill>
                          <a:latin typeface="+mn-lt"/>
                          <a:ea typeface="+mn-ea"/>
                          <a:cs typeface="+mn-cs"/>
                        </a:rPr>
                        <a:t>Misilleme beklentisi</a:t>
                      </a:r>
                    </a:p>
                    <a:p>
                      <a:pPr marL="0" indent="0">
                        <a:buFont typeface="Arial" panose="020B0604020202020204" pitchFamily="34" charset="0"/>
                        <a:buNone/>
                      </a:pPr>
                      <a:r>
                        <a:rPr lang="tr-TR" sz="1800" b="1" kern="1200" dirty="0">
                          <a:solidFill>
                            <a:schemeClr val="tx1"/>
                          </a:solidFill>
                          <a:latin typeface="+mn-lt"/>
                          <a:ea typeface="+mn-ea"/>
                          <a:cs typeface="+mn-cs"/>
                        </a:rPr>
                        <a:t>Caydırıcı fiyatlandırma</a:t>
                      </a:r>
                      <a:endParaRPr lang="tr-TR" sz="1800" b="0" kern="1200" dirty="0">
                        <a:solidFill>
                          <a:schemeClr val="tx1"/>
                        </a:solidFill>
                        <a:latin typeface="+mn-lt"/>
                        <a:ea typeface="+mn-ea"/>
                        <a:cs typeface="+mn-cs"/>
                      </a:endParaRPr>
                    </a:p>
                  </a:txBody>
                  <a:tcPr>
                    <a:lnL w="57150" cap="flat" cmpd="sng" algn="ctr">
                      <a:solidFill>
                        <a:schemeClr val="accent6">
                          <a:lumMod val="75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
        <p:nvSpPr>
          <p:cNvPr id="8" name="Metin kutusu 7">
            <a:extLst>
              <a:ext uri="{FF2B5EF4-FFF2-40B4-BE49-F238E27FC236}">
                <a16:creationId xmlns:a16="http://schemas.microsoft.com/office/drawing/2014/main" id="{8FD7735F-A9FA-B4E4-2A88-85EF0A9F99BD}"/>
              </a:ext>
            </a:extLst>
          </p:cNvPr>
          <p:cNvSpPr txBox="1"/>
          <p:nvPr/>
        </p:nvSpPr>
        <p:spPr>
          <a:xfrm>
            <a:off x="2930013" y="3861674"/>
            <a:ext cx="1917290" cy="369332"/>
          </a:xfrm>
          <a:prstGeom prst="rect">
            <a:avLst/>
          </a:prstGeom>
          <a:noFill/>
        </p:spPr>
        <p:txBody>
          <a:bodyPr wrap="square" rtlCol="0">
            <a:spAutoFit/>
          </a:bodyPr>
          <a:lstStyle/>
          <a:p>
            <a:r>
              <a:rPr lang="tr-TR" b="1" dirty="0">
                <a:solidFill>
                  <a:schemeClr val="accent6">
                    <a:lumMod val="75000"/>
                  </a:schemeClr>
                </a:solidFill>
              </a:rPr>
              <a:t>Giriş engelleri</a:t>
            </a:r>
          </a:p>
        </p:txBody>
      </p:sp>
      <p:sp>
        <p:nvSpPr>
          <p:cNvPr id="5" name="Metin kutusu 4">
            <a:extLst>
              <a:ext uri="{FF2B5EF4-FFF2-40B4-BE49-F238E27FC236}">
                <a16:creationId xmlns:a16="http://schemas.microsoft.com/office/drawing/2014/main" id="{58C0E674-7DFD-DC90-AD32-6F0E4C63BFC6}"/>
              </a:ext>
            </a:extLst>
          </p:cNvPr>
          <p:cNvSpPr txBox="1"/>
          <p:nvPr/>
        </p:nvSpPr>
        <p:spPr>
          <a:xfrm>
            <a:off x="3239729" y="1828799"/>
            <a:ext cx="1917290" cy="369332"/>
          </a:xfrm>
          <a:prstGeom prst="rect">
            <a:avLst/>
          </a:prstGeom>
          <a:noFill/>
        </p:spPr>
        <p:txBody>
          <a:bodyPr wrap="square" rtlCol="0">
            <a:spAutoFit/>
          </a:bodyPr>
          <a:lstStyle/>
          <a:p>
            <a:r>
              <a:rPr lang="tr-TR" b="1" dirty="0">
                <a:solidFill>
                  <a:schemeClr val="accent1">
                    <a:lumMod val="75000"/>
                  </a:schemeClr>
                </a:solidFill>
              </a:rPr>
              <a:t>Giriş engeli</a:t>
            </a:r>
          </a:p>
        </p:txBody>
      </p:sp>
    </p:spTree>
    <p:extLst>
      <p:ext uri="{BB962C8B-B14F-4D97-AF65-F5344CB8AC3E}">
        <p14:creationId xmlns:p14="http://schemas.microsoft.com/office/powerpoint/2010/main" val="383719135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1854</TotalTime>
  <Words>3632</Words>
  <Application>Microsoft Office PowerPoint</Application>
  <PresentationFormat>Geniş ekran</PresentationFormat>
  <Paragraphs>490</Paragraphs>
  <Slides>60</Slides>
  <Notes>1</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60</vt:i4>
      </vt:variant>
    </vt:vector>
  </HeadingPairs>
  <TitlesOfParts>
    <vt:vector size="69" baseType="lpstr">
      <vt:lpstr>Amasis MT Pro Black</vt:lpstr>
      <vt:lpstr>Arial</vt:lpstr>
      <vt:lpstr>Arial Black</vt:lpstr>
      <vt:lpstr>Calibri</vt:lpstr>
      <vt:lpstr>Calibri Light</vt:lpstr>
      <vt:lpstr>Cambria Math</vt:lpstr>
      <vt:lpstr>Rockwell Nova Extra Bold</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sahin kavuncubasi</dc:creator>
  <cp:lastModifiedBy>sahin kavuncubasi</cp:lastModifiedBy>
  <cp:revision>41</cp:revision>
  <dcterms:created xsi:type="dcterms:W3CDTF">2022-09-02T11:58:59Z</dcterms:created>
  <dcterms:modified xsi:type="dcterms:W3CDTF">2022-09-16T13:55:09Z</dcterms:modified>
</cp:coreProperties>
</file>