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sldIdLst>
    <p:sldId id="306" r:id="rId2"/>
    <p:sldId id="267" r:id="rId3"/>
    <p:sldId id="265" r:id="rId4"/>
    <p:sldId id="1286" r:id="rId5"/>
    <p:sldId id="1287" r:id="rId6"/>
    <p:sldId id="256" r:id="rId7"/>
    <p:sldId id="1310" r:id="rId8"/>
    <p:sldId id="307" r:id="rId9"/>
    <p:sldId id="1288" r:id="rId10"/>
    <p:sldId id="1289" r:id="rId11"/>
    <p:sldId id="1290" r:id="rId12"/>
    <p:sldId id="1300" r:id="rId13"/>
    <p:sldId id="1297" r:id="rId14"/>
    <p:sldId id="1298" r:id="rId15"/>
    <p:sldId id="1299" r:id="rId16"/>
    <p:sldId id="1301" r:id="rId17"/>
    <p:sldId id="1302" r:id="rId18"/>
    <p:sldId id="1291" r:id="rId19"/>
    <p:sldId id="1303" r:id="rId20"/>
    <p:sldId id="1305" r:id="rId21"/>
    <p:sldId id="1292" r:id="rId22"/>
    <p:sldId id="1293" r:id="rId23"/>
    <p:sldId id="1295" r:id="rId24"/>
    <p:sldId id="1311" r:id="rId25"/>
    <p:sldId id="1308" r:id="rId26"/>
    <p:sldId id="1306" r:id="rId27"/>
    <p:sldId id="308" r:id="rId28"/>
    <p:sldId id="258" r:id="rId29"/>
    <p:sldId id="1273" r:id="rId30"/>
    <p:sldId id="1313" r:id="rId31"/>
    <p:sldId id="1318" r:id="rId32"/>
    <p:sldId id="1315" r:id="rId33"/>
    <p:sldId id="1317" r:id="rId34"/>
    <p:sldId id="1312" r:id="rId35"/>
    <p:sldId id="1316" r:id="rId36"/>
    <p:sldId id="1307" r:id="rId37"/>
    <p:sldId id="1319" r:id="rId38"/>
    <p:sldId id="290" r:id="rId39"/>
    <p:sldId id="1326" r:id="rId40"/>
    <p:sldId id="1321" r:id="rId41"/>
    <p:sldId id="1325" r:id="rId42"/>
    <p:sldId id="1322" r:id="rId43"/>
    <p:sldId id="1327" r:id="rId44"/>
    <p:sldId id="1323" r:id="rId45"/>
    <p:sldId id="1324" r:id="rId46"/>
    <p:sldId id="1328" r:id="rId47"/>
    <p:sldId id="1329" r:id="rId48"/>
    <p:sldId id="1330" r:id="rId49"/>
    <p:sldId id="1332" r:id="rId50"/>
    <p:sldId id="303"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0E6"/>
    <a:srgbClr val="B282BC"/>
    <a:srgbClr val="FFF2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varScale="1">
        <p:scale>
          <a:sx n="78" d="100"/>
          <a:sy n="78"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600F0-7B2A-461F-ABF9-84A2ABCAC4C7}" type="datetimeFigureOut">
              <a:rPr lang="tr-TR" smtClean="0"/>
              <a:t>16.09.2022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5C6D4-C377-41D4-A5B6-81CD13705C7C}" type="slidenum">
              <a:rPr lang="tr-TR" smtClean="0"/>
              <a:t>‹#›</a:t>
            </a:fld>
            <a:endParaRPr lang="tr-TR"/>
          </a:p>
        </p:txBody>
      </p:sp>
    </p:spTree>
    <p:extLst>
      <p:ext uri="{BB962C8B-B14F-4D97-AF65-F5344CB8AC3E}">
        <p14:creationId xmlns:p14="http://schemas.microsoft.com/office/powerpoint/2010/main" val="165503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9EAF99-FF1D-40EA-B04A-652998394D1A}" type="slidenum">
              <a:rPr lang="en-US" smtClean="0"/>
              <a:t>5</a:t>
            </a:fld>
            <a:endParaRPr lang="en-US"/>
          </a:p>
        </p:txBody>
      </p:sp>
    </p:spTree>
    <p:extLst>
      <p:ext uri="{BB962C8B-B14F-4D97-AF65-F5344CB8AC3E}">
        <p14:creationId xmlns:p14="http://schemas.microsoft.com/office/powerpoint/2010/main" val="400668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515C6D4-C377-41D4-A5B6-81CD13705C7C}" type="slidenum">
              <a:rPr lang="tr-TR" smtClean="0"/>
              <a:t>10</a:t>
            </a:fld>
            <a:endParaRPr lang="tr-TR"/>
          </a:p>
        </p:txBody>
      </p:sp>
    </p:spTree>
    <p:extLst>
      <p:ext uri="{BB962C8B-B14F-4D97-AF65-F5344CB8AC3E}">
        <p14:creationId xmlns:p14="http://schemas.microsoft.com/office/powerpoint/2010/main" val="87860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515C6D4-C377-41D4-A5B6-81CD13705C7C}" type="slidenum">
              <a:rPr lang="tr-TR" smtClean="0"/>
              <a:t>25</a:t>
            </a:fld>
            <a:endParaRPr lang="tr-TR"/>
          </a:p>
        </p:txBody>
      </p:sp>
    </p:spTree>
    <p:extLst>
      <p:ext uri="{BB962C8B-B14F-4D97-AF65-F5344CB8AC3E}">
        <p14:creationId xmlns:p14="http://schemas.microsoft.com/office/powerpoint/2010/main" val="366344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9EAF99-FF1D-40EA-B04A-652998394D1A}" type="slidenum">
              <a:rPr lang="en-US" smtClean="0"/>
              <a:t>38</a:t>
            </a:fld>
            <a:endParaRPr lang="en-US"/>
          </a:p>
        </p:txBody>
      </p:sp>
    </p:spTree>
    <p:extLst>
      <p:ext uri="{BB962C8B-B14F-4D97-AF65-F5344CB8AC3E}">
        <p14:creationId xmlns:p14="http://schemas.microsoft.com/office/powerpoint/2010/main" val="117870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F4F22-8B39-A7E9-DA61-5FD794DD8A1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57022E8-431E-8C1B-A3CD-84551F3C9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2854634-1959-6F5B-8F8C-FFBAD7D771F3}"/>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BCD29747-1B9F-CBA4-A35D-9007CD8B32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4E0570-C991-F245-DFC4-05A65069287D}"/>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30435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69B386-3F26-5E44-8B85-FB35B75D68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297716-7A2C-ADE5-F1E9-4F7ED382F29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AE9635-2037-98DE-3BF7-A5AF3004EBD5}"/>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330A9A65-815A-AE3C-A735-186C56E709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717690-E256-E336-E772-575D1F5AB806}"/>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03954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0CA2356-B8EC-928A-DC41-BBB53356FE2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B2F8237-477F-B02F-BAD1-E674053F0C2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8C6CB6-89DA-D81E-8B4C-AFA5CD451173}"/>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6FCAFD72-30C4-5CEF-AE45-4BDD793409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AFB173-C328-CCF7-DCB1-59EF5F45F2C4}"/>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43755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E95820-102A-D8AD-DAA1-9ADDB25F048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052A9EB-4193-685D-54A4-162B7ADB613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D4B39EA-8D3B-AC55-1233-682B8DB5E2E6}"/>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F8389DF1-4B6C-A82F-8983-8A89ADEEDD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2CF4CE-3AB5-2352-19AF-F9DF047134FA}"/>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412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4535EE-4D38-C125-2E4C-A22A91D5C65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F6DF264-98BB-86FC-CB1E-1C24A7B22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B285372-B596-5280-97AD-28E3F521C1C6}"/>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3252F55F-7819-7F44-AEB2-136179B2F3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5C186D-BE06-3198-790D-8C7898401D05}"/>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9120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D64945-840D-8F68-0239-8D9D74339C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0E9D59C-E529-E5F1-5F19-F741D0EC7F1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982C45-97B5-7FD1-76D4-42E20353B5E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A9A821B-A6B3-6F0C-F83A-94078D9583A2}"/>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6" name="Alt Bilgi Yer Tutucusu 5">
            <a:extLst>
              <a:ext uri="{FF2B5EF4-FFF2-40B4-BE49-F238E27FC236}">
                <a16:creationId xmlns:a16="http://schemas.microsoft.com/office/drawing/2014/main" id="{DDEE5B0A-992C-2ABD-9C9A-AA3B219503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1106C8D-CDA7-B868-1425-D3F139F2DCEA}"/>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32169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0C319-B2BD-0B99-1651-98584C0261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0F243F-9364-E223-7939-4F36F93CF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113DE20-E732-9BE8-119E-A48966CD6B4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0E10980-B5D5-0041-9BDE-D755BD6CA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3E2C26-5C9D-6C3E-4DEC-60FBA4222F9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96059F-F846-BF61-1B44-D7B2E189A0C1}"/>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8" name="Alt Bilgi Yer Tutucusu 7">
            <a:extLst>
              <a:ext uri="{FF2B5EF4-FFF2-40B4-BE49-F238E27FC236}">
                <a16:creationId xmlns:a16="http://schemas.microsoft.com/office/drawing/2014/main" id="{A4691DD2-EC9B-4607-55D0-44FD4A4ABAA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3C664FA-C23A-7ECF-201E-5BD95CEE8755}"/>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16081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AD94BE-8DDE-3C04-9F84-DEB5DEA7957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AE08C7D-2025-77A8-5471-C0A26EACE2BB}"/>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4" name="Alt Bilgi Yer Tutucusu 3">
            <a:extLst>
              <a:ext uri="{FF2B5EF4-FFF2-40B4-BE49-F238E27FC236}">
                <a16:creationId xmlns:a16="http://schemas.microsoft.com/office/drawing/2014/main" id="{61BE7DF4-BF8D-FD16-D4B4-F75D887847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3700349-ECF0-55CF-A542-317F86AF0C42}"/>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99043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C681B13-E0A8-915A-5041-DE2CBBB00161}"/>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3" name="Alt Bilgi Yer Tutucusu 2">
            <a:extLst>
              <a:ext uri="{FF2B5EF4-FFF2-40B4-BE49-F238E27FC236}">
                <a16:creationId xmlns:a16="http://schemas.microsoft.com/office/drawing/2014/main" id="{D2BBAEE0-64DE-6116-5C31-C24A10AC94F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C9C34C-DE73-7700-CF59-EA601A136CAD}"/>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90671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982D7-5549-EE5D-DBAB-DC32DD397AC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2C3670D-6675-FD07-9BFD-09651A54B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24E326E-1086-6F08-58DE-D9D17ED6D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01F09D-16B6-2966-8FD7-897EF324890A}"/>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6" name="Alt Bilgi Yer Tutucusu 5">
            <a:extLst>
              <a:ext uri="{FF2B5EF4-FFF2-40B4-BE49-F238E27FC236}">
                <a16:creationId xmlns:a16="http://schemas.microsoft.com/office/drawing/2014/main" id="{EF9E69E9-D332-8515-458F-FB436DF396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D08BEA-C043-115C-2C0B-A4A21DFAEFCC}"/>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84805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14E957-238F-89A1-5572-A613DC75796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D532B8D-A317-C1DC-4C6A-9DDFF0382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F0165C2-DB9A-2201-06D1-E79F28772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FB56E64-C0F3-316E-AE63-7B4F0F78EEC7}"/>
              </a:ext>
            </a:extLst>
          </p:cNvPr>
          <p:cNvSpPr>
            <a:spLocks noGrp="1"/>
          </p:cNvSpPr>
          <p:nvPr>
            <p:ph type="dt" sz="half" idx="10"/>
          </p:nvPr>
        </p:nvSpPr>
        <p:spPr/>
        <p:txBody>
          <a:bodyPr/>
          <a:lstStyle/>
          <a:p>
            <a:fld id="{7B19B1BC-E363-4E4F-ACDF-8B5B8A65FE78}" type="datetimeFigureOut">
              <a:rPr lang="tr-TR" smtClean="0"/>
              <a:t>16.09.2022</a:t>
            </a:fld>
            <a:endParaRPr lang="tr-TR"/>
          </a:p>
        </p:txBody>
      </p:sp>
      <p:sp>
        <p:nvSpPr>
          <p:cNvPr id="6" name="Alt Bilgi Yer Tutucusu 5">
            <a:extLst>
              <a:ext uri="{FF2B5EF4-FFF2-40B4-BE49-F238E27FC236}">
                <a16:creationId xmlns:a16="http://schemas.microsoft.com/office/drawing/2014/main" id="{50A77BD0-8684-C929-9690-5416C5A4C37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4FE180C-1E80-9142-E5EB-89FE9F04DD24}"/>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2684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2448873-5A08-5767-C7E8-B842979A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49F6E3-3652-C7FD-45F9-6AD746B6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05351C-4A11-90F7-39DC-3DD625DF0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9B1BC-E363-4E4F-ACDF-8B5B8A65FE78}" type="datetimeFigureOut">
              <a:rPr lang="tr-TR" smtClean="0"/>
              <a:t>16.09.2022</a:t>
            </a:fld>
            <a:endParaRPr lang="tr-TR"/>
          </a:p>
        </p:txBody>
      </p:sp>
      <p:sp>
        <p:nvSpPr>
          <p:cNvPr id="5" name="Alt Bilgi Yer Tutucusu 4">
            <a:extLst>
              <a:ext uri="{FF2B5EF4-FFF2-40B4-BE49-F238E27FC236}">
                <a16:creationId xmlns:a16="http://schemas.microsoft.com/office/drawing/2014/main" id="{D71D72A2-7822-2B1A-6272-96273781D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23AAAA4-2AB7-1522-3106-30D1E8E5E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9128B-081F-421D-92E5-9765341AA3AA}" type="slidenum">
              <a:rPr lang="tr-TR" smtClean="0"/>
              <a:t>‹#›</a:t>
            </a:fld>
            <a:endParaRPr lang="tr-TR"/>
          </a:p>
        </p:txBody>
      </p:sp>
    </p:spTree>
    <p:extLst>
      <p:ext uri="{BB962C8B-B14F-4D97-AF65-F5344CB8AC3E}">
        <p14:creationId xmlns:p14="http://schemas.microsoft.com/office/powerpoint/2010/main" val="51293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20624A29-0E4C-44DE-A3B8-98E3C16A9EFD}"/>
              </a:ext>
            </a:extLst>
          </p:cNvPr>
          <p:cNvSpPr>
            <a:spLocks noGrp="1"/>
          </p:cNvSpPr>
          <p:nvPr>
            <p:ph type="dt" sz="half" idx="10"/>
          </p:nvPr>
        </p:nvSpPr>
        <p:spPr/>
        <p:txBody>
          <a:bodyPr/>
          <a:lstStyle/>
          <a:p>
            <a:fld id="{A19246B6-7C5A-40AA-A924-3DD20D1860FD}" type="datetime1">
              <a:rPr lang="en-US" smtClean="0"/>
              <a:t>9/16/2022</a:t>
            </a:fld>
            <a:endParaRPr lang="en-US"/>
          </a:p>
        </p:txBody>
      </p:sp>
      <p:sp>
        <p:nvSpPr>
          <p:cNvPr id="4" name="Slayt Numarası Yer Tutucusu 3">
            <a:extLst>
              <a:ext uri="{FF2B5EF4-FFF2-40B4-BE49-F238E27FC236}">
                <a16:creationId xmlns:a16="http://schemas.microsoft.com/office/drawing/2014/main" id="{13C5C232-8B10-4FEF-BEEF-082EB900B354}"/>
              </a:ext>
            </a:extLst>
          </p:cNvPr>
          <p:cNvSpPr>
            <a:spLocks noGrp="1"/>
          </p:cNvSpPr>
          <p:nvPr>
            <p:ph type="sldNum" sz="quarter" idx="12"/>
          </p:nvPr>
        </p:nvSpPr>
        <p:spPr/>
        <p:txBody>
          <a:bodyPr/>
          <a:lstStyle/>
          <a:p>
            <a:fld id="{585A37CE-56CC-4263-A743-6EA01FAEC455}" type="slidenum">
              <a:rPr lang="en-US" smtClean="0"/>
              <a:t>1</a:t>
            </a:fld>
            <a:endParaRPr lang="en-US" dirty="0"/>
          </a:p>
        </p:txBody>
      </p:sp>
      <p:grpSp>
        <p:nvGrpSpPr>
          <p:cNvPr id="6" name="Grup 5">
            <a:extLst>
              <a:ext uri="{FF2B5EF4-FFF2-40B4-BE49-F238E27FC236}">
                <a16:creationId xmlns:a16="http://schemas.microsoft.com/office/drawing/2014/main" id="{0D65409A-813A-4D19-9000-09FF8548ADCD}"/>
              </a:ext>
            </a:extLst>
          </p:cNvPr>
          <p:cNvGrpSpPr/>
          <p:nvPr/>
        </p:nvGrpSpPr>
        <p:grpSpPr>
          <a:xfrm>
            <a:off x="7249687" y="3671048"/>
            <a:ext cx="534164" cy="1269161"/>
            <a:chOff x="7259017" y="2809610"/>
            <a:chExt cx="534164" cy="2978004"/>
          </a:xfrm>
        </p:grpSpPr>
        <p:sp>
          <p:nvSpPr>
            <p:cNvPr id="5" name="Metin kutusu 4">
              <a:extLst>
                <a:ext uri="{FF2B5EF4-FFF2-40B4-BE49-F238E27FC236}">
                  <a16:creationId xmlns:a16="http://schemas.microsoft.com/office/drawing/2014/main" id="{BA210E14-3AA3-46C3-B4BB-9AEC1E705FE6}"/>
                </a:ext>
              </a:extLst>
            </p:cNvPr>
            <p:cNvSpPr txBox="1"/>
            <p:nvPr/>
          </p:nvSpPr>
          <p:spPr>
            <a:xfrm rot="16200000">
              <a:off x="6006303" y="4062324"/>
              <a:ext cx="2967093" cy="461665"/>
            </a:xfrm>
            <a:prstGeom prst="rect">
              <a:avLst/>
            </a:prstGeom>
            <a:noFill/>
          </p:spPr>
          <p:txBody>
            <a:bodyPr wrap="square" rtlCol="0">
              <a:spAutoFit/>
            </a:bodyPr>
            <a:lstStyle/>
            <a:p>
              <a:pPr algn="ctr"/>
              <a:r>
                <a:rPr lang="tr-TR" sz="2400" b="1" dirty="0">
                  <a:solidFill>
                    <a:schemeClr val="accent1">
                      <a:lumMod val="50000"/>
                    </a:schemeClr>
                  </a:solidFill>
                </a:rPr>
                <a:t>Konular</a:t>
              </a:r>
              <a:r>
                <a:rPr lang="tr-TR" sz="2400" b="1" u="sng" dirty="0">
                  <a:solidFill>
                    <a:schemeClr val="accent1">
                      <a:lumMod val="50000"/>
                    </a:schemeClr>
                  </a:solidFill>
                </a:rPr>
                <a:t> </a:t>
              </a:r>
            </a:p>
          </p:txBody>
        </p:sp>
        <p:sp>
          <p:nvSpPr>
            <p:cNvPr id="17" name="Rectangle 39">
              <a:extLst>
                <a:ext uri="{FF2B5EF4-FFF2-40B4-BE49-F238E27FC236}">
                  <a16:creationId xmlns:a16="http://schemas.microsoft.com/office/drawing/2014/main" id="{120C2FDA-9976-4933-B55E-349C587A5CE7}"/>
                </a:ext>
              </a:extLst>
            </p:cNvPr>
            <p:cNvSpPr/>
            <p:nvPr/>
          </p:nvSpPr>
          <p:spPr>
            <a:xfrm>
              <a:off x="7720682" y="2809610"/>
              <a:ext cx="72499" cy="2978004"/>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Metin kutusu 6">
            <a:extLst>
              <a:ext uri="{FF2B5EF4-FFF2-40B4-BE49-F238E27FC236}">
                <a16:creationId xmlns:a16="http://schemas.microsoft.com/office/drawing/2014/main" id="{04567FF3-0D36-4556-BE2C-FCD73A527E3A}"/>
              </a:ext>
            </a:extLst>
          </p:cNvPr>
          <p:cNvSpPr txBox="1"/>
          <p:nvPr/>
        </p:nvSpPr>
        <p:spPr>
          <a:xfrm>
            <a:off x="5335396" y="1513059"/>
            <a:ext cx="606490" cy="923330"/>
          </a:xfrm>
          <a:prstGeom prst="rect">
            <a:avLst/>
          </a:prstGeom>
          <a:noFill/>
        </p:spPr>
        <p:txBody>
          <a:bodyPr wrap="square" rtlCol="0">
            <a:spAutoFit/>
          </a:bodyPr>
          <a:lstStyle/>
          <a:p>
            <a:r>
              <a:rPr lang="tr-TR" sz="5400" b="1" dirty="0">
                <a:solidFill>
                  <a:schemeClr val="bg1"/>
                </a:solidFill>
                <a:latin typeface="Arial Black" panose="020B0A04020102020204" pitchFamily="34" charset="0"/>
              </a:rPr>
              <a:t>1</a:t>
            </a:r>
          </a:p>
        </p:txBody>
      </p:sp>
      <p:pic>
        <p:nvPicPr>
          <p:cNvPr id="10" name="Resim 9">
            <a:extLst>
              <a:ext uri="{FF2B5EF4-FFF2-40B4-BE49-F238E27FC236}">
                <a16:creationId xmlns:a16="http://schemas.microsoft.com/office/drawing/2014/main" id="{8CD629EE-96AD-45F3-6E97-5D591C0E7D96}"/>
              </a:ext>
            </a:extLst>
          </p:cNvPr>
          <p:cNvPicPr>
            <a:picLocks noChangeAspect="1"/>
          </p:cNvPicPr>
          <p:nvPr/>
        </p:nvPicPr>
        <p:blipFill>
          <a:blip r:embed="rId2"/>
          <a:stretch>
            <a:fillRect/>
          </a:stretch>
        </p:blipFill>
        <p:spPr>
          <a:xfrm>
            <a:off x="18882" y="0"/>
            <a:ext cx="6426915" cy="6858000"/>
          </a:xfrm>
          <a:prstGeom prst="rect">
            <a:avLst/>
          </a:prstGeom>
        </p:spPr>
      </p:pic>
      <p:sp>
        <p:nvSpPr>
          <p:cNvPr id="13" name="Metin kutusu 12">
            <a:extLst>
              <a:ext uri="{FF2B5EF4-FFF2-40B4-BE49-F238E27FC236}">
                <a16:creationId xmlns:a16="http://schemas.microsoft.com/office/drawing/2014/main" id="{5461C3D0-5C88-5778-6FD5-A50901AE2F6E}"/>
              </a:ext>
            </a:extLst>
          </p:cNvPr>
          <p:cNvSpPr txBox="1"/>
          <p:nvPr/>
        </p:nvSpPr>
        <p:spPr>
          <a:xfrm>
            <a:off x="-43565" y="3739880"/>
            <a:ext cx="5363401" cy="1200329"/>
          </a:xfrm>
          <a:prstGeom prst="rect">
            <a:avLst/>
          </a:prstGeom>
          <a:noFill/>
        </p:spPr>
        <p:txBody>
          <a:bodyPr wrap="square" rtlCol="0">
            <a:spAutoFit/>
          </a:bodyPr>
          <a:lstStyle/>
          <a:p>
            <a:pPr algn="r"/>
            <a:r>
              <a:rPr lang="tr-TR" sz="2400" dirty="0">
                <a:solidFill>
                  <a:schemeClr val="accent4">
                    <a:lumMod val="40000"/>
                    <a:lumOff val="60000"/>
                  </a:schemeClr>
                </a:solidFill>
                <a:latin typeface="Rockwell Nova Extra Bold" panose="02060903020205020403" pitchFamily="18" charset="0"/>
              </a:rPr>
              <a:t>BÖLÜM</a:t>
            </a:r>
          </a:p>
          <a:p>
            <a:pPr algn="r"/>
            <a:r>
              <a:rPr lang="tr-TR" sz="2400" dirty="0">
                <a:solidFill>
                  <a:schemeClr val="accent4">
                    <a:lumMod val="40000"/>
                    <a:lumOff val="60000"/>
                  </a:schemeClr>
                </a:solidFill>
                <a:latin typeface="Rockwell Nova Extra Bold" panose="02060903020205020403" pitchFamily="18" charset="0"/>
              </a:rPr>
              <a:t>hizmet bölgesi </a:t>
            </a:r>
          </a:p>
          <a:p>
            <a:pPr algn="r"/>
            <a:r>
              <a:rPr lang="tr-TR" sz="2400" dirty="0">
                <a:solidFill>
                  <a:schemeClr val="accent4">
                    <a:lumMod val="40000"/>
                    <a:lumOff val="60000"/>
                  </a:schemeClr>
                </a:solidFill>
                <a:latin typeface="Rockwell Nova Extra Bold" panose="02060903020205020403" pitchFamily="18" charset="0"/>
              </a:rPr>
              <a:t>analizi</a:t>
            </a:r>
          </a:p>
        </p:txBody>
      </p:sp>
      <p:sp>
        <p:nvSpPr>
          <p:cNvPr id="14" name="Metin kutusu 13">
            <a:extLst>
              <a:ext uri="{FF2B5EF4-FFF2-40B4-BE49-F238E27FC236}">
                <a16:creationId xmlns:a16="http://schemas.microsoft.com/office/drawing/2014/main" id="{17F5059E-F9FA-17FC-26DD-E41A5B28FCD8}"/>
              </a:ext>
            </a:extLst>
          </p:cNvPr>
          <p:cNvSpPr txBox="1"/>
          <p:nvPr/>
        </p:nvSpPr>
        <p:spPr>
          <a:xfrm>
            <a:off x="5195450" y="3357244"/>
            <a:ext cx="609600" cy="1862048"/>
          </a:xfrm>
          <a:prstGeom prst="rect">
            <a:avLst/>
          </a:prstGeom>
          <a:noFill/>
        </p:spPr>
        <p:txBody>
          <a:bodyPr wrap="square" rtlCol="0">
            <a:spAutoFit/>
          </a:bodyPr>
          <a:lstStyle/>
          <a:p>
            <a:r>
              <a:rPr lang="tr-TR" sz="11500" dirty="0">
                <a:solidFill>
                  <a:srgbClr val="FFC1C2"/>
                </a:solidFill>
                <a:latin typeface="Amasis MT Pro Black" panose="020B0604020202020204" pitchFamily="18" charset="-94"/>
              </a:rPr>
              <a:t>7</a:t>
            </a:r>
          </a:p>
        </p:txBody>
      </p:sp>
      <p:sp>
        <p:nvSpPr>
          <p:cNvPr id="8" name="Metin kutusu 7">
            <a:extLst>
              <a:ext uri="{FF2B5EF4-FFF2-40B4-BE49-F238E27FC236}">
                <a16:creationId xmlns:a16="http://schemas.microsoft.com/office/drawing/2014/main" id="{60BC004D-2314-1AE8-B08D-B9770BB0BC1D}"/>
              </a:ext>
            </a:extLst>
          </p:cNvPr>
          <p:cNvSpPr txBox="1"/>
          <p:nvPr/>
        </p:nvSpPr>
        <p:spPr>
          <a:xfrm>
            <a:off x="7783851" y="3573928"/>
            <a:ext cx="4076700" cy="1477328"/>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Hizmet bölgesi kavramı</a:t>
            </a:r>
          </a:p>
          <a:p>
            <a:pPr marL="285750" indent="-285750">
              <a:buFont typeface="Wingdings" panose="05000000000000000000" pitchFamily="2" charset="2"/>
              <a:buChar char="q"/>
            </a:pPr>
            <a:r>
              <a:rPr lang="tr-TR" dirty="0">
                <a:latin typeface="+mj-lt"/>
              </a:rPr>
              <a:t>Hizmet bölgesi sınırlarının belirlenmesi</a:t>
            </a:r>
          </a:p>
          <a:p>
            <a:pPr marL="285750" indent="-285750">
              <a:buFont typeface="Wingdings" panose="05000000000000000000" pitchFamily="2" charset="2"/>
              <a:buChar char="q"/>
            </a:pPr>
            <a:r>
              <a:rPr lang="tr-TR" dirty="0">
                <a:latin typeface="+mj-lt"/>
              </a:rPr>
              <a:t>Sağlık ihtiyaçlarının belirlenmesi</a:t>
            </a:r>
          </a:p>
          <a:p>
            <a:pPr marL="285750" indent="-285750">
              <a:buFont typeface="Wingdings" panose="05000000000000000000" pitchFamily="2" charset="2"/>
              <a:buChar char="q"/>
            </a:pPr>
            <a:r>
              <a:rPr lang="tr-TR" dirty="0">
                <a:latin typeface="+mj-lt"/>
              </a:rPr>
              <a:t>Sağlık hizmetleri kullanımı</a:t>
            </a:r>
          </a:p>
          <a:p>
            <a:pPr marL="285750" indent="-285750">
              <a:buFont typeface="Wingdings" panose="05000000000000000000" pitchFamily="2" charset="2"/>
              <a:buChar char="q"/>
            </a:pPr>
            <a:r>
              <a:rPr lang="tr-TR" dirty="0">
                <a:latin typeface="+mj-lt"/>
              </a:rPr>
              <a:t>Coğrafik bilgi sistemleri</a:t>
            </a:r>
          </a:p>
        </p:txBody>
      </p:sp>
      <p:sp>
        <p:nvSpPr>
          <p:cNvPr id="2" name="Metin kutusu 7">
            <a:extLst>
              <a:ext uri="{FF2B5EF4-FFF2-40B4-BE49-F238E27FC236}">
                <a16:creationId xmlns:a16="http://schemas.microsoft.com/office/drawing/2014/main" id="{9435E8C3-9695-F51B-49F5-268772AE31D2}"/>
              </a:ext>
            </a:extLst>
          </p:cNvPr>
          <p:cNvSpPr txBox="1"/>
          <p:nvPr/>
        </p:nvSpPr>
        <p:spPr>
          <a:xfrm>
            <a:off x="339213" y="6219825"/>
            <a:ext cx="2743200" cy="36933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accent3">
                    <a:lumMod val="20000"/>
                    <a:lumOff val="80000"/>
                  </a:schemeClr>
                </a:solidFill>
              </a:rPr>
              <a:t>Dr. Şahin Kavuncubaşı</a:t>
            </a:r>
          </a:p>
        </p:txBody>
      </p:sp>
    </p:spTree>
    <p:extLst>
      <p:ext uri="{BB962C8B-B14F-4D97-AF65-F5344CB8AC3E}">
        <p14:creationId xmlns:p14="http://schemas.microsoft.com/office/powerpoint/2010/main" val="422719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095655" y="6492875"/>
            <a:ext cx="2743200" cy="365125"/>
          </a:xfrm>
        </p:spPr>
        <p:txBody>
          <a:bodyPr/>
          <a:lstStyle/>
          <a:p>
            <a:fld id="{585A37CE-56CC-4263-A743-6EA01FAEC455}" type="slidenum">
              <a:rPr lang="en-US" smtClean="0"/>
              <a:t>10</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yarıçap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149255" y="4035398"/>
            <a:ext cx="5455920" cy="2031325"/>
          </a:xfrm>
          <a:prstGeom prst="rect">
            <a:avLst/>
          </a:prstGeom>
          <a:noFill/>
        </p:spPr>
        <p:txBody>
          <a:bodyPr wrap="square" rtlCol="0">
            <a:spAutoFit/>
          </a:bodyPr>
          <a:lstStyle/>
          <a:p>
            <a:r>
              <a:rPr lang="tr-TR" dirty="0">
                <a:latin typeface="+mj-lt"/>
              </a:rPr>
              <a:t>Yarıçap modelinde bir kurumun hizmet bölgesi genellikle yarı çapı 24 km (15 mil)  olan bir dairenin içinde kalan alan ve bu alanda yaşayan nüfus olarak kabul edilir. </a:t>
            </a:r>
          </a:p>
          <a:p>
            <a:endParaRPr lang="tr-TR" dirty="0"/>
          </a:p>
          <a:p>
            <a:r>
              <a:rPr lang="tr-TR" sz="1800" dirty="0">
                <a:effectLst/>
                <a:latin typeface="+mj-lt"/>
                <a:ea typeface="Calibri" panose="020F0502020204030204" pitchFamily="34" charset="0"/>
                <a:cs typeface="Times New Roman" panose="02020603050405020304" pitchFamily="18" charset="0"/>
              </a:rPr>
              <a:t>Ulaşım süresi dikkate alındığında, hastaneye araçla 30 dakikada erişme imkanına sahip bölgeler de  hizmet bölgesi olarak kabul edilebilir.</a:t>
            </a:r>
            <a:endParaRPr lang="tr-TR" dirty="0">
              <a:latin typeface="+mj-lt"/>
            </a:endParaRPr>
          </a:p>
        </p:txBody>
      </p:sp>
      <p:grpSp>
        <p:nvGrpSpPr>
          <p:cNvPr id="4" name="Grup 3">
            <a:extLst>
              <a:ext uri="{FF2B5EF4-FFF2-40B4-BE49-F238E27FC236}">
                <a16:creationId xmlns:a16="http://schemas.microsoft.com/office/drawing/2014/main" id="{DC9A4538-39D6-2D76-E770-8DBFA69EA289}"/>
              </a:ext>
            </a:extLst>
          </p:cNvPr>
          <p:cNvGrpSpPr/>
          <p:nvPr/>
        </p:nvGrpSpPr>
        <p:grpSpPr>
          <a:xfrm>
            <a:off x="907812" y="1615150"/>
            <a:ext cx="4754880" cy="4882488"/>
            <a:chOff x="-363306" y="-127278"/>
            <a:chExt cx="5689997" cy="6066406"/>
          </a:xfrm>
        </p:grpSpPr>
        <p:pic>
          <p:nvPicPr>
            <p:cNvPr id="6" name="Picture 8" descr="HGM | Harita Genel Müdürlüğü - Ulusal Haritacılık Kurumu">
              <a:extLst>
                <a:ext uri="{FF2B5EF4-FFF2-40B4-BE49-F238E27FC236}">
                  <a16:creationId xmlns:a16="http://schemas.microsoft.com/office/drawing/2014/main" id="{658257E3-4DCB-1CE6-C9AE-8A1B9A957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06" y="-127278"/>
              <a:ext cx="5689997" cy="60664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 6">
              <a:extLst>
                <a:ext uri="{FF2B5EF4-FFF2-40B4-BE49-F238E27FC236}">
                  <a16:creationId xmlns:a16="http://schemas.microsoft.com/office/drawing/2014/main" id="{B16E400A-AF17-F40B-9EF7-A608DBE39658}"/>
                </a:ext>
              </a:extLst>
            </p:cNvPr>
            <p:cNvGrpSpPr/>
            <p:nvPr/>
          </p:nvGrpSpPr>
          <p:grpSpPr>
            <a:xfrm>
              <a:off x="459171" y="1683324"/>
              <a:ext cx="3211168" cy="3305620"/>
              <a:chOff x="849334" y="1451158"/>
              <a:chExt cx="3146061" cy="3179210"/>
            </a:xfrm>
            <a:solidFill>
              <a:schemeClr val="bg1">
                <a:alpha val="7000"/>
              </a:schemeClr>
            </a:solidFill>
          </p:grpSpPr>
          <p:sp>
            <p:nvSpPr>
              <p:cNvPr id="9" name="Oval 8">
                <a:extLst>
                  <a:ext uri="{FF2B5EF4-FFF2-40B4-BE49-F238E27FC236}">
                    <a16:creationId xmlns:a16="http://schemas.microsoft.com/office/drawing/2014/main" id="{39103A8C-45A0-8E4A-C312-4EC9605C867E}"/>
                  </a:ext>
                </a:extLst>
              </p:cNvPr>
              <p:cNvSpPr/>
              <p:nvPr/>
            </p:nvSpPr>
            <p:spPr>
              <a:xfrm>
                <a:off x="849334" y="1451158"/>
                <a:ext cx="3146061" cy="3179210"/>
              </a:xfrm>
              <a:prstGeom prst="ellipse">
                <a:avLst/>
              </a:prstGeom>
              <a:solidFill>
                <a:schemeClr val="accent4">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p>
            </p:txBody>
          </p:sp>
          <p:cxnSp>
            <p:nvCxnSpPr>
              <p:cNvPr id="11" name="Düz Ok Bağlayıcısı 10">
                <a:extLst>
                  <a:ext uri="{FF2B5EF4-FFF2-40B4-BE49-F238E27FC236}">
                    <a16:creationId xmlns:a16="http://schemas.microsoft.com/office/drawing/2014/main" id="{5D3464C6-F5E1-0238-5253-09D19237D174}"/>
                  </a:ext>
                </a:extLst>
              </p:cNvPr>
              <p:cNvCxnSpPr/>
              <p:nvPr/>
            </p:nvCxnSpPr>
            <p:spPr>
              <a:xfrm>
                <a:off x="2799864" y="3009093"/>
                <a:ext cx="1195531" cy="1"/>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7C439BBA-EE55-222A-C941-8E2C9A78600A}"/>
                  </a:ext>
                </a:extLst>
              </p:cNvPr>
              <p:cNvSpPr txBox="1"/>
              <p:nvPr/>
            </p:nvSpPr>
            <p:spPr>
              <a:xfrm>
                <a:off x="2860710" y="2951508"/>
                <a:ext cx="1050014" cy="367784"/>
              </a:xfrm>
              <a:prstGeom prst="rect">
                <a:avLst/>
              </a:prstGeom>
              <a:grpFill/>
            </p:spPr>
            <p:txBody>
              <a:bodyPr wrap="square" rtlCol="0">
                <a:spAutoFit/>
              </a:bodyPr>
              <a:lstStyle/>
              <a:p>
                <a:r>
                  <a:rPr lang="tr-TR" sz="1400" dirty="0"/>
                  <a:t>24 km</a:t>
                </a:r>
              </a:p>
            </p:txBody>
          </p:sp>
        </p:grpSp>
      </p:grpSp>
      <p:pic>
        <p:nvPicPr>
          <p:cNvPr id="21" name="Resim 20">
            <a:extLst>
              <a:ext uri="{FF2B5EF4-FFF2-40B4-BE49-F238E27FC236}">
                <a16:creationId xmlns:a16="http://schemas.microsoft.com/office/drawing/2014/main" id="{3941350E-FFF9-C58C-3F28-99EEB2214380}"/>
              </a:ext>
            </a:extLst>
          </p:cNvPr>
          <p:cNvPicPr>
            <a:picLocks noChangeAspect="1"/>
          </p:cNvPicPr>
          <p:nvPr/>
        </p:nvPicPr>
        <p:blipFill>
          <a:blip r:embed="rId4"/>
          <a:stretch>
            <a:fillRect/>
          </a:stretch>
        </p:blipFill>
        <p:spPr>
          <a:xfrm>
            <a:off x="2594982" y="4146243"/>
            <a:ext cx="680110" cy="548476"/>
          </a:xfrm>
          <a:prstGeom prst="rect">
            <a:avLst/>
          </a:prstGeom>
        </p:spPr>
      </p:pic>
    </p:spTree>
    <p:extLst>
      <p:ext uri="{BB962C8B-B14F-4D97-AF65-F5344CB8AC3E}">
        <p14:creationId xmlns:p14="http://schemas.microsoft.com/office/powerpoint/2010/main" val="103711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11</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hasta orijin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974080" y="2040904"/>
            <a:ext cx="5384800" cy="2308324"/>
          </a:xfrm>
          <a:prstGeom prst="rect">
            <a:avLst/>
          </a:prstGeom>
          <a:noFill/>
        </p:spPr>
        <p:txBody>
          <a:bodyPr wrap="square" rtlCol="0">
            <a:spAutoFit/>
          </a:bodyPr>
          <a:lstStyle/>
          <a:p>
            <a:r>
              <a:rPr lang="tr-TR" dirty="0"/>
              <a:t>Hasta orijin modelinde, bir hastaneye başvuran hastaların ikamet bilgileri esas alınarak hizmet bölgesi belirlenir. </a:t>
            </a:r>
          </a:p>
          <a:p>
            <a:endParaRPr lang="tr-TR" dirty="0"/>
          </a:p>
          <a:p>
            <a:r>
              <a:rPr lang="tr-TR" dirty="0"/>
              <a:t>Hasta orijin modelinde hizmet bölgesi, başvuran hastaların %80 veya %90’ının yaşadığı bölgelerden oluşur.  </a:t>
            </a:r>
          </a:p>
          <a:p>
            <a:endParaRPr lang="tr-TR" dirty="0"/>
          </a:p>
        </p:txBody>
      </p:sp>
    </p:spTree>
    <p:extLst>
      <p:ext uri="{BB962C8B-B14F-4D97-AF65-F5344CB8AC3E}">
        <p14:creationId xmlns:p14="http://schemas.microsoft.com/office/powerpoint/2010/main" val="52170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055015" y="6216978"/>
            <a:ext cx="2743200" cy="365125"/>
          </a:xfrm>
        </p:spPr>
        <p:txBody>
          <a:bodyPr/>
          <a:lstStyle/>
          <a:p>
            <a:fld id="{585A37CE-56CC-4263-A743-6EA01FAEC455}" type="slidenum">
              <a:rPr lang="en-US" smtClean="0"/>
              <a:t>12</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hasta orijin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974080" y="2970968"/>
            <a:ext cx="5384800" cy="3139321"/>
          </a:xfrm>
          <a:prstGeom prst="rect">
            <a:avLst/>
          </a:prstGeom>
          <a:noFill/>
        </p:spPr>
        <p:txBody>
          <a:bodyPr wrap="square" rtlCol="0">
            <a:spAutoFit/>
          </a:bodyPr>
          <a:lstStyle/>
          <a:p>
            <a:r>
              <a:rPr lang="tr-TR" dirty="0"/>
              <a:t>Hasta ikamet bilgilerinden yararlanılarak ilgililik ve bağlılık indeksleri hazırlanır.</a:t>
            </a:r>
          </a:p>
          <a:p>
            <a:endParaRPr lang="tr-TR" dirty="0"/>
          </a:p>
          <a:p>
            <a:r>
              <a:rPr lang="tr-TR" dirty="0"/>
              <a:t>İlgililik indeksi, bir hastanenin belirli bir bölgede yaşayan nüfus  açısından taşıdığı önem derecesini, nüfusun hastaneye bağımlılık düzeyini gösterir.</a:t>
            </a:r>
          </a:p>
          <a:p>
            <a:endParaRPr lang="tr-TR" dirty="0"/>
          </a:p>
          <a:p>
            <a:r>
              <a:rPr lang="tr-TR" dirty="0"/>
              <a:t>Bağlılık indeksi ise, bölgelerin hastane için arz ettiği önem düzeyini veya hastanenin bölgelere karşı bağımlılık derecesini gösterir</a:t>
            </a:r>
          </a:p>
          <a:p>
            <a:endParaRPr lang="tr-TR" dirty="0"/>
          </a:p>
        </p:txBody>
      </p:sp>
    </p:spTree>
    <p:extLst>
      <p:ext uri="{BB962C8B-B14F-4D97-AF65-F5344CB8AC3E}">
        <p14:creationId xmlns:p14="http://schemas.microsoft.com/office/powerpoint/2010/main" val="246498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13</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ilgililik indeksi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454775" y="2485515"/>
            <a:ext cx="5384800" cy="3847207"/>
          </a:xfrm>
          <a:prstGeom prst="rect">
            <a:avLst/>
          </a:prstGeom>
          <a:noFill/>
        </p:spPr>
        <p:txBody>
          <a:bodyPr wrap="square" rtlCol="0">
            <a:spAutoFit/>
          </a:bodyPr>
          <a:lstStyle/>
          <a:p>
            <a:r>
              <a:rPr lang="tr-TR" dirty="0"/>
              <a:t>İlgililik İndeksi (</a:t>
            </a:r>
            <a:r>
              <a:rPr lang="tr-TR" dirty="0" err="1"/>
              <a:t>Relevance</a:t>
            </a:r>
            <a:r>
              <a:rPr lang="tr-TR" dirty="0"/>
              <a:t> Index-RI), bir sağlık kurumunun </a:t>
            </a:r>
            <a:r>
              <a:rPr lang="tr-TR" b="1" dirty="0"/>
              <a:t>belirli bir bölgede </a:t>
            </a:r>
            <a:r>
              <a:rPr lang="tr-TR" dirty="0"/>
              <a:t>ikamet eden nüfus tarafından kullanılma/tercih edilme derecesini gösterir. Lokalizasyon indeksi olarak da adlandırılır.</a:t>
            </a:r>
          </a:p>
          <a:p>
            <a:endParaRPr lang="tr-TR" dirty="0"/>
          </a:p>
          <a:p>
            <a:r>
              <a:rPr lang="tr-TR" dirty="0"/>
              <a:t>H1 hastanesinin ilgililik indeksi şu şekilde hesaplanır.</a:t>
            </a:r>
          </a:p>
          <a:p>
            <a:endParaRPr lang="tr-TR" dirty="0"/>
          </a:p>
          <a:p>
            <a:r>
              <a:rPr lang="tr-TR" sz="2800" dirty="0">
                <a:solidFill>
                  <a:schemeClr val="accent2">
                    <a:lumMod val="50000"/>
                  </a:schemeClr>
                </a:solidFill>
                <a:effectLst/>
                <a:latin typeface="Calibri" panose="020F0502020204030204" pitchFamily="34" charset="0"/>
                <a:ea typeface="Calibri" panose="020F0502020204030204" pitchFamily="34" charset="0"/>
              </a:rPr>
              <a:t>RI </a:t>
            </a:r>
            <a:r>
              <a:rPr lang="tr-TR" sz="2800" baseline="-25000" dirty="0">
                <a:solidFill>
                  <a:schemeClr val="accent2">
                    <a:lumMod val="50000"/>
                  </a:schemeClr>
                </a:solidFill>
                <a:effectLst/>
                <a:latin typeface="Calibri" panose="020F0502020204030204" pitchFamily="34" charset="0"/>
                <a:ea typeface="Calibri" panose="020F0502020204030204" pitchFamily="34" charset="0"/>
              </a:rPr>
              <a:t>(H1, Bölge 1)</a:t>
            </a:r>
            <a:r>
              <a:rPr lang="tr-TR" sz="2800" dirty="0">
                <a:solidFill>
                  <a:schemeClr val="accent2">
                    <a:lumMod val="50000"/>
                  </a:schemeClr>
                </a:solidFill>
                <a:effectLst/>
                <a:latin typeface="Calibri" panose="020F0502020204030204" pitchFamily="34" charset="0"/>
                <a:ea typeface="Calibri" panose="020F0502020204030204" pitchFamily="34" charset="0"/>
              </a:rPr>
              <a:t> = (a</a:t>
            </a:r>
            <a:r>
              <a:rPr lang="tr-TR" sz="2800" baseline="-25000" dirty="0">
                <a:solidFill>
                  <a:schemeClr val="accent2">
                    <a:lumMod val="50000"/>
                  </a:schemeClr>
                </a:solidFill>
                <a:effectLst/>
                <a:latin typeface="Calibri" panose="020F0502020204030204" pitchFamily="34" charset="0"/>
                <a:ea typeface="Calibri" panose="020F0502020204030204" pitchFamily="34" charset="0"/>
              </a:rPr>
              <a:t>11</a:t>
            </a:r>
            <a:r>
              <a:rPr lang="tr-TR" sz="2800" dirty="0">
                <a:solidFill>
                  <a:schemeClr val="accent2">
                    <a:lumMod val="50000"/>
                  </a:schemeClr>
                </a:solidFill>
                <a:effectLst/>
                <a:latin typeface="Calibri" panose="020F0502020204030204" pitchFamily="34" charset="0"/>
                <a:ea typeface="Calibri" panose="020F0502020204030204" pitchFamily="34" charset="0"/>
              </a:rPr>
              <a:t>/</a:t>
            </a:r>
            <a:r>
              <a:rPr lang="tr-TR" sz="2800" dirty="0">
                <a:solidFill>
                  <a:schemeClr val="accent2">
                    <a:lumMod val="50000"/>
                  </a:schemeClr>
                </a:solidFill>
                <a:effectLst/>
                <a:latin typeface="Calibri" panose="020F0502020204030204" pitchFamily="34" charset="0"/>
                <a:ea typeface="Times New Roman" panose="02020603050405020304" pitchFamily="18" charset="0"/>
              </a:rPr>
              <a:t>∑a</a:t>
            </a:r>
            <a:r>
              <a:rPr lang="tr-TR" sz="2800" baseline="-25000" dirty="0">
                <a:solidFill>
                  <a:schemeClr val="accent2">
                    <a:lumMod val="50000"/>
                  </a:schemeClr>
                </a:solidFill>
                <a:effectLst/>
                <a:latin typeface="Calibri" panose="020F0502020204030204" pitchFamily="34" charset="0"/>
                <a:ea typeface="Times New Roman" panose="02020603050405020304" pitchFamily="18" charset="0"/>
              </a:rPr>
              <a:t>1j</a:t>
            </a:r>
            <a:r>
              <a:rPr lang="tr-TR" sz="2800" dirty="0">
                <a:solidFill>
                  <a:schemeClr val="accent2">
                    <a:lumMod val="50000"/>
                  </a:schemeClr>
                </a:solidFill>
                <a:effectLst/>
                <a:latin typeface="Calibri" panose="020F0502020204030204" pitchFamily="34" charset="0"/>
                <a:ea typeface="Times New Roman" panose="02020603050405020304" pitchFamily="18" charset="0"/>
              </a:rPr>
              <a:t>)</a:t>
            </a:r>
            <a:endParaRPr lang="tr-TR" sz="2800" dirty="0">
              <a:solidFill>
                <a:schemeClr val="accent2">
                  <a:lumMod val="50000"/>
                </a:schemeClr>
              </a:solidFill>
            </a:endParaRPr>
          </a:p>
          <a:p>
            <a:endParaRPr lang="tr-TR" dirty="0"/>
          </a:p>
          <a:p>
            <a:r>
              <a:rPr lang="tr-TR" dirty="0"/>
              <a:t>İlgililik indeksi,  bir hastanenin </a:t>
            </a:r>
            <a:r>
              <a:rPr lang="tr-TR" b="1" dirty="0"/>
              <a:t>belirli bir bölgede </a:t>
            </a:r>
            <a:r>
              <a:rPr lang="tr-TR" dirty="0"/>
              <a:t>yaşayan nüfusun sağlık ihtiyaçlarını ne oranda karşıladığını gösterir.  İlgililik indeksini, kurumun belirli bir bölgedeki pazar payı olarak da görmek mümkündür. </a:t>
            </a:r>
          </a:p>
        </p:txBody>
      </p:sp>
      <p:graphicFrame>
        <p:nvGraphicFramePr>
          <p:cNvPr id="3" name="Tablo 2">
            <a:extLst>
              <a:ext uri="{FF2B5EF4-FFF2-40B4-BE49-F238E27FC236}">
                <a16:creationId xmlns:a16="http://schemas.microsoft.com/office/drawing/2014/main" id="{CE1002FA-5A8E-E749-6015-FC74F6541D3D}"/>
              </a:ext>
            </a:extLst>
          </p:cNvPr>
          <p:cNvGraphicFramePr>
            <a:graphicFrameLocks noGrp="1"/>
          </p:cNvGraphicFramePr>
          <p:nvPr>
            <p:extLst>
              <p:ext uri="{D42A27DB-BD31-4B8C-83A1-F6EECF244321}">
                <p14:modId xmlns:p14="http://schemas.microsoft.com/office/powerpoint/2010/main" val="3141454284"/>
              </p:ext>
            </p:extLst>
          </p:nvPr>
        </p:nvGraphicFramePr>
        <p:xfrm>
          <a:off x="352425" y="2485515"/>
          <a:ext cx="5652135" cy="3331403"/>
        </p:xfrm>
        <a:graphic>
          <a:graphicData uri="http://schemas.openxmlformats.org/drawingml/2006/table">
            <a:tbl>
              <a:tblPr firstRow="1" firstCol="1" bandRow="1">
                <a:tableStyleId>{5C22544A-7EE6-4342-B048-85BDC9FD1C3A}</a:tableStyleId>
              </a:tblPr>
              <a:tblGrid>
                <a:gridCol w="1312895">
                  <a:extLst>
                    <a:ext uri="{9D8B030D-6E8A-4147-A177-3AD203B41FA5}">
                      <a16:colId xmlns:a16="http://schemas.microsoft.com/office/drawing/2014/main" val="4026523536"/>
                    </a:ext>
                  </a:extLst>
                </a:gridCol>
                <a:gridCol w="869847">
                  <a:extLst>
                    <a:ext uri="{9D8B030D-6E8A-4147-A177-3AD203B41FA5}">
                      <a16:colId xmlns:a16="http://schemas.microsoft.com/office/drawing/2014/main" val="273990367"/>
                    </a:ext>
                  </a:extLst>
                </a:gridCol>
                <a:gridCol w="829854">
                  <a:extLst>
                    <a:ext uri="{9D8B030D-6E8A-4147-A177-3AD203B41FA5}">
                      <a16:colId xmlns:a16="http://schemas.microsoft.com/office/drawing/2014/main" val="3705524276"/>
                    </a:ext>
                  </a:extLst>
                </a:gridCol>
                <a:gridCol w="859849">
                  <a:extLst>
                    <a:ext uri="{9D8B030D-6E8A-4147-A177-3AD203B41FA5}">
                      <a16:colId xmlns:a16="http://schemas.microsoft.com/office/drawing/2014/main" val="4017588879"/>
                    </a:ext>
                  </a:extLst>
                </a:gridCol>
                <a:gridCol w="729872">
                  <a:extLst>
                    <a:ext uri="{9D8B030D-6E8A-4147-A177-3AD203B41FA5}">
                      <a16:colId xmlns:a16="http://schemas.microsoft.com/office/drawing/2014/main" val="4159293425"/>
                    </a:ext>
                  </a:extLst>
                </a:gridCol>
                <a:gridCol w="1049818">
                  <a:extLst>
                    <a:ext uri="{9D8B030D-6E8A-4147-A177-3AD203B41FA5}">
                      <a16:colId xmlns:a16="http://schemas.microsoft.com/office/drawing/2014/main" val="3038383322"/>
                    </a:ext>
                  </a:extLst>
                </a:gridCol>
              </a:tblGrid>
              <a:tr h="646311">
                <a:tc>
                  <a:txBody>
                    <a:bodyPr/>
                    <a:lstStyle/>
                    <a:p>
                      <a:pPr algn="r">
                        <a:lnSpc>
                          <a:spcPct val="115000"/>
                        </a:lnSpc>
                        <a:spcAft>
                          <a:spcPts val="1000"/>
                        </a:spcAft>
                      </a:pPr>
                      <a:r>
                        <a:rPr lang="tr-TR" sz="1800" dirty="0">
                          <a:effectLst/>
                        </a:rPr>
                        <a:t>HASTANELER</a:t>
                      </a:r>
                    </a:p>
                    <a:p>
                      <a:pPr algn="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BÖLGELER</a:t>
                      </a: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Bölge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extLst>
                  <a:ext uri="{0D108BD9-81ED-4DB2-BD59-A6C34878D82A}">
                    <a16:rowId xmlns:a16="http://schemas.microsoft.com/office/drawing/2014/main" val="1324085246"/>
                  </a:ext>
                </a:extLst>
              </a:tr>
              <a:tr h="297775">
                <a:tc>
                  <a:txBody>
                    <a:bodyPr/>
                    <a:lstStyle/>
                    <a:p>
                      <a:pPr algn="ctr">
                        <a:lnSpc>
                          <a:spcPct val="115000"/>
                        </a:lnSpc>
                        <a:spcAft>
                          <a:spcPts val="1000"/>
                        </a:spcAft>
                      </a:pPr>
                      <a:r>
                        <a:rPr lang="tr-TR" sz="1800" dirty="0">
                          <a:effectLst/>
                        </a:rPr>
                        <a:t>B1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3372995"/>
                  </a:ext>
                </a:extLst>
              </a:tr>
              <a:tr h="297775">
                <a:tc>
                  <a:txBody>
                    <a:bodyPr/>
                    <a:lstStyle/>
                    <a:p>
                      <a:pPr algn="ctr">
                        <a:lnSpc>
                          <a:spcPct val="115000"/>
                        </a:lnSpc>
                        <a:spcAft>
                          <a:spcPts val="1000"/>
                        </a:spcAft>
                      </a:pPr>
                      <a:r>
                        <a:rPr lang="tr-TR" sz="1800" dirty="0">
                          <a:effectLst/>
                        </a:rPr>
                        <a:t>B2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21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929055"/>
                  </a:ext>
                </a:extLst>
              </a:tr>
              <a:tr h="297775">
                <a:tc>
                  <a:txBody>
                    <a:bodyPr/>
                    <a:lstStyle/>
                    <a:p>
                      <a:pPr algn="ctr">
                        <a:lnSpc>
                          <a:spcPct val="115000"/>
                        </a:lnSpc>
                        <a:spcAft>
                          <a:spcPts val="1000"/>
                        </a:spcAft>
                      </a:pPr>
                      <a:r>
                        <a:rPr lang="tr-TR" sz="1800" dirty="0">
                          <a:effectLst/>
                        </a:rPr>
                        <a:t>B3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31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7825999"/>
                  </a:ext>
                </a:extLst>
              </a:tr>
              <a:tr h="297775">
                <a:tc>
                  <a:txBody>
                    <a:bodyPr/>
                    <a:lstStyle/>
                    <a:p>
                      <a:pPr algn="ctr">
                        <a:lnSpc>
                          <a:spcPct val="115000"/>
                        </a:lnSpc>
                        <a:spcAft>
                          <a:spcPts val="1000"/>
                        </a:spcAft>
                      </a:pPr>
                      <a:r>
                        <a:rPr lang="tr-TR" sz="1800" dirty="0">
                          <a:effectLst/>
                        </a:rPr>
                        <a:t>B4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41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2472946"/>
                  </a:ext>
                </a:extLst>
              </a:tr>
              <a:tr h="297775">
                <a:tc>
                  <a:txBody>
                    <a:bodyPr/>
                    <a:lstStyle/>
                    <a:p>
                      <a:pPr algn="ctr">
                        <a:lnSpc>
                          <a:spcPct val="115000"/>
                        </a:lnSpc>
                        <a:spcAft>
                          <a:spcPts val="1000"/>
                        </a:spcAft>
                      </a:pPr>
                      <a:r>
                        <a:rPr lang="tr-TR" sz="1800" dirty="0">
                          <a:effectLst/>
                        </a:rPr>
                        <a:t>B5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51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352345"/>
                  </a:ext>
                </a:extLst>
              </a:tr>
              <a:tr h="449140">
                <a:tc>
                  <a:txBody>
                    <a:bodyPr/>
                    <a:lstStyle/>
                    <a:p>
                      <a:pPr algn="ctr">
                        <a:lnSpc>
                          <a:spcPct val="115000"/>
                        </a:lnSpc>
                        <a:spcAft>
                          <a:spcPts val="1000"/>
                        </a:spcAft>
                      </a:pPr>
                      <a:r>
                        <a:rPr lang="tr-TR" sz="1800" dirty="0">
                          <a:effectLst/>
                        </a:rPr>
                        <a:t>Hastane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i1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dirty="0">
                          <a:effectLst/>
                        </a:rPr>
                        <a:t>∑a</a:t>
                      </a:r>
                      <a:r>
                        <a:rPr lang="tr-TR" sz="2400" baseline="-25000" dirty="0">
                          <a:effectLst/>
                        </a:rPr>
                        <a:t>i2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a:effectLst/>
                        </a:rPr>
                        <a:t>∑a</a:t>
                      </a:r>
                      <a:r>
                        <a:rPr lang="tr-TR" sz="2400" baseline="-25000">
                          <a:effectLst/>
                        </a:rPr>
                        <a:t>i3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a:effectLst/>
                        </a:rPr>
                        <a:t>∑a</a:t>
                      </a:r>
                      <a:r>
                        <a:rPr lang="tr-TR" sz="2400" baseline="-25000">
                          <a:effectLst/>
                        </a:rPr>
                        <a:t>i4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dirty="0">
                          <a:effectLst/>
                        </a:rPr>
                        <a:t>∑∑</a:t>
                      </a:r>
                      <a:r>
                        <a:rPr lang="tr-TR" sz="2400" dirty="0" err="1">
                          <a:effectLst/>
                        </a:rPr>
                        <a:t>a</a:t>
                      </a:r>
                      <a:r>
                        <a:rPr lang="tr-TR" sz="2400" baseline="-25000" dirty="0" err="1">
                          <a:effectLst/>
                        </a:rPr>
                        <a:t>ij</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9289055"/>
                  </a:ext>
                </a:extLst>
              </a:tr>
            </a:tbl>
          </a:graphicData>
        </a:graphic>
      </p:graphicFrame>
    </p:spTree>
    <p:extLst>
      <p:ext uri="{BB962C8B-B14F-4D97-AF65-F5344CB8AC3E}">
        <p14:creationId xmlns:p14="http://schemas.microsoft.com/office/powerpoint/2010/main" val="135454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022080" y="6415865"/>
            <a:ext cx="2743200" cy="365125"/>
          </a:xfrm>
        </p:spPr>
        <p:txBody>
          <a:bodyPr/>
          <a:lstStyle/>
          <a:p>
            <a:fld id="{585A37CE-56CC-4263-A743-6EA01FAEC455}" type="slidenum">
              <a:rPr lang="en-US" smtClean="0"/>
              <a:t>14</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ilgililik indeksinin hesaplanması: örnek uygulama</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637655" y="2385914"/>
            <a:ext cx="5384800" cy="1477328"/>
          </a:xfrm>
          <a:prstGeom prst="rect">
            <a:avLst/>
          </a:prstGeom>
          <a:noFill/>
        </p:spPr>
        <p:txBody>
          <a:bodyPr wrap="square" rtlCol="0">
            <a:spAutoFit/>
          </a:bodyPr>
          <a:lstStyle/>
          <a:p>
            <a:r>
              <a:rPr lang="tr-TR" sz="1800" dirty="0">
                <a:solidFill>
                  <a:schemeClr val="accent2">
                    <a:lumMod val="50000"/>
                  </a:schemeClr>
                </a:solidFill>
                <a:effectLst/>
                <a:latin typeface="Calibri" panose="020F0502020204030204" pitchFamily="34" charset="0"/>
                <a:ea typeface="Calibri" panose="020F0502020204030204" pitchFamily="34" charset="0"/>
              </a:rPr>
              <a:t>RI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(H1, Bölge 1)</a:t>
            </a:r>
            <a:r>
              <a:rPr lang="tr-TR" sz="1800" dirty="0">
                <a:solidFill>
                  <a:schemeClr val="accent2">
                    <a:lumMod val="50000"/>
                  </a:schemeClr>
                </a:solidFill>
                <a:effectLst/>
                <a:latin typeface="Calibri" panose="020F0502020204030204" pitchFamily="34" charset="0"/>
                <a:ea typeface="Calibri" panose="020F0502020204030204" pitchFamily="34" charset="0"/>
              </a:rPr>
              <a:t> = (22.000/40.000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%55</a:t>
            </a:r>
            <a:r>
              <a:rPr lang="tr-TR" dirty="0">
                <a:solidFill>
                  <a:schemeClr val="accent2">
                    <a:lumMod val="50000"/>
                  </a:schemeClr>
                </a:solidFill>
              </a:rPr>
              <a:t> </a:t>
            </a:r>
          </a:p>
          <a:p>
            <a:r>
              <a:rPr lang="tr-TR" sz="1800" dirty="0">
                <a:solidFill>
                  <a:schemeClr val="accent2">
                    <a:lumMod val="50000"/>
                  </a:schemeClr>
                </a:solidFill>
                <a:effectLst/>
                <a:latin typeface="Calibri" panose="020F0502020204030204" pitchFamily="34" charset="0"/>
                <a:ea typeface="Calibri" panose="020F0502020204030204" pitchFamily="34" charset="0"/>
              </a:rPr>
              <a:t>RI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(H2, Bölge 1)</a:t>
            </a:r>
            <a:r>
              <a:rPr lang="tr-TR" sz="1800" dirty="0">
                <a:solidFill>
                  <a:schemeClr val="accent2">
                    <a:lumMod val="50000"/>
                  </a:schemeClr>
                </a:solidFill>
                <a:effectLst/>
                <a:latin typeface="Calibri" panose="020F0502020204030204" pitchFamily="34" charset="0"/>
                <a:ea typeface="Calibri" panose="020F0502020204030204" pitchFamily="34" charset="0"/>
              </a:rPr>
              <a:t> = (8.000/40.000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%20</a:t>
            </a:r>
          </a:p>
          <a:p>
            <a:r>
              <a:rPr lang="tr-TR" sz="1800" dirty="0">
                <a:solidFill>
                  <a:schemeClr val="accent2">
                    <a:lumMod val="50000"/>
                  </a:schemeClr>
                </a:solidFill>
                <a:effectLst/>
                <a:latin typeface="Calibri" panose="020F0502020204030204" pitchFamily="34" charset="0"/>
                <a:ea typeface="Calibri" panose="020F0502020204030204" pitchFamily="34" charset="0"/>
              </a:rPr>
              <a:t>RI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(H3, Bölge 4)</a:t>
            </a:r>
            <a:r>
              <a:rPr lang="tr-TR" sz="1800" dirty="0">
                <a:solidFill>
                  <a:schemeClr val="accent2">
                    <a:lumMod val="50000"/>
                  </a:schemeClr>
                </a:solidFill>
                <a:effectLst/>
                <a:latin typeface="Calibri" panose="020F0502020204030204" pitchFamily="34" charset="0"/>
                <a:ea typeface="Calibri" panose="020F0502020204030204" pitchFamily="34" charset="0"/>
              </a:rPr>
              <a:t> = (9.450/35.000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%27</a:t>
            </a:r>
            <a:r>
              <a:rPr lang="tr-TR" dirty="0">
                <a:solidFill>
                  <a:schemeClr val="accent2">
                    <a:lumMod val="50000"/>
                  </a:schemeClr>
                </a:solidFill>
              </a:rPr>
              <a:t> </a:t>
            </a:r>
          </a:p>
          <a:p>
            <a:r>
              <a:rPr lang="tr-TR" dirty="0">
                <a:solidFill>
                  <a:schemeClr val="accent2">
                    <a:lumMod val="50000"/>
                  </a:schemeClr>
                </a:solidFill>
              </a:rPr>
              <a:t> </a:t>
            </a:r>
          </a:p>
          <a:p>
            <a:endParaRPr lang="tr-TR" dirty="0">
              <a:solidFill>
                <a:schemeClr val="accent2">
                  <a:lumMod val="50000"/>
                </a:schemeClr>
              </a:solidFill>
            </a:endParaRPr>
          </a:p>
        </p:txBody>
      </p:sp>
      <p:graphicFrame>
        <p:nvGraphicFramePr>
          <p:cNvPr id="3" name="Tablo 2">
            <a:extLst>
              <a:ext uri="{FF2B5EF4-FFF2-40B4-BE49-F238E27FC236}">
                <a16:creationId xmlns:a16="http://schemas.microsoft.com/office/drawing/2014/main" id="{CE1002FA-5A8E-E749-6015-FC74F6541D3D}"/>
              </a:ext>
            </a:extLst>
          </p:cNvPr>
          <p:cNvGraphicFramePr>
            <a:graphicFrameLocks noGrp="1"/>
          </p:cNvGraphicFramePr>
          <p:nvPr>
            <p:extLst>
              <p:ext uri="{D42A27DB-BD31-4B8C-83A1-F6EECF244321}">
                <p14:modId xmlns:p14="http://schemas.microsoft.com/office/powerpoint/2010/main" val="3541278537"/>
              </p:ext>
            </p:extLst>
          </p:nvPr>
        </p:nvGraphicFramePr>
        <p:xfrm>
          <a:off x="307975" y="2050712"/>
          <a:ext cx="5743577" cy="2756576"/>
        </p:xfrm>
        <a:graphic>
          <a:graphicData uri="http://schemas.openxmlformats.org/drawingml/2006/table">
            <a:tbl>
              <a:tblPr firstRow="1" firstCol="1" bandRow="1">
                <a:tableStyleId>{5C22544A-7EE6-4342-B048-85BDC9FD1C3A}</a:tableStyleId>
              </a:tblPr>
              <a:tblGrid>
                <a:gridCol w="1334135">
                  <a:extLst>
                    <a:ext uri="{9D8B030D-6E8A-4147-A177-3AD203B41FA5}">
                      <a16:colId xmlns:a16="http://schemas.microsoft.com/office/drawing/2014/main" val="4026523536"/>
                    </a:ext>
                  </a:extLst>
                </a:gridCol>
                <a:gridCol w="883920">
                  <a:extLst>
                    <a:ext uri="{9D8B030D-6E8A-4147-A177-3AD203B41FA5}">
                      <a16:colId xmlns:a16="http://schemas.microsoft.com/office/drawing/2014/main" val="273990367"/>
                    </a:ext>
                  </a:extLst>
                </a:gridCol>
                <a:gridCol w="843280">
                  <a:extLst>
                    <a:ext uri="{9D8B030D-6E8A-4147-A177-3AD203B41FA5}">
                      <a16:colId xmlns:a16="http://schemas.microsoft.com/office/drawing/2014/main" val="3705524276"/>
                    </a:ext>
                  </a:extLst>
                </a:gridCol>
                <a:gridCol w="873760">
                  <a:extLst>
                    <a:ext uri="{9D8B030D-6E8A-4147-A177-3AD203B41FA5}">
                      <a16:colId xmlns:a16="http://schemas.microsoft.com/office/drawing/2014/main" val="4017588879"/>
                    </a:ext>
                  </a:extLst>
                </a:gridCol>
                <a:gridCol w="741680">
                  <a:extLst>
                    <a:ext uri="{9D8B030D-6E8A-4147-A177-3AD203B41FA5}">
                      <a16:colId xmlns:a16="http://schemas.microsoft.com/office/drawing/2014/main" val="4159293425"/>
                    </a:ext>
                  </a:extLst>
                </a:gridCol>
                <a:gridCol w="1066802">
                  <a:extLst>
                    <a:ext uri="{9D8B030D-6E8A-4147-A177-3AD203B41FA5}">
                      <a16:colId xmlns:a16="http://schemas.microsoft.com/office/drawing/2014/main" val="3038383322"/>
                    </a:ext>
                  </a:extLst>
                </a:gridCol>
              </a:tblGrid>
              <a:tr h="654900">
                <a:tc>
                  <a:txBody>
                    <a:bodyPr/>
                    <a:lstStyle/>
                    <a:p>
                      <a:pPr algn="r">
                        <a:lnSpc>
                          <a:spcPct val="115000"/>
                        </a:lnSpc>
                        <a:spcAft>
                          <a:spcPts val="1000"/>
                        </a:spcAft>
                      </a:pPr>
                      <a:r>
                        <a:rPr lang="tr-TR" sz="1800" dirty="0">
                          <a:effectLst/>
                        </a:rPr>
                        <a:t>HASTANELER</a:t>
                      </a:r>
                    </a:p>
                    <a:p>
                      <a:pPr algn="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BÖLGELER</a:t>
                      </a: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Bölge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extLst>
                  <a:ext uri="{0D108BD9-81ED-4DB2-BD59-A6C34878D82A}">
                    <a16:rowId xmlns:a16="http://schemas.microsoft.com/office/drawing/2014/main" val="1324085246"/>
                  </a:ext>
                </a:extLst>
              </a:tr>
              <a:tr h="336197">
                <a:tc>
                  <a:txBody>
                    <a:bodyPr/>
                    <a:lstStyle/>
                    <a:p>
                      <a:pPr algn="ctr">
                        <a:lnSpc>
                          <a:spcPct val="115000"/>
                        </a:lnSpc>
                        <a:spcAft>
                          <a:spcPts val="1000"/>
                        </a:spcAft>
                      </a:pPr>
                      <a:r>
                        <a:rPr lang="tr-TR" sz="1800" dirty="0">
                          <a:effectLst/>
                        </a:rPr>
                        <a:t>B1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3372995"/>
                  </a:ext>
                </a:extLst>
              </a:tr>
              <a:tr h="336197">
                <a:tc>
                  <a:txBody>
                    <a:bodyPr/>
                    <a:lstStyle/>
                    <a:p>
                      <a:pPr algn="ctr">
                        <a:lnSpc>
                          <a:spcPct val="115000"/>
                        </a:lnSpc>
                        <a:spcAft>
                          <a:spcPts val="1000"/>
                        </a:spcAft>
                      </a:pPr>
                      <a:r>
                        <a:rPr lang="tr-TR" sz="1800" dirty="0">
                          <a:effectLst/>
                        </a:rPr>
                        <a:t>B2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929055"/>
                  </a:ext>
                </a:extLst>
              </a:tr>
              <a:tr h="336197">
                <a:tc>
                  <a:txBody>
                    <a:bodyPr/>
                    <a:lstStyle/>
                    <a:p>
                      <a:pPr algn="ctr">
                        <a:lnSpc>
                          <a:spcPct val="115000"/>
                        </a:lnSpc>
                        <a:spcAft>
                          <a:spcPts val="1000"/>
                        </a:spcAft>
                      </a:pPr>
                      <a:r>
                        <a:rPr lang="tr-TR" sz="1800" dirty="0">
                          <a:effectLst/>
                        </a:rPr>
                        <a:t>B3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7825999"/>
                  </a:ext>
                </a:extLst>
              </a:tr>
              <a:tr h="336197">
                <a:tc>
                  <a:txBody>
                    <a:bodyPr/>
                    <a:lstStyle/>
                    <a:p>
                      <a:pPr algn="ctr">
                        <a:lnSpc>
                          <a:spcPct val="115000"/>
                        </a:lnSpc>
                        <a:spcAft>
                          <a:spcPts val="1000"/>
                        </a:spcAft>
                      </a:pPr>
                      <a:r>
                        <a:rPr lang="tr-TR" sz="1800" dirty="0">
                          <a:effectLst/>
                        </a:rPr>
                        <a:t>B4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2472946"/>
                  </a:ext>
                </a:extLst>
              </a:tr>
              <a:tr h="336197">
                <a:tc>
                  <a:txBody>
                    <a:bodyPr/>
                    <a:lstStyle/>
                    <a:p>
                      <a:pPr algn="ctr">
                        <a:lnSpc>
                          <a:spcPct val="115000"/>
                        </a:lnSpc>
                        <a:spcAft>
                          <a:spcPts val="1000"/>
                        </a:spcAft>
                      </a:pPr>
                      <a:r>
                        <a:rPr lang="tr-TR" sz="1800" dirty="0">
                          <a:effectLst/>
                        </a:rPr>
                        <a:t>B5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352345"/>
                  </a:ext>
                </a:extLst>
              </a:tr>
              <a:tr h="336197">
                <a:tc>
                  <a:txBody>
                    <a:bodyPr/>
                    <a:lstStyle/>
                    <a:p>
                      <a:pPr algn="ctr">
                        <a:lnSpc>
                          <a:spcPct val="115000"/>
                        </a:lnSpc>
                        <a:spcAft>
                          <a:spcPts val="1000"/>
                        </a:spcAft>
                      </a:pPr>
                      <a:r>
                        <a:rPr lang="tr-TR" sz="1800" dirty="0" err="1">
                          <a:effectLst/>
                        </a:rPr>
                        <a:t>Has.Toplamı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9289055"/>
                  </a:ext>
                </a:extLst>
              </a:tr>
            </a:tbl>
          </a:graphicData>
        </a:graphic>
      </p:graphicFrame>
      <p:graphicFrame>
        <p:nvGraphicFramePr>
          <p:cNvPr id="4" name="Tablo 3">
            <a:extLst>
              <a:ext uri="{FF2B5EF4-FFF2-40B4-BE49-F238E27FC236}">
                <a16:creationId xmlns:a16="http://schemas.microsoft.com/office/drawing/2014/main" id="{67EA687A-DEB1-CF0E-05B5-1E8D013A1764}"/>
              </a:ext>
            </a:extLst>
          </p:cNvPr>
          <p:cNvGraphicFramePr>
            <a:graphicFrameLocks noGrp="1"/>
          </p:cNvGraphicFramePr>
          <p:nvPr>
            <p:extLst>
              <p:ext uri="{D42A27DB-BD31-4B8C-83A1-F6EECF244321}">
                <p14:modId xmlns:p14="http://schemas.microsoft.com/office/powerpoint/2010/main" val="1264157603"/>
              </p:ext>
            </p:extLst>
          </p:nvPr>
        </p:nvGraphicFramePr>
        <p:xfrm>
          <a:off x="6637655" y="3544138"/>
          <a:ext cx="5305109" cy="1781556"/>
        </p:xfrm>
        <a:graphic>
          <a:graphicData uri="http://schemas.openxmlformats.org/drawingml/2006/table">
            <a:tbl>
              <a:tblPr firstRow="1" firstCol="1" bandRow="1">
                <a:tableStyleId>{5C22544A-7EE6-4342-B048-85BDC9FD1C3A}</a:tableStyleId>
              </a:tblPr>
              <a:tblGrid>
                <a:gridCol w="721507">
                  <a:extLst>
                    <a:ext uri="{9D8B030D-6E8A-4147-A177-3AD203B41FA5}">
                      <a16:colId xmlns:a16="http://schemas.microsoft.com/office/drawing/2014/main" val="3131617579"/>
                    </a:ext>
                  </a:extLst>
                </a:gridCol>
                <a:gridCol w="1216638">
                  <a:extLst>
                    <a:ext uri="{9D8B030D-6E8A-4147-A177-3AD203B41FA5}">
                      <a16:colId xmlns:a16="http://schemas.microsoft.com/office/drawing/2014/main" val="1528384691"/>
                    </a:ext>
                  </a:extLst>
                </a:gridCol>
                <a:gridCol w="742956">
                  <a:extLst>
                    <a:ext uri="{9D8B030D-6E8A-4147-A177-3AD203B41FA5}">
                      <a16:colId xmlns:a16="http://schemas.microsoft.com/office/drawing/2014/main" val="3413473897"/>
                    </a:ext>
                  </a:extLst>
                </a:gridCol>
                <a:gridCol w="798546">
                  <a:extLst>
                    <a:ext uri="{9D8B030D-6E8A-4147-A177-3AD203B41FA5}">
                      <a16:colId xmlns:a16="http://schemas.microsoft.com/office/drawing/2014/main" val="503733622"/>
                    </a:ext>
                  </a:extLst>
                </a:gridCol>
                <a:gridCol w="912731">
                  <a:extLst>
                    <a:ext uri="{9D8B030D-6E8A-4147-A177-3AD203B41FA5}">
                      <a16:colId xmlns:a16="http://schemas.microsoft.com/office/drawing/2014/main" val="4034652881"/>
                    </a:ext>
                  </a:extLst>
                </a:gridCol>
                <a:gridCol w="912731">
                  <a:extLst>
                    <a:ext uri="{9D8B030D-6E8A-4147-A177-3AD203B41FA5}">
                      <a16:colId xmlns:a16="http://schemas.microsoft.com/office/drawing/2014/main" val="4213605760"/>
                    </a:ext>
                  </a:extLst>
                </a:gridCol>
              </a:tblGrid>
              <a:tr h="182245">
                <a:tc gridSpan="2">
                  <a:txBody>
                    <a:bodyPr/>
                    <a:lstStyle/>
                    <a:p>
                      <a:pPr algn="ctr">
                        <a:lnSpc>
                          <a:spcPct val="115000"/>
                        </a:lnSpc>
                        <a:spcAft>
                          <a:spcPts val="1000"/>
                        </a:spcAft>
                      </a:pPr>
                      <a:r>
                        <a:rPr lang="tr-TR" sz="1800" dirty="0">
                          <a:effectLst/>
                        </a:rPr>
                        <a:t>HASTANELER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hMerge="1">
                  <a:txBody>
                    <a:bodyPr/>
                    <a:lstStyle/>
                    <a:p>
                      <a:endParaRPr lang="tr-TR"/>
                    </a:p>
                  </a:txBody>
                  <a:tcPr/>
                </a:tc>
                <a:tc>
                  <a:txBody>
                    <a:bodyPr/>
                    <a:lstStyle/>
                    <a:p>
                      <a:pPr algn="ctr">
                        <a:lnSpc>
                          <a:spcPct val="115000"/>
                        </a:lnSpc>
                        <a:spcAft>
                          <a:spcPts val="1000"/>
                        </a:spcAft>
                      </a:pPr>
                      <a:r>
                        <a:rPr lang="tr-TR" sz="1800" dirty="0">
                          <a:effectLst/>
                        </a:rPr>
                        <a:t>H1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H3</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H4</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extLst>
                  <a:ext uri="{0D108BD9-81ED-4DB2-BD59-A6C34878D82A}">
                    <a16:rowId xmlns:a16="http://schemas.microsoft.com/office/drawing/2014/main" val="2347219153"/>
                  </a:ext>
                </a:extLst>
              </a:tr>
              <a:tr h="182245">
                <a:tc rowSpan="5">
                  <a:txBody>
                    <a:bodyPr/>
                    <a:lstStyle/>
                    <a:p>
                      <a:pPr marL="71755" marR="71755" algn="ctr">
                        <a:lnSpc>
                          <a:spcPct val="115000"/>
                        </a:lnSpc>
                        <a:spcAft>
                          <a:spcPts val="1000"/>
                        </a:spcAft>
                      </a:pPr>
                      <a:r>
                        <a:rPr lang="tr-TR" sz="1800" dirty="0">
                          <a:effectLst/>
                        </a:rPr>
                        <a:t>BÖLGELER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solidFill>
                      <a:schemeClr val="tx2">
                        <a:lumMod val="75000"/>
                      </a:schemeClr>
                    </a:solidFill>
                  </a:tcPr>
                </a:tc>
                <a:tc>
                  <a:txBody>
                    <a:bodyPr/>
                    <a:lstStyle/>
                    <a:p>
                      <a:pPr algn="ctr">
                        <a:lnSpc>
                          <a:spcPct val="115000"/>
                        </a:lnSpc>
                        <a:spcAft>
                          <a:spcPts val="1000"/>
                        </a:spcAft>
                      </a:pPr>
                      <a:r>
                        <a:rPr lang="tr-TR" sz="1800">
                          <a:effectLst/>
                        </a:rPr>
                        <a:t>B1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dirty="0">
                          <a:solidFill>
                            <a:schemeClr val="accent2">
                              <a:lumMod val="50000"/>
                            </a:schemeClr>
                          </a:solidFill>
                          <a:effectLst/>
                        </a:rPr>
                        <a:t>0,55</a:t>
                      </a:r>
                      <a:endParaRPr lang="tr-TR"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dirty="0">
                          <a:solidFill>
                            <a:schemeClr val="accent2">
                              <a:lumMod val="50000"/>
                            </a:schemeClr>
                          </a:solidFill>
                          <a:effectLst/>
                        </a:rPr>
                        <a:t>0,20</a:t>
                      </a:r>
                      <a:endParaRPr lang="tr-TR"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0,100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3278353"/>
                  </a:ext>
                </a:extLst>
              </a:tr>
              <a:tr h="182245">
                <a:tc vMerge="1">
                  <a:txBody>
                    <a:bodyPr/>
                    <a:lstStyle/>
                    <a:p>
                      <a:endParaRPr lang="tr-TR"/>
                    </a:p>
                  </a:txBody>
                  <a:tcPr/>
                </a:tc>
                <a:tc>
                  <a:txBody>
                    <a:bodyPr/>
                    <a:lstStyle/>
                    <a:p>
                      <a:pPr algn="ctr">
                        <a:lnSpc>
                          <a:spcPct val="115000"/>
                        </a:lnSpc>
                        <a:spcAft>
                          <a:spcPts val="1000"/>
                        </a:spcAft>
                      </a:pPr>
                      <a:r>
                        <a:rPr lang="tr-TR" sz="1800">
                          <a:effectLst/>
                        </a:rPr>
                        <a:t>B2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0,05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0,42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0,30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0,230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799532"/>
                  </a:ext>
                </a:extLst>
              </a:tr>
              <a:tr h="182245">
                <a:tc vMerge="1">
                  <a:txBody>
                    <a:bodyPr/>
                    <a:lstStyle/>
                    <a:p>
                      <a:endParaRPr lang="tr-TR"/>
                    </a:p>
                  </a:txBody>
                  <a:tcPr/>
                </a:tc>
                <a:tc>
                  <a:txBody>
                    <a:bodyPr/>
                    <a:lstStyle/>
                    <a:p>
                      <a:pPr algn="ctr">
                        <a:lnSpc>
                          <a:spcPct val="115000"/>
                        </a:lnSpc>
                        <a:spcAft>
                          <a:spcPts val="1000"/>
                        </a:spcAft>
                      </a:pPr>
                      <a:r>
                        <a:rPr lang="tr-TR" sz="1800">
                          <a:effectLst/>
                        </a:rPr>
                        <a:t>B3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0,24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0,35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0,290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1935227"/>
                  </a:ext>
                </a:extLst>
              </a:tr>
              <a:tr h="182245">
                <a:tc vMerge="1">
                  <a:txBody>
                    <a:bodyPr/>
                    <a:lstStyle/>
                    <a:p>
                      <a:endParaRPr lang="tr-TR"/>
                    </a:p>
                  </a:txBody>
                  <a:tcPr/>
                </a:tc>
                <a:tc>
                  <a:txBody>
                    <a:bodyPr/>
                    <a:lstStyle/>
                    <a:p>
                      <a:pPr algn="ctr">
                        <a:lnSpc>
                          <a:spcPct val="115000"/>
                        </a:lnSpc>
                        <a:spcAft>
                          <a:spcPts val="1000"/>
                        </a:spcAft>
                      </a:pPr>
                      <a:r>
                        <a:rPr lang="tr-TR" sz="1800">
                          <a:effectLst/>
                        </a:rPr>
                        <a:t>B4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0,16</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dirty="0">
                          <a:solidFill>
                            <a:schemeClr val="accent2">
                              <a:lumMod val="50000"/>
                            </a:schemeClr>
                          </a:solidFill>
                          <a:effectLst/>
                        </a:rPr>
                        <a:t>0,27</a:t>
                      </a:r>
                      <a:endParaRPr lang="tr-TR"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0,420</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2787788"/>
                  </a:ext>
                </a:extLst>
              </a:tr>
              <a:tr h="182245">
                <a:tc vMerge="1">
                  <a:txBody>
                    <a:bodyPr/>
                    <a:lstStyle/>
                    <a:p>
                      <a:endParaRPr lang="tr-TR"/>
                    </a:p>
                  </a:txBody>
                  <a:tcPr/>
                </a:tc>
                <a:tc>
                  <a:txBody>
                    <a:bodyPr/>
                    <a:lstStyle/>
                    <a:p>
                      <a:pPr algn="ctr">
                        <a:lnSpc>
                          <a:spcPct val="115000"/>
                        </a:lnSpc>
                        <a:spcAft>
                          <a:spcPts val="1000"/>
                        </a:spcAft>
                      </a:pPr>
                      <a:r>
                        <a:rPr lang="tr-TR" sz="1800">
                          <a:effectLst/>
                        </a:rPr>
                        <a:t>B5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0,18</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0,25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a:effectLst/>
                        </a:rPr>
                        <a:t>0,33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800" dirty="0">
                          <a:effectLst/>
                        </a:rPr>
                        <a:t>0,240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8684137"/>
                  </a:ext>
                </a:extLst>
              </a:tr>
            </a:tbl>
          </a:graphicData>
        </a:graphic>
      </p:graphicFrame>
      <p:sp>
        <p:nvSpPr>
          <p:cNvPr id="6" name="Metin kutusu 5">
            <a:extLst>
              <a:ext uri="{FF2B5EF4-FFF2-40B4-BE49-F238E27FC236}">
                <a16:creationId xmlns:a16="http://schemas.microsoft.com/office/drawing/2014/main" id="{FEE98FB3-53D9-6478-92FC-E3703565F6B0}"/>
              </a:ext>
            </a:extLst>
          </p:cNvPr>
          <p:cNvSpPr txBox="1"/>
          <p:nvPr/>
        </p:nvSpPr>
        <p:spPr>
          <a:xfrm>
            <a:off x="8290560" y="5652921"/>
            <a:ext cx="3373120" cy="830997"/>
          </a:xfrm>
          <a:prstGeom prst="rect">
            <a:avLst/>
          </a:prstGeom>
          <a:noFill/>
        </p:spPr>
        <p:txBody>
          <a:bodyPr wrap="square" rtlCol="0">
            <a:spAutoFit/>
          </a:bodyPr>
          <a:lstStyle/>
          <a:p>
            <a:r>
              <a:rPr lang="tr-TR" sz="1600" i="1" dirty="0"/>
              <a:t>B1 bölgesinde yaşayan nüfusun %55’i, H1 hastanesini tercih etmektedir (H1 hastanesine bağımlıdır). </a:t>
            </a:r>
          </a:p>
        </p:txBody>
      </p:sp>
    </p:spTree>
    <p:extLst>
      <p:ext uri="{BB962C8B-B14F-4D97-AF65-F5344CB8AC3E}">
        <p14:creationId xmlns:p14="http://schemas.microsoft.com/office/powerpoint/2010/main" val="343916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8872135" y="6216978"/>
            <a:ext cx="2743200" cy="365125"/>
          </a:xfrm>
        </p:spPr>
        <p:txBody>
          <a:bodyPr/>
          <a:lstStyle/>
          <a:p>
            <a:fld id="{585A37CE-56CC-4263-A743-6EA01FAEC455}" type="slidenum">
              <a:rPr lang="en-US" smtClean="0"/>
              <a:t>15</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bağlılık indeksi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454775" y="2485515"/>
            <a:ext cx="5384800" cy="3016210"/>
          </a:xfrm>
          <a:prstGeom prst="rect">
            <a:avLst/>
          </a:prstGeom>
          <a:noFill/>
        </p:spPr>
        <p:txBody>
          <a:bodyPr wrap="square" rtlCol="0">
            <a:spAutoFit/>
          </a:bodyPr>
          <a:lstStyle/>
          <a:p>
            <a:r>
              <a:rPr lang="tr-TR" dirty="0"/>
              <a:t>Bağlılık İndeksi (</a:t>
            </a:r>
            <a:r>
              <a:rPr lang="tr-TR" dirty="0" err="1"/>
              <a:t>commitment</a:t>
            </a:r>
            <a:r>
              <a:rPr lang="tr-TR" dirty="0"/>
              <a:t> Index-RI):Bir sağlık kurumuna başvuran hastaların hangi bölgelerden geldiğini ortaya koymaktadır. Bağlılık indeksi, belirli bölgeden ikamet edip, bir hastaneye yatan hastaların, o hastaneye yatan toplam hasta sayısına oranıdır</a:t>
            </a:r>
          </a:p>
          <a:p>
            <a:r>
              <a:rPr lang="tr-TR" dirty="0"/>
              <a:t>H1 hastanesinin bağlılık indeksi şu şekilde hesaplanır.</a:t>
            </a:r>
          </a:p>
          <a:p>
            <a:endParaRPr lang="tr-TR" dirty="0"/>
          </a:p>
          <a:p>
            <a:r>
              <a:rPr lang="tr-TR" sz="2800" dirty="0">
                <a:solidFill>
                  <a:schemeClr val="accent2">
                    <a:lumMod val="50000"/>
                  </a:schemeClr>
                </a:solidFill>
                <a:effectLst/>
                <a:latin typeface="Calibri" panose="020F0502020204030204" pitchFamily="34" charset="0"/>
                <a:ea typeface="Calibri" panose="020F0502020204030204" pitchFamily="34" charset="0"/>
              </a:rPr>
              <a:t>CI </a:t>
            </a:r>
            <a:r>
              <a:rPr lang="tr-TR" sz="2800" baseline="-25000" dirty="0">
                <a:solidFill>
                  <a:schemeClr val="accent2">
                    <a:lumMod val="50000"/>
                  </a:schemeClr>
                </a:solidFill>
                <a:effectLst/>
                <a:latin typeface="Calibri" panose="020F0502020204030204" pitchFamily="34" charset="0"/>
                <a:ea typeface="Calibri" panose="020F0502020204030204" pitchFamily="34" charset="0"/>
              </a:rPr>
              <a:t>(H1, Bölge 1)</a:t>
            </a:r>
            <a:r>
              <a:rPr lang="tr-TR" sz="2800" dirty="0">
                <a:solidFill>
                  <a:schemeClr val="accent2">
                    <a:lumMod val="50000"/>
                  </a:schemeClr>
                </a:solidFill>
                <a:effectLst/>
                <a:latin typeface="Calibri" panose="020F0502020204030204" pitchFamily="34" charset="0"/>
                <a:ea typeface="Calibri" panose="020F0502020204030204" pitchFamily="34" charset="0"/>
              </a:rPr>
              <a:t> = (a</a:t>
            </a:r>
            <a:r>
              <a:rPr lang="tr-TR" sz="2800" baseline="-25000" dirty="0">
                <a:solidFill>
                  <a:schemeClr val="accent2">
                    <a:lumMod val="50000"/>
                  </a:schemeClr>
                </a:solidFill>
                <a:effectLst/>
                <a:latin typeface="Calibri" panose="020F0502020204030204" pitchFamily="34" charset="0"/>
                <a:ea typeface="Calibri" panose="020F0502020204030204" pitchFamily="34" charset="0"/>
              </a:rPr>
              <a:t>11</a:t>
            </a:r>
            <a:r>
              <a:rPr lang="tr-TR" sz="2800" dirty="0">
                <a:solidFill>
                  <a:schemeClr val="accent2">
                    <a:lumMod val="50000"/>
                  </a:schemeClr>
                </a:solidFill>
                <a:effectLst/>
                <a:latin typeface="Calibri" panose="020F0502020204030204" pitchFamily="34" charset="0"/>
                <a:ea typeface="Calibri" panose="020F0502020204030204" pitchFamily="34" charset="0"/>
              </a:rPr>
              <a:t>/</a:t>
            </a:r>
            <a:r>
              <a:rPr lang="tr-TR" sz="2800" dirty="0">
                <a:solidFill>
                  <a:schemeClr val="accent2">
                    <a:lumMod val="50000"/>
                  </a:schemeClr>
                </a:solidFill>
                <a:effectLst/>
                <a:latin typeface="Calibri" panose="020F0502020204030204" pitchFamily="34" charset="0"/>
                <a:ea typeface="Times New Roman" panose="02020603050405020304" pitchFamily="18" charset="0"/>
              </a:rPr>
              <a:t>∑ai</a:t>
            </a:r>
            <a:r>
              <a:rPr lang="tr-TR" sz="2800" baseline="-25000" dirty="0">
                <a:solidFill>
                  <a:schemeClr val="accent2">
                    <a:lumMod val="50000"/>
                  </a:schemeClr>
                </a:solidFill>
                <a:effectLst/>
                <a:latin typeface="Calibri" panose="020F0502020204030204" pitchFamily="34" charset="0"/>
                <a:ea typeface="Times New Roman" panose="02020603050405020304" pitchFamily="18" charset="0"/>
              </a:rPr>
              <a:t>i1</a:t>
            </a:r>
            <a:r>
              <a:rPr lang="tr-TR" sz="2800" dirty="0">
                <a:solidFill>
                  <a:schemeClr val="accent2">
                    <a:lumMod val="50000"/>
                  </a:schemeClr>
                </a:solidFill>
                <a:effectLst/>
                <a:latin typeface="Calibri" panose="020F0502020204030204" pitchFamily="34" charset="0"/>
                <a:ea typeface="Times New Roman" panose="02020603050405020304" pitchFamily="18" charset="0"/>
              </a:rPr>
              <a:t>)</a:t>
            </a:r>
            <a:endParaRPr lang="tr-TR" sz="2800" dirty="0">
              <a:solidFill>
                <a:schemeClr val="accent2">
                  <a:lumMod val="50000"/>
                </a:schemeClr>
              </a:solidFill>
            </a:endParaRPr>
          </a:p>
          <a:p>
            <a:endParaRPr lang="tr-TR" dirty="0"/>
          </a:p>
          <a:p>
            <a:r>
              <a:rPr lang="tr-TR" dirty="0"/>
              <a:t>. </a:t>
            </a:r>
          </a:p>
        </p:txBody>
      </p:sp>
      <p:graphicFrame>
        <p:nvGraphicFramePr>
          <p:cNvPr id="3" name="Tablo 2">
            <a:extLst>
              <a:ext uri="{FF2B5EF4-FFF2-40B4-BE49-F238E27FC236}">
                <a16:creationId xmlns:a16="http://schemas.microsoft.com/office/drawing/2014/main" id="{CE1002FA-5A8E-E749-6015-FC74F6541D3D}"/>
              </a:ext>
            </a:extLst>
          </p:cNvPr>
          <p:cNvGraphicFramePr>
            <a:graphicFrameLocks noGrp="1"/>
          </p:cNvGraphicFramePr>
          <p:nvPr/>
        </p:nvGraphicFramePr>
        <p:xfrm>
          <a:off x="352425" y="2485515"/>
          <a:ext cx="5652135" cy="3331403"/>
        </p:xfrm>
        <a:graphic>
          <a:graphicData uri="http://schemas.openxmlformats.org/drawingml/2006/table">
            <a:tbl>
              <a:tblPr firstRow="1" firstCol="1" bandRow="1">
                <a:tableStyleId>{5C22544A-7EE6-4342-B048-85BDC9FD1C3A}</a:tableStyleId>
              </a:tblPr>
              <a:tblGrid>
                <a:gridCol w="1312895">
                  <a:extLst>
                    <a:ext uri="{9D8B030D-6E8A-4147-A177-3AD203B41FA5}">
                      <a16:colId xmlns:a16="http://schemas.microsoft.com/office/drawing/2014/main" val="4026523536"/>
                    </a:ext>
                  </a:extLst>
                </a:gridCol>
                <a:gridCol w="869847">
                  <a:extLst>
                    <a:ext uri="{9D8B030D-6E8A-4147-A177-3AD203B41FA5}">
                      <a16:colId xmlns:a16="http://schemas.microsoft.com/office/drawing/2014/main" val="273990367"/>
                    </a:ext>
                  </a:extLst>
                </a:gridCol>
                <a:gridCol w="829854">
                  <a:extLst>
                    <a:ext uri="{9D8B030D-6E8A-4147-A177-3AD203B41FA5}">
                      <a16:colId xmlns:a16="http://schemas.microsoft.com/office/drawing/2014/main" val="3705524276"/>
                    </a:ext>
                  </a:extLst>
                </a:gridCol>
                <a:gridCol w="859849">
                  <a:extLst>
                    <a:ext uri="{9D8B030D-6E8A-4147-A177-3AD203B41FA5}">
                      <a16:colId xmlns:a16="http://schemas.microsoft.com/office/drawing/2014/main" val="4017588879"/>
                    </a:ext>
                  </a:extLst>
                </a:gridCol>
                <a:gridCol w="729872">
                  <a:extLst>
                    <a:ext uri="{9D8B030D-6E8A-4147-A177-3AD203B41FA5}">
                      <a16:colId xmlns:a16="http://schemas.microsoft.com/office/drawing/2014/main" val="4159293425"/>
                    </a:ext>
                  </a:extLst>
                </a:gridCol>
                <a:gridCol w="1049818">
                  <a:extLst>
                    <a:ext uri="{9D8B030D-6E8A-4147-A177-3AD203B41FA5}">
                      <a16:colId xmlns:a16="http://schemas.microsoft.com/office/drawing/2014/main" val="3038383322"/>
                    </a:ext>
                  </a:extLst>
                </a:gridCol>
              </a:tblGrid>
              <a:tr h="646311">
                <a:tc>
                  <a:txBody>
                    <a:bodyPr/>
                    <a:lstStyle/>
                    <a:p>
                      <a:pPr algn="r">
                        <a:lnSpc>
                          <a:spcPct val="115000"/>
                        </a:lnSpc>
                        <a:spcAft>
                          <a:spcPts val="1000"/>
                        </a:spcAft>
                      </a:pPr>
                      <a:r>
                        <a:rPr lang="tr-TR" sz="1800" dirty="0">
                          <a:effectLst/>
                        </a:rPr>
                        <a:t>HASTANELER</a:t>
                      </a:r>
                    </a:p>
                    <a:p>
                      <a:pPr algn="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BÖLGELER</a:t>
                      </a: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Bölge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extLst>
                  <a:ext uri="{0D108BD9-81ED-4DB2-BD59-A6C34878D82A}">
                    <a16:rowId xmlns:a16="http://schemas.microsoft.com/office/drawing/2014/main" val="1324085246"/>
                  </a:ext>
                </a:extLst>
              </a:tr>
              <a:tr h="297775">
                <a:tc>
                  <a:txBody>
                    <a:bodyPr/>
                    <a:lstStyle/>
                    <a:p>
                      <a:pPr algn="ctr">
                        <a:lnSpc>
                          <a:spcPct val="115000"/>
                        </a:lnSpc>
                        <a:spcAft>
                          <a:spcPts val="1000"/>
                        </a:spcAft>
                      </a:pPr>
                      <a:r>
                        <a:rPr lang="tr-TR" sz="1800" dirty="0">
                          <a:effectLst/>
                        </a:rPr>
                        <a:t>B1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1j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3372995"/>
                  </a:ext>
                </a:extLst>
              </a:tr>
              <a:tr h="297775">
                <a:tc>
                  <a:txBody>
                    <a:bodyPr/>
                    <a:lstStyle/>
                    <a:p>
                      <a:pPr algn="ctr">
                        <a:lnSpc>
                          <a:spcPct val="115000"/>
                        </a:lnSpc>
                        <a:spcAft>
                          <a:spcPts val="1000"/>
                        </a:spcAft>
                      </a:pPr>
                      <a:r>
                        <a:rPr lang="tr-TR" sz="1800" dirty="0">
                          <a:effectLst/>
                        </a:rPr>
                        <a:t>B2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21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2j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929055"/>
                  </a:ext>
                </a:extLst>
              </a:tr>
              <a:tr h="297775">
                <a:tc>
                  <a:txBody>
                    <a:bodyPr/>
                    <a:lstStyle/>
                    <a:p>
                      <a:pPr algn="ctr">
                        <a:lnSpc>
                          <a:spcPct val="115000"/>
                        </a:lnSpc>
                        <a:spcAft>
                          <a:spcPts val="1000"/>
                        </a:spcAft>
                      </a:pPr>
                      <a:r>
                        <a:rPr lang="tr-TR" sz="1800" dirty="0">
                          <a:effectLst/>
                        </a:rPr>
                        <a:t>B3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31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3j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7825999"/>
                  </a:ext>
                </a:extLst>
              </a:tr>
              <a:tr h="297775">
                <a:tc>
                  <a:txBody>
                    <a:bodyPr/>
                    <a:lstStyle/>
                    <a:p>
                      <a:pPr algn="ctr">
                        <a:lnSpc>
                          <a:spcPct val="115000"/>
                        </a:lnSpc>
                        <a:spcAft>
                          <a:spcPts val="1000"/>
                        </a:spcAft>
                      </a:pPr>
                      <a:r>
                        <a:rPr lang="tr-TR" sz="1800" dirty="0">
                          <a:effectLst/>
                        </a:rPr>
                        <a:t>B4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41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4j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2472946"/>
                  </a:ext>
                </a:extLst>
              </a:tr>
              <a:tr h="297775">
                <a:tc>
                  <a:txBody>
                    <a:bodyPr/>
                    <a:lstStyle/>
                    <a:p>
                      <a:pPr algn="ctr">
                        <a:lnSpc>
                          <a:spcPct val="115000"/>
                        </a:lnSpc>
                        <a:spcAft>
                          <a:spcPts val="1000"/>
                        </a:spcAft>
                      </a:pPr>
                      <a:r>
                        <a:rPr lang="tr-TR" sz="1800" dirty="0">
                          <a:effectLst/>
                        </a:rPr>
                        <a:t>B5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51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2400">
                          <a:effectLst/>
                        </a:rPr>
                        <a:t>∑a</a:t>
                      </a:r>
                      <a:r>
                        <a:rPr lang="tr-TR" sz="2400" baseline="-25000">
                          <a:effectLst/>
                        </a:rPr>
                        <a:t>5j</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352345"/>
                  </a:ext>
                </a:extLst>
              </a:tr>
              <a:tr h="449140">
                <a:tc>
                  <a:txBody>
                    <a:bodyPr/>
                    <a:lstStyle/>
                    <a:p>
                      <a:pPr algn="ctr">
                        <a:lnSpc>
                          <a:spcPct val="115000"/>
                        </a:lnSpc>
                        <a:spcAft>
                          <a:spcPts val="1000"/>
                        </a:spcAft>
                      </a:pPr>
                      <a:r>
                        <a:rPr lang="tr-TR" sz="1800" dirty="0">
                          <a:effectLst/>
                        </a:rPr>
                        <a:t>Hastane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2400">
                          <a:effectLst/>
                        </a:rPr>
                        <a:t>∑a</a:t>
                      </a:r>
                      <a:r>
                        <a:rPr lang="tr-TR" sz="2400" baseline="-25000">
                          <a:effectLst/>
                        </a:rPr>
                        <a:t>i1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dirty="0">
                          <a:effectLst/>
                        </a:rPr>
                        <a:t>∑a</a:t>
                      </a:r>
                      <a:r>
                        <a:rPr lang="tr-TR" sz="2400" baseline="-25000" dirty="0">
                          <a:effectLst/>
                        </a:rPr>
                        <a:t>i2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a:effectLst/>
                        </a:rPr>
                        <a:t>∑a</a:t>
                      </a:r>
                      <a:r>
                        <a:rPr lang="tr-TR" sz="2400" baseline="-25000">
                          <a:effectLst/>
                        </a:rPr>
                        <a:t>i3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a:effectLst/>
                        </a:rPr>
                        <a:t>∑a</a:t>
                      </a:r>
                      <a:r>
                        <a:rPr lang="tr-TR" sz="2400" baseline="-25000">
                          <a:effectLst/>
                        </a:rPr>
                        <a:t>i4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400" dirty="0">
                          <a:effectLst/>
                        </a:rPr>
                        <a:t>∑∑</a:t>
                      </a:r>
                      <a:r>
                        <a:rPr lang="tr-TR" sz="2400" dirty="0" err="1">
                          <a:effectLst/>
                        </a:rPr>
                        <a:t>a</a:t>
                      </a:r>
                      <a:r>
                        <a:rPr lang="tr-TR" sz="2400" baseline="-25000" dirty="0" err="1">
                          <a:effectLst/>
                        </a:rPr>
                        <a:t>ij</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9289055"/>
                  </a:ext>
                </a:extLst>
              </a:tr>
            </a:tbl>
          </a:graphicData>
        </a:graphic>
      </p:graphicFrame>
    </p:spTree>
    <p:extLst>
      <p:ext uri="{BB962C8B-B14F-4D97-AF65-F5344CB8AC3E}">
        <p14:creationId xmlns:p14="http://schemas.microsoft.com/office/powerpoint/2010/main" val="219931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022080" y="6415865"/>
            <a:ext cx="2743200" cy="365125"/>
          </a:xfrm>
        </p:spPr>
        <p:txBody>
          <a:bodyPr/>
          <a:lstStyle/>
          <a:p>
            <a:fld id="{585A37CE-56CC-4263-A743-6EA01FAEC455}" type="slidenum">
              <a:rPr lang="en-US" smtClean="0"/>
              <a:t>16</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bağlılık indeksinin hesaplanması: örnek uygulama</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637655" y="2385914"/>
            <a:ext cx="5384800" cy="1477328"/>
          </a:xfrm>
          <a:prstGeom prst="rect">
            <a:avLst/>
          </a:prstGeom>
          <a:noFill/>
        </p:spPr>
        <p:txBody>
          <a:bodyPr wrap="square" rtlCol="0">
            <a:spAutoFit/>
          </a:bodyPr>
          <a:lstStyle/>
          <a:p>
            <a:r>
              <a:rPr lang="tr-TR" dirty="0">
                <a:solidFill>
                  <a:schemeClr val="accent2">
                    <a:lumMod val="50000"/>
                  </a:schemeClr>
                </a:solidFill>
                <a:latin typeface="Calibri" panose="020F0502020204030204" pitchFamily="34" charset="0"/>
                <a:ea typeface="Calibri" panose="020F0502020204030204" pitchFamily="34" charset="0"/>
              </a:rPr>
              <a:t>C</a:t>
            </a:r>
            <a:r>
              <a:rPr lang="tr-TR" sz="1800" dirty="0">
                <a:solidFill>
                  <a:schemeClr val="accent2">
                    <a:lumMod val="50000"/>
                  </a:schemeClr>
                </a:solidFill>
                <a:effectLst/>
                <a:latin typeface="Calibri" panose="020F0502020204030204" pitchFamily="34" charset="0"/>
                <a:ea typeface="Calibri" panose="020F0502020204030204" pitchFamily="34" charset="0"/>
              </a:rPr>
              <a:t>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(H1, Bölge 1)</a:t>
            </a:r>
            <a:r>
              <a:rPr lang="tr-TR" sz="1800" dirty="0">
                <a:solidFill>
                  <a:schemeClr val="accent2">
                    <a:lumMod val="50000"/>
                  </a:schemeClr>
                </a:solidFill>
                <a:effectLst/>
                <a:latin typeface="Calibri" panose="020F0502020204030204" pitchFamily="34" charset="0"/>
                <a:ea typeface="Calibri" panose="020F0502020204030204" pitchFamily="34" charset="0"/>
              </a:rPr>
              <a:t> = (22.000/40.450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%54,4</a:t>
            </a:r>
            <a:r>
              <a:rPr lang="tr-TR" dirty="0">
                <a:solidFill>
                  <a:schemeClr val="accent2">
                    <a:lumMod val="50000"/>
                  </a:schemeClr>
                </a:solidFill>
              </a:rPr>
              <a:t> </a:t>
            </a:r>
          </a:p>
          <a:p>
            <a:r>
              <a:rPr lang="tr-TR" sz="1800" dirty="0">
                <a:solidFill>
                  <a:schemeClr val="accent2">
                    <a:lumMod val="50000"/>
                  </a:schemeClr>
                </a:solidFill>
                <a:effectLst/>
                <a:latin typeface="Calibri" panose="020F0502020204030204" pitchFamily="34" charset="0"/>
                <a:ea typeface="Calibri" panose="020F0502020204030204" pitchFamily="34" charset="0"/>
              </a:rPr>
              <a:t>CI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(H1 Bölge 2)</a:t>
            </a:r>
            <a:r>
              <a:rPr lang="tr-TR" sz="1800" dirty="0">
                <a:solidFill>
                  <a:schemeClr val="accent2">
                    <a:lumMod val="50000"/>
                  </a:schemeClr>
                </a:solidFill>
                <a:effectLst/>
                <a:latin typeface="Calibri" panose="020F0502020204030204" pitchFamily="34" charset="0"/>
                <a:ea typeface="Calibri" panose="020F0502020204030204" pitchFamily="34" charset="0"/>
              </a:rPr>
              <a:t> = (1.500/40.450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%0,037</a:t>
            </a:r>
          </a:p>
          <a:p>
            <a:r>
              <a:rPr lang="tr-TR" sz="1800" dirty="0">
                <a:solidFill>
                  <a:schemeClr val="accent2">
                    <a:lumMod val="50000"/>
                  </a:schemeClr>
                </a:solidFill>
                <a:effectLst/>
                <a:latin typeface="Calibri" panose="020F0502020204030204" pitchFamily="34" charset="0"/>
                <a:ea typeface="Calibri" panose="020F0502020204030204" pitchFamily="34" charset="0"/>
              </a:rPr>
              <a:t>CI </a:t>
            </a:r>
            <a:r>
              <a:rPr lang="tr-TR" sz="1800" baseline="-25000" dirty="0">
                <a:solidFill>
                  <a:schemeClr val="accent2">
                    <a:lumMod val="50000"/>
                  </a:schemeClr>
                </a:solidFill>
                <a:effectLst/>
                <a:latin typeface="Calibri" panose="020F0502020204030204" pitchFamily="34" charset="0"/>
                <a:ea typeface="Calibri" panose="020F0502020204030204" pitchFamily="34" charset="0"/>
              </a:rPr>
              <a:t>(H1, Bölge 3)</a:t>
            </a:r>
            <a:r>
              <a:rPr lang="tr-TR" sz="1800" dirty="0">
                <a:solidFill>
                  <a:schemeClr val="accent2">
                    <a:lumMod val="50000"/>
                  </a:schemeClr>
                </a:solidFill>
                <a:effectLst/>
                <a:latin typeface="Calibri" panose="020F0502020204030204" pitchFamily="34" charset="0"/>
                <a:ea typeface="Calibri" panose="020F0502020204030204" pitchFamily="34" charset="0"/>
              </a:rPr>
              <a:t> = (7.200/40.450</a:t>
            </a:r>
            <a:r>
              <a:rPr lang="tr-TR" sz="1800" dirty="0">
                <a:solidFill>
                  <a:schemeClr val="accent2">
                    <a:lumMod val="50000"/>
                  </a:schemeClr>
                </a:solidFill>
                <a:effectLst/>
                <a:latin typeface="Calibri" panose="020F0502020204030204" pitchFamily="34" charset="0"/>
                <a:ea typeface="Times New Roman" panose="02020603050405020304" pitchFamily="18" charset="0"/>
              </a:rPr>
              <a:t>)     = %17,8</a:t>
            </a:r>
            <a:r>
              <a:rPr lang="tr-TR" dirty="0">
                <a:solidFill>
                  <a:schemeClr val="accent2">
                    <a:lumMod val="50000"/>
                  </a:schemeClr>
                </a:solidFill>
              </a:rPr>
              <a:t> </a:t>
            </a:r>
          </a:p>
          <a:p>
            <a:r>
              <a:rPr lang="tr-TR" dirty="0">
                <a:solidFill>
                  <a:schemeClr val="accent2">
                    <a:lumMod val="50000"/>
                  </a:schemeClr>
                </a:solidFill>
              </a:rPr>
              <a:t> </a:t>
            </a:r>
          </a:p>
          <a:p>
            <a:endParaRPr lang="tr-TR" dirty="0">
              <a:solidFill>
                <a:schemeClr val="accent2">
                  <a:lumMod val="50000"/>
                </a:schemeClr>
              </a:solidFill>
            </a:endParaRPr>
          </a:p>
        </p:txBody>
      </p:sp>
      <p:graphicFrame>
        <p:nvGraphicFramePr>
          <p:cNvPr id="3" name="Tablo 2">
            <a:extLst>
              <a:ext uri="{FF2B5EF4-FFF2-40B4-BE49-F238E27FC236}">
                <a16:creationId xmlns:a16="http://schemas.microsoft.com/office/drawing/2014/main" id="{CE1002FA-5A8E-E749-6015-FC74F6541D3D}"/>
              </a:ext>
            </a:extLst>
          </p:cNvPr>
          <p:cNvGraphicFramePr>
            <a:graphicFrameLocks noGrp="1"/>
          </p:cNvGraphicFramePr>
          <p:nvPr/>
        </p:nvGraphicFramePr>
        <p:xfrm>
          <a:off x="307975" y="2050712"/>
          <a:ext cx="5743577" cy="2756576"/>
        </p:xfrm>
        <a:graphic>
          <a:graphicData uri="http://schemas.openxmlformats.org/drawingml/2006/table">
            <a:tbl>
              <a:tblPr firstRow="1" firstCol="1" bandRow="1">
                <a:tableStyleId>{5C22544A-7EE6-4342-B048-85BDC9FD1C3A}</a:tableStyleId>
              </a:tblPr>
              <a:tblGrid>
                <a:gridCol w="1334135">
                  <a:extLst>
                    <a:ext uri="{9D8B030D-6E8A-4147-A177-3AD203B41FA5}">
                      <a16:colId xmlns:a16="http://schemas.microsoft.com/office/drawing/2014/main" val="4026523536"/>
                    </a:ext>
                  </a:extLst>
                </a:gridCol>
                <a:gridCol w="883920">
                  <a:extLst>
                    <a:ext uri="{9D8B030D-6E8A-4147-A177-3AD203B41FA5}">
                      <a16:colId xmlns:a16="http://schemas.microsoft.com/office/drawing/2014/main" val="273990367"/>
                    </a:ext>
                  </a:extLst>
                </a:gridCol>
                <a:gridCol w="843280">
                  <a:extLst>
                    <a:ext uri="{9D8B030D-6E8A-4147-A177-3AD203B41FA5}">
                      <a16:colId xmlns:a16="http://schemas.microsoft.com/office/drawing/2014/main" val="3705524276"/>
                    </a:ext>
                  </a:extLst>
                </a:gridCol>
                <a:gridCol w="873760">
                  <a:extLst>
                    <a:ext uri="{9D8B030D-6E8A-4147-A177-3AD203B41FA5}">
                      <a16:colId xmlns:a16="http://schemas.microsoft.com/office/drawing/2014/main" val="4017588879"/>
                    </a:ext>
                  </a:extLst>
                </a:gridCol>
                <a:gridCol w="741680">
                  <a:extLst>
                    <a:ext uri="{9D8B030D-6E8A-4147-A177-3AD203B41FA5}">
                      <a16:colId xmlns:a16="http://schemas.microsoft.com/office/drawing/2014/main" val="4159293425"/>
                    </a:ext>
                  </a:extLst>
                </a:gridCol>
                <a:gridCol w="1066802">
                  <a:extLst>
                    <a:ext uri="{9D8B030D-6E8A-4147-A177-3AD203B41FA5}">
                      <a16:colId xmlns:a16="http://schemas.microsoft.com/office/drawing/2014/main" val="3038383322"/>
                    </a:ext>
                  </a:extLst>
                </a:gridCol>
              </a:tblGrid>
              <a:tr h="654900">
                <a:tc>
                  <a:txBody>
                    <a:bodyPr/>
                    <a:lstStyle/>
                    <a:p>
                      <a:pPr algn="r">
                        <a:lnSpc>
                          <a:spcPct val="115000"/>
                        </a:lnSpc>
                        <a:spcAft>
                          <a:spcPts val="1000"/>
                        </a:spcAft>
                      </a:pPr>
                      <a:r>
                        <a:rPr lang="tr-TR" sz="1800" dirty="0">
                          <a:effectLst/>
                        </a:rPr>
                        <a:t>HASTANELER</a:t>
                      </a:r>
                    </a:p>
                    <a:p>
                      <a:pPr algn="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BÖLGELER</a:t>
                      </a: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H4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800" dirty="0">
                          <a:effectLst/>
                        </a:rPr>
                        <a:t>Bölge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extLst>
                  <a:ext uri="{0D108BD9-81ED-4DB2-BD59-A6C34878D82A}">
                    <a16:rowId xmlns:a16="http://schemas.microsoft.com/office/drawing/2014/main" val="1324085246"/>
                  </a:ext>
                </a:extLst>
              </a:tr>
              <a:tr h="336197">
                <a:tc>
                  <a:txBody>
                    <a:bodyPr/>
                    <a:lstStyle/>
                    <a:p>
                      <a:pPr algn="ctr">
                        <a:lnSpc>
                          <a:spcPct val="115000"/>
                        </a:lnSpc>
                        <a:spcAft>
                          <a:spcPts val="1000"/>
                        </a:spcAft>
                      </a:pPr>
                      <a:r>
                        <a:rPr lang="tr-TR" sz="1800" dirty="0">
                          <a:effectLst/>
                        </a:rPr>
                        <a:t>B1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3372995"/>
                  </a:ext>
                </a:extLst>
              </a:tr>
              <a:tr h="336197">
                <a:tc>
                  <a:txBody>
                    <a:bodyPr/>
                    <a:lstStyle/>
                    <a:p>
                      <a:pPr algn="ctr">
                        <a:lnSpc>
                          <a:spcPct val="115000"/>
                        </a:lnSpc>
                        <a:spcAft>
                          <a:spcPts val="1000"/>
                        </a:spcAft>
                      </a:pPr>
                      <a:r>
                        <a:rPr lang="tr-TR" sz="1800" dirty="0">
                          <a:effectLst/>
                        </a:rPr>
                        <a:t>B2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929055"/>
                  </a:ext>
                </a:extLst>
              </a:tr>
              <a:tr h="336197">
                <a:tc>
                  <a:txBody>
                    <a:bodyPr/>
                    <a:lstStyle/>
                    <a:p>
                      <a:pPr algn="ctr">
                        <a:lnSpc>
                          <a:spcPct val="115000"/>
                        </a:lnSpc>
                        <a:spcAft>
                          <a:spcPts val="1000"/>
                        </a:spcAft>
                      </a:pPr>
                      <a:r>
                        <a:rPr lang="tr-TR" sz="1800" dirty="0">
                          <a:effectLst/>
                        </a:rPr>
                        <a:t>B3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7825999"/>
                  </a:ext>
                </a:extLst>
              </a:tr>
              <a:tr h="336197">
                <a:tc>
                  <a:txBody>
                    <a:bodyPr/>
                    <a:lstStyle/>
                    <a:p>
                      <a:pPr algn="ctr">
                        <a:lnSpc>
                          <a:spcPct val="115000"/>
                        </a:lnSpc>
                        <a:spcAft>
                          <a:spcPts val="1000"/>
                        </a:spcAft>
                      </a:pPr>
                      <a:r>
                        <a:rPr lang="tr-TR" sz="1800" dirty="0">
                          <a:effectLst/>
                        </a:rPr>
                        <a:t>B4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2472946"/>
                  </a:ext>
                </a:extLst>
              </a:tr>
              <a:tr h="336197">
                <a:tc>
                  <a:txBody>
                    <a:bodyPr/>
                    <a:lstStyle/>
                    <a:p>
                      <a:pPr algn="ctr">
                        <a:lnSpc>
                          <a:spcPct val="115000"/>
                        </a:lnSpc>
                        <a:spcAft>
                          <a:spcPts val="1000"/>
                        </a:spcAft>
                      </a:pPr>
                      <a:r>
                        <a:rPr lang="tr-TR" sz="1800" dirty="0">
                          <a:effectLst/>
                        </a:rPr>
                        <a:t>B5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352345"/>
                  </a:ext>
                </a:extLst>
              </a:tr>
              <a:tr h="336197">
                <a:tc>
                  <a:txBody>
                    <a:bodyPr/>
                    <a:lstStyle/>
                    <a:p>
                      <a:pPr algn="ctr">
                        <a:lnSpc>
                          <a:spcPct val="115000"/>
                        </a:lnSpc>
                        <a:spcAft>
                          <a:spcPts val="1000"/>
                        </a:spcAft>
                      </a:pPr>
                      <a:r>
                        <a:rPr lang="tr-TR" sz="1800" dirty="0" err="1">
                          <a:effectLst/>
                        </a:rPr>
                        <a:t>Has.Toplamı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75000"/>
                      </a:schemeClr>
                    </a:solidFill>
                  </a:tcPr>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9289055"/>
                  </a:ext>
                </a:extLst>
              </a:tr>
            </a:tbl>
          </a:graphicData>
        </a:graphic>
      </p:graphicFrame>
      <p:graphicFrame>
        <p:nvGraphicFramePr>
          <p:cNvPr id="4" name="Tablo 3">
            <a:extLst>
              <a:ext uri="{FF2B5EF4-FFF2-40B4-BE49-F238E27FC236}">
                <a16:creationId xmlns:a16="http://schemas.microsoft.com/office/drawing/2014/main" id="{67EA687A-DEB1-CF0E-05B5-1E8D013A1764}"/>
              </a:ext>
            </a:extLst>
          </p:cNvPr>
          <p:cNvGraphicFramePr>
            <a:graphicFrameLocks noGrp="1"/>
          </p:cNvGraphicFramePr>
          <p:nvPr>
            <p:extLst>
              <p:ext uri="{D42A27DB-BD31-4B8C-83A1-F6EECF244321}">
                <p14:modId xmlns:p14="http://schemas.microsoft.com/office/powerpoint/2010/main" val="3833027295"/>
              </p:ext>
            </p:extLst>
          </p:nvPr>
        </p:nvGraphicFramePr>
        <p:xfrm>
          <a:off x="6637655" y="3544138"/>
          <a:ext cx="5305109" cy="1781556"/>
        </p:xfrm>
        <a:graphic>
          <a:graphicData uri="http://schemas.openxmlformats.org/drawingml/2006/table">
            <a:tbl>
              <a:tblPr firstRow="1" firstCol="1" bandRow="1">
                <a:tableStyleId>{5C22544A-7EE6-4342-B048-85BDC9FD1C3A}</a:tableStyleId>
              </a:tblPr>
              <a:tblGrid>
                <a:gridCol w="721507">
                  <a:extLst>
                    <a:ext uri="{9D8B030D-6E8A-4147-A177-3AD203B41FA5}">
                      <a16:colId xmlns:a16="http://schemas.microsoft.com/office/drawing/2014/main" val="3131617579"/>
                    </a:ext>
                  </a:extLst>
                </a:gridCol>
                <a:gridCol w="1216638">
                  <a:extLst>
                    <a:ext uri="{9D8B030D-6E8A-4147-A177-3AD203B41FA5}">
                      <a16:colId xmlns:a16="http://schemas.microsoft.com/office/drawing/2014/main" val="1528384691"/>
                    </a:ext>
                  </a:extLst>
                </a:gridCol>
                <a:gridCol w="742956">
                  <a:extLst>
                    <a:ext uri="{9D8B030D-6E8A-4147-A177-3AD203B41FA5}">
                      <a16:colId xmlns:a16="http://schemas.microsoft.com/office/drawing/2014/main" val="3413473897"/>
                    </a:ext>
                  </a:extLst>
                </a:gridCol>
                <a:gridCol w="798546">
                  <a:extLst>
                    <a:ext uri="{9D8B030D-6E8A-4147-A177-3AD203B41FA5}">
                      <a16:colId xmlns:a16="http://schemas.microsoft.com/office/drawing/2014/main" val="503733622"/>
                    </a:ext>
                  </a:extLst>
                </a:gridCol>
                <a:gridCol w="912731">
                  <a:extLst>
                    <a:ext uri="{9D8B030D-6E8A-4147-A177-3AD203B41FA5}">
                      <a16:colId xmlns:a16="http://schemas.microsoft.com/office/drawing/2014/main" val="4034652881"/>
                    </a:ext>
                  </a:extLst>
                </a:gridCol>
                <a:gridCol w="912731">
                  <a:extLst>
                    <a:ext uri="{9D8B030D-6E8A-4147-A177-3AD203B41FA5}">
                      <a16:colId xmlns:a16="http://schemas.microsoft.com/office/drawing/2014/main" val="4213605760"/>
                    </a:ext>
                  </a:extLst>
                </a:gridCol>
              </a:tblGrid>
              <a:tr h="182245">
                <a:tc gridSpan="2">
                  <a:txBody>
                    <a:bodyPr/>
                    <a:lstStyle/>
                    <a:p>
                      <a:pPr algn="ctr">
                        <a:lnSpc>
                          <a:spcPct val="115000"/>
                        </a:lnSpc>
                        <a:spcAft>
                          <a:spcPts val="1000"/>
                        </a:spcAft>
                      </a:pPr>
                      <a:r>
                        <a:rPr lang="tr-TR" sz="1800" dirty="0">
                          <a:effectLst/>
                        </a:rPr>
                        <a:t>HASTANELER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hMerge="1">
                  <a:txBody>
                    <a:bodyPr/>
                    <a:lstStyle/>
                    <a:p>
                      <a:endParaRPr lang="tr-TR"/>
                    </a:p>
                  </a:txBody>
                  <a:tcPr/>
                </a:tc>
                <a:tc>
                  <a:txBody>
                    <a:bodyPr/>
                    <a:lstStyle/>
                    <a:p>
                      <a:pPr algn="ctr">
                        <a:lnSpc>
                          <a:spcPct val="115000"/>
                        </a:lnSpc>
                        <a:spcAft>
                          <a:spcPts val="1000"/>
                        </a:spcAft>
                      </a:pPr>
                      <a:r>
                        <a:rPr lang="tr-TR" sz="1800" dirty="0">
                          <a:effectLst/>
                        </a:rPr>
                        <a:t>H1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H3</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tc>
                  <a:txBody>
                    <a:bodyPr/>
                    <a:lstStyle/>
                    <a:p>
                      <a:pPr algn="ctr">
                        <a:lnSpc>
                          <a:spcPct val="115000"/>
                        </a:lnSpc>
                        <a:spcAft>
                          <a:spcPts val="1000"/>
                        </a:spcAft>
                      </a:pPr>
                      <a:r>
                        <a:rPr lang="tr-TR" sz="1800" dirty="0">
                          <a:effectLst/>
                        </a:rPr>
                        <a:t>H4</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75000"/>
                      </a:schemeClr>
                    </a:solidFill>
                  </a:tcPr>
                </a:tc>
                <a:extLst>
                  <a:ext uri="{0D108BD9-81ED-4DB2-BD59-A6C34878D82A}">
                    <a16:rowId xmlns:a16="http://schemas.microsoft.com/office/drawing/2014/main" val="2347219153"/>
                  </a:ext>
                </a:extLst>
              </a:tr>
              <a:tr h="182245">
                <a:tc rowSpan="5">
                  <a:txBody>
                    <a:bodyPr/>
                    <a:lstStyle/>
                    <a:p>
                      <a:pPr marL="71755" marR="71755" algn="ctr">
                        <a:lnSpc>
                          <a:spcPct val="115000"/>
                        </a:lnSpc>
                        <a:spcAft>
                          <a:spcPts val="1000"/>
                        </a:spcAft>
                      </a:pPr>
                      <a:r>
                        <a:rPr lang="tr-TR" sz="1800" dirty="0">
                          <a:effectLst/>
                        </a:rPr>
                        <a:t>BÖLGELER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solidFill>
                      <a:schemeClr val="tx2">
                        <a:lumMod val="75000"/>
                      </a:schemeClr>
                    </a:solidFill>
                  </a:tcPr>
                </a:tc>
                <a:tc>
                  <a:txBody>
                    <a:bodyPr/>
                    <a:lstStyle/>
                    <a:p>
                      <a:pPr algn="ctr">
                        <a:lnSpc>
                          <a:spcPct val="115000"/>
                        </a:lnSpc>
                        <a:spcAft>
                          <a:spcPts val="1000"/>
                        </a:spcAft>
                      </a:pPr>
                      <a:r>
                        <a:rPr lang="tr-TR" sz="1800">
                          <a:effectLst/>
                        </a:rPr>
                        <a:t>B1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3278353"/>
                  </a:ext>
                </a:extLst>
              </a:tr>
              <a:tr h="182245">
                <a:tc vMerge="1">
                  <a:txBody>
                    <a:bodyPr/>
                    <a:lstStyle/>
                    <a:p>
                      <a:endParaRPr lang="tr-TR"/>
                    </a:p>
                  </a:txBody>
                  <a:tcPr/>
                </a:tc>
                <a:tc>
                  <a:txBody>
                    <a:bodyPr/>
                    <a:lstStyle/>
                    <a:p>
                      <a:pPr algn="ctr">
                        <a:lnSpc>
                          <a:spcPct val="115000"/>
                        </a:lnSpc>
                        <a:spcAft>
                          <a:spcPts val="1000"/>
                        </a:spcAft>
                      </a:pPr>
                      <a:r>
                        <a:rPr lang="tr-TR" sz="1800">
                          <a:effectLst/>
                        </a:rPr>
                        <a:t>B2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0,269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799532"/>
                  </a:ext>
                </a:extLst>
              </a:tr>
              <a:tr h="182245">
                <a:tc vMerge="1">
                  <a:txBody>
                    <a:bodyPr/>
                    <a:lstStyle/>
                    <a:p>
                      <a:endParaRPr lang="tr-TR"/>
                    </a:p>
                  </a:txBody>
                  <a:tcPr/>
                </a:tc>
                <a:tc>
                  <a:txBody>
                    <a:bodyPr/>
                    <a:lstStyle/>
                    <a:p>
                      <a:pPr algn="ctr">
                        <a:lnSpc>
                          <a:spcPct val="115000"/>
                        </a:lnSpc>
                        <a:spcAft>
                          <a:spcPts val="1000"/>
                        </a:spcAft>
                      </a:pPr>
                      <a:r>
                        <a:rPr lang="tr-TR" sz="1800">
                          <a:effectLst/>
                        </a:rPr>
                        <a:t>B3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0,391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1935227"/>
                  </a:ext>
                </a:extLst>
              </a:tr>
              <a:tr h="182245">
                <a:tc vMerge="1">
                  <a:txBody>
                    <a:bodyPr/>
                    <a:lstStyle/>
                    <a:p>
                      <a:endParaRPr lang="tr-TR"/>
                    </a:p>
                  </a:txBody>
                  <a:tcPr/>
                </a:tc>
                <a:tc>
                  <a:txBody>
                    <a:bodyPr/>
                    <a:lstStyle/>
                    <a:p>
                      <a:pPr algn="ctr">
                        <a:lnSpc>
                          <a:spcPct val="115000"/>
                        </a:lnSpc>
                        <a:spcAft>
                          <a:spcPts val="1000"/>
                        </a:spcAft>
                      </a:pPr>
                      <a:r>
                        <a:rPr lang="tr-TR" sz="1800">
                          <a:effectLst/>
                        </a:rPr>
                        <a:t>B4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2787788"/>
                  </a:ext>
                </a:extLst>
              </a:tr>
              <a:tr h="182245">
                <a:tc vMerge="1">
                  <a:txBody>
                    <a:bodyPr/>
                    <a:lstStyle/>
                    <a:p>
                      <a:endParaRPr lang="tr-TR"/>
                    </a:p>
                  </a:txBody>
                  <a:tcPr/>
                </a:tc>
                <a:tc>
                  <a:txBody>
                    <a:bodyPr/>
                    <a:lstStyle/>
                    <a:p>
                      <a:pPr algn="ctr">
                        <a:lnSpc>
                          <a:spcPct val="115000"/>
                        </a:lnSpc>
                        <a:spcAft>
                          <a:spcPts val="1000"/>
                        </a:spcAft>
                      </a:pPr>
                      <a:r>
                        <a:rPr lang="tr-TR" sz="1800">
                          <a:effectLst/>
                        </a:rPr>
                        <a:t>B5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8684137"/>
                  </a:ext>
                </a:extLst>
              </a:tr>
            </a:tbl>
          </a:graphicData>
        </a:graphic>
      </p:graphicFrame>
      <p:sp>
        <p:nvSpPr>
          <p:cNvPr id="6" name="Metin kutusu 5">
            <a:extLst>
              <a:ext uri="{FF2B5EF4-FFF2-40B4-BE49-F238E27FC236}">
                <a16:creationId xmlns:a16="http://schemas.microsoft.com/office/drawing/2014/main" id="{FEE98FB3-53D9-6478-92FC-E3703565F6B0}"/>
              </a:ext>
            </a:extLst>
          </p:cNvPr>
          <p:cNvSpPr txBox="1"/>
          <p:nvPr/>
        </p:nvSpPr>
        <p:spPr>
          <a:xfrm>
            <a:off x="8290560" y="5652921"/>
            <a:ext cx="3373120" cy="830997"/>
          </a:xfrm>
          <a:prstGeom prst="rect">
            <a:avLst/>
          </a:prstGeom>
          <a:noFill/>
        </p:spPr>
        <p:txBody>
          <a:bodyPr wrap="square" rtlCol="0">
            <a:spAutoFit/>
          </a:bodyPr>
          <a:lstStyle/>
          <a:p>
            <a:r>
              <a:rPr lang="tr-TR" sz="1600" i="1" dirty="0"/>
              <a:t>Hastalarımızın % 54,4’ü, B1 bölgesinden gelmektedir. Bu bölgeye çok bağımlıyız.</a:t>
            </a:r>
          </a:p>
        </p:txBody>
      </p:sp>
    </p:spTree>
    <p:extLst>
      <p:ext uri="{BB962C8B-B14F-4D97-AF65-F5344CB8AC3E}">
        <p14:creationId xmlns:p14="http://schemas.microsoft.com/office/powerpoint/2010/main" val="7958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8921168" y="6183941"/>
            <a:ext cx="2743200" cy="365125"/>
          </a:xfrm>
        </p:spPr>
        <p:txBody>
          <a:bodyPr/>
          <a:lstStyle/>
          <a:p>
            <a:fld id="{585A37CE-56CC-4263-A743-6EA01FAEC455}" type="slidenum">
              <a:rPr lang="en-US" smtClean="0"/>
              <a:t>17</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bağlılık indeksini kullanarak hizmet bölgesi belirleme</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4" name="Tablo 3">
            <a:extLst>
              <a:ext uri="{FF2B5EF4-FFF2-40B4-BE49-F238E27FC236}">
                <a16:creationId xmlns:a16="http://schemas.microsoft.com/office/drawing/2014/main" id="{2642B9AB-A936-21D3-9274-8709B1949234}"/>
              </a:ext>
            </a:extLst>
          </p:cNvPr>
          <p:cNvGraphicFramePr>
            <a:graphicFrameLocks noGrp="1"/>
          </p:cNvGraphicFramePr>
          <p:nvPr>
            <p:extLst>
              <p:ext uri="{D42A27DB-BD31-4B8C-83A1-F6EECF244321}">
                <p14:modId xmlns:p14="http://schemas.microsoft.com/office/powerpoint/2010/main" val="582424855"/>
              </p:ext>
            </p:extLst>
          </p:nvPr>
        </p:nvGraphicFramePr>
        <p:xfrm>
          <a:off x="4057332" y="1608448"/>
          <a:ext cx="1564639" cy="3641103"/>
        </p:xfrm>
        <a:graphic>
          <a:graphicData uri="http://schemas.openxmlformats.org/drawingml/2006/table">
            <a:tbl>
              <a:tblPr firstRow="1" firstCol="1" bandRow="1">
                <a:tableStyleId>{5C22544A-7EE6-4342-B048-85BDC9FD1C3A}</a:tableStyleId>
              </a:tblPr>
              <a:tblGrid>
                <a:gridCol w="1564639">
                  <a:extLst>
                    <a:ext uri="{9D8B030D-6E8A-4147-A177-3AD203B41FA5}">
                      <a16:colId xmlns:a16="http://schemas.microsoft.com/office/drawing/2014/main" val="2654706020"/>
                    </a:ext>
                  </a:extLst>
                </a:gridCol>
              </a:tblGrid>
              <a:tr h="559688">
                <a:tc>
                  <a:txBody>
                    <a:bodyPr/>
                    <a:lstStyle/>
                    <a:p>
                      <a:pPr algn="ctr">
                        <a:lnSpc>
                          <a:spcPct val="115000"/>
                        </a:lnSpc>
                        <a:spcAft>
                          <a:spcPts val="1000"/>
                        </a:spcAft>
                      </a:pPr>
                      <a:r>
                        <a:rPr lang="tr-TR" sz="1400" dirty="0">
                          <a:effectLst/>
                        </a:rPr>
                        <a:t>(1)</a:t>
                      </a:r>
                    </a:p>
                    <a:p>
                      <a:pPr algn="ctr">
                        <a:lnSpc>
                          <a:spcPct val="115000"/>
                        </a:lnSpc>
                        <a:spcAft>
                          <a:spcPts val="1000"/>
                        </a:spcAft>
                      </a:pPr>
                      <a:r>
                        <a:rPr lang="tr-TR" sz="1400" dirty="0">
                          <a:effectLst/>
                        </a:rPr>
                        <a:t>HASTALARIN İKAMET ADRESİ (POSTA KODLARI)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676547808"/>
                  </a:ext>
                </a:extLst>
              </a:tr>
              <a:tr h="231551">
                <a:tc>
                  <a:txBody>
                    <a:bodyPr/>
                    <a:lstStyle/>
                    <a:p>
                      <a:pPr algn="ctr">
                        <a:lnSpc>
                          <a:spcPct val="115000"/>
                        </a:lnSpc>
                        <a:spcAft>
                          <a:spcPts val="1000"/>
                        </a:spcAft>
                      </a:pPr>
                      <a:r>
                        <a:rPr lang="tr-TR" sz="1400" dirty="0">
                          <a:effectLst/>
                        </a:rPr>
                        <a:t>O6420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190633514"/>
                  </a:ext>
                </a:extLst>
              </a:tr>
              <a:tr h="231551">
                <a:tc>
                  <a:txBody>
                    <a:bodyPr/>
                    <a:lstStyle/>
                    <a:p>
                      <a:pPr algn="ctr">
                        <a:lnSpc>
                          <a:spcPct val="115000"/>
                        </a:lnSpc>
                        <a:spcAft>
                          <a:spcPts val="1000"/>
                        </a:spcAft>
                      </a:pPr>
                      <a:r>
                        <a:rPr lang="tr-TR" sz="1400" dirty="0">
                          <a:effectLst/>
                        </a:rPr>
                        <a:t>O6700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3195467513"/>
                  </a:ext>
                </a:extLst>
              </a:tr>
              <a:tr h="231551">
                <a:tc>
                  <a:txBody>
                    <a:bodyPr/>
                    <a:lstStyle/>
                    <a:p>
                      <a:pPr algn="ctr">
                        <a:lnSpc>
                          <a:spcPct val="115000"/>
                        </a:lnSpc>
                        <a:spcAft>
                          <a:spcPts val="1000"/>
                        </a:spcAft>
                      </a:pPr>
                      <a:r>
                        <a:rPr lang="tr-TR" sz="1400" dirty="0">
                          <a:effectLst/>
                        </a:rPr>
                        <a:t>O6350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468229623"/>
                  </a:ext>
                </a:extLst>
              </a:tr>
              <a:tr h="231551">
                <a:tc>
                  <a:txBody>
                    <a:bodyPr/>
                    <a:lstStyle/>
                    <a:p>
                      <a:pPr algn="ctr">
                        <a:lnSpc>
                          <a:spcPct val="115000"/>
                        </a:lnSpc>
                        <a:spcAft>
                          <a:spcPts val="1000"/>
                        </a:spcAft>
                      </a:pPr>
                      <a:r>
                        <a:rPr lang="tr-TR" sz="1400" dirty="0">
                          <a:effectLst/>
                        </a:rPr>
                        <a:t>O6500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698129777"/>
                  </a:ext>
                </a:extLst>
              </a:tr>
              <a:tr h="231551">
                <a:tc>
                  <a:txBody>
                    <a:bodyPr/>
                    <a:lstStyle/>
                    <a:p>
                      <a:pPr algn="ctr">
                        <a:lnSpc>
                          <a:spcPct val="115000"/>
                        </a:lnSpc>
                        <a:spcAft>
                          <a:spcPts val="1000"/>
                        </a:spcAft>
                      </a:pPr>
                      <a:r>
                        <a:rPr lang="tr-TR" sz="1400" dirty="0">
                          <a:effectLst/>
                        </a:rPr>
                        <a:t>O6430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3747278228"/>
                  </a:ext>
                </a:extLst>
              </a:tr>
              <a:tr h="231551">
                <a:tc>
                  <a:txBody>
                    <a:bodyPr/>
                    <a:lstStyle/>
                    <a:p>
                      <a:pPr algn="ctr">
                        <a:lnSpc>
                          <a:spcPct val="115000"/>
                        </a:lnSpc>
                        <a:spcAft>
                          <a:spcPts val="1000"/>
                        </a:spcAft>
                      </a:pPr>
                      <a:r>
                        <a:rPr lang="tr-TR" sz="1400" dirty="0">
                          <a:effectLst/>
                        </a:rPr>
                        <a:t>O6760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4014034366"/>
                  </a:ext>
                </a:extLst>
              </a:tr>
              <a:tr h="231551">
                <a:tc>
                  <a:txBody>
                    <a:bodyPr/>
                    <a:lstStyle/>
                    <a:p>
                      <a:pPr algn="ctr">
                        <a:lnSpc>
                          <a:spcPct val="115000"/>
                        </a:lnSpc>
                        <a:spcAft>
                          <a:spcPts val="1000"/>
                        </a:spcAft>
                      </a:pPr>
                      <a:r>
                        <a:rPr lang="tr-TR" sz="1400" dirty="0">
                          <a:effectLst/>
                        </a:rPr>
                        <a:t>O6330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614608215"/>
                  </a:ext>
                </a:extLst>
              </a:tr>
              <a:tr h="231551">
                <a:tc>
                  <a:txBody>
                    <a:bodyPr/>
                    <a:lstStyle/>
                    <a:p>
                      <a:pPr algn="ctr">
                        <a:lnSpc>
                          <a:spcPct val="115000"/>
                        </a:lnSpc>
                        <a:spcAft>
                          <a:spcPts val="1000"/>
                        </a:spcAft>
                      </a:pPr>
                      <a:r>
                        <a:rPr lang="tr-TR" sz="1400" dirty="0">
                          <a:effectLst/>
                        </a:rPr>
                        <a:t>O6520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2059840539"/>
                  </a:ext>
                </a:extLst>
              </a:tr>
              <a:tr h="231551">
                <a:tc>
                  <a:txBody>
                    <a:bodyPr/>
                    <a:lstStyle/>
                    <a:p>
                      <a:pPr algn="ctr">
                        <a:lnSpc>
                          <a:spcPct val="115000"/>
                        </a:lnSpc>
                        <a:spcAft>
                          <a:spcPts val="1000"/>
                        </a:spcAft>
                      </a:pPr>
                      <a:r>
                        <a:rPr lang="tr-TR" sz="1400" dirty="0">
                          <a:effectLst/>
                        </a:rPr>
                        <a:t>O6670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3279661479"/>
                  </a:ext>
                </a:extLst>
              </a:tr>
              <a:tr h="231551">
                <a:tc>
                  <a:txBody>
                    <a:bodyPr/>
                    <a:lstStyle/>
                    <a:p>
                      <a:pPr algn="ctr">
                        <a:lnSpc>
                          <a:spcPct val="115000"/>
                        </a:lnSpc>
                        <a:spcAft>
                          <a:spcPts val="1000"/>
                        </a:spcAft>
                      </a:pPr>
                      <a:r>
                        <a:rPr lang="tr-TR" sz="1400" dirty="0">
                          <a:effectLst/>
                        </a:rPr>
                        <a:t>O6790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645919474"/>
                  </a:ext>
                </a:extLst>
              </a:tr>
              <a:tr h="231551">
                <a:tc>
                  <a:txBody>
                    <a:bodyPr/>
                    <a:lstStyle/>
                    <a:p>
                      <a:pPr>
                        <a:lnSpc>
                          <a:spcPct val="115000"/>
                        </a:lnSpc>
                        <a:spcAft>
                          <a:spcPts val="1000"/>
                        </a:spcAft>
                      </a:pPr>
                      <a:r>
                        <a:rPr lang="tr-TR" sz="1400" dirty="0">
                          <a:effectLst/>
                        </a:rPr>
                        <a:t>TOPLAM HASTA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2656525139"/>
                  </a:ext>
                </a:extLst>
              </a:tr>
            </a:tbl>
          </a:graphicData>
        </a:graphic>
      </p:graphicFrame>
      <p:sp>
        <p:nvSpPr>
          <p:cNvPr id="6" name="Metin kutusu 5">
            <a:extLst>
              <a:ext uri="{FF2B5EF4-FFF2-40B4-BE49-F238E27FC236}">
                <a16:creationId xmlns:a16="http://schemas.microsoft.com/office/drawing/2014/main" id="{81428E9C-2073-15ED-7DD4-E832E345F057}"/>
              </a:ext>
            </a:extLst>
          </p:cNvPr>
          <p:cNvSpPr txBox="1"/>
          <p:nvPr/>
        </p:nvSpPr>
        <p:spPr>
          <a:xfrm>
            <a:off x="233680" y="1676400"/>
            <a:ext cx="3738880" cy="2585323"/>
          </a:xfrm>
          <a:prstGeom prst="rect">
            <a:avLst/>
          </a:prstGeom>
          <a:noFill/>
        </p:spPr>
        <p:txBody>
          <a:bodyPr wrap="square" rtlCol="0">
            <a:spAutoFit/>
          </a:bodyPr>
          <a:lstStyle/>
          <a:p>
            <a:r>
              <a:rPr lang="tr-TR" dirty="0"/>
              <a:t>Adımlar</a:t>
            </a:r>
          </a:p>
          <a:p>
            <a:pPr marL="342900" indent="-342900">
              <a:buAutoNum type="arabicParenBoth"/>
            </a:pPr>
            <a:r>
              <a:rPr lang="tr-TR" dirty="0"/>
              <a:t>Yatan hastaların ikamet yerlerini belirle</a:t>
            </a:r>
          </a:p>
          <a:p>
            <a:pPr marL="342900" indent="-342900">
              <a:buAutoNum type="arabicParenBoth"/>
            </a:pPr>
            <a:r>
              <a:rPr lang="tr-TR" dirty="0"/>
              <a:t>İkamet yerlerine göre yatan hasta sayılarını belirle</a:t>
            </a:r>
          </a:p>
          <a:p>
            <a:pPr marL="342900" indent="-342900">
              <a:buAutoNum type="arabicParenBoth"/>
            </a:pPr>
            <a:r>
              <a:rPr lang="tr-TR" dirty="0"/>
              <a:t>Bağlılık indekslerini hesapla</a:t>
            </a:r>
          </a:p>
          <a:p>
            <a:pPr marL="342900" indent="-342900">
              <a:buAutoNum type="arabicParenBoth"/>
            </a:pPr>
            <a:r>
              <a:rPr lang="tr-TR" dirty="0"/>
              <a:t>Birikimli (kümülatif) bağımlılık indekslerini hesapla</a:t>
            </a:r>
          </a:p>
          <a:p>
            <a:pPr marL="342900" indent="-342900">
              <a:buAutoNum type="arabicParenBoth"/>
            </a:pPr>
            <a:r>
              <a:rPr lang="tr-TR" dirty="0"/>
              <a:t>Eşik değer belirle (% 80 veya % 90)</a:t>
            </a:r>
          </a:p>
        </p:txBody>
      </p:sp>
      <p:graphicFrame>
        <p:nvGraphicFramePr>
          <p:cNvPr id="8" name="Tablo 7">
            <a:extLst>
              <a:ext uri="{FF2B5EF4-FFF2-40B4-BE49-F238E27FC236}">
                <a16:creationId xmlns:a16="http://schemas.microsoft.com/office/drawing/2014/main" id="{43BB1076-049D-3ACE-6293-1C5E023DDF08}"/>
              </a:ext>
            </a:extLst>
          </p:cNvPr>
          <p:cNvGraphicFramePr>
            <a:graphicFrameLocks noGrp="1"/>
          </p:cNvGraphicFramePr>
          <p:nvPr>
            <p:extLst>
              <p:ext uri="{D42A27DB-BD31-4B8C-83A1-F6EECF244321}">
                <p14:modId xmlns:p14="http://schemas.microsoft.com/office/powerpoint/2010/main" val="1729208284"/>
              </p:ext>
            </p:extLst>
          </p:nvPr>
        </p:nvGraphicFramePr>
        <p:xfrm>
          <a:off x="5706743" y="1608448"/>
          <a:ext cx="996916" cy="3997008"/>
        </p:xfrm>
        <a:graphic>
          <a:graphicData uri="http://schemas.openxmlformats.org/drawingml/2006/table">
            <a:tbl>
              <a:tblPr firstRow="1" firstCol="1" bandRow="1">
                <a:tableStyleId>{5C22544A-7EE6-4342-B048-85BDC9FD1C3A}</a:tableStyleId>
              </a:tblPr>
              <a:tblGrid>
                <a:gridCol w="996916">
                  <a:extLst>
                    <a:ext uri="{9D8B030D-6E8A-4147-A177-3AD203B41FA5}">
                      <a16:colId xmlns:a16="http://schemas.microsoft.com/office/drawing/2014/main" val="3991138120"/>
                    </a:ext>
                  </a:extLst>
                </a:gridCol>
              </a:tblGrid>
              <a:tr h="740222">
                <a:tc>
                  <a:txBody>
                    <a:bodyPr/>
                    <a:lstStyle/>
                    <a:p>
                      <a:pPr algn="ctr">
                        <a:lnSpc>
                          <a:spcPct val="115000"/>
                        </a:lnSpc>
                        <a:spcAft>
                          <a:spcPts val="1000"/>
                        </a:spcAft>
                      </a:pPr>
                      <a:r>
                        <a:rPr lang="tr-TR" sz="1400" dirty="0">
                          <a:effectLst/>
                        </a:rPr>
                        <a:t>(2)</a:t>
                      </a:r>
                      <a:endParaRPr lang="tr-TR" sz="1800" dirty="0">
                        <a:effectLst/>
                      </a:endParaRPr>
                    </a:p>
                    <a:p>
                      <a:pPr algn="ctr">
                        <a:lnSpc>
                          <a:spcPct val="115000"/>
                        </a:lnSpc>
                        <a:spcAft>
                          <a:spcPts val="1000"/>
                        </a:spcAft>
                      </a:pPr>
                      <a:r>
                        <a:rPr lang="tr-TR" sz="1400" dirty="0">
                          <a:effectLst/>
                        </a:rPr>
                        <a:t>YATAN HASTA SAYISI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791826499"/>
                  </a:ext>
                </a:extLst>
              </a:tr>
              <a:tr h="200219">
                <a:tc>
                  <a:txBody>
                    <a:bodyPr/>
                    <a:lstStyle/>
                    <a:p>
                      <a:pPr algn="ctr">
                        <a:lnSpc>
                          <a:spcPct val="115000"/>
                        </a:lnSpc>
                        <a:spcAft>
                          <a:spcPts val="1000"/>
                        </a:spcAft>
                      </a:pPr>
                      <a:r>
                        <a:rPr lang="tr-TR" sz="1600" dirty="0">
                          <a:effectLst/>
                        </a:rPr>
                        <a:t>7.800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218391"/>
                  </a:ext>
                </a:extLst>
              </a:tr>
              <a:tr h="200219">
                <a:tc>
                  <a:txBody>
                    <a:bodyPr/>
                    <a:lstStyle/>
                    <a:p>
                      <a:pPr algn="ctr">
                        <a:lnSpc>
                          <a:spcPct val="115000"/>
                        </a:lnSpc>
                        <a:spcAft>
                          <a:spcPts val="1000"/>
                        </a:spcAft>
                      </a:pPr>
                      <a:r>
                        <a:rPr lang="tr-TR" sz="1600" dirty="0">
                          <a:effectLst/>
                        </a:rPr>
                        <a:t>7.600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9585418"/>
                  </a:ext>
                </a:extLst>
              </a:tr>
              <a:tr h="200219">
                <a:tc>
                  <a:txBody>
                    <a:bodyPr/>
                    <a:lstStyle/>
                    <a:p>
                      <a:pPr algn="ctr">
                        <a:lnSpc>
                          <a:spcPct val="115000"/>
                        </a:lnSpc>
                        <a:spcAft>
                          <a:spcPts val="1000"/>
                        </a:spcAft>
                      </a:pPr>
                      <a:r>
                        <a:rPr lang="tr-TR" sz="1600" dirty="0">
                          <a:effectLst/>
                        </a:rPr>
                        <a:t>7.500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3003593"/>
                  </a:ext>
                </a:extLst>
              </a:tr>
              <a:tr h="200219">
                <a:tc>
                  <a:txBody>
                    <a:bodyPr/>
                    <a:lstStyle/>
                    <a:p>
                      <a:pPr algn="ctr">
                        <a:lnSpc>
                          <a:spcPct val="115000"/>
                        </a:lnSpc>
                        <a:spcAft>
                          <a:spcPts val="1000"/>
                        </a:spcAft>
                      </a:pPr>
                      <a:r>
                        <a:rPr lang="tr-TR" sz="1600" dirty="0">
                          <a:effectLst/>
                        </a:rPr>
                        <a:t>6.000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0188815"/>
                  </a:ext>
                </a:extLst>
              </a:tr>
              <a:tr h="200219">
                <a:tc>
                  <a:txBody>
                    <a:bodyPr/>
                    <a:lstStyle/>
                    <a:p>
                      <a:pPr algn="ctr">
                        <a:lnSpc>
                          <a:spcPct val="115000"/>
                        </a:lnSpc>
                        <a:spcAft>
                          <a:spcPts val="1000"/>
                        </a:spcAft>
                      </a:pPr>
                      <a:r>
                        <a:rPr lang="tr-TR" sz="1600" dirty="0">
                          <a:effectLst/>
                        </a:rPr>
                        <a:t>5.500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7971850"/>
                  </a:ext>
                </a:extLst>
              </a:tr>
              <a:tr h="200219">
                <a:tc>
                  <a:txBody>
                    <a:bodyPr/>
                    <a:lstStyle/>
                    <a:p>
                      <a:pPr algn="ctr">
                        <a:lnSpc>
                          <a:spcPct val="115000"/>
                        </a:lnSpc>
                        <a:spcAft>
                          <a:spcPts val="1000"/>
                        </a:spcAft>
                      </a:pPr>
                      <a:r>
                        <a:rPr lang="tr-TR" sz="1600" dirty="0">
                          <a:effectLst/>
                        </a:rPr>
                        <a:t>2.280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6408099"/>
                  </a:ext>
                </a:extLst>
              </a:tr>
              <a:tr h="200219">
                <a:tc>
                  <a:txBody>
                    <a:bodyPr/>
                    <a:lstStyle/>
                    <a:p>
                      <a:pPr algn="ctr">
                        <a:lnSpc>
                          <a:spcPct val="115000"/>
                        </a:lnSpc>
                        <a:spcAft>
                          <a:spcPts val="1000"/>
                        </a:spcAft>
                      </a:pPr>
                      <a:r>
                        <a:rPr lang="tr-TR" sz="1600" dirty="0">
                          <a:effectLst/>
                        </a:rPr>
                        <a:t>2.050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54590616"/>
                  </a:ext>
                </a:extLst>
              </a:tr>
              <a:tr h="200219">
                <a:tc>
                  <a:txBody>
                    <a:bodyPr/>
                    <a:lstStyle/>
                    <a:p>
                      <a:pPr algn="ctr">
                        <a:lnSpc>
                          <a:spcPct val="115000"/>
                        </a:lnSpc>
                        <a:spcAft>
                          <a:spcPts val="1000"/>
                        </a:spcAft>
                      </a:pPr>
                      <a:r>
                        <a:rPr lang="tr-TR" sz="1600" dirty="0">
                          <a:effectLst/>
                        </a:rPr>
                        <a:t>1.700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12662348"/>
                  </a:ext>
                </a:extLst>
              </a:tr>
              <a:tr h="200219">
                <a:tc>
                  <a:txBody>
                    <a:bodyPr/>
                    <a:lstStyle/>
                    <a:p>
                      <a:pPr algn="ctr">
                        <a:lnSpc>
                          <a:spcPct val="115000"/>
                        </a:lnSpc>
                        <a:spcAft>
                          <a:spcPts val="1000"/>
                        </a:spcAft>
                      </a:pPr>
                      <a:r>
                        <a:rPr lang="tr-TR" sz="1600" dirty="0">
                          <a:effectLst/>
                        </a:rPr>
                        <a:t>1.300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0420568"/>
                  </a:ext>
                </a:extLst>
              </a:tr>
              <a:tr h="200219">
                <a:tc>
                  <a:txBody>
                    <a:bodyPr/>
                    <a:lstStyle/>
                    <a:p>
                      <a:pPr algn="ctr">
                        <a:lnSpc>
                          <a:spcPct val="115000"/>
                        </a:lnSpc>
                        <a:spcAft>
                          <a:spcPts val="1000"/>
                        </a:spcAft>
                      </a:pPr>
                      <a:r>
                        <a:rPr lang="tr-TR" sz="1600" dirty="0">
                          <a:effectLst/>
                        </a:rPr>
                        <a:t>1.270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428839"/>
                  </a:ext>
                </a:extLst>
              </a:tr>
              <a:tr h="200219">
                <a:tc>
                  <a:txBody>
                    <a:bodyPr/>
                    <a:lstStyle/>
                    <a:p>
                      <a:pPr algn="ctr">
                        <a:lnSpc>
                          <a:spcPct val="115000"/>
                        </a:lnSpc>
                        <a:spcAft>
                          <a:spcPts val="1000"/>
                        </a:spcAft>
                      </a:pPr>
                      <a:r>
                        <a:rPr lang="tr-TR" sz="1600" dirty="0">
                          <a:effectLst/>
                        </a:rPr>
                        <a:t>43.000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8578054"/>
                  </a:ext>
                </a:extLst>
              </a:tr>
            </a:tbl>
          </a:graphicData>
        </a:graphic>
      </p:graphicFrame>
      <p:graphicFrame>
        <p:nvGraphicFramePr>
          <p:cNvPr id="9" name="Tablo 8">
            <a:extLst>
              <a:ext uri="{FF2B5EF4-FFF2-40B4-BE49-F238E27FC236}">
                <a16:creationId xmlns:a16="http://schemas.microsoft.com/office/drawing/2014/main" id="{B815FEE9-85B1-BD19-4291-2D7B5E8EC85C}"/>
              </a:ext>
            </a:extLst>
          </p:cNvPr>
          <p:cNvGraphicFramePr>
            <a:graphicFrameLocks noGrp="1"/>
          </p:cNvGraphicFramePr>
          <p:nvPr>
            <p:extLst>
              <p:ext uri="{D42A27DB-BD31-4B8C-83A1-F6EECF244321}">
                <p14:modId xmlns:p14="http://schemas.microsoft.com/office/powerpoint/2010/main" val="1720476918"/>
              </p:ext>
            </p:extLst>
          </p:nvPr>
        </p:nvGraphicFramePr>
        <p:xfrm>
          <a:off x="6747791" y="1608448"/>
          <a:ext cx="1146529" cy="3986918"/>
        </p:xfrm>
        <a:graphic>
          <a:graphicData uri="http://schemas.openxmlformats.org/drawingml/2006/table">
            <a:tbl>
              <a:tblPr firstRow="1" firstCol="1" bandRow="1">
                <a:tableStyleId>{5C22544A-7EE6-4342-B048-85BDC9FD1C3A}</a:tableStyleId>
              </a:tblPr>
              <a:tblGrid>
                <a:gridCol w="1146529">
                  <a:extLst>
                    <a:ext uri="{9D8B030D-6E8A-4147-A177-3AD203B41FA5}">
                      <a16:colId xmlns:a16="http://schemas.microsoft.com/office/drawing/2014/main" val="810659226"/>
                    </a:ext>
                  </a:extLst>
                </a:gridCol>
              </a:tblGrid>
              <a:tr h="1083952">
                <a:tc>
                  <a:txBody>
                    <a:bodyPr/>
                    <a:lstStyle/>
                    <a:p>
                      <a:pPr algn="ctr">
                        <a:lnSpc>
                          <a:spcPct val="115000"/>
                        </a:lnSpc>
                        <a:spcAft>
                          <a:spcPts val="1000"/>
                        </a:spcAft>
                      </a:pPr>
                      <a:r>
                        <a:rPr lang="tr-TR" sz="1400" dirty="0">
                          <a:effectLst/>
                        </a:rPr>
                        <a:t>(3)</a:t>
                      </a:r>
                      <a:endParaRPr lang="tr-TR" sz="1800" dirty="0">
                        <a:effectLst/>
                      </a:endParaRPr>
                    </a:p>
                    <a:p>
                      <a:pPr algn="ctr">
                        <a:lnSpc>
                          <a:spcPct val="115000"/>
                        </a:lnSpc>
                        <a:spcAft>
                          <a:spcPts val="1000"/>
                        </a:spcAft>
                      </a:pPr>
                      <a:r>
                        <a:rPr lang="tr-TR" sz="1400" dirty="0">
                          <a:effectLst/>
                        </a:rPr>
                        <a:t>Bağlılık İndeksi(%)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2980895167"/>
                  </a:ext>
                </a:extLst>
              </a:tr>
              <a:tr h="223152">
                <a:tc>
                  <a:txBody>
                    <a:bodyPr/>
                    <a:lstStyle/>
                    <a:p>
                      <a:pPr algn="ctr">
                        <a:lnSpc>
                          <a:spcPct val="115000"/>
                        </a:lnSpc>
                        <a:spcAft>
                          <a:spcPts val="1000"/>
                        </a:spcAft>
                      </a:pPr>
                      <a:r>
                        <a:rPr lang="tr-TR" sz="1600" dirty="0">
                          <a:effectLst/>
                        </a:rPr>
                        <a:t>18,14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9728296"/>
                  </a:ext>
                </a:extLst>
              </a:tr>
              <a:tr h="223152">
                <a:tc>
                  <a:txBody>
                    <a:bodyPr/>
                    <a:lstStyle/>
                    <a:p>
                      <a:pPr algn="ctr">
                        <a:lnSpc>
                          <a:spcPct val="115000"/>
                        </a:lnSpc>
                        <a:spcAft>
                          <a:spcPts val="1000"/>
                        </a:spcAft>
                      </a:pPr>
                      <a:r>
                        <a:rPr lang="tr-TR" sz="1600" dirty="0">
                          <a:effectLst/>
                        </a:rPr>
                        <a:t>17,67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9680241"/>
                  </a:ext>
                </a:extLst>
              </a:tr>
              <a:tr h="223152">
                <a:tc>
                  <a:txBody>
                    <a:bodyPr/>
                    <a:lstStyle/>
                    <a:p>
                      <a:pPr algn="ctr">
                        <a:lnSpc>
                          <a:spcPct val="115000"/>
                        </a:lnSpc>
                        <a:spcAft>
                          <a:spcPts val="1000"/>
                        </a:spcAft>
                      </a:pPr>
                      <a:r>
                        <a:rPr lang="tr-TR" sz="1600" dirty="0">
                          <a:effectLst/>
                        </a:rPr>
                        <a:t>17,44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2435911"/>
                  </a:ext>
                </a:extLst>
              </a:tr>
              <a:tr h="223152">
                <a:tc>
                  <a:txBody>
                    <a:bodyPr/>
                    <a:lstStyle/>
                    <a:p>
                      <a:pPr algn="ctr">
                        <a:lnSpc>
                          <a:spcPct val="115000"/>
                        </a:lnSpc>
                        <a:spcAft>
                          <a:spcPts val="1000"/>
                        </a:spcAft>
                      </a:pPr>
                      <a:r>
                        <a:rPr lang="tr-TR" sz="1600" dirty="0">
                          <a:effectLst/>
                        </a:rPr>
                        <a:t>13,95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5250919"/>
                  </a:ext>
                </a:extLst>
              </a:tr>
              <a:tr h="223152">
                <a:tc>
                  <a:txBody>
                    <a:bodyPr/>
                    <a:lstStyle/>
                    <a:p>
                      <a:pPr algn="ctr">
                        <a:lnSpc>
                          <a:spcPct val="115000"/>
                        </a:lnSpc>
                        <a:spcAft>
                          <a:spcPts val="1000"/>
                        </a:spcAft>
                      </a:pPr>
                      <a:r>
                        <a:rPr lang="tr-TR" sz="1600" dirty="0">
                          <a:effectLst/>
                        </a:rPr>
                        <a:t>12,79</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9773854"/>
                  </a:ext>
                </a:extLst>
              </a:tr>
              <a:tr h="223152">
                <a:tc>
                  <a:txBody>
                    <a:bodyPr/>
                    <a:lstStyle/>
                    <a:p>
                      <a:pPr algn="ctr">
                        <a:lnSpc>
                          <a:spcPct val="115000"/>
                        </a:lnSpc>
                        <a:spcAft>
                          <a:spcPts val="1000"/>
                        </a:spcAft>
                      </a:pPr>
                      <a:r>
                        <a:rPr lang="tr-TR" sz="1600" dirty="0">
                          <a:effectLst/>
                        </a:rPr>
                        <a:t>5,30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13378287"/>
                  </a:ext>
                </a:extLst>
              </a:tr>
              <a:tr h="223152">
                <a:tc>
                  <a:txBody>
                    <a:bodyPr/>
                    <a:lstStyle/>
                    <a:p>
                      <a:pPr algn="ctr">
                        <a:lnSpc>
                          <a:spcPct val="115000"/>
                        </a:lnSpc>
                        <a:spcAft>
                          <a:spcPts val="1000"/>
                        </a:spcAft>
                      </a:pPr>
                      <a:r>
                        <a:rPr lang="tr-TR" sz="1600" dirty="0">
                          <a:effectLst/>
                        </a:rPr>
                        <a:t>4,77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4908376"/>
                  </a:ext>
                </a:extLst>
              </a:tr>
              <a:tr h="223152">
                <a:tc>
                  <a:txBody>
                    <a:bodyPr/>
                    <a:lstStyle/>
                    <a:p>
                      <a:pPr algn="ctr">
                        <a:lnSpc>
                          <a:spcPct val="115000"/>
                        </a:lnSpc>
                        <a:spcAft>
                          <a:spcPts val="1000"/>
                        </a:spcAft>
                      </a:pPr>
                      <a:r>
                        <a:rPr lang="tr-TR" sz="1600" dirty="0">
                          <a:effectLst/>
                        </a:rPr>
                        <a:t>3,95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1979823"/>
                  </a:ext>
                </a:extLst>
              </a:tr>
              <a:tr h="223152">
                <a:tc>
                  <a:txBody>
                    <a:bodyPr/>
                    <a:lstStyle/>
                    <a:p>
                      <a:pPr algn="ctr">
                        <a:lnSpc>
                          <a:spcPct val="115000"/>
                        </a:lnSpc>
                        <a:spcAft>
                          <a:spcPts val="1000"/>
                        </a:spcAft>
                      </a:pPr>
                      <a:r>
                        <a:rPr lang="tr-TR" sz="1600" dirty="0">
                          <a:effectLst/>
                        </a:rPr>
                        <a:t>3,02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4349020"/>
                  </a:ext>
                </a:extLst>
              </a:tr>
              <a:tr h="223152">
                <a:tc>
                  <a:txBody>
                    <a:bodyPr/>
                    <a:lstStyle/>
                    <a:p>
                      <a:pPr algn="ctr">
                        <a:lnSpc>
                          <a:spcPct val="115000"/>
                        </a:lnSpc>
                        <a:spcAft>
                          <a:spcPts val="1000"/>
                        </a:spcAft>
                      </a:pPr>
                      <a:r>
                        <a:rPr lang="tr-TR" sz="1600" dirty="0">
                          <a:effectLst/>
                        </a:rPr>
                        <a:t>2,95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84556807"/>
                  </a:ext>
                </a:extLst>
              </a:tr>
              <a:tr h="0">
                <a:tc>
                  <a:txBody>
                    <a:bodyPr/>
                    <a:lstStyle/>
                    <a:p>
                      <a:pPr algn="ctr">
                        <a:lnSpc>
                          <a:spcPct val="115000"/>
                        </a:lnSpc>
                        <a:spcAft>
                          <a:spcPts val="1000"/>
                        </a:spcAft>
                      </a:pPr>
                      <a:r>
                        <a:rPr lang="tr-TR" sz="1600" dirty="0">
                          <a:effectLst/>
                        </a:rPr>
                        <a:t>100,00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2528393"/>
                  </a:ext>
                </a:extLst>
              </a:tr>
            </a:tbl>
          </a:graphicData>
        </a:graphic>
      </p:graphicFrame>
      <p:graphicFrame>
        <p:nvGraphicFramePr>
          <p:cNvPr id="11" name="Tablo 10">
            <a:extLst>
              <a:ext uri="{FF2B5EF4-FFF2-40B4-BE49-F238E27FC236}">
                <a16:creationId xmlns:a16="http://schemas.microsoft.com/office/drawing/2014/main" id="{B9CBEFB0-2D4D-28B2-D78B-D4F61ED22423}"/>
              </a:ext>
            </a:extLst>
          </p:cNvPr>
          <p:cNvGraphicFramePr>
            <a:graphicFrameLocks noGrp="1"/>
          </p:cNvGraphicFramePr>
          <p:nvPr>
            <p:extLst>
              <p:ext uri="{D42A27DB-BD31-4B8C-83A1-F6EECF244321}">
                <p14:modId xmlns:p14="http://schemas.microsoft.com/office/powerpoint/2010/main" val="3178877237"/>
              </p:ext>
            </p:extLst>
          </p:nvPr>
        </p:nvGraphicFramePr>
        <p:xfrm>
          <a:off x="7938452" y="1634325"/>
          <a:ext cx="886709" cy="3727544"/>
        </p:xfrm>
        <a:graphic>
          <a:graphicData uri="http://schemas.openxmlformats.org/drawingml/2006/table">
            <a:tbl>
              <a:tblPr firstRow="1" firstCol="1" bandRow="1">
                <a:tableStyleId>{5C22544A-7EE6-4342-B048-85BDC9FD1C3A}</a:tableStyleId>
              </a:tblPr>
              <a:tblGrid>
                <a:gridCol w="886709">
                  <a:extLst>
                    <a:ext uri="{9D8B030D-6E8A-4147-A177-3AD203B41FA5}">
                      <a16:colId xmlns:a16="http://schemas.microsoft.com/office/drawing/2014/main" val="3064848155"/>
                    </a:ext>
                  </a:extLst>
                </a:gridCol>
              </a:tblGrid>
              <a:tr h="1043031">
                <a:tc>
                  <a:txBody>
                    <a:bodyPr/>
                    <a:lstStyle/>
                    <a:p>
                      <a:pPr algn="ctr">
                        <a:lnSpc>
                          <a:spcPct val="115000"/>
                        </a:lnSpc>
                        <a:spcAft>
                          <a:spcPts val="1000"/>
                        </a:spcAft>
                      </a:pPr>
                      <a:r>
                        <a:rPr lang="tr-TR" sz="1400" dirty="0">
                          <a:effectLst/>
                        </a:rPr>
                        <a:t>(4)</a:t>
                      </a:r>
                      <a:endParaRPr lang="tr-TR" sz="1800" dirty="0">
                        <a:effectLst/>
                      </a:endParaRPr>
                    </a:p>
                    <a:p>
                      <a:pPr algn="ctr">
                        <a:lnSpc>
                          <a:spcPct val="115000"/>
                        </a:lnSpc>
                        <a:spcAft>
                          <a:spcPts val="1000"/>
                        </a:spcAft>
                      </a:pPr>
                      <a:r>
                        <a:rPr lang="tr-TR" sz="1400" dirty="0">
                          <a:effectLst/>
                        </a:rPr>
                        <a:t>Birikimli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4207290959"/>
                  </a:ext>
                </a:extLst>
              </a:tr>
              <a:tr h="275422">
                <a:tc>
                  <a:txBody>
                    <a:bodyPr/>
                    <a:lstStyle/>
                    <a:p>
                      <a:pPr algn="ctr">
                        <a:lnSpc>
                          <a:spcPct val="115000"/>
                        </a:lnSpc>
                        <a:spcAft>
                          <a:spcPts val="1000"/>
                        </a:spcAft>
                      </a:pPr>
                      <a:r>
                        <a:rPr lang="tr-TR" sz="1600" dirty="0">
                          <a:effectLst/>
                        </a:rPr>
                        <a:t>18,14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7128980"/>
                  </a:ext>
                </a:extLst>
              </a:tr>
              <a:tr h="258282">
                <a:tc>
                  <a:txBody>
                    <a:bodyPr/>
                    <a:lstStyle/>
                    <a:p>
                      <a:pPr algn="ctr">
                        <a:lnSpc>
                          <a:spcPct val="115000"/>
                        </a:lnSpc>
                        <a:spcAft>
                          <a:spcPts val="1000"/>
                        </a:spcAft>
                      </a:pPr>
                      <a:r>
                        <a:rPr lang="tr-TR" sz="1600" dirty="0">
                          <a:effectLst/>
                        </a:rPr>
                        <a:t>35,81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44473880"/>
                  </a:ext>
                </a:extLst>
              </a:tr>
              <a:tr h="275422">
                <a:tc>
                  <a:txBody>
                    <a:bodyPr/>
                    <a:lstStyle/>
                    <a:p>
                      <a:pPr algn="ctr">
                        <a:lnSpc>
                          <a:spcPct val="115000"/>
                        </a:lnSpc>
                        <a:spcAft>
                          <a:spcPts val="1000"/>
                        </a:spcAft>
                      </a:pPr>
                      <a:r>
                        <a:rPr lang="tr-TR" sz="1600" dirty="0">
                          <a:effectLst/>
                        </a:rPr>
                        <a:t>53,26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9968380"/>
                  </a:ext>
                </a:extLst>
              </a:tr>
              <a:tr h="258282">
                <a:tc>
                  <a:txBody>
                    <a:bodyPr/>
                    <a:lstStyle/>
                    <a:p>
                      <a:pPr algn="ctr">
                        <a:lnSpc>
                          <a:spcPct val="115000"/>
                        </a:lnSpc>
                        <a:spcAft>
                          <a:spcPts val="1000"/>
                        </a:spcAft>
                      </a:pPr>
                      <a:r>
                        <a:rPr lang="tr-TR" sz="1600" dirty="0">
                          <a:effectLst/>
                        </a:rPr>
                        <a:t>67,21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9236750"/>
                  </a:ext>
                </a:extLst>
              </a:tr>
              <a:tr h="258282">
                <a:tc>
                  <a:txBody>
                    <a:bodyPr/>
                    <a:lstStyle/>
                    <a:p>
                      <a:pPr algn="ctr">
                        <a:lnSpc>
                          <a:spcPct val="115000"/>
                        </a:lnSpc>
                        <a:spcAft>
                          <a:spcPts val="1000"/>
                        </a:spcAft>
                      </a:pPr>
                      <a:r>
                        <a:rPr lang="tr-TR" sz="1600" dirty="0">
                          <a:effectLst/>
                        </a:rPr>
                        <a:t>80,00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7104451"/>
                  </a:ext>
                </a:extLst>
              </a:tr>
              <a:tr h="258282">
                <a:tc>
                  <a:txBody>
                    <a:bodyPr/>
                    <a:lstStyle/>
                    <a:p>
                      <a:pPr algn="ctr">
                        <a:lnSpc>
                          <a:spcPct val="115000"/>
                        </a:lnSpc>
                        <a:spcAft>
                          <a:spcPts val="1000"/>
                        </a:spcAft>
                      </a:pPr>
                      <a:r>
                        <a:rPr lang="tr-TR" sz="1600" dirty="0">
                          <a:effectLst/>
                        </a:rPr>
                        <a:t>85,30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191766"/>
                  </a:ext>
                </a:extLst>
              </a:tr>
              <a:tr h="258282">
                <a:tc>
                  <a:txBody>
                    <a:bodyPr/>
                    <a:lstStyle/>
                    <a:p>
                      <a:pPr algn="ctr">
                        <a:lnSpc>
                          <a:spcPct val="115000"/>
                        </a:lnSpc>
                        <a:spcAft>
                          <a:spcPts val="1000"/>
                        </a:spcAft>
                      </a:pPr>
                      <a:r>
                        <a:rPr lang="tr-TR" sz="1600" dirty="0">
                          <a:effectLst/>
                        </a:rPr>
                        <a:t>90,07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859886"/>
                  </a:ext>
                </a:extLst>
              </a:tr>
              <a:tr h="258282">
                <a:tc>
                  <a:txBody>
                    <a:bodyPr/>
                    <a:lstStyle/>
                    <a:p>
                      <a:pPr algn="ctr">
                        <a:lnSpc>
                          <a:spcPct val="115000"/>
                        </a:lnSpc>
                        <a:spcAft>
                          <a:spcPts val="1000"/>
                        </a:spcAft>
                      </a:pPr>
                      <a:r>
                        <a:rPr lang="tr-TR" sz="1600" dirty="0">
                          <a:effectLst/>
                        </a:rPr>
                        <a:t>94,02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40266349"/>
                  </a:ext>
                </a:extLst>
              </a:tr>
              <a:tr h="258282">
                <a:tc>
                  <a:txBody>
                    <a:bodyPr/>
                    <a:lstStyle/>
                    <a:p>
                      <a:pPr algn="ctr">
                        <a:lnSpc>
                          <a:spcPct val="115000"/>
                        </a:lnSpc>
                        <a:spcAft>
                          <a:spcPts val="1000"/>
                        </a:spcAft>
                      </a:pPr>
                      <a:r>
                        <a:rPr lang="tr-TR" sz="1600" dirty="0">
                          <a:effectLst/>
                        </a:rPr>
                        <a:t>97,05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75028833"/>
                  </a:ext>
                </a:extLst>
              </a:tr>
              <a:tr h="286327">
                <a:tc>
                  <a:txBody>
                    <a:bodyPr/>
                    <a:lstStyle/>
                    <a:p>
                      <a:pPr algn="ctr">
                        <a:lnSpc>
                          <a:spcPct val="115000"/>
                        </a:lnSpc>
                        <a:spcAft>
                          <a:spcPts val="1000"/>
                        </a:spcAft>
                      </a:pPr>
                      <a:r>
                        <a:rPr lang="tr-TR" sz="1600" dirty="0">
                          <a:effectLst/>
                        </a:rPr>
                        <a:t>100,00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39987776"/>
                  </a:ext>
                </a:extLst>
              </a:tr>
            </a:tbl>
          </a:graphicData>
        </a:graphic>
      </p:graphicFrame>
      <p:graphicFrame>
        <p:nvGraphicFramePr>
          <p:cNvPr id="12" name="Tablo 11">
            <a:extLst>
              <a:ext uri="{FF2B5EF4-FFF2-40B4-BE49-F238E27FC236}">
                <a16:creationId xmlns:a16="http://schemas.microsoft.com/office/drawing/2014/main" id="{B9F0B288-EF28-2353-9B1E-850879C3DFB1}"/>
              </a:ext>
            </a:extLst>
          </p:cNvPr>
          <p:cNvGraphicFramePr>
            <a:graphicFrameLocks noGrp="1"/>
          </p:cNvGraphicFramePr>
          <p:nvPr>
            <p:extLst>
              <p:ext uri="{D42A27DB-BD31-4B8C-83A1-F6EECF244321}">
                <p14:modId xmlns:p14="http://schemas.microsoft.com/office/powerpoint/2010/main" val="3370612796"/>
              </p:ext>
            </p:extLst>
          </p:nvPr>
        </p:nvGraphicFramePr>
        <p:xfrm>
          <a:off x="8933793" y="1608448"/>
          <a:ext cx="1135117" cy="3957153"/>
        </p:xfrm>
        <a:graphic>
          <a:graphicData uri="http://schemas.openxmlformats.org/drawingml/2006/table">
            <a:tbl>
              <a:tblPr firstRow="1" firstCol="1" bandRow="1">
                <a:tableStyleId>{5C22544A-7EE6-4342-B048-85BDC9FD1C3A}</a:tableStyleId>
              </a:tblPr>
              <a:tblGrid>
                <a:gridCol w="1135117">
                  <a:extLst>
                    <a:ext uri="{9D8B030D-6E8A-4147-A177-3AD203B41FA5}">
                      <a16:colId xmlns:a16="http://schemas.microsoft.com/office/drawing/2014/main" val="4117435759"/>
                    </a:ext>
                  </a:extLst>
                </a:gridCol>
              </a:tblGrid>
              <a:tr h="1124242">
                <a:tc>
                  <a:txBody>
                    <a:bodyPr/>
                    <a:lstStyle/>
                    <a:p>
                      <a:pPr algn="ctr">
                        <a:lnSpc>
                          <a:spcPct val="115000"/>
                        </a:lnSpc>
                        <a:spcAft>
                          <a:spcPts val="1000"/>
                        </a:spcAft>
                      </a:pPr>
                      <a:r>
                        <a:rPr lang="tr-TR" sz="1400" dirty="0">
                          <a:effectLst/>
                        </a:rPr>
                        <a:t>(5)</a:t>
                      </a:r>
                    </a:p>
                    <a:p>
                      <a:pPr algn="ctr">
                        <a:lnSpc>
                          <a:spcPct val="115000"/>
                        </a:lnSpc>
                        <a:spcAft>
                          <a:spcPts val="1000"/>
                        </a:spcAft>
                      </a:pPr>
                      <a:r>
                        <a:rPr lang="tr-TR" sz="1400" dirty="0">
                          <a:effectLst/>
                        </a:rPr>
                        <a:t>Hizmet Bölgesi (%80)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58037441"/>
                  </a:ext>
                </a:extLst>
              </a:tr>
              <a:tr h="229150">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1029827"/>
                  </a:ext>
                </a:extLst>
              </a:tr>
              <a:tr h="240215">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689847"/>
                  </a:ext>
                </a:extLst>
              </a:tr>
              <a:tr h="235105">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8094958"/>
                  </a:ext>
                </a:extLst>
              </a:tr>
              <a:tr h="250171">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980962"/>
                  </a:ext>
                </a:extLst>
              </a:tr>
              <a:tr h="250448">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753104"/>
                  </a:ext>
                </a:extLst>
              </a:tr>
              <a:tr h="321870">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232702"/>
                  </a:ext>
                </a:extLst>
              </a:tr>
              <a:tr h="304800">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304650"/>
                  </a:ext>
                </a:extLst>
              </a:tr>
              <a:tr h="231227">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912053"/>
                  </a:ext>
                </a:extLst>
              </a:tr>
              <a:tr h="273269">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15778"/>
                  </a:ext>
                </a:extLst>
              </a:tr>
              <a:tr h="63062">
                <a:tc>
                  <a:txBody>
                    <a:bodyPr/>
                    <a:lstStyle/>
                    <a:p>
                      <a:pP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1788583"/>
                  </a:ext>
                </a:extLst>
              </a:tr>
              <a:tr h="257824">
                <a:tc>
                  <a:txBody>
                    <a:bodyPr/>
                    <a:lstStyle/>
                    <a:p>
                      <a:pPr>
                        <a:lnSpc>
                          <a:spcPct val="115000"/>
                        </a:lnSpc>
                        <a:spcAft>
                          <a:spcPts val="1000"/>
                        </a:spcAft>
                      </a:pPr>
                      <a:r>
                        <a:rPr lang="tr-TR" sz="16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60087032"/>
                  </a:ext>
                </a:extLst>
              </a:tr>
            </a:tbl>
          </a:graphicData>
        </a:graphic>
      </p:graphicFrame>
      <p:grpSp>
        <p:nvGrpSpPr>
          <p:cNvPr id="15" name="Grup 14">
            <a:extLst>
              <a:ext uri="{FF2B5EF4-FFF2-40B4-BE49-F238E27FC236}">
                <a16:creationId xmlns:a16="http://schemas.microsoft.com/office/drawing/2014/main" id="{B466739D-8492-C1CF-C1AF-6818AFCAE8B8}"/>
              </a:ext>
            </a:extLst>
          </p:cNvPr>
          <p:cNvGrpSpPr/>
          <p:nvPr/>
        </p:nvGrpSpPr>
        <p:grpSpPr>
          <a:xfrm>
            <a:off x="8933792" y="2725948"/>
            <a:ext cx="1122493" cy="1276710"/>
            <a:chOff x="10291741" y="2638713"/>
            <a:chExt cx="1135117" cy="1323667"/>
          </a:xfrm>
        </p:grpSpPr>
        <p:sp>
          <p:nvSpPr>
            <p:cNvPr id="13" name="Dikdörtgen 12">
              <a:extLst>
                <a:ext uri="{FF2B5EF4-FFF2-40B4-BE49-F238E27FC236}">
                  <a16:creationId xmlns:a16="http://schemas.microsoft.com/office/drawing/2014/main" id="{103E10DC-E9E4-3E98-FC6D-B1DB982FD2E1}"/>
                </a:ext>
              </a:extLst>
            </p:cNvPr>
            <p:cNvSpPr/>
            <p:nvPr/>
          </p:nvSpPr>
          <p:spPr>
            <a:xfrm>
              <a:off x="10291741" y="2638713"/>
              <a:ext cx="1135117" cy="132366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Metin kutusu 13">
              <a:extLst>
                <a:ext uri="{FF2B5EF4-FFF2-40B4-BE49-F238E27FC236}">
                  <a16:creationId xmlns:a16="http://schemas.microsoft.com/office/drawing/2014/main" id="{E3052470-2D8E-2CFC-93F0-E4E538573347}"/>
                </a:ext>
              </a:extLst>
            </p:cNvPr>
            <p:cNvSpPr txBox="1"/>
            <p:nvPr/>
          </p:nvSpPr>
          <p:spPr>
            <a:xfrm>
              <a:off x="10321858" y="2823745"/>
              <a:ext cx="1008993" cy="953603"/>
            </a:xfrm>
            <a:prstGeom prst="rect">
              <a:avLst/>
            </a:prstGeom>
            <a:noFill/>
          </p:spPr>
          <p:txBody>
            <a:bodyPr wrap="square" rtlCol="0">
              <a:spAutoFit/>
            </a:bodyPr>
            <a:lstStyle/>
            <a:p>
              <a:pPr algn="ctr"/>
              <a:r>
                <a:rPr lang="tr-TR" dirty="0"/>
                <a:t>Hizmet Bölgesi</a:t>
              </a:r>
            </a:p>
            <a:p>
              <a:pPr algn="ctr"/>
              <a:r>
                <a:rPr lang="tr-TR" dirty="0"/>
                <a:t>(%80)</a:t>
              </a:r>
            </a:p>
          </p:txBody>
        </p:sp>
      </p:grpSp>
    </p:spTree>
    <p:extLst>
      <p:ext uri="{BB962C8B-B14F-4D97-AF65-F5344CB8AC3E}">
        <p14:creationId xmlns:p14="http://schemas.microsoft.com/office/powerpoint/2010/main" val="13951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in)">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circle(in)">
                                      <p:cBhvr>
                                        <p:cTn id="37" dur="2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circle(in)">
                                      <p:cBhvr>
                                        <p:cTn id="47" dur="20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par>
                          <p:cTn id="53" fill="hold">
                            <p:stCondLst>
                              <p:cond delay="2000"/>
                            </p:stCondLst>
                            <p:childTnLst>
                              <p:par>
                                <p:cTn id="54" presetID="13" presetClass="entr" presetSubtype="16"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plus(in)">
                                      <p:cBhvr>
                                        <p:cTn id="5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18</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t>
            </a:r>
            <a:r>
              <a:rPr lang="tr-TR" sz="2000" b="1" dirty="0" err="1">
                <a:solidFill>
                  <a:schemeClr val="bg1"/>
                </a:solidFill>
                <a:latin typeface="+mj-lt"/>
              </a:rPr>
              <a:t>Elzinga-Hogarty</a:t>
            </a:r>
            <a:r>
              <a:rPr lang="tr-TR" sz="2000" b="1" dirty="0">
                <a:solidFill>
                  <a:schemeClr val="bg1"/>
                </a:solidFill>
                <a:latin typeface="+mj-lt"/>
              </a:rPr>
              <a:t>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4590787" y="2040434"/>
            <a:ext cx="4754880" cy="2862322"/>
          </a:xfrm>
          <a:prstGeom prst="rect">
            <a:avLst/>
          </a:prstGeom>
          <a:noFill/>
        </p:spPr>
        <p:txBody>
          <a:bodyPr wrap="square" rtlCol="0">
            <a:spAutoFit/>
          </a:bodyPr>
          <a:lstStyle/>
          <a:p>
            <a:pPr marL="285750" indent="-285750">
              <a:buFont typeface="Arial" panose="020B0604020202020204" pitchFamily="34" charset="0"/>
              <a:buChar char="•"/>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Elzinga-Hogarty</a:t>
            </a:r>
            <a:r>
              <a:rPr lang="tr-TR" sz="1800" dirty="0">
                <a:effectLst/>
                <a:latin typeface="Calibri" panose="020F0502020204030204" pitchFamily="34" charset="0"/>
                <a:ea typeface="Calibri" panose="020F0502020204030204" pitchFamily="34" charset="0"/>
                <a:cs typeface="Times New Roman" panose="02020603050405020304" pitchFamily="18" charset="0"/>
              </a:rPr>
              <a:t> Modeli, hizmet bölgeleri arasındaki mal veya hizmet (sağlık alanında ise hasta) hareketlerine dayanır. </a:t>
            </a:r>
          </a:p>
          <a:p>
            <a:pPr marL="285750" indent="-285750">
              <a:buFont typeface="Arial" panose="020B0604020202020204" pitchFamily="34" charset="0"/>
              <a:buChar char="•"/>
            </a:pPr>
            <a:r>
              <a:rPr lang="tr-TR" dirty="0"/>
              <a:t>Bölgeler arasındaki hasta hareketleri az ise, her bölge ayrı bir hizmet bölgesi (pazar) olarak kabul edilir.   </a:t>
            </a:r>
          </a:p>
          <a:p>
            <a:pPr marL="285750" indent="-285750">
              <a:buFont typeface="Arial" panose="020B0604020202020204" pitchFamily="34" charset="0"/>
              <a:buChar char="•"/>
            </a:pPr>
            <a:r>
              <a:rPr lang="tr-TR" dirty="0"/>
              <a:t>İki bölge arasında hasta hareketleri çok fazla ise her iki bölgeyi tek bölge olarak düşünmek gerekir. </a:t>
            </a:r>
          </a:p>
          <a:p>
            <a:pPr marL="285750" indent="-285750">
              <a:buFont typeface="Arial" panose="020B0604020202020204" pitchFamily="34" charset="0"/>
              <a:buChar char="•"/>
            </a:pPr>
            <a:r>
              <a:rPr lang="tr-TR" dirty="0"/>
              <a:t>LIFO ve LOFI değerlerine bakılarak karar verilir. </a:t>
            </a:r>
          </a:p>
        </p:txBody>
      </p:sp>
    </p:spTree>
    <p:extLst>
      <p:ext uri="{BB962C8B-B14F-4D97-AF65-F5344CB8AC3E}">
        <p14:creationId xmlns:p14="http://schemas.microsoft.com/office/powerpoint/2010/main" val="105995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157956" y="6457175"/>
            <a:ext cx="2743200" cy="365125"/>
          </a:xfrm>
        </p:spPr>
        <p:txBody>
          <a:bodyPr/>
          <a:lstStyle/>
          <a:p>
            <a:fld id="{585A37CE-56CC-4263-A743-6EA01FAEC455}" type="slidenum">
              <a:rPr lang="en-US" smtClean="0"/>
              <a:t>19</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t>
            </a:r>
            <a:r>
              <a:rPr lang="tr-TR" sz="2000" b="1" dirty="0" err="1">
                <a:solidFill>
                  <a:schemeClr val="bg1"/>
                </a:solidFill>
                <a:latin typeface="+mj-lt"/>
              </a:rPr>
              <a:t>Elzinga-Hogarty</a:t>
            </a:r>
            <a:r>
              <a:rPr lang="tr-TR" sz="2000" b="1" dirty="0">
                <a:solidFill>
                  <a:schemeClr val="bg1"/>
                </a:solidFill>
                <a:latin typeface="+mj-lt"/>
              </a:rPr>
              <a:t> modeli: LIFO ve LOFI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6" name="Metin kutusu 5">
            <a:extLst>
              <a:ext uri="{FF2B5EF4-FFF2-40B4-BE49-F238E27FC236}">
                <a16:creationId xmlns:a16="http://schemas.microsoft.com/office/drawing/2014/main" id="{A4781DE7-E695-1349-C268-E0695C94CA17}"/>
              </a:ext>
            </a:extLst>
          </p:cNvPr>
          <p:cNvSpPr txBox="1"/>
          <p:nvPr/>
        </p:nvSpPr>
        <p:spPr>
          <a:xfrm>
            <a:off x="4695016" y="3526267"/>
            <a:ext cx="7054161" cy="923330"/>
          </a:xfrm>
          <a:prstGeom prst="rect">
            <a:avLst/>
          </a:prstGeom>
          <a:noFill/>
        </p:spPr>
        <p:txBody>
          <a:bodyPr wrap="square" rtlCol="0">
            <a:spAutoFit/>
          </a:bodyPr>
          <a:lstStyle/>
          <a:p>
            <a:r>
              <a:rPr lang="tr-TR" dirty="0"/>
              <a:t>LOFI: Bu oran analizin hizmet sunum (arz) yönüyle ilgilidir. LOFI değeri bir bölgede üretilen hizmetlerin diğer bölgeden gelen hastalar tarafından kullanılma derecesini (ihracat) göstermektedir. </a:t>
            </a:r>
          </a:p>
        </p:txBody>
      </p:sp>
      <p:grpSp>
        <p:nvGrpSpPr>
          <p:cNvPr id="18" name="Grup 17">
            <a:extLst>
              <a:ext uri="{FF2B5EF4-FFF2-40B4-BE49-F238E27FC236}">
                <a16:creationId xmlns:a16="http://schemas.microsoft.com/office/drawing/2014/main" id="{173EFCC4-6D17-9C05-C47D-9EB110B70ACC}"/>
              </a:ext>
            </a:extLst>
          </p:cNvPr>
          <p:cNvGrpSpPr/>
          <p:nvPr/>
        </p:nvGrpSpPr>
        <p:grpSpPr>
          <a:xfrm>
            <a:off x="734684" y="2626435"/>
            <a:ext cx="11014493" cy="830997"/>
            <a:chOff x="734684" y="2816211"/>
            <a:chExt cx="11014493" cy="830997"/>
          </a:xfrm>
        </p:grpSpPr>
        <p:sp>
          <p:nvSpPr>
            <p:cNvPr id="5" name="Metin kutusu 4">
              <a:extLst>
                <a:ext uri="{FF2B5EF4-FFF2-40B4-BE49-F238E27FC236}">
                  <a16:creationId xmlns:a16="http://schemas.microsoft.com/office/drawing/2014/main" id="{CF9ECA7E-9E70-38B9-CF02-FA5E5CD00800}"/>
                </a:ext>
              </a:extLst>
            </p:cNvPr>
            <p:cNvSpPr txBox="1"/>
            <p:nvPr/>
          </p:nvSpPr>
          <p:spPr>
            <a:xfrm>
              <a:off x="734684" y="2816211"/>
              <a:ext cx="11014493" cy="830997"/>
            </a:xfrm>
            <a:prstGeom prst="rect">
              <a:avLst/>
            </a:prstGeom>
            <a:solidFill>
              <a:schemeClr val="accent4">
                <a:lumMod val="20000"/>
                <a:lumOff val="80000"/>
              </a:schemeClr>
            </a:solidFill>
          </p:spPr>
          <p:txBody>
            <a:bodyPr wrap="square" rtlCol="0">
              <a:spAutoFit/>
            </a:bodyPr>
            <a:lstStyle/>
            <a:p>
              <a:pPr algn="ctr"/>
              <a:r>
                <a:rPr lang="tr-TR" sz="1600" i="1" dirty="0">
                  <a:effectLst/>
                  <a:latin typeface="Calibri" panose="020F0502020204030204" pitchFamily="34" charset="0"/>
                  <a:ea typeface="Calibri" panose="020F0502020204030204" pitchFamily="34" charset="0"/>
                  <a:cs typeface="Times New Roman" panose="02020603050405020304" pitchFamily="18" charset="0"/>
                </a:rPr>
                <a:t>	A bölgesinde ikamet edip, B bölgesindeki sağlık kurumlarından hizmet alan  hasta sayısı (yatan)</a:t>
              </a:r>
            </a:p>
            <a:p>
              <a:r>
                <a:rPr lang="tr-TR" sz="1600" i="1" dirty="0">
                  <a:effectLst/>
                  <a:latin typeface="Calibri" panose="020F0502020204030204" pitchFamily="34" charset="0"/>
                  <a:ea typeface="Calibri" panose="020F0502020204030204" pitchFamily="34" charset="0"/>
                  <a:cs typeface="Times New Roman" panose="02020603050405020304" pitchFamily="18" charset="0"/>
                </a:rPr>
                <a:t>LIFO=</a:t>
              </a:r>
            </a:p>
            <a:p>
              <a:pPr algn="ctr"/>
              <a:r>
                <a:rPr lang="tr-TR" sz="1600" i="1" dirty="0">
                  <a:effectLst/>
                  <a:latin typeface="Calibri" panose="020F0502020204030204" pitchFamily="34" charset="0"/>
                  <a:ea typeface="Calibri" panose="020F0502020204030204" pitchFamily="34" charset="0"/>
                  <a:cs typeface="Times New Roman" panose="02020603050405020304" pitchFamily="18" charset="0"/>
                </a:rPr>
                <a:t>	 A bölgesindeki kurumlara yatan toplam hasta sayısı  (yatan)</a:t>
              </a:r>
            </a:p>
          </p:txBody>
        </p:sp>
        <p:cxnSp>
          <p:nvCxnSpPr>
            <p:cNvPr id="8" name="Düz Bağlayıcı 7">
              <a:extLst>
                <a:ext uri="{FF2B5EF4-FFF2-40B4-BE49-F238E27FC236}">
                  <a16:creationId xmlns:a16="http://schemas.microsoft.com/office/drawing/2014/main" id="{AE0EF421-CCA0-5489-EB0B-9FB8287B1C14}"/>
                </a:ext>
              </a:extLst>
            </p:cNvPr>
            <p:cNvCxnSpPr>
              <a:cxnSpLocks/>
            </p:cNvCxnSpPr>
            <p:nvPr/>
          </p:nvCxnSpPr>
          <p:spPr>
            <a:xfrm>
              <a:off x="2372264" y="3247113"/>
              <a:ext cx="8600536"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up 18">
            <a:extLst>
              <a:ext uri="{FF2B5EF4-FFF2-40B4-BE49-F238E27FC236}">
                <a16:creationId xmlns:a16="http://schemas.microsoft.com/office/drawing/2014/main" id="{068DAEF7-DEB9-9278-0E50-E2118EBFF370}"/>
              </a:ext>
            </a:extLst>
          </p:cNvPr>
          <p:cNvGrpSpPr/>
          <p:nvPr/>
        </p:nvGrpSpPr>
        <p:grpSpPr>
          <a:xfrm>
            <a:off x="886662" y="4626615"/>
            <a:ext cx="11014494" cy="861774"/>
            <a:chOff x="631166" y="5365627"/>
            <a:chExt cx="11014494" cy="861774"/>
          </a:xfrm>
        </p:grpSpPr>
        <p:sp>
          <p:nvSpPr>
            <p:cNvPr id="9" name="Metin kutusu 8">
              <a:extLst>
                <a:ext uri="{FF2B5EF4-FFF2-40B4-BE49-F238E27FC236}">
                  <a16:creationId xmlns:a16="http://schemas.microsoft.com/office/drawing/2014/main" id="{B1282449-FDA9-1F61-F9B4-A2C1FE475FEA}"/>
                </a:ext>
              </a:extLst>
            </p:cNvPr>
            <p:cNvSpPr txBox="1"/>
            <p:nvPr/>
          </p:nvSpPr>
          <p:spPr>
            <a:xfrm>
              <a:off x="631166" y="5365627"/>
              <a:ext cx="11014494" cy="861774"/>
            </a:xfrm>
            <a:prstGeom prst="rect">
              <a:avLst/>
            </a:prstGeom>
            <a:solidFill>
              <a:schemeClr val="accent3">
                <a:lumMod val="40000"/>
                <a:lumOff val="60000"/>
              </a:schemeClr>
            </a:solidFill>
          </p:spPr>
          <p:txBody>
            <a:bodyPr wrap="square" rtlCol="0">
              <a:spAutoFit/>
            </a:bodyPr>
            <a:lstStyle/>
            <a:p>
              <a:pPr algn="ctr"/>
              <a:r>
                <a:rPr lang="tr-TR" sz="1600" i="1" dirty="0"/>
                <a:t>B bölgesinde ikamet </a:t>
              </a:r>
              <a:r>
                <a:rPr lang="tr-TR" sz="1600" i="1" dirty="0" err="1"/>
                <a:t>edip,A</a:t>
              </a:r>
              <a:r>
                <a:rPr lang="tr-TR" sz="1600" i="1" dirty="0"/>
                <a:t> bölgesindeki sağlık kurumlarından hizmet alan hasta sayısı (yatan)</a:t>
              </a:r>
            </a:p>
            <a:p>
              <a:r>
                <a:rPr lang="tr-TR" sz="1600" i="1" dirty="0"/>
                <a:t>LOFI=</a:t>
              </a:r>
            </a:p>
            <a:p>
              <a:pPr algn="ctr"/>
              <a:r>
                <a:rPr lang="tr-TR" sz="1600" i="1" dirty="0"/>
                <a:t>A bölgesindeki kurumlara yatan toplam hasta sayısı (yatan)</a:t>
              </a:r>
            </a:p>
          </p:txBody>
        </p:sp>
        <p:cxnSp>
          <p:nvCxnSpPr>
            <p:cNvPr id="12" name="Düz Bağlayıcı 11">
              <a:extLst>
                <a:ext uri="{FF2B5EF4-FFF2-40B4-BE49-F238E27FC236}">
                  <a16:creationId xmlns:a16="http://schemas.microsoft.com/office/drawing/2014/main" id="{C11F5628-C8A7-E0EC-AF65-A4CB598FB5B2}"/>
                </a:ext>
              </a:extLst>
            </p:cNvPr>
            <p:cNvCxnSpPr>
              <a:cxnSpLocks/>
            </p:cNvCxnSpPr>
            <p:nvPr/>
          </p:nvCxnSpPr>
          <p:spPr>
            <a:xfrm>
              <a:off x="1923691" y="5796514"/>
              <a:ext cx="9049109" cy="0"/>
            </a:xfrm>
            <a:prstGeom prst="line">
              <a:avLst/>
            </a:prstGeom>
          </p:spPr>
          <p:style>
            <a:lnRef idx="1">
              <a:schemeClr val="dk1"/>
            </a:lnRef>
            <a:fillRef idx="0">
              <a:schemeClr val="dk1"/>
            </a:fillRef>
            <a:effectRef idx="0">
              <a:schemeClr val="dk1"/>
            </a:effectRef>
            <a:fontRef idx="minor">
              <a:schemeClr val="tx1"/>
            </a:fontRef>
          </p:style>
        </p:cxnSp>
      </p:grpSp>
      <p:sp>
        <p:nvSpPr>
          <p:cNvPr id="13" name="Metin kutusu 12">
            <a:extLst>
              <a:ext uri="{FF2B5EF4-FFF2-40B4-BE49-F238E27FC236}">
                <a16:creationId xmlns:a16="http://schemas.microsoft.com/office/drawing/2014/main" id="{2C9A24B4-6CDC-EB36-FD4A-6D053E397FD8}"/>
              </a:ext>
            </a:extLst>
          </p:cNvPr>
          <p:cNvSpPr txBox="1"/>
          <p:nvPr/>
        </p:nvSpPr>
        <p:spPr>
          <a:xfrm>
            <a:off x="4770407" y="1414748"/>
            <a:ext cx="6754484" cy="1200329"/>
          </a:xfrm>
          <a:prstGeom prst="rect">
            <a:avLst/>
          </a:prstGeom>
          <a:noFill/>
        </p:spPr>
        <p:txBody>
          <a:bodyPr wrap="square" rtlCol="0">
            <a:spAutoFit/>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LIFO: Bir bölgede (A) ikamet eden nüfusa sunulan sağlık hizmetlerinin (yatan hasta sayısı) ne kadarının o bölgedeki kurumlar, ne kadarının da diğer bölgedeki (B) kurumlar tarafından sağlandığını (hizmet ithalatı) gösterir. </a:t>
            </a:r>
            <a:endParaRPr lang="tr-TR" dirty="0"/>
          </a:p>
        </p:txBody>
      </p:sp>
      <p:sp>
        <p:nvSpPr>
          <p:cNvPr id="20" name="Metin kutusu 19">
            <a:extLst>
              <a:ext uri="{FF2B5EF4-FFF2-40B4-BE49-F238E27FC236}">
                <a16:creationId xmlns:a16="http://schemas.microsoft.com/office/drawing/2014/main" id="{E67331EC-6168-D711-7ED0-5EDCD933CDDE}"/>
              </a:ext>
            </a:extLst>
          </p:cNvPr>
          <p:cNvSpPr txBox="1"/>
          <p:nvPr/>
        </p:nvSpPr>
        <p:spPr>
          <a:xfrm>
            <a:off x="4695016" y="5618780"/>
            <a:ext cx="7206140" cy="923330"/>
          </a:xfrm>
          <a:prstGeom prst="rect">
            <a:avLst/>
          </a:prstGeom>
          <a:noFill/>
        </p:spPr>
        <p:txBody>
          <a:bodyPr wrap="square" rtlCol="0">
            <a:spAutoFit/>
          </a:bodyPr>
          <a:lstStyle/>
          <a:p>
            <a:r>
              <a:rPr lang="tr-TR" i="1" dirty="0"/>
              <a:t>KARAR:</a:t>
            </a:r>
          </a:p>
          <a:p>
            <a:r>
              <a:rPr lang="tr-TR" i="1" dirty="0"/>
              <a:t>LIFO veya LOFI değeri &lt; %10 ise, A ve B, farklı hizmet bölgeleridir.</a:t>
            </a:r>
          </a:p>
          <a:p>
            <a:r>
              <a:rPr lang="tr-TR" i="1" dirty="0"/>
              <a:t>LIFO veya LOFI değeri &gt; %10 ise, A ve b aynı hizmet bölgesidir. </a:t>
            </a:r>
          </a:p>
        </p:txBody>
      </p:sp>
    </p:spTree>
    <p:extLst>
      <p:ext uri="{BB962C8B-B14F-4D97-AF65-F5344CB8AC3E}">
        <p14:creationId xmlns:p14="http://schemas.microsoft.com/office/powerpoint/2010/main" val="74578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20624A29-0E4C-44DE-A3B8-98E3C16A9EFD}"/>
              </a:ext>
            </a:extLst>
          </p:cNvPr>
          <p:cNvSpPr>
            <a:spLocks noGrp="1"/>
          </p:cNvSpPr>
          <p:nvPr>
            <p:ph type="dt" sz="half" idx="10"/>
          </p:nvPr>
        </p:nvSpPr>
        <p:spPr>
          <a:xfrm>
            <a:off x="278364" y="6358561"/>
            <a:ext cx="2743200" cy="365125"/>
          </a:xfrm>
        </p:spPr>
        <p:txBody>
          <a:bodyPr/>
          <a:lstStyle/>
          <a:p>
            <a:fld id="{A19246B6-7C5A-40AA-A924-3DD20D1860FD}" type="datetime1">
              <a:rPr lang="en-US" smtClean="0"/>
              <a:t>9/16/2022</a:t>
            </a:fld>
            <a:endParaRPr lang="en-US" dirty="0"/>
          </a:p>
        </p:txBody>
      </p:sp>
      <p:grpSp>
        <p:nvGrpSpPr>
          <p:cNvPr id="6" name="Grup 5">
            <a:extLst>
              <a:ext uri="{FF2B5EF4-FFF2-40B4-BE49-F238E27FC236}">
                <a16:creationId xmlns:a16="http://schemas.microsoft.com/office/drawing/2014/main" id="{0D65409A-813A-4D19-9000-09FF8548ADCD}"/>
              </a:ext>
            </a:extLst>
          </p:cNvPr>
          <p:cNvGrpSpPr/>
          <p:nvPr/>
        </p:nvGrpSpPr>
        <p:grpSpPr>
          <a:xfrm>
            <a:off x="1788135" y="1996530"/>
            <a:ext cx="611167" cy="4307578"/>
            <a:chOff x="7259017" y="2809610"/>
            <a:chExt cx="534164" cy="2978004"/>
          </a:xfrm>
        </p:grpSpPr>
        <p:sp>
          <p:nvSpPr>
            <p:cNvPr id="5" name="Metin kutusu 4">
              <a:extLst>
                <a:ext uri="{FF2B5EF4-FFF2-40B4-BE49-F238E27FC236}">
                  <a16:creationId xmlns:a16="http://schemas.microsoft.com/office/drawing/2014/main" id="{BA210E14-3AA3-46C3-B4BB-9AEC1E705FE6}"/>
                </a:ext>
              </a:extLst>
            </p:cNvPr>
            <p:cNvSpPr txBox="1"/>
            <p:nvPr/>
          </p:nvSpPr>
          <p:spPr>
            <a:xfrm rot="16200000">
              <a:off x="6006303" y="4062324"/>
              <a:ext cx="2967093" cy="461665"/>
            </a:xfrm>
            <a:prstGeom prst="rect">
              <a:avLst/>
            </a:prstGeom>
            <a:noFill/>
          </p:spPr>
          <p:txBody>
            <a:bodyPr wrap="square" rtlCol="0">
              <a:spAutoFit/>
            </a:bodyPr>
            <a:lstStyle/>
            <a:p>
              <a:pPr algn="ctr"/>
              <a:r>
                <a:rPr lang="tr-TR" sz="2400" b="1" dirty="0"/>
                <a:t>Konular</a:t>
              </a:r>
              <a:r>
                <a:rPr lang="tr-TR" sz="2400" b="1" u="sng" dirty="0"/>
                <a:t> </a:t>
              </a:r>
            </a:p>
          </p:txBody>
        </p:sp>
        <p:sp>
          <p:nvSpPr>
            <p:cNvPr id="17" name="Rectangle 39">
              <a:extLst>
                <a:ext uri="{FF2B5EF4-FFF2-40B4-BE49-F238E27FC236}">
                  <a16:creationId xmlns:a16="http://schemas.microsoft.com/office/drawing/2014/main" id="{120C2FDA-9976-4933-B55E-349C587A5CE7}"/>
                </a:ext>
              </a:extLst>
            </p:cNvPr>
            <p:cNvSpPr/>
            <p:nvPr/>
          </p:nvSpPr>
          <p:spPr>
            <a:xfrm>
              <a:off x="7676608" y="2809611"/>
              <a:ext cx="116573" cy="2978003"/>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Metin kutusu 6">
            <a:extLst>
              <a:ext uri="{FF2B5EF4-FFF2-40B4-BE49-F238E27FC236}">
                <a16:creationId xmlns:a16="http://schemas.microsoft.com/office/drawing/2014/main" id="{04567FF3-0D36-4556-BE2C-FCD73A527E3A}"/>
              </a:ext>
            </a:extLst>
          </p:cNvPr>
          <p:cNvSpPr txBox="1"/>
          <p:nvPr/>
        </p:nvSpPr>
        <p:spPr>
          <a:xfrm>
            <a:off x="6018186" y="1438410"/>
            <a:ext cx="606490" cy="923330"/>
          </a:xfrm>
          <a:prstGeom prst="rect">
            <a:avLst/>
          </a:prstGeom>
          <a:noFill/>
        </p:spPr>
        <p:txBody>
          <a:bodyPr wrap="square" rtlCol="0">
            <a:spAutoFit/>
          </a:bodyPr>
          <a:lstStyle/>
          <a:p>
            <a:r>
              <a:rPr lang="tr-TR" sz="5400" b="1" dirty="0">
                <a:solidFill>
                  <a:schemeClr val="bg1"/>
                </a:solidFill>
                <a:latin typeface="Arial Black" panose="020B0A04020102020204" pitchFamily="34" charset="0"/>
              </a:rPr>
              <a:t>2</a:t>
            </a:r>
          </a:p>
        </p:txBody>
      </p:sp>
      <p:sp>
        <p:nvSpPr>
          <p:cNvPr id="13" name="Rectangle 39">
            <a:extLst>
              <a:ext uri="{FF2B5EF4-FFF2-40B4-BE49-F238E27FC236}">
                <a16:creationId xmlns:a16="http://schemas.microsoft.com/office/drawing/2014/main" id="{120C2FDA-9976-4933-B55E-349C587A5CE7}"/>
              </a:ext>
            </a:extLst>
          </p:cNvPr>
          <p:cNvSpPr/>
          <p:nvPr/>
        </p:nvSpPr>
        <p:spPr>
          <a:xfrm rot="5400000">
            <a:off x="8506755" y="-1045003"/>
            <a:ext cx="186695" cy="5580353"/>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p:cNvSpPr txBox="1"/>
          <p:nvPr/>
        </p:nvSpPr>
        <p:spPr>
          <a:xfrm>
            <a:off x="6624676" y="1251716"/>
            <a:ext cx="3487744" cy="400110"/>
          </a:xfrm>
          <a:prstGeom prst="rect">
            <a:avLst/>
          </a:prstGeom>
          <a:noFill/>
        </p:spPr>
        <p:txBody>
          <a:bodyPr wrap="square" rtlCol="0">
            <a:spAutoFit/>
          </a:bodyPr>
          <a:lstStyle/>
          <a:p>
            <a:r>
              <a:rPr lang="tr-TR" sz="2000" b="1" dirty="0"/>
              <a:t>Yanıtını arayacağımız sorular</a:t>
            </a:r>
          </a:p>
        </p:txBody>
      </p:sp>
      <p:cxnSp>
        <p:nvCxnSpPr>
          <p:cNvPr id="16" name="Dirsek Bağlayıcısı 15"/>
          <p:cNvCxnSpPr>
            <a:stCxn id="17" idx="0"/>
            <a:endCxn id="13" idx="2"/>
          </p:cNvCxnSpPr>
          <p:nvPr/>
        </p:nvCxnSpPr>
        <p:spPr>
          <a:xfrm rot="5400000" flipH="1" flipV="1">
            <a:off x="3945591" y="132197"/>
            <a:ext cx="251357" cy="3477313"/>
          </a:xfrm>
          <a:prstGeom prst="bentConnector2">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434EA31E-D237-9D2B-58ED-A8ACBC27A661}"/>
              </a:ext>
            </a:extLst>
          </p:cNvPr>
          <p:cNvSpPr txBox="1"/>
          <p:nvPr/>
        </p:nvSpPr>
        <p:spPr>
          <a:xfrm>
            <a:off x="6722332" y="2056791"/>
            <a:ext cx="4329404" cy="4524315"/>
          </a:xfrm>
          <a:prstGeom prst="rect">
            <a:avLst/>
          </a:prstGeom>
          <a:noFill/>
        </p:spPr>
        <p:txBody>
          <a:bodyPr wrap="square" rtlCol="0">
            <a:spAutoFit/>
          </a:bodyPr>
          <a:lstStyle/>
          <a:p>
            <a:r>
              <a:rPr lang="tr-TR" dirty="0"/>
              <a:t>Hizmet bölgesi nedir? Niçin analiz etmeliyiz?</a:t>
            </a:r>
          </a:p>
          <a:p>
            <a:endParaRPr lang="tr-TR" dirty="0"/>
          </a:p>
          <a:p>
            <a:r>
              <a:rPr lang="tr-TR" dirty="0"/>
              <a:t>Hizmet bölgesinin sınırlarını çizmek için kullanılan yöntemler nelerdir?</a:t>
            </a:r>
          </a:p>
          <a:p>
            <a:endParaRPr lang="tr-TR" dirty="0"/>
          </a:p>
          <a:p>
            <a:r>
              <a:rPr lang="tr-TR" dirty="0"/>
              <a:t>Hizmet bölgesinde yaşayan nüfusun sağlık ihtiyaçlarını niçin önemlidir?  Toplumun sağlık  ihtiyaçları nasıl belirlenir?</a:t>
            </a:r>
          </a:p>
          <a:p>
            <a:endParaRPr lang="tr-TR" dirty="0"/>
          </a:p>
          <a:p>
            <a:r>
              <a:rPr lang="tr-TR" dirty="0"/>
              <a:t>Hizmet bölgesinde yaşayan nüfusun sağlık hizmetleri kullanımını etkileyen faktörler nelerdir? Niçin bu faktörleri </a:t>
            </a:r>
            <a:r>
              <a:rPr lang="tr-TR"/>
              <a:t>öğrenmek zorundayız?</a:t>
            </a:r>
            <a:endParaRPr lang="tr-TR" dirty="0"/>
          </a:p>
          <a:p>
            <a:endParaRPr lang="tr-TR" dirty="0"/>
          </a:p>
          <a:p>
            <a:r>
              <a:rPr lang="tr-TR" dirty="0"/>
              <a:t>Coğrafik bilgi sistemi nedir? Nasıl kullanabiliriz?</a:t>
            </a:r>
          </a:p>
        </p:txBody>
      </p:sp>
      <p:sp>
        <p:nvSpPr>
          <p:cNvPr id="9" name="Metin kutusu 8">
            <a:extLst>
              <a:ext uri="{FF2B5EF4-FFF2-40B4-BE49-F238E27FC236}">
                <a16:creationId xmlns:a16="http://schemas.microsoft.com/office/drawing/2014/main" id="{F32437B5-F9CE-A85D-9404-26AAC62DFE0C}"/>
              </a:ext>
            </a:extLst>
          </p:cNvPr>
          <p:cNvSpPr txBox="1"/>
          <p:nvPr/>
        </p:nvSpPr>
        <p:spPr>
          <a:xfrm>
            <a:off x="2437372" y="2110746"/>
            <a:ext cx="4076700" cy="4247317"/>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Hizmet bölgesi kavramı</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Hizmet bölgesi sınırlarının belirlenmesi</a:t>
            </a:r>
          </a:p>
          <a:p>
            <a:endParaRPr lang="tr-TR" dirty="0">
              <a:latin typeface="+mj-lt"/>
            </a:endParaRPr>
          </a:p>
          <a:p>
            <a:endParaRPr lang="tr-TR" dirty="0">
              <a:latin typeface="+mj-lt"/>
            </a:endParaRPr>
          </a:p>
          <a:p>
            <a:pPr marL="285750" indent="-285750">
              <a:buFont typeface="Wingdings" panose="05000000000000000000" pitchFamily="2" charset="2"/>
              <a:buChar char="q"/>
            </a:pPr>
            <a:r>
              <a:rPr lang="tr-TR" dirty="0">
                <a:latin typeface="+mj-lt"/>
              </a:rPr>
              <a:t>Sağlık ihtiyaçlarının belirlenmesi</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Sağlık hizmetleri kullanımı</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Coğrafik bilgi sistemleri</a:t>
            </a:r>
          </a:p>
        </p:txBody>
      </p:sp>
    </p:spTree>
    <p:extLst>
      <p:ext uri="{BB962C8B-B14F-4D97-AF65-F5344CB8AC3E}">
        <p14:creationId xmlns:p14="http://schemas.microsoft.com/office/powerpoint/2010/main" val="304704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9407902" y="6466919"/>
            <a:ext cx="2743200" cy="365125"/>
          </a:xfrm>
        </p:spPr>
        <p:txBody>
          <a:bodyPr/>
          <a:lstStyle/>
          <a:p>
            <a:fld id="{585A37CE-56CC-4263-A743-6EA01FAEC455}" type="slidenum">
              <a:rPr lang="en-US" smtClean="0"/>
              <a:t>20</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t>
            </a:r>
            <a:r>
              <a:rPr lang="tr-TR" sz="2000" b="1" dirty="0" err="1">
                <a:solidFill>
                  <a:schemeClr val="bg1"/>
                </a:solidFill>
                <a:latin typeface="+mj-lt"/>
              </a:rPr>
              <a:t>Elzinga-Hogarty</a:t>
            </a:r>
            <a:r>
              <a:rPr lang="tr-TR" sz="2000" b="1" dirty="0">
                <a:solidFill>
                  <a:schemeClr val="bg1"/>
                </a:solidFill>
                <a:latin typeface="+mj-lt"/>
              </a:rPr>
              <a:t> modeli: LIFO ve LOFI hesaplama</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07975" y="360361"/>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EC5A540-D95B-1689-5BF0-1450A0EDEF75}"/>
              </a:ext>
            </a:extLst>
          </p:cNvPr>
          <p:cNvSpPr/>
          <p:nvPr/>
        </p:nvSpPr>
        <p:spPr>
          <a:xfrm>
            <a:off x="1896538" y="2284830"/>
            <a:ext cx="1443907" cy="1345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Oval 3">
            <a:extLst>
              <a:ext uri="{FF2B5EF4-FFF2-40B4-BE49-F238E27FC236}">
                <a16:creationId xmlns:a16="http://schemas.microsoft.com/office/drawing/2014/main" id="{38E9875E-195E-F40E-3303-D96F881A5019}"/>
              </a:ext>
            </a:extLst>
          </p:cNvPr>
          <p:cNvSpPr/>
          <p:nvPr/>
        </p:nvSpPr>
        <p:spPr>
          <a:xfrm>
            <a:off x="4924124" y="2273169"/>
            <a:ext cx="1443907" cy="134515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D5B21D62-A792-EB55-9F4D-AFD49BC9A182}"/>
              </a:ext>
            </a:extLst>
          </p:cNvPr>
          <p:cNvCxnSpPr>
            <a:stCxn id="3" idx="7"/>
            <a:endCxn id="4" idx="1"/>
          </p:cNvCxnSpPr>
          <p:nvPr/>
        </p:nvCxnSpPr>
        <p:spPr>
          <a:xfrm flipV="1">
            <a:off x="3128990" y="2470163"/>
            <a:ext cx="2006589" cy="1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27FA8AC8-A61D-AAE3-C0AB-8824CF381BE4}"/>
              </a:ext>
            </a:extLst>
          </p:cNvPr>
          <p:cNvCxnSpPr>
            <a:stCxn id="4" idx="3"/>
            <a:endCxn id="3" idx="5"/>
          </p:cNvCxnSpPr>
          <p:nvPr/>
        </p:nvCxnSpPr>
        <p:spPr>
          <a:xfrm flipH="1">
            <a:off x="3128990" y="3421331"/>
            <a:ext cx="2006589" cy="1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6588C07D-8ACC-4C8C-7CEC-C42B02FFEAF4}"/>
              </a:ext>
            </a:extLst>
          </p:cNvPr>
          <p:cNvSpPr txBox="1"/>
          <p:nvPr/>
        </p:nvSpPr>
        <p:spPr>
          <a:xfrm>
            <a:off x="3103790" y="2141705"/>
            <a:ext cx="2031789" cy="307777"/>
          </a:xfrm>
          <a:prstGeom prst="rect">
            <a:avLst/>
          </a:prstGeom>
          <a:noFill/>
        </p:spPr>
        <p:txBody>
          <a:bodyPr wrap="square" rtlCol="0">
            <a:spAutoFit/>
          </a:bodyPr>
          <a:lstStyle/>
          <a:p>
            <a:r>
              <a:rPr lang="tr-TR" sz="1400" dirty="0"/>
              <a:t>Giden hasta sayısı 25000</a:t>
            </a:r>
          </a:p>
        </p:txBody>
      </p:sp>
      <p:sp>
        <p:nvSpPr>
          <p:cNvPr id="17" name="Metin kutusu 16">
            <a:extLst>
              <a:ext uri="{FF2B5EF4-FFF2-40B4-BE49-F238E27FC236}">
                <a16:creationId xmlns:a16="http://schemas.microsoft.com/office/drawing/2014/main" id="{33E94C50-2CA1-C018-496F-D3F14081F044}"/>
              </a:ext>
            </a:extLst>
          </p:cNvPr>
          <p:cNvSpPr txBox="1"/>
          <p:nvPr/>
        </p:nvSpPr>
        <p:spPr>
          <a:xfrm>
            <a:off x="3128990" y="3388457"/>
            <a:ext cx="2055475" cy="307777"/>
          </a:xfrm>
          <a:prstGeom prst="rect">
            <a:avLst/>
          </a:prstGeom>
          <a:noFill/>
        </p:spPr>
        <p:txBody>
          <a:bodyPr wrap="square" rtlCol="0">
            <a:spAutoFit/>
          </a:bodyPr>
          <a:lstStyle/>
          <a:p>
            <a:r>
              <a:rPr lang="tr-TR" sz="1400" dirty="0"/>
              <a:t>Gelen hasta sayısı=15000</a:t>
            </a:r>
          </a:p>
        </p:txBody>
      </p:sp>
      <p:sp>
        <p:nvSpPr>
          <p:cNvPr id="23" name="Metin kutusu 22">
            <a:extLst>
              <a:ext uri="{FF2B5EF4-FFF2-40B4-BE49-F238E27FC236}">
                <a16:creationId xmlns:a16="http://schemas.microsoft.com/office/drawing/2014/main" id="{5B98D4C9-1F6F-2B20-42AD-146149BD9DF6}"/>
              </a:ext>
            </a:extLst>
          </p:cNvPr>
          <p:cNvSpPr txBox="1"/>
          <p:nvPr/>
        </p:nvSpPr>
        <p:spPr>
          <a:xfrm>
            <a:off x="1980781" y="2576415"/>
            <a:ext cx="1372291" cy="738664"/>
          </a:xfrm>
          <a:prstGeom prst="rect">
            <a:avLst/>
          </a:prstGeom>
          <a:noFill/>
        </p:spPr>
        <p:txBody>
          <a:bodyPr wrap="square" rtlCol="0">
            <a:spAutoFit/>
          </a:bodyPr>
          <a:lstStyle/>
          <a:p>
            <a:pPr algn="ctr"/>
            <a:r>
              <a:rPr lang="tr-TR" sz="1400" dirty="0"/>
              <a:t>A BÖLGESİ</a:t>
            </a:r>
          </a:p>
          <a:p>
            <a:pPr algn="ctr"/>
            <a:r>
              <a:rPr lang="tr-TR" sz="1400" dirty="0"/>
              <a:t>Yatan hasta </a:t>
            </a:r>
          </a:p>
          <a:p>
            <a:pPr algn="ctr"/>
            <a:r>
              <a:rPr lang="tr-TR" sz="1400" dirty="0"/>
              <a:t>Sayısı = 75.000</a:t>
            </a:r>
          </a:p>
        </p:txBody>
      </p:sp>
      <p:sp>
        <p:nvSpPr>
          <p:cNvPr id="24" name="Metin kutusu 23">
            <a:extLst>
              <a:ext uri="{FF2B5EF4-FFF2-40B4-BE49-F238E27FC236}">
                <a16:creationId xmlns:a16="http://schemas.microsoft.com/office/drawing/2014/main" id="{F0D99F65-260B-BB09-D019-25785775CAAF}"/>
              </a:ext>
            </a:extLst>
          </p:cNvPr>
          <p:cNvSpPr txBox="1"/>
          <p:nvPr/>
        </p:nvSpPr>
        <p:spPr>
          <a:xfrm>
            <a:off x="4911497" y="2547415"/>
            <a:ext cx="1372291" cy="738664"/>
          </a:xfrm>
          <a:prstGeom prst="rect">
            <a:avLst/>
          </a:prstGeom>
          <a:noFill/>
        </p:spPr>
        <p:txBody>
          <a:bodyPr wrap="square" rtlCol="0">
            <a:spAutoFit/>
          </a:bodyPr>
          <a:lstStyle/>
          <a:p>
            <a:pPr algn="ctr"/>
            <a:r>
              <a:rPr lang="tr-TR" sz="1400" dirty="0"/>
              <a:t>B BÖLGESİ</a:t>
            </a:r>
          </a:p>
          <a:p>
            <a:pPr algn="ctr"/>
            <a:r>
              <a:rPr lang="tr-TR" sz="1400" dirty="0"/>
              <a:t>Yatan hasta </a:t>
            </a:r>
          </a:p>
          <a:p>
            <a:pPr algn="ctr"/>
            <a:r>
              <a:rPr lang="tr-TR" sz="1400" dirty="0"/>
              <a:t>Sayısı = 60.000</a:t>
            </a:r>
          </a:p>
        </p:txBody>
      </p:sp>
      <p:sp>
        <p:nvSpPr>
          <p:cNvPr id="28" name="Metin kutusu 27">
            <a:extLst>
              <a:ext uri="{FF2B5EF4-FFF2-40B4-BE49-F238E27FC236}">
                <a16:creationId xmlns:a16="http://schemas.microsoft.com/office/drawing/2014/main" id="{A250675E-4C83-5421-BEA7-3F6C44168775}"/>
              </a:ext>
            </a:extLst>
          </p:cNvPr>
          <p:cNvSpPr txBox="1"/>
          <p:nvPr/>
        </p:nvSpPr>
        <p:spPr>
          <a:xfrm>
            <a:off x="6401695" y="2653137"/>
            <a:ext cx="2518912" cy="307777"/>
          </a:xfrm>
          <a:prstGeom prst="rect">
            <a:avLst/>
          </a:prstGeom>
          <a:noFill/>
        </p:spPr>
        <p:txBody>
          <a:bodyPr wrap="square" rtlCol="0">
            <a:spAutoFit/>
          </a:bodyPr>
          <a:lstStyle/>
          <a:p>
            <a:r>
              <a:rPr lang="tr-TR" sz="1400" dirty="0"/>
              <a:t>LIFO= 25.000/75.000=%33,3</a:t>
            </a:r>
          </a:p>
        </p:txBody>
      </p:sp>
      <p:sp>
        <p:nvSpPr>
          <p:cNvPr id="32" name="Metin kutusu 31">
            <a:extLst>
              <a:ext uri="{FF2B5EF4-FFF2-40B4-BE49-F238E27FC236}">
                <a16:creationId xmlns:a16="http://schemas.microsoft.com/office/drawing/2014/main" id="{BDF832D3-9744-A81F-2D2D-F2CBA68C7F09}"/>
              </a:ext>
            </a:extLst>
          </p:cNvPr>
          <p:cNvSpPr txBox="1"/>
          <p:nvPr/>
        </p:nvSpPr>
        <p:spPr>
          <a:xfrm>
            <a:off x="6399614" y="2887969"/>
            <a:ext cx="2483025" cy="307777"/>
          </a:xfrm>
          <a:prstGeom prst="rect">
            <a:avLst/>
          </a:prstGeom>
          <a:noFill/>
        </p:spPr>
        <p:txBody>
          <a:bodyPr wrap="square" rtlCol="0">
            <a:spAutoFit/>
          </a:bodyPr>
          <a:lstStyle/>
          <a:p>
            <a:r>
              <a:rPr lang="tr-TR" sz="1400" dirty="0"/>
              <a:t>LOFI= 15.000/75000=%20</a:t>
            </a:r>
          </a:p>
        </p:txBody>
      </p:sp>
      <p:grpSp>
        <p:nvGrpSpPr>
          <p:cNvPr id="44" name="Grup 43">
            <a:extLst>
              <a:ext uri="{FF2B5EF4-FFF2-40B4-BE49-F238E27FC236}">
                <a16:creationId xmlns:a16="http://schemas.microsoft.com/office/drawing/2014/main" id="{6B639D1D-F2E4-3015-2685-046033896BDC}"/>
              </a:ext>
            </a:extLst>
          </p:cNvPr>
          <p:cNvGrpSpPr/>
          <p:nvPr/>
        </p:nvGrpSpPr>
        <p:grpSpPr>
          <a:xfrm>
            <a:off x="8980568" y="2206995"/>
            <a:ext cx="2572436" cy="1373906"/>
            <a:chOff x="3228924" y="5498163"/>
            <a:chExt cx="2572436" cy="1373906"/>
          </a:xfrm>
        </p:grpSpPr>
        <p:sp>
          <p:nvSpPr>
            <p:cNvPr id="33" name="Oval 32">
              <a:extLst>
                <a:ext uri="{FF2B5EF4-FFF2-40B4-BE49-F238E27FC236}">
                  <a16:creationId xmlns:a16="http://schemas.microsoft.com/office/drawing/2014/main" id="{71226281-1ED7-4BD4-5486-9F09E8FC12F2}"/>
                </a:ext>
              </a:extLst>
            </p:cNvPr>
            <p:cNvSpPr/>
            <p:nvPr/>
          </p:nvSpPr>
          <p:spPr>
            <a:xfrm>
              <a:off x="3228924" y="5498380"/>
              <a:ext cx="1443907" cy="1345156"/>
            </a:xfrm>
            <a:prstGeom prst="ellipse">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4" name="Oval 33">
              <a:extLst>
                <a:ext uri="{FF2B5EF4-FFF2-40B4-BE49-F238E27FC236}">
                  <a16:creationId xmlns:a16="http://schemas.microsoft.com/office/drawing/2014/main" id="{64BDD92B-22A3-13D6-364A-841FE6AB88AF}"/>
                </a:ext>
              </a:extLst>
            </p:cNvPr>
            <p:cNvSpPr/>
            <p:nvPr/>
          </p:nvSpPr>
          <p:spPr>
            <a:xfrm>
              <a:off x="4357453" y="5526913"/>
              <a:ext cx="1443907" cy="1345156"/>
            </a:xfrm>
            <a:prstGeom prst="ellipse">
              <a:avLst/>
            </a:prstGeom>
            <a:solidFill>
              <a:schemeClr val="accent4">
                <a:lumMod val="50000"/>
                <a:alpha val="21176"/>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Metin kutusu 40">
              <a:extLst>
                <a:ext uri="{FF2B5EF4-FFF2-40B4-BE49-F238E27FC236}">
                  <a16:creationId xmlns:a16="http://schemas.microsoft.com/office/drawing/2014/main" id="{06DA015D-C3EE-7ABE-4A09-2A1A5F614021}"/>
                </a:ext>
              </a:extLst>
            </p:cNvPr>
            <p:cNvSpPr txBox="1"/>
            <p:nvPr/>
          </p:nvSpPr>
          <p:spPr>
            <a:xfrm>
              <a:off x="3712501" y="6027159"/>
              <a:ext cx="1650792" cy="307777"/>
            </a:xfrm>
            <a:prstGeom prst="rect">
              <a:avLst/>
            </a:prstGeom>
            <a:noFill/>
          </p:spPr>
          <p:txBody>
            <a:bodyPr wrap="square" rtlCol="0">
              <a:spAutoFit/>
            </a:bodyPr>
            <a:lstStyle/>
            <a:p>
              <a:r>
                <a:rPr lang="tr-TR" sz="1400" dirty="0"/>
                <a:t>Aynı hizmet bölgesi</a:t>
              </a:r>
            </a:p>
          </p:txBody>
        </p:sp>
        <p:sp>
          <p:nvSpPr>
            <p:cNvPr id="42" name="Metin kutusu 41">
              <a:extLst>
                <a:ext uri="{FF2B5EF4-FFF2-40B4-BE49-F238E27FC236}">
                  <a16:creationId xmlns:a16="http://schemas.microsoft.com/office/drawing/2014/main" id="{6606C5A5-B877-40CE-12DC-E1E2889CF439}"/>
                </a:ext>
              </a:extLst>
            </p:cNvPr>
            <p:cNvSpPr txBox="1"/>
            <p:nvPr/>
          </p:nvSpPr>
          <p:spPr>
            <a:xfrm>
              <a:off x="3712501" y="5526913"/>
              <a:ext cx="488563" cy="369332"/>
            </a:xfrm>
            <a:prstGeom prst="rect">
              <a:avLst/>
            </a:prstGeom>
            <a:noFill/>
          </p:spPr>
          <p:txBody>
            <a:bodyPr wrap="square" rtlCol="0">
              <a:spAutoFit/>
            </a:bodyPr>
            <a:lstStyle/>
            <a:p>
              <a:pPr algn="ctr"/>
              <a:r>
                <a:rPr lang="tr-TR" dirty="0"/>
                <a:t>A</a:t>
              </a:r>
            </a:p>
          </p:txBody>
        </p:sp>
        <p:sp>
          <p:nvSpPr>
            <p:cNvPr id="43" name="Metin kutusu 42">
              <a:extLst>
                <a:ext uri="{FF2B5EF4-FFF2-40B4-BE49-F238E27FC236}">
                  <a16:creationId xmlns:a16="http://schemas.microsoft.com/office/drawing/2014/main" id="{818F5109-36B7-4BFF-A744-22C1B7267C2F}"/>
                </a:ext>
              </a:extLst>
            </p:cNvPr>
            <p:cNvSpPr txBox="1"/>
            <p:nvPr/>
          </p:nvSpPr>
          <p:spPr>
            <a:xfrm>
              <a:off x="4822429" y="5498163"/>
              <a:ext cx="488563" cy="369332"/>
            </a:xfrm>
            <a:prstGeom prst="rect">
              <a:avLst/>
            </a:prstGeom>
            <a:noFill/>
          </p:spPr>
          <p:txBody>
            <a:bodyPr wrap="square" rtlCol="0">
              <a:spAutoFit/>
            </a:bodyPr>
            <a:lstStyle/>
            <a:p>
              <a:pPr algn="ctr"/>
              <a:r>
                <a:rPr lang="tr-TR" dirty="0"/>
                <a:t>B</a:t>
              </a:r>
            </a:p>
          </p:txBody>
        </p:sp>
      </p:grpSp>
      <p:sp>
        <p:nvSpPr>
          <p:cNvPr id="45" name="Metin kutusu 44">
            <a:extLst>
              <a:ext uri="{FF2B5EF4-FFF2-40B4-BE49-F238E27FC236}">
                <a16:creationId xmlns:a16="http://schemas.microsoft.com/office/drawing/2014/main" id="{B3320A7B-22DA-3F5A-93DF-288B1C4D5E9F}"/>
              </a:ext>
            </a:extLst>
          </p:cNvPr>
          <p:cNvSpPr txBox="1"/>
          <p:nvPr/>
        </p:nvSpPr>
        <p:spPr>
          <a:xfrm>
            <a:off x="9845712" y="1799090"/>
            <a:ext cx="1384742" cy="369332"/>
          </a:xfrm>
          <a:prstGeom prst="rect">
            <a:avLst/>
          </a:prstGeom>
          <a:noFill/>
        </p:spPr>
        <p:txBody>
          <a:bodyPr wrap="square" rtlCol="0">
            <a:spAutoFit/>
          </a:bodyPr>
          <a:lstStyle/>
          <a:p>
            <a:r>
              <a:rPr lang="tr-TR" dirty="0"/>
              <a:t>SONUÇ:</a:t>
            </a:r>
          </a:p>
        </p:txBody>
      </p:sp>
      <p:sp>
        <p:nvSpPr>
          <p:cNvPr id="46" name="Oval 45">
            <a:extLst>
              <a:ext uri="{FF2B5EF4-FFF2-40B4-BE49-F238E27FC236}">
                <a16:creationId xmlns:a16="http://schemas.microsoft.com/office/drawing/2014/main" id="{63FD7179-2927-52C8-F6C0-EE3A3711CC0F}"/>
              </a:ext>
            </a:extLst>
          </p:cNvPr>
          <p:cNvSpPr/>
          <p:nvPr/>
        </p:nvSpPr>
        <p:spPr>
          <a:xfrm>
            <a:off x="1945424" y="4636958"/>
            <a:ext cx="1443907" cy="1345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7" name="Oval 46">
            <a:extLst>
              <a:ext uri="{FF2B5EF4-FFF2-40B4-BE49-F238E27FC236}">
                <a16:creationId xmlns:a16="http://schemas.microsoft.com/office/drawing/2014/main" id="{12FEC4DE-8A98-CC5B-4F1E-A8F40F185A2C}"/>
              </a:ext>
            </a:extLst>
          </p:cNvPr>
          <p:cNvSpPr/>
          <p:nvPr/>
        </p:nvSpPr>
        <p:spPr>
          <a:xfrm>
            <a:off x="4973010" y="4625297"/>
            <a:ext cx="1443907" cy="134515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8" name="Düz Ok Bağlayıcısı 47">
            <a:extLst>
              <a:ext uri="{FF2B5EF4-FFF2-40B4-BE49-F238E27FC236}">
                <a16:creationId xmlns:a16="http://schemas.microsoft.com/office/drawing/2014/main" id="{75917CCF-BBC8-42B5-F781-25D3BF07EFEF}"/>
              </a:ext>
            </a:extLst>
          </p:cNvPr>
          <p:cNvCxnSpPr>
            <a:stCxn id="46" idx="7"/>
            <a:endCxn id="47" idx="1"/>
          </p:cNvCxnSpPr>
          <p:nvPr/>
        </p:nvCxnSpPr>
        <p:spPr>
          <a:xfrm flipV="1">
            <a:off x="3177876" y="4822291"/>
            <a:ext cx="2006589" cy="1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Düz Ok Bağlayıcısı 48">
            <a:extLst>
              <a:ext uri="{FF2B5EF4-FFF2-40B4-BE49-F238E27FC236}">
                <a16:creationId xmlns:a16="http://schemas.microsoft.com/office/drawing/2014/main" id="{11FB86C2-EB38-0DC7-6E72-3AF593671F64}"/>
              </a:ext>
            </a:extLst>
          </p:cNvPr>
          <p:cNvCxnSpPr>
            <a:stCxn id="47" idx="3"/>
            <a:endCxn id="46" idx="5"/>
          </p:cNvCxnSpPr>
          <p:nvPr/>
        </p:nvCxnSpPr>
        <p:spPr>
          <a:xfrm flipH="1">
            <a:off x="3177876" y="5773459"/>
            <a:ext cx="2006589" cy="1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Metin kutusu 49">
            <a:extLst>
              <a:ext uri="{FF2B5EF4-FFF2-40B4-BE49-F238E27FC236}">
                <a16:creationId xmlns:a16="http://schemas.microsoft.com/office/drawing/2014/main" id="{ACF18DBE-BA31-A207-585D-E1A2B75F183F}"/>
              </a:ext>
            </a:extLst>
          </p:cNvPr>
          <p:cNvSpPr txBox="1"/>
          <p:nvPr/>
        </p:nvSpPr>
        <p:spPr>
          <a:xfrm>
            <a:off x="3251932" y="4493561"/>
            <a:ext cx="1932533" cy="307777"/>
          </a:xfrm>
          <a:prstGeom prst="rect">
            <a:avLst/>
          </a:prstGeom>
          <a:noFill/>
        </p:spPr>
        <p:txBody>
          <a:bodyPr wrap="square" rtlCol="0">
            <a:spAutoFit/>
          </a:bodyPr>
          <a:lstStyle/>
          <a:p>
            <a:r>
              <a:rPr lang="tr-TR" sz="1400" dirty="0"/>
              <a:t>Giden hasta sayısı 5000</a:t>
            </a:r>
          </a:p>
        </p:txBody>
      </p:sp>
      <p:sp>
        <p:nvSpPr>
          <p:cNvPr id="51" name="Metin kutusu 50">
            <a:extLst>
              <a:ext uri="{FF2B5EF4-FFF2-40B4-BE49-F238E27FC236}">
                <a16:creationId xmlns:a16="http://schemas.microsoft.com/office/drawing/2014/main" id="{B79394AD-2570-09B9-9DE2-45913B24147D}"/>
              </a:ext>
            </a:extLst>
          </p:cNvPr>
          <p:cNvSpPr txBox="1"/>
          <p:nvPr/>
        </p:nvSpPr>
        <p:spPr>
          <a:xfrm>
            <a:off x="3177876" y="5740585"/>
            <a:ext cx="2153524" cy="307777"/>
          </a:xfrm>
          <a:prstGeom prst="rect">
            <a:avLst/>
          </a:prstGeom>
          <a:noFill/>
        </p:spPr>
        <p:txBody>
          <a:bodyPr wrap="square" rtlCol="0">
            <a:spAutoFit/>
          </a:bodyPr>
          <a:lstStyle/>
          <a:p>
            <a:r>
              <a:rPr lang="tr-TR" sz="1400" dirty="0"/>
              <a:t>Gelen hasta sayısı=4000</a:t>
            </a:r>
          </a:p>
        </p:txBody>
      </p:sp>
      <p:sp>
        <p:nvSpPr>
          <p:cNvPr id="52" name="Metin kutusu 51">
            <a:extLst>
              <a:ext uri="{FF2B5EF4-FFF2-40B4-BE49-F238E27FC236}">
                <a16:creationId xmlns:a16="http://schemas.microsoft.com/office/drawing/2014/main" id="{FB41BD4F-36AF-53F2-81A7-E1C9E70AC0A4}"/>
              </a:ext>
            </a:extLst>
          </p:cNvPr>
          <p:cNvSpPr txBox="1"/>
          <p:nvPr/>
        </p:nvSpPr>
        <p:spPr>
          <a:xfrm>
            <a:off x="2029667" y="4928543"/>
            <a:ext cx="1372291" cy="738664"/>
          </a:xfrm>
          <a:prstGeom prst="rect">
            <a:avLst/>
          </a:prstGeom>
          <a:noFill/>
        </p:spPr>
        <p:txBody>
          <a:bodyPr wrap="square" rtlCol="0">
            <a:spAutoFit/>
          </a:bodyPr>
          <a:lstStyle/>
          <a:p>
            <a:pPr algn="ctr"/>
            <a:r>
              <a:rPr lang="tr-TR" sz="1400" dirty="0"/>
              <a:t>A BÖLGESİ</a:t>
            </a:r>
          </a:p>
          <a:p>
            <a:pPr algn="ctr"/>
            <a:r>
              <a:rPr lang="tr-TR" sz="1400" dirty="0"/>
              <a:t>Yatan hasta </a:t>
            </a:r>
          </a:p>
          <a:p>
            <a:pPr algn="ctr"/>
            <a:r>
              <a:rPr lang="tr-TR" sz="1400" dirty="0"/>
              <a:t>Sayısı = 75.000</a:t>
            </a:r>
          </a:p>
        </p:txBody>
      </p:sp>
      <p:sp>
        <p:nvSpPr>
          <p:cNvPr id="53" name="Metin kutusu 52">
            <a:extLst>
              <a:ext uri="{FF2B5EF4-FFF2-40B4-BE49-F238E27FC236}">
                <a16:creationId xmlns:a16="http://schemas.microsoft.com/office/drawing/2014/main" id="{9779CDE2-8052-5E8A-2713-3E2574F9D09F}"/>
              </a:ext>
            </a:extLst>
          </p:cNvPr>
          <p:cNvSpPr txBox="1"/>
          <p:nvPr/>
        </p:nvSpPr>
        <p:spPr>
          <a:xfrm>
            <a:off x="4960383" y="4899543"/>
            <a:ext cx="1372291" cy="738664"/>
          </a:xfrm>
          <a:prstGeom prst="rect">
            <a:avLst/>
          </a:prstGeom>
          <a:noFill/>
        </p:spPr>
        <p:txBody>
          <a:bodyPr wrap="square" rtlCol="0">
            <a:spAutoFit/>
          </a:bodyPr>
          <a:lstStyle/>
          <a:p>
            <a:pPr algn="ctr"/>
            <a:r>
              <a:rPr lang="tr-TR" sz="1400" dirty="0"/>
              <a:t>B BÖLGESİ</a:t>
            </a:r>
          </a:p>
          <a:p>
            <a:pPr algn="ctr"/>
            <a:r>
              <a:rPr lang="tr-TR" sz="1400" dirty="0"/>
              <a:t>Yatan hasta </a:t>
            </a:r>
          </a:p>
          <a:p>
            <a:pPr algn="ctr"/>
            <a:r>
              <a:rPr lang="tr-TR" sz="1400" dirty="0"/>
              <a:t>Sayısı = 60.000</a:t>
            </a:r>
          </a:p>
        </p:txBody>
      </p:sp>
      <p:sp>
        <p:nvSpPr>
          <p:cNvPr id="54" name="Metin kutusu 53">
            <a:extLst>
              <a:ext uri="{FF2B5EF4-FFF2-40B4-BE49-F238E27FC236}">
                <a16:creationId xmlns:a16="http://schemas.microsoft.com/office/drawing/2014/main" id="{1FCE1E95-629E-68D9-6217-23B8904C94BE}"/>
              </a:ext>
            </a:extLst>
          </p:cNvPr>
          <p:cNvSpPr txBox="1"/>
          <p:nvPr/>
        </p:nvSpPr>
        <p:spPr>
          <a:xfrm>
            <a:off x="6512682" y="5066038"/>
            <a:ext cx="2518912" cy="307777"/>
          </a:xfrm>
          <a:prstGeom prst="rect">
            <a:avLst/>
          </a:prstGeom>
          <a:noFill/>
        </p:spPr>
        <p:txBody>
          <a:bodyPr wrap="square" rtlCol="0">
            <a:spAutoFit/>
          </a:bodyPr>
          <a:lstStyle/>
          <a:p>
            <a:r>
              <a:rPr lang="tr-TR" sz="1400" dirty="0"/>
              <a:t>LIFO= 5.000/75.000=%6,67</a:t>
            </a:r>
          </a:p>
        </p:txBody>
      </p:sp>
      <p:sp>
        <p:nvSpPr>
          <p:cNvPr id="55" name="Metin kutusu 54">
            <a:extLst>
              <a:ext uri="{FF2B5EF4-FFF2-40B4-BE49-F238E27FC236}">
                <a16:creationId xmlns:a16="http://schemas.microsoft.com/office/drawing/2014/main" id="{2DF49146-E988-2724-60F5-7E2DC90160AC}"/>
              </a:ext>
            </a:extLst>
          </p:cNvPr>
          <p:cNvSpPr txBox="1"/>
          <p:nvPr/>
        </p:nvSpPr>
        <p:spPr>
          <a:xfrm>
            <a:off x="6510601" y="5300870"/>
            <a:ext cx="2483025" cy="307777"/>
          </a:xfrm>
          <a:prstGeom prst="rect">
            <a:avLst/>
          </a:prstGeom>
          <a:noFill/>
        </p:spPr>
        <p:txBody>
          <a:bodyPr wrap="square" rtlCol="0">
            <a:spAutoFit/>
          </a:bodyPr>
          <a:lstStyle/>
          <a:p>
            <a:r>
              <a:rPr lang="tr-TR" sz="1400" dirty="0"/>
              <a:t>LOFI= 4000/75000=%5,33</a:t>
            </a:r>
          </a:p>
        </p:txBody>
      </p:sp>
      <p:sp>
        <p:nvSpPr>
          <p:cNvPr id="57" name="Oval 56">
            <a:extLst>
              <a:ext uri="{FF2B5EF4-FFF2-40B4-BE49-F238E27FC236}">
                <a16:creationId xmlns:a16="http://schemas.microsoft.com/office/drawing/2014/main" id="{80FF7381-11F1-B5E4-2E48-E39FDD1FA26E}"/>
              </a:ext>
            </a:extLst>
          </p:cNvPr>
          <p:cNvSpPr/>
          <p:nvPr/>
        </p:nvSpPr>
        <p:spPr>
          <a:xfrm>
            <a:off x="8955824" y="4650290"/>
            <a:ext cx="1443907" cy="1345156"/>
          </a:xfrm>
          <a:prstGeom prst="ellipse">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8" name="Oval 57">
            <a:extLst>
              <a:ext uri="{FF2B5EF4-FFF2-40B4-BE49-F238E27FC236}">
                <a16:creationId xmlns:a16="http://schemas.microsoft.com/office/drawing/2014/main" id="{DE84140E-12DA-4C73-2885-FF01D5807821}"/>
              </a:ext>
            </a:extLst>
          </p:cNvPr>
          <p:cNvSpPr/>
          <p:nvPr/>
        </p:nvSpPr>
        <p:spPr>
          <a:xfrm>
            <a:off x="10584147" y="4583511"/>
            <a:ext cx="1443907" cy="1345156"/>
          </a:xfrm>
          <a:prstGeom prst="ellipse">
            <a:avLst/>
          </a:prstGeom>
          <a:solidFill>
            <a:schemeClr val="accent4">
              <a:lumMod val="50000"/>
              <a:alpha val="21176"/>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9" name="Metin kutusu 58">
            <a:extLst>
              <a:ext uri="{FF2B5EF4-FFF2-40B4-BE49-F238E27FC236}">
                <a16:creationId xmlns:a16="http://schemas.microsoft.com/office/drawing/2014/main" id="{CAB78CF5-6CFA-E395-848B-D25957C7B5C8}"/>
              </a:ext>
            </a:extLst>
          </p:cNvPr>
          <p:cNvSpPr txBox="1"/>
          <p:nvPr/>
        </p:nvSpPr>
        <p:spPr>
          <a:xfrm>
            <a:off x="9464145" y="5979889"/>
            <a:ext cx="2049865" cy="307777"/>
          </a:xfrm>
          <a:prstGeom prst="rect">
            <a:avLst/>
          </a:prstGeom>
          <a:noFill/>
        </p:spPr>
        <p:txBody>
          <a:bodyPr wrap="square" rtlCol="0">
            <a:spAutoFit/>
          </a:bodyPr>
          <a:lstStyle/>
          <a:p>
            <a:r>
              <a:rPr lang="tr-TR" sz="1400" dirty="0"/>
              <a:t>Farklı hizmet bölgeleri</a:t>
            </a:r>
          </a:p>
        </p:txBody>
      </p:sp>
      <p:sp>
        <p:nvSpPr>
          <p:cNvPr id="60" name="Metin kutusu 59">
            <a:extLst>
              <a:ext uri="{FF2B5EF4-FFF2-40B4-BE49-F238E27FC236}">
                <a16:creationId xmlns:a16="http://schemas.microsoft.com/office/drawing/2014/main" id="{5EDAE162-389E-F225-9DBA-F41BEC243C74}"/>
              </a:ext>
            </a:extLst>
          </p:cNvPr>
          <p:cNvSpPr txBox="1"/>
          <p:nvPr/>
        </p:nvSpPr>
        <p:spPr>
          <a:xfrm>
            <a:off x="9391725" y="4645879"/>
            <a:ext cx="488563" cy="369332"/>
          </a:xfrm>
          <a:prstGeom prst="rect">
            <a:avLst/>
          </a:prstGeom>
          <a:noFill/>
        </p:spPr>
        <p:txBody>
          <a:bodyPr wrap="square" rtlCol="0">
            <a:spAutoFit/>
          </a:bodyPr>
          <a:lstStyle/>
          <a:p>
            <a:pPr algn="ctr"/>
            <a:r>
              <a:rPr lang="tr-TR" dirty="0"/>
              <a:t>A</a:t>
            </a:r>
          </a:p>
        </p:txBody>
      </p:sp>
      <p:sp>
        <p:nvSpPr>
          <p:cNvPr id="61" name="Metin kutusu 60">
            <a:extLst>
              <a:ext uri="{FF2B5EF4-FFF2-40B4-BE49-F238E27FC236}">
                <a16:creationId xmlns:a16="http://schemas.microsoft.com/office/drawing/2014/main" id="{912EE823-4E08-9D7E-2640-96ECD036F67B}"/>
              </a:ext>
            </a:extLst>
          </p:cNvPr>
          <p:cNvSpPr txBox="1"/>
          <p:nvPr/>
        </p:nvSpPr>
        <p:spPr>
          <a:xfrm>
            <a:off x="10986173" y="4612245"/>
            <a:ext cx="488563" cy="369332"/>
          </a:xfrm>
          <a:prstGeom prst="rect">
            <a:avLst/>
          </a:prstGeom>
          <a:noFill/>
        </p:spPr>
        <p:txBody>
          <a:bodyPr wrap="square" rtlCol="0">
            <a:spAutoFit/>
          </a:bodyPr>
          <a:lstStyle/>
          <a:p>
            <a:pPr algn="ctr"/>
            <a:r>
              <a:rPr lang="tr-TR" dirty="0"/>
              <a:t>B</a:t>
            </a:r>
          </a:p>
        </p:txBody>
      </p:sp>
      <p:sp>
        <p:nvSpPr>
          <p:cNvPr id="62" name="Metin kutusu 61">
            <a:extLst>
              <a:ext uri="{FF2B5EF4-FFF2-40B4-BE49-F238E27FC236}">
                <a16:creationId xmlns:a16="http://schemas.microsoft.com/office/drawing/2014/main" id="{FD112BFB-18FA-9329-654C-6F30458AF9A5}"/>
              </a:ext>
            </a:extLst>
          </p:cNvPr>
          <p:cNvSpPr txBox="1"/>
          <p:nvPr/>
        </p:nvSpPr>
        <p:spPr>
          <a:xfrm>
            <a:off x="10041341" y="4358070"/>
            <a:ext cx="1384742" cy="369332"/>
          </a:xfrm>
          <a:prstGeom prst="rect">
            <a:avLst/>
          </a:prstGeom>
          <a:noFill/>
        </p:spPr>
        <p:txBody>
          <a:bodyPr wrap="square" rtlCol="0">
            <a:spAutoFit/>
          </a:bodyPr>
          <a:lstStyle/>
          <a:p>
            <a:r>
              <a:rPr lang="tr-TR" dirty="0"/>
              <a:t>SONUÇ:</a:t>
            </a:r>
          </a:p>
        </p:txBody>
      </p:sp>
    </p:spTree>
    <p:extLst>
      <p:ext uri="{BB962C8B-B14F-4D97-AF65-F5344CB8AC3E}">
        <p14:creationId xmlns:p14="http://schemas.microsoft.com/office/powerpoint/2010/main" val="3868872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21</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çapraz talep esnekliği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3821503" y="2820143"/>
            <a:ext cx="7723900" cy="2585323"/>
          </a:xfrm>
          <a:prstGeom prst="rect">
            <a:avLst/>
          </a:prstGeom>
          <a:noFill/>
        </p:spPr>
        <p:txBody>
          <a:bodyPr wrap="square" rtlCol="0">
            <a:spAutoFit/>
          </a:bodyPr>
          <a:lstStyle/>
          <a:p>
            <a:pPr marL="285750" indent="-285750">
              <a:buFont typeface="Arial" panose="020B0604020202020204" pitchFamily="34" charset="0"/>
              <a:buChar char="•"/>
            </a:pPr>
            <a:r>
              <a:rPr lang="tr-TR" dirty="0"/>
              <a:t>Çapraz talep esnekliği  (CTE) bir A ürünün fiyatındaki %1’lik değişimin, A ürününün ikamesi olan B ürününe olan talebi ne oranda artırdığını/azalttığını gösterir.   ÇTE &gt;1 ise, A ve B ürünleri arasında ikame edilebilirlik vardır. </a:t>
            </a:r>
          </a:p>
          <a:p>
            <a:pPr marL="285750" indent="-285750">
              <a:buFont typeface="Arial" panose="020B0604020202020204" pitchFamily="34" charset="0"/>
              <a:buChar char="•"/>
            </a:pPr>
            <a:r>
              <a:rPr lang="tr-TR" dirty="0"/>
              <a:t>A hastanesinin hizmet fiyatlarındaki değişim, B hastanesine olan talebi etkiliyor ise (CTE &gt;1), iki hastanenin,  aynı hizmet bölgesinde bulunduğu sonucuna ulaşılır.  A hastanesinin fiyatlarını değiştirmesi, B hastanesine olan talebi etkilemiyor ise A ve B hastanelerinin farklı hizmet bölgelerinde (pazar) bulundukları sonucuna varılır.</a:t>
            </a:r>
          </a:p>
          <a:p>
            <a:pPr marL="285750" indent="-285750">
              <a:buFont typeface="Arial" panose="020B0604020202020204" pitchFamily="34" charset="0"/>
              <a:buChar char="•"/>
            </a:pPr>
            <a:r>
              <a:rPr lang="tr-TR" dirty="0"/>
              <a:t>Fiyat verilerine ulaşmadaki zorluklardan dolayı hesaplanması oldukça zordur.</a:t>
            </a:r>
          </a:p>
        </p:txBody>
      </p:sp>
    </p:spTree>
    <p:extLst>
      <p:ext uri="{BB962C8B-B14F-4D97-AF65-F5344CB8AC3E}">
        <p14:creationId xmlns:p14="http://schemas.microsoft.com/office/powerpoint/2010/main" val="391137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22</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zaman esnekliği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391511" y="2989341"/>
            <a:ext cx="5934972" cy="2308324"/>
          </a:xfrm>
          <a:prstGeom prst="rect">
            <a:avLst/>
          </a:prstGeom>
          <a:noFill/>
        </p:spPr>
        <p:txBody>
          <a:bodyPr wrap="square" rtlCol="0">
            <a:spAutoFit/>
          </a:bodyPr>
          <a:lstStyle/>
          <a:p>
            <a:r>
              <a:rPr lang="tr-TR" dirty="0"/>
              <a:t>Talebin zaman esnekliği modeli, CTE modelinin benzeridir; bu modelde fiyat yerine hastaneye ulaşım süresi dikkate alınır.  </a:t>
            </a:r>
          </a:p>
          <a:p>
            <a:endParaRPr lang="tr-TR" dirty="0"/>
          </a:p>
          <a:p>
            <a:r>
              <a:rPr lang="tr-TR" dirty="0"/>
              <a:t>Ulaşım süresi bir birim (örneğin yarım saat) değiştiği zaman, diğer hastanelere olan talebin ne kadar değiştiğini gösterir. </a:t>
            </a:r>
          </a:p>
          <a:p>
            <a:endParaRPr lang="tr-TR" dirty="0"/>
          </a:p>
          <a:p>
            <a:r>
              <a:rPr lang="tr-TR" dirty="0"/>
              <a:t>Kuruluş yeri seçiminde, hasta ulaşım (servis) hizmetleri planlamasında yönetime yol gösterir. </a:t>
            </a:r>
          </a:p>
        </p:txBody>
      </p:sp>
    </p:spTree>
    <p:extLst>
      <p:ext uri="{BB962C8B-B14F-4D97-AF65-F5344CB8AC3E}">
        <p14:creationId xmlns:p14="http://schemas.microsoft.com/office/powerpoint/2010/main" val="427199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23</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 ile ilgili önemli hususlar</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4554748" y="2609778"/>
            <a:ext cx="6783621" cy="1477328"/>
          </a:xfrm>
          <a:prstGeom prst="rect">
            <a:avLst/>
          </a:prstGeom>
          <a:noFill/>
        </p:spPr>
        <p:txBody>
          <a:bodyPr wrap="square" rtlCol="0">
            <a:spAutoFit/>
          </a:bodyPr>
          <a:lstStyle/>
          <a:p>
            <a:pPr marL="285750" indent="-285750">
              <a:buFont typeface="Arial" panose="020B0604020202020204" pitchFamily="34" charset="0"/>
              <a:buChar char="•"/>
            </a:pPr>
            <a:r>
              <a:rPr lang="tr-TR" dirty="0"/>
              <a:t>Hizmet bölgesi, hizmetin özelliğine göre değişebilir. Özellikli hizmet (örneğin akciğer nakli) sunan bir hastanenin hizmet bölgesi, tüm ülkeyi içerebilir.</a:t>
            </a:r>
          </a:p>
          <a:p>
            <a:pPr marL="285750" indent="-285750">
              <a:buFont typeface="Arial" panose="020B0604020202020204" pitchFamily="34" charset="0"/>
              <a:buChar char="•"/>
            </a:pPr>
            <a:r>
              <a:rPr lang="tr-TR" dirty="0"/>
              <a:t>Hizmet bölgesini belirlemek için sıralanan yöntemler birlikte kullanılabilir (örneğin yarıçap modeli ve E-H modeli).</a:t>
            </a:r>
          </a:p>
        </p:txBody>
      </p:sp>
    </p:spTree>
    <p:extLst>
      <p:ext uri="{BB962C8B-B14F-4D97-AF65-F5344CB8AC3E}">
        <p14:creationId xmlns:p14="http://schemas.microsoft.com/office/powerpoint/2010/main" val="374809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24</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bölgesinin sağlık ihtiyaçlarının değerlendirilmesi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4918541" y="3860874"/>
            <a:ext cx="6783621" cy="1200329"/>
          </a:xfrm>
          <a:prstGeom prst="rect">
            <a:avLst/>
          </a:prstGeom>
          <a:noFill/>
        </p:spPr>
        <p:txBody>
          <a:bodyPr wrap="square" rtlCol="0">
            <a:spAutoFit/>
          </a:bodyPr>
          <a:lstStyle/>
          <a:p>
            <a:r>
              <a:rPr lang="tr-TR" dirty="0"/>
              <a:t>Hizmet bölgesi analizlerinde, hizmet bölgesinin sınırlarının belirlenmesinden sonra üzerinde durulması gereken ikinci önemli konu, hizmet bölgesinde yaşayan nüfusun sağlık ihtiyaçlarının analiz edilmesi ve değerlendirilmesidir. </a:t>
            </a:r>
          </a:p>
        </p:txBody>
      </p:sp>
      <p:pic>
        <p:nvPicPr>
          <p:cNvPr id="4" name="Resim 3">
            <a:extLst>
              <a:ext uri="{FF2B5EF4-FFF2-40B4-BE49-F238E27FC236}">
                <a16:creationId xmlns:a16="http://schemas.microsoft.com/office/drawing/2014/main" id="{AB509A24-3FCC-9BC6-5D31-CB24607D2F85}"/>
              </a:ext>
            </a:extLst>
          </p:cNvPr>
          <p:cNvPicPr>
            <a:picLocks noChangeAspect="1"/>
          </p:cNvPicPr>
          <p:nvPr/>
        </p:nvPicPr>
        <p:blipFill>
          <a:blip r:embed="rId2"/>
          <a:stretch>
            <a:fillRect/>
          </a:stretch>
        </p:blipFill>
        <p:spPr>
          <a:xfrm>
            <a:off x="739773" y="1651281"/>
            <a:ext cx="6193061" cy="1646542"/>
          </a:xfrm>
          <a:prstGeom prst="rect">
            <a:avLst/>
          </a:prstGeom>
        </p:spPr>
      </p:pic>
    </p:spTree>
    <p:extLst>
      <p:ext uri="{BB962C8B-B14F-4D97-AF65-F5344CB8AC3E}">
        <p14:creationId xmlns:p14="http://schemas.microsoft.com/office/powerpoint/2010/main" val="215372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sağlık ihtiyaçlarının sınıflandırılması</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732A20AF-E679-4B45-0BEA-20894913D827}"/>
              </a:ext>
            </a:extLst>
          </p:cNvPr>
          <p:cNvSpPr/>
          <p:nvPr/>
        </p:nvSpPr>
        <p:spPr>
          <a:xfrm>
            <a:off x="4525027" y="1787909"/>
            <a:ext cx="2589121" cy="7746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Algılanan Sağlık İhtiyacı</a:t>
            </a:r>
          </a:p>
        </p:txBody>
      </p:sp>
      <p:sp>
        <p:nvSpPr>
          <p:cNvPr id="8" name="Dikdörtgen: Köşeleri Yuvarlatılmış 7">
            <a:extLst>
              <a:ext uri="{FF2B5EF4-FFF2-40B4-BE49-F238E27FC236}">
                <a16:creationId xmlns:a16="http://schemas.microsoft.com/office/drawing/2014/main" id="{EB665617-EAD3-AE5C-58D4-94090369CBCC}"/>
              </a:ext>
            </a:extLst>
          </p:cNvPr>
          <p:cNvSpPr/>
          <p:nvPr/>
        </p:nvSpPr>
        <p:spPr>
          <a:xfrm>
            <a:off x="4525027" y="3132470"/>
            <a:ext cx="2589121" cy="7746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Açıklanan Sağlık İhtiyacı</a:t>
            </a:r>
          </a:p>
        </p:txBody>
      </p:sp>
      <p:sp>
        <p:nvSpPr>
          <p:cNvPr id="9" name="Dikdörtgen: Köşeleri Yuvarlatılmış 8">
            <a:extLst>
              <a:ext uri="{FF2B5EF4-FFF2-40B4-BE49-F238E27FC236}">
                <a16:creationId xmlns:a16="http://schemas.microsoft.com/office/drawing/2014/main" id="{254E3FD9-233B-4CB2-9272-51E2E9C5DAB0}"/>
              </a:ext>
            </a:extLst>
          </p:cNvPr>
          <p:cNvSpPr/>
          <p:nvPr/>
        </p:nvSpPr>
        <p:spPr>
          <a:xfrm>
            <a:off x="4525027" y="4477032"/>
            <a:ext cx="2589121" cy="7746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Normatif Sağlık İhtiyacı</a:t>
            </a:r>
          </a:p>
        </p:txBody>
      </p:sp>
      <p:cxnSp>
        <p:nvCxnSpPr>
          <p:cNvPr id="11" name="Düz Ok Bağlayıcısı 10">
            <a:extLst>
              <a:ext uri="{FF2B5EF4-FFF2-40B4-BE49-F238E27FC236}">
                <a16:creationId xmlns:a16="http://schemas.microsoft.com/office/drawing/2014/main" id="{80507DB0-D505-4A21-A905-3A324BD9DD63}"/>
              </a:ext>
            </a:extLst>
          </p:cNvPr>
          <p:cNvCxnSpPr>
            <a:stCxn id="7" idx="2"/>
            <a:endCxn id="8" idx="0"/>
          </p:cNvCxnSpPr>
          <p:nvPr/>
        </p:nvCxnSpPr>
        <p:spPr>
          <a:xfrm>
            <a:off x="5819588" y="2562608"/>
            <a:ext cx="0" cy="569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23C5F99F-3780-2D00-EB12-D8C9DD8F547E}"/>
              </a:ext>
            </a:extLst>
          </p:cNvPr>
          <p:cNvCxnSpPr/>
          <p:nvPr/>
        </p:nvCxnSpPr>
        <p:spPr>
          <a:xfrm>
            <a:off x="5819587" y="3907170"/>
            <a:ext cx="0" cy="569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0B771733-EF26-2A86-CF0A-DE22C705033F}"/>
              </a:ext>
            </a:extLst>
          </p:cNvPr>
          <p:cNvSpPr txBox="1"/>
          <p:nvPr/>
        </p:nvSpPr>
        <p:spPr>
          <a:xfrm>
            <a:off x="7334693" y="1852092"/>
            <a:ext cx="3539613" cy="646331"/>
          </a:xfrm>
          <a:prstGeom prst="rect">
            <a:avLst/>
          </a:prstGeom>
          <a:noFill/>
        </p:spPr>
        <p:txBody>
          <a:bodyPr wrap="square" rtlCol="0">
            <a:spAutoFit/>
          </a:bodyPr>
          <a:lstStyle/>
          <a:p>
            <a:r>
              <a:rPr lang="tr-TR" dirty="0"/>
              <a:t>Kendimi iyi hissetmiyorum, midemde yanma var</a:t>
            </a:r>
          </a:p>
        </p:txBody>
      </p:sp>
      <p:sp>
        <p:nvSpPr>
          <p:cNvPr id="14" name="Metin kutusu 13">
            <a:extLst>
              <a:ext uri="{FF2B5EF4-FFF2-40B4-BE49-F238E27FC236}">
                <a16:creationId xmlns:a16="http://schemas.microsoft.com/office/drawing/2014/main" id="{96F5ABC2-0DBE-B977-E1B8-CE78F16A1D9F}"/>
              </a:ext>
            </a:extLst>
          </p:cNvPr>
          <p:cNvSpPr txBox="1"/>
          <p:nvPr/>
        </p:nvSpPr>
        <p:spPr>
          <a:xfrm>
            <a:off x="7295365" y="3151272"/>
            <a:ext cx="3539613" cy="646331"/>
          </a:xfrm>
          <a:prstGeom prst="rect">
            <a:avLst/>
          </a:prstGeom>
          <a:noFill/>
        </p:spPr>
        <p:txBody>
          <a:bodyPr wrap="square" rtlCol="0">
            <a:spAutoFit/>
          </a:bodyPr>
          <a:lstStyle/>
          <a:p>
            <a:r>
              <a:rPr lang="tr-TR" dirty="0"/>
              <a:t>Hekim bey, midemde üç gündür şiddetli yanma var.</a:t>
            </a:r>
          </a:p>
        </p:txBody>
      </p:sp>
      <p:sp>
        <p:nvSpPr>
          <p:cNvPr id="15" name="Metin kutusu 14">
            <a:extLst>
              <a:ext uri="{FF2B5EF4-FFF2-40B4-BE49-F238E27FC236}">
                <a16:creationId xmlns:a16="http://schemas.microsoft.com/office/drawing/2014/main" id="{41C4662D-A9E3-BC14-1B78-4369E652C3E8}"/>
              </a:ext>
            </a:extLst>
          </p:cNvPr>
          <p:cNvSpPr txBox="1"/>
          <p:nvPr/>
        </p:nvSpPr>
        <p:spPr>
          <a:xfrm>
            <a:off x="5884437" y="2688182"/>
            <a:ext cx="1612486" cy="307777"/>
          </a:xfrm>
          <a:prstGeom prst="rect">
            <a:avLst/>
          </a:prstGeom>
          <a:noFill/>
        </p:spPr>
        <p:txBody>
          <a:bodyPr wrap="square" rtlCol="0">
            <a:spAutoFit/>
          </a:bodyPr>
          <a:lstStyle/>
          <a:p>
            <a:r>
              <a:rPr lang="tr-TR" sz="1400" dirty="0"/>
              <a:t>Harekete geçme</a:t>
            </a:r>
            <a:endParaRPr lang="tr-TR" dirty="0"/>
          </a:p>
        </p:txBody>
      </p:sp>
      <p:sp>
        <p:nvSpPr>
          <p:cNvPr id="16" name="Metin kutusu 15">
            <a:extLst>
              <a:ext uri="{FF2B5EF4-FFF2-40B4-BE49-F238E27FC236}">
                <a16:creationId xmlns:a16="http://schemas.microsoft.com/office/drawing/2014/main" id="{CE6B0BA0-C576-36E7-3294-E224D40DDD2E}"/>
              </a:ext>
            </a:extLst>
          </p:cNvPr>
          <p:cNvSpPr txBox="1"/>
          <p:nvPr/>
        </p:nvSpPr>
        <p:spPr>
          <a:xfrm>
            <a:off x="5884437" y="4038212"/>
            <a:ext cx="1248695" cy="307777"/>
          </a:xfrm>
          <a:prstGeom prst="rect">
            <a:avLst/>
          </a:prstGeom>
          <a:noFill/>
        </p:spPr>
        <p:txBody>
          <a:bodyPr wrap="square" rtlCol="0">
            <a:spAutoFit/>
          </a:bodyPr>
          <a:lstStyle/>
          <a:p>
            <a:r>
              <a:rPr lang="tr-TR" sz="1400" dirty="0"/>
              <a:t>Muayene</a:t>
            </a:r>
            <a:endParaRPr lang="tr-TR" dirty="0"/>
          </a:p>
        </p:txBody>
      </p:sp>
      <p:sp>
        <p:nvSpPr>
          <p:cNvPr id="17" name="Metin kutusu 16">
            <a:extLst>
              <a:ext uri="{FF2B5EF4-FFF2-40B4-BE49-F238E27FC236}">
                <a16:creationId xmlns:a16="http://schemas.microsoft.com/office/drawing/2014/main" id="{8F841790-F10D-3B64-3D94-40C651364E00}"/>
              </a:ext>
            </a:extLst>
          </p:cNvPr>
          <p:cNvSpPr txBox="1"/>
          <p:nvPr/>
        </p:nvSpPr>
        <p:spPr>
          <a:xfrm>
            <a:off x="7295365" y="4541215"/>
            <a:ext cx="3539613" cy="646331"/>
          </a:xfrm>
          <a:prstGeom prst="rect">
            <a:avLst/>
          </a:prstGeom>
          <a:noFill/>
        </p:spPr>
        <p:txBody>
          <a:bodyPr wrap="square" rtlCol="0">
            <a:spAutoFit/>
          </a:bodyPr>
          <a:lstStyle/>
          <a:p>
            <a:r>
              <a:rPr lang="tr-TR" dirty="0"/>
              <a:t>Kan testleri, </a:t>
            </a:r>
            <a:r>
              <a:rPr lang="tr-TR" dirty="0" err="1"/>
              <a:t>üreaz</a:t>
            </a:r>
            <a:r>
              <a:rPr lang="tr-TR" dirty="0"/>
              <a:t> testi, </a:t>
            </a:r>
            <a:r>
              <a:rPr lang="tr-TR" dirty="0" err="1"/>
              <a:t>endeskopi</a:t>
            </a:r>
            <a:r>
              <a:rPr lang="tr-TR" dirty="0"/>
              <a:t> yapalım, ilaç tedavisi ile başlayalım.</a:t>
            </a:r>
          </a:p>
        </p:txBody>
      </p:sp>
      <p:sp>
        <p:nvSpPr>
          <p:cNvPr id="18" name="Metin kutusu 17">
            <a:extLst>
              <a:ext uri="{FF2B5EF4-FFF2-40B4-BE49-F238E27FC236}">
                <a16:creationId xmlns:a16="http://schemas.microsoft.com/office/drawing/2014/main" id="{0D2B91B6-547F-F81E-A3DC-B8F277CD348F}"/>
              </a:ext>
            </a:extLst>
          </p:cNvPr>
          <p:cNvSpPr txBox="1"/>
          <p:nvPr/>
        </p:nvSpPr>
        <p:spPr>
          <a:xfrm>
            <a:off x="1022559" y="1787909"/>
            <a:ext cx="3295490" cy="923330"/>
          </a:xfrm>
          <a:prstGeom prst="rect">
            <a:avLst/>
          </a:prstGeom>
          <a:noFill/>
        </p:spPr>
        <p:txBody>
          <a:bodyPr wrap="square" rtlCol="0">
            <a:spAutoFit/>
          </a:bodyPr>
          <a:lstStyle/>
          <a:p>
            <a:r>
              <a:rPr lang="tr-TR" dirty="0"/>
              <a:t>Bireyin sağlık durumuyla ilgili bir rahatsızlık hissetmesiyle ortaya çıkan ihtiyaçtır.</a:t>
            </a:r>
          </a:p>
        </p:txBody>
      </p:sp>
      <p:sp>
        <p:nvSpPr>
          <p:cNvPr id="19" name="Metin kutusu 18">
            <a:extLst>
              <a:ext uri="{FF2B5EF4-FFF2-40B4-BE49-F238E27FC236}">
                <a16:creationId xmlns:a16="http://schemas.microsoft.com/office/drawing/2014/main" id="{DB13139E-AE51-77E9-B2AD-90B8D399BEEE}"/>
              </a:ext>
            </a:extLst>
          </p:cNvPr>
          <p:cNvSpPr txBox="1"/>
          <p:nvPr/>
        </p:nvSpPr>
        <p:spPr>
          <a:xfrm>
            <a:off x="894805" y="3102204"/>
            <a:ext cx="3539613" cy="923330"/>
          </a:xfrm>
          <a:prstGeom prst="rect">
            <a:avLst/>
          </a:prstGeom>
          <a:noFill/>
        </p:spPr>
        <p:txBody>
          <a:bodyPr wrap="square" rtlCol="0">
            <a:spAutoFit/>
          </a:bodyPr>
          <a:lstStyle/>
          <a:p>
            <a:r>
              <a:rPr lang="tr-TR" dirty="0"/>
              <a:t>Hastanın rahatsızlığını gidermek için hissettiği semptomları hekime ifade etmesiyle belirtilen ihtiyaçtır.</a:t>
            </a:r>
          </a:p>
        </p:txBody>
      </p:sp>
      <p:sp>
        <p:nvSpPr>
          <p:cNvPr id="20" name="Metin kutusu 19">
            <a:extLst>
              <a:ext uri="{FF2B5EF4-FFF2-40B4-BE49-F238E27FC236}">
                <a16:creationId xmlns:a16="http://schemas.microsoft.com/office/drawing/2014/main" id="{E9DD396C-D062-8D6B-6E3A-C74A436BFDE9}"/>
              </a:ext>
            </a:extLst>
          </p:cNvPr>
          <p:cNvSpPr txBox="1"/>
          <p:nvPr/>
        </p:nvSpPr>
        <p:spPr>
          <a:xfrm>
            <a:off x="894805" y="4477032"/>
            <a:ext cx="3423244" cy="923330"/>
          </a:xfrm>
          <a:prstGeom prst="rect">
            <a:avLst/>
          </a:prstGeom>
          <a:noFill/>
        </p:spPr>
        <p:txBody>
          <a:bodyPr wrap="square" rtlCol="0">
            <a:spAutoFit/>
          </a:bodyPr>
          <a:lstStyle/>
          <a:p>
            <a:r>
              <a:rPr lang="tr-TR" dirty="0"/>
              <a:t>Semptomlara bağlı olarak hekim tarafından kararlaştırılan hastaya sunulacak hizmetlerdir.</a:t>
            </a:r>
          </a:p>
        </p:txBody>
      </p:sp>
      <p:sp>
        <p:nvSpPr>
          <p:cNvPr id="21" name="Dikdörtgen: Köşeleri Yuvarlatılmış 20">
            <a:extLst>
              <a:ext uri="{FF2B5EF4-FFF2-40B4-BE49-F238E27FC236}">
                <a16:creationId xmlns:a16="http://schemas.microsoft.com/office/drawing/2014/main" id="{4693E448-5F76-5255-B086-CAD70C14204B}"/>
              </a:ext>
            </a:extLst>
          </p:cNvPr>
          <p:cNvSpPr/>
          <p:nvPr/>
        </p:nvSpPr>
        <p:spPr>
          <a:xfrm>
            <a:off x="4589876" y="5746749"/>
            <a:ext cx="2589121" cy="7746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Karşılaştırmalı Sağlık İhtiyacı</a:t>
            </a:r>
          </a:p>
        </p:txBody>
      </p:sp>
      <p:sp>
        <p:nvSpPr>
          <p:cNvPr id="22" name="Metin kutusu 21">
            <a:extLst>
              <a:ext uri="{FF2B5EF4-FFF2-40B4-BE49-F238E27FC236}">
                <a16:creationId xmlns:a16="http://schemas.microsoft.com/office/drawing/2014/main" id="{81ACB228-083A-D8DD-5EDE-DFD5020D1BBC}"/>
              </a:ext>
            </a:extLst>
          </p:cNvPr>
          <p:cNvSpPr txBox="1"/>
          <p:nvPr/>
        </p:nvSpPr>
        <p:spPr>
          <a:xfrm>
            <a:off x="1022559" y="5746749"/>
            <a:ext cx="3175815" cy="923330"/>
          </a:xfrm>
          <a:prstGeom prst="rect">
            <a:avLst/>
          </a:prstGeom>
          <a:noFill/>
        </p:spPr>
        <p:txBody>
          <a:bodyPr wrap="square" rtlCol="0">
            <a:spAutoFit/>
          </a:bodyPr>
          <a:lstStyle/>
          <a:p>
            <a:r>
              <a:rPr lang="tr-TR" dirty="0"/>
              <a:t>Bölgelerarası karşılaştırmalara dayalı olarak belirlenen sağlık ihtiyaçlarıdır.</a:t>
            </a:r>
          </a:p>
        </p:txBody>
      </p:sp>
      <p:sp>
        <p:nvSpPr>
          <p:cNvPr id="23" name="Metin kutusu 22">
            <a:extLst>
              <a:ext uri="{FF2B5EF4-FFF2-40B4-BE49-F238E27FC236}">
                <a16:creationId xmlns:a16="http://schemas.microsoft.com/office/drawing/2014/main" id="{B4CC9DA5-AB84-ED0A-FDD5-D1213C5C2C62}"/>
              </a:ext>
            </a:extLst>
          </p:cNvPr>
          <p:cNvSpPr txBox="1"/>
          <p:nvPr/>
        </p:nvSpPr>
        <p:spPr>
          <a:xfrm>
            <a:off x="7334693" y="5598118"/>
            <a:ext cx="3175815" cy="923330"/>
          </a:xfrm>
          <a:prstGeom prst="rect">
            <a:avLst/>
          </a:prstGeom>
          <a:noFill/>
        </p:spPr>
        <p:txBody>
          <a:bodyPr wrap="square" rtlCol="0">
            <a:spAutoFit/>
          </a:bodyPr>
          <a:lstStyle/>
          <a:p>
            <a:r>
              <a:rPr lang="tr-TR" dirty="0"/>
              <a:t>B bölgesinde </a:t>
            </a:r>
            <a:r>
              <a:rPr lang="tr-TR" dirty="0" err="1"/>
              <a:t>Kovid</a:t>
            </a:r>
            <a:r>
              <a:rPr lang="tr-TR" dirty="0"/>
              <a:t> 19 aşılama oranının % 95’e çıkarılması için yapılacak işlemler</a:t>
            </a:r>
          </a:p>
        </p:txBody>
      </p:sp>
    </p:spTree>
    <p:extLst>
      <p:ext uri="{BB962C8B-B14F-4D97-AF65-F5344CB8AC3E}">
        <p14:creationId xmlns:p14="http://schemas.microsoft.com/office/powerpoint/2010/main" val="257075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26</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8877840"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bölgesinde sağlık ihtiyaçlarının analizi ve değerlendirilmesi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9230264" y="747711"/>
            <a:ext cx="2961736"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693435" y="1824478"/>
            <a:ext cx="5774330" cy="2308324"/>
          </a:xfrm>
          <a:prstGeom prst="rect">
            <a:avLst/>
          </a:prstGeom>
          <a:noFill/>
        </p:spPr>
        <p:txBody>
          <a:bodyPr wrap="square" rtlCol="0">
            <a:spAutoFit/>
          </a:bodyPr>
          <a:lstStyle/>
          <a:p>
            <a:r>
              <a:rPr lang="tr-TR" dirty="0"/>
              <a:t>Hizmet bölgesi analizlerinde, hizmet bölgesinin sınırlarının belirlenmesinden sonra üzerinde durulması gereken ikinci önemli konu hizmet bölgesinde yaşayan nüfusun sağlık ihtiyaçlarının analiz edilmesi ve değerlendirilmesidir. </a:t>
            </a:r>
          </a:p>
          <a:p>
            <a:pPr marL="285750" indent="-285750">
              <a:buFont typeface="Arial" panose="020B0604020202020204" pitchFamily="34" charset="0"/>
              <a:buChar char="•"/>
            </a:pPr>
            <a:endParaRPr lang="tr-TR" dirty="0"/>
          </a:p>
          <a:p>
            <a:r>
              <a:rPr lang="tr-TR" dirty="0"/>
              <a:t>İhtiyaç analizinin iki temel amacı vardır:</a:t>
            </a:r>
          </a:p>
          <a:p>
            <a:pPr marL="800100" lvl="1" indent="-342900">
              <a:buFont typeface="Courier New" panose="02070309020205020404" pitchFamily="49" charset="0"/>
              <a:buChar char="o"/>
            </a:pPr>
            <a:r>
              <a:rPr lang="tr-TR" dirty="0"/>
              <a:t>Hizmet karmasını</a:t>
            </a:r>
          </a:p>
          <a:p>
            <a:pPr marL="800100" lvl="1" indent="-342900">
              <a:buFont typeface="Courier New" panose="02070309020205020404" pitchFamily="49" charset="0"/>
              <a:buChar char="o"/>
            </a:pPr>
            <a:r>
              <a:rPr lang="tr-TR" dirty="0"/>
              <a:t>Hizmet kapsamını kararlaştırmak.</a:t>
            </a:r>
          </a:p>
        </p:txBody>
      </p:sp>
      <p:sp>
        <p:nvSpPr>
          <p:cNvPr id="4" name="Dikdörtgen: Köşeleri Yuvarlatılmış 3">
            <a:extLst>
              <a:ext uri="{FF2B5EF4-FFF2-40B4-BE49-F238E27FC236}">
                <a16:creationId xmlns:a16="http://schemas.microsoft.com/office/drawing/2014/main" id="{874A661E-0843-24E9-BEBB-A21E6A5FB964}"/>
              </a:ext>
            </a:extLst>
          </p:cNvPr>
          <p:cNvSpPr/>
          <p:nvPr/>
        </p:nvSpPr>
        <p:spPr>
          <a:xfrm>
            <a:off x="1725282" y="1603413"/>
            <a:ext cx="1561381" cy="68103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Hizmet Bölgesinin Belirlenmesi</a:t>
            </a:r>
          </a:p>
        </p:txBody>
      </p:sp>
      <p:sp>
        <p:nvSpPr>
          <p:cNvPr id="6" name="Dikdörtgen: Köşeleri Yuvarlatılmış 5">
            <a:extLst>
              <a:ext uri="{FF2B5EF4-FFF2-40B4-BE49-F238E27FC236}">
                <a16:creationId xmlns:a16="http://schemas.microsoft.com/office/drawing/2014/main" id="{32E2E789-8507-CFFD-57E7-D00E56C679C6}"/>
              </a:ext>
            </a:extLst>
          </p:cNvPr>
          <p:cNvSpPr/>
          <p:nvPr/>
        </p:nvSpPr>
        <p:spPr>
          <a:xfrm>
            <a:off x="1725282" y="2729608"/>
            <a:ext cx="1561381" cy="681038"/>
          </a:xfrm>
          <a:prstGeom prst="roundRect">
            <a:avLst/>
          </a:prstGeom>
          <a:solidFill>
            <a:srgbClr val="B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Hizmet İhtiyacının Değerlendirilmesi</a:t>
            </a:r>
          </a:p>
        </p:txBody>
      </p:sp>
      <p:sp>
        <p:nvSpPr>
          <p:cNvPr id="7" name="Dikdörtgen: Köşeleri Yuvarlatılmış 6">
            <a:extLst>
              <a:ext uri="{FF2B5EF4-FFF2-40B4-BE49-F238E27FC236}">
                <a16:creationId xmlns:a16="http://schemas.microsoft.com/office/drawing/2014/main" id="{E99AB29F-6EC3-4729-BBF6-6F99B8F7BB2F}"/>
              </a:ext>
            </a:extLst>
          </p:cNvPr>
          <p:cNvSpPr/>
          <p:nvPr/>
        </p:nvSpPr>
        <p:spPr>
          <a:xfrm>
            <a:off x="561016" y="3855803"/>
            <a:ext cx="1673524" cy="6810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Hizmet Karmasının Belirlenmesi</a:t>
            </a:r>
          </a:p>
        </p:txBody>
      </p:sp>
      <p:sp>
        <p:nvSpPr>
          <p:cNvPr id="8" name="Dikdörtgen: Köşeleri Yuvarlatılmış 7">
            <a:extLst>
              <a:ext uri="{FF2B5EF4-FFF2-40B4-BE49-F238E27FC236}">
                <a16:creationId xmlns:a16="http://schemas.microsoft.com/office/drawing/2014/main" id="{958E7704-C632-08A9-501B-F3A1C653B0E7}"/>
              </a:ext>
            </a:extLst>
          </p:cNvPr>
          <p:cNvSpPr/>
          <p:nvPr/>
        </p:nvSpPr>
        <p:spPr>
          <a:xfrm>
            <a:off x="2777706" y="3855803"/>
            <a:ext cx="1673524" cy="681038"/>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Hizmet Kapsamının Belirlenmesi</a:t>
            </a:r>
          </a:p>
        </p:txBody>
      </p:sp>
      <p:cxnSp>
        <p:nvCxnSpPr>
          <p:cNvPr id="11" name="Düz Ok Bağlayıcısı 10">
            <a:extLst>
              <a:ext uri="{FF2B5EF4-FFF2-40B4-BE49-F238E27FC236}">
                <a16:creationId xmlns:a16="http://schemas.microsoft.com/office/drawing/2014/main" id="{FFF3087B-AFB6-2318-DA19-C152FF5584E2}"/>
              </a:ext>
            </a:extLst>
          </p:cNvPr>
          <p:cNvCxnSpPr>
            <a:stCxn id="4" idx="2"/>
            <a:endCxn id="6" idx="0"/>
          </p:cNvCxnSpPr>
          <p:nvPr/>
        </p:nvCxnSpPr>
        <p:spPr>
          <a:xfrm>
            <a:off x="2505973" y="2284451"/>
            <a:ext cx="0" cy="445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a:extLst>
              <a:ext uri="{FF2B5EF4-FFF2-40B4-BE49-F238E27FC236}">
                <a16:creationId xmlns:a16="http://schemas.microsoft.com/office/drawing/2014/main" id="{F707DA62-85FB-C335-28F3-C6201D4A1661}"/>
              </a:ext>
            </a:extLst>
          </p:cNvPr>
          <p:cNvCxnSpPr>
            <a:cxnSpLocks/>
            <a:stCxn id="6" idx="2"/>
          </p:cNvCxnSpPr>
          <p:nvPr/>
        </p:nvCxnSpPr>
        <p:spPr>
          <a:xfrm flipH="1">
            <a:off x="1397778" y="3410646"/>
            <a:ext cx="1108195" cy="40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Düz Ok Bağlayıcısı 14">
            <a:extLst>
              <a:ext uri="{FF2B5EF4-FFF2-40B4-BE49-F238E27FC236}">
                <a16:creationId xmlns:a16="http://schemas.microsoft.com/office/drawing/2014/main" id="{AFCA1EE1-0B06-6CF7-605E-7D60F653DD27}"/>
              </a:ext>
            </a:extLst>
          </p:cNvPr>
          <p:cNvCxnSpPr>
            <a:cxnSpLocks/>
            <a:stCxn id="6" idx="2"/>
            <a:endCxn id="8" idx="0"/>
          </p:cNvCxnSpPr>
          <p:nvPr/>
        </p:nvCxnSpPr>
        <p:spPr>
          <a:xfrm>
            <a:off x="2505973" y="3410646"/>
            <a:ext cx="1108495" cy="445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Metin kutusu 18">
            <a:extLst>
              <a:ext uri="{FF2B5EF4-FFF2-40B4-BE49-F238E27FC236}">
                <a16:creationId xmlns:a16="http://schemas.microsoft.com/office/drawing/2014/main" id="{5672B088-2EC9-60C9-1CC2-B0B78AF03E75}"/>
              </a:ext>
            </a:extLst>
          </p:cNvPr>
          <p:cNvSpPr txBox="1"/>
          <p:nvPr/>
        </p:nvSpPr>
        <p:spPr>
          <a:xfrm>
            <a:off x="561016" y="4606867"/>
            <a:ext cx="1561082" cy="523220"/>
          </a:xfrm>
          <a:prstGeom prst="rect">
            <a:avLst/>
          </a:prstGeom>
          <a:noFill/>
        </p:spPr>
        <p:txBody>
          <a:bodyPr wrap="square" rtlCol="0">
            <a:spAutoFit/>
          </a:bodyPr>
          <a:lstStyle/>
          <a:p>
            <a:pPr algn="ctr"/>
            <a:r>
              <a:rPr lang="tr-TR" sz="1400" i="1" dirty="0"/>
              <a:t>Hangi hizmetleri sunacağız?</a:t>
            </a:r>
          </a:p>
        </p:txBody>
      </p:sp>
      <p:sp>
        <p:nvSpPr>
          <p:cNvPr id="20" name="Metin kutusu 19">
            <a:extLst>
              <a:ext uri="{FF2B5EF4-FFF2-40B4-BE49-F238E27FC236}">
                <a16:creationId xmlns:a16="http://schemas.microsoft.com/office/drawing/2014/main" id="{16879953-6F1D-8043-D7E0-05B89896203E}"/>
              </a:ext>
            </a:extLst>
          </p:cNvPr>
          <p:cNvSpPr txBox="1"/>
          <p:nvPr/>
        </p:nvSpPr>
        <p:spPr>
          <a:xfrm>
            <a:off x="2833927" y="4606867"/>
            <a:ext cx="1561082" cy="523220"/>
          </a:xfrm>
          <a:prstGeom prst="rect">
            <a:avLst/>
          </a:prstGeom>
          <a:noFill/>
        </p:spPr>
        <p:txBody>
          <a:bodyPr wrap="square" rtlCol="0">
            <a:spAutoFit/>
          </a:bodyPr>
          <a:lstStyle/>
          <a:p>
            <a:pPr algn="ctr"/>
            <a:r>
              <a:rPr lang="tr-TR" sz="1400" i="1" dirty="0"/>
              <a:t>Ne miktarda sunacağız?</a:t>
            </a:r>
          </a:p>
        </p:txBody>
      </p:sp>
      <p:cxnSp>
        <p:nvCxnSpPr>
          <p:cNvPr id="21" name="Düz Ok Bağlayıcısı 20">
            <a:extLst>
              <a:ext uri="{FF2B5EF4-FFF2-40B4-BE49-F238E27FC236}">
                <a16:creationId xmlns:a16="http://schemas.microsoft.com/office/drawing/2014/main" id="{D0F92715-4443-1006-490F-4304B1B5AD42}"/>
              </a:ext>
            </a:extLst>
          </p:cNvPr>
          <p:cNvCxnSpPr>
            <a:cxnSpLocks/>
            <a:endCxn id="8" idx="1"/>
          </p:cNvCxnSpPr>
          <p:nvPr/>
        </p:nvCxnSpPr>
        <p:spPr>
          <a:xfrm>
            <a:off x="2234540" y="4196322"/>
            <a:ext cx="5431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896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7747780"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karması ve hizmet kapsamından ne anlamalıyız? </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8100204" y="723901"/>
            <a:ext cx="4091796"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pSp>
        <p:nvGrpSpPr>
          <p:cNvPr id="51" name="Grup 50">
            <a:extLst>
              <a:ext uri="{FF2B5EF4-FFF2-40B4-BE49-F238E27FC236}">
                <a16:creationId xmlns:a16="http://schemas.microsoft.com/office/drawing/2014/main" id="{9E0D1EC9-210B-C0A1-0B75-6A50B3CD4CAA}"/>
              </a:ext>
            </a:extLst>
          </p:cNvPr>
          <p:cNvGrpSpPr/>
          <p:nvPr/>
        </p:nvGrpSpPr>
        <p:grpSpPr>
          <a:xfrm>
            <a:off x="3796052" y="1641136"/>
            <a:ext cx="7449069" cy="4497188"/>
            <a:chOff x="2672183" y="1137026"/>
            <a:chExt cx="8567530" cy="5001496"/>
          </a:xfrm>
        </p:grpSpPr>
        <p:sp>
          <p:nvSpPr>
            <p:cNvPr id="17" name="Dikdörtgen 16">
              <a:extLst>
                <a:ext uri="{FF2B5EF4-FFF2-40B4-BE49-F238E27FC236}">
                  <a16:creationId xmlns:a16="http://schemas.microsoft.com/office/drawing/2014/main" id="{825A218D-ADE0-6B0C-BF87-4B2CCCFD66B1}"/>
                </a:ext>
              </a:extLst>
            </p:cNvPr>
            <p:cNvSpPr/>
            <p:nvPr/>
          </p:nvSpPr>
          <p:spPr>
            <a:xfrm>
              <a:off x="2672183" y="1137026"/>
              <a:ext cx="8567530" cy="50014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Düz Ok Bağlayıcısı 18">
              <a:extLst>
                <a:ext uri="{FF2B5EF4-FFF2-40B4-BE49-F238E27FC236}">
                  <a16:creationId xmlns:a16="http://schemas.microsoft.com/office/drawing/2014/main" id="{D9F3F955-DAA2-F326-9F16-867EFDDA6645}"/>
                </a:ext>
              </a:extLst>
            </p:cNvPr>
            <p:cNvCxnSpPr>
              <a:cxnSpLocks/>
            </p:cNvCxnSpPr>
            <p:nvPr/>
          </p:nvCxnSpPr>
          <p:spPr>
            <a:xfrm>
              <a:off x="3514034" y="2043251"/>
              <a:ext cx="7103166" cy="6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Dikdörtgen: Köşeleri Yuvarlatılmış 21">
              <a:extLst>
                <a:ext uri="{FF2B5EF4-FFF2-40B4-BE49-F238E27FC236}">
                  <a16:creationId xmlns:a16="http://schemas.microsoft.com/office/drawing/2014/main" id="{25C5C2DC-8731-A27B-655D-1181AAF1C21A}"/>
                </a:ext>
              </a:extLst>
            </p:cNvPr>
            <p:cNvSpPr/>
            <p:nvPr/>
          </p:nvSpPr>
          <p:spPr>
            <a:xfrm>
              <a:off x="7953514" y="1776751"/>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Dermatoloji</a:t>
              </a:r>
            </a:p>
          </p:txBody>
        </p:sp>
        <p:sp>
          <p:nvSpPr>
            <p:cNvPr id="30" name="Dikdörtgen: Köşeleri Yuvarlatılmış 29">
              <a:extLst>
                <a:ext uri="{FF2B5EF4-FFF2-40B4-BE49-F238E27FC236}">
                  <a16:creationId xmlns:a16="http://schemas.microsoft.com/office/drawing/2014/main" id="{6332AC01-00F2-4EDA-CA27-D7BDAFCF4BBA}"/>
                </a:ext>
              </a:extLst>
            </p:cNvPr>
            <p:cNvSpPr/>
            <p:nvPr/>
          </p:nvSpPr>
          <p:spPr>
            <a:xfrm>
              <a:off x="5969002" y="1776751"/>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Üroloji</a:t>
              </a:r>
            </a:p>
          </p:txBody>
        </p:sp>
        <p:sp>
          <p:nvSpPr>
            <p:cNvPr id="31" name="Dikdörtgen: Köşeleri Yuvarlatılmış 30">
              <a:extLst>
                <a:ext uri="{FF2B5EF4-FFF2-40B4-BE49-F238E27FC236}">
                  <a16:creationId xmlns:a16="http://schemas.microsoft.com/office/drawing/2014/main" id="{7786A2DD-C630-E321-1C0A-4593D78728AF}"/>
                </a:ext>
              </a:extLst>
            </p:cNvPr>
            <p:cNvSpPr/>
            <p:nvPr/>
          </p:nvSpPr>
          <p:spPr>
            <a:xfrm>
              <a:off x="4040807" y="1776751"/>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Kadın Doğum</a:t>
              </a:r>
            </a:p>
          </p:txBody>
        </p:sp>
        <p:cxnSp>
          <p:nvCxnSpPr>
            <p:cNvPr id="32" name="Düz Ok Bağlayıcısı 31">
              <a:extLst>
                <a:ext uri="{FF2B5EF4-FFF2-40B4-BE49-F238E27FC236}">
                  <a16:creationId xmlns:a16="http://schemas.microsoft.com/office/drawing/2014/main" id="{4FEC48AE-5C5F-01C9-302E-DC7B815B10C2}"/>
                </a:ext>
              </a:extLst>
            </p:cNvPr>
            <p:cNvCxnSpPr>
              <a:cxnSpLocks/>
              <a:stCxn id="31" idx="2"/>
            </p:cNvCxnSpPr>
            <p:nvPr/>
          </p:nvCxnSpPr>
          <p:spPr>
            <a:xfrm flipH="1">
              <a:off x="4766363" y="2309755"/>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Dikdörtgen: Köşeleri Yuvarlatılmış 32">
              <a:extLst>
                <a:ext uri="{FF2B5EF4-FFF2-40B4-BE49-F238E27FC236}">
                  <a16:creationId xmlns:a16="http://schemas.microsoft.com/office/drawing/2014/main" id="{1EF5EB7F-46FF-8CFC-F3F9-BA1C3567640C}"/>
                </a:ext>
              </a:extLst>
            </p:cNvPr>
            <p:cNvSpPr/>
            <p:nvPr/>
          </p:nvSpPr>
          <p:spPr>
            <a:xfrm>
              <a:off x="4040807" y="2735172"/>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Aile Planlaması</a:t>
              </a:r>
            </a:p>
          </p:txBody>
        </p:sp>
        <p:sp>
          <p:nvSpPr>
            <p:cNvPr id="34" name="Dikdörtgen: Köşeleri Yuvarlatılmış 33">
              <a:extLst>
                <a:ext uri="{FF2B5EF4-FFF2-40B4-BE49-F238E27FC236}">
                  <a16:creationId xmlns:a16="http://schemas.microsoft.com/office/drawing/2014/main" id="{0B34CBA0-2FCC-3A5D-B6ED-D76E68CADBD1}"/>
                </a:ext>
              </a:extLst>
            </p:cNvPr>
            <p:cNvSpPr/>
            <p:nvPr/>
          </p:nvSpPr>
          <p:spPr>
            <a:xfrm>
              <a:off x="3971855" y="3596284"/>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Üreme Sağlığı</a:t>
              </a:r>
            </a:p>
          </p:txBody>
        </p:sp>
        <p:sp>
          <p:nvSpPr>
            <p:cNvPr id="35" name="Dikdörtgen: Köşeleri Yuvarlatılmış 34">
              <a:extLst>
                <a:ext uri="{FF2B5EF4-FFF2-40B4-BE49-F238E27FC236}">
                  <a16:creationId xmlns:a16="http://schemas.microsoft.com/office/drawing/2014/main" id="{FB9E480E-32E4-46DD-B428-35FE812AEB1D}"/>
                </a:ext>
              </a:extLst>
            </p:cNvPr>
            <p:cNvSpPr/>
            <p:nvPr/>
          </p:nvSpPr>
          <p:spPr>
            <a:xfrm>
              <a:off x="3985105" y="4529185"/>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Jinekolojik Onkoloji</a:t>
              </a:r>
            </a:p>
          </p:txBody>
        </p:sp>
        <p:cxnSp>
          <p:nvCxnSpPr>
            <p:cNvPr id="36" name="Düz Ok Bağlayıcısı 35">
              <a:extLst>
                <a:ext uri="{FF2B5EF4-FFF2-40B4-BE49-F238E27FC236}">
                  <a16:creationId xmlns:a16="http://schemas.microsoft.com/office/drawing/2014/main" id="{8FB20285-7AEC-2F2A-85DD-B6E299FA74A4}"/>
                </a:ext>
              </a:extLst>
            </p:cNvPr>
            <p:cNvCxnSpPr>
              <a:cxnSpLocks/>
            </p:cNvCxnSpPr>
            <p:nvPr/>
          </p:nvCxnSpPr>
          <p:spPr>
            <a:xfrm flipH="1">
              <a:off x="6697867" y="2323424"/>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Dikdörtgen: Köşeleri Yuvarlatılmış 36">
              <a:extLst>
                <a:ext uri="{FF2B5EF4-FFF2-40B4-BE49-F238E27FC236}">
                  <a16:creationId xmlns:a16="http://schemas.microsoft.com/office/drawing/2014/main" id="{501B13ED-441E-1BB6-0782-6612429E1B16}"/>
                </a:ext>
              </a:extLst>
            </p:cNvPr>
            <p:cNvSpPr/>
            <p:nvPr/>
          </p:nvSpPr>
          <p:spPr>
            <a:xfrm>
              <a:off x="5972311" y="2748841"/>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Androloji</a:t>
              </a:r>
              <a:endParaRPr lang="tr-TR" sz="1400" dirty="0">
                <a:solidFill>
                  <a:schemeClr val="tx1"/>
                </a:solidFill>
                <a:latin typeface="Calibri" panose="020F0502020204030204" pitchFamily="34" charset="0"/>
                <a:cs typeface="Calibri" panose="020F0502020204030204" pitchFamily="34" charset="0"/>
              </a:endParaRPr>
            </a:p>
          </p:txBody>
        </p:sp>
        <p:sp>
          <p:nvSpPr>
            <p:cNvPr id="38" name="Dikdörtgen: Köşeleri Yuvarlatılmış 37">
              <a:extLst>
                <a:ext uri="{FF2B5EF4-FFF2-40B4-BE49-F238E27FC236}">
                  <a16:creationId xmlns:a16="http://schemas.microsoft.com/office/drawing/2014/main" id="{BA251508-C6AE-3996-F07B-BF90C35A64AC}"/>
                </a:ext>
              </a:extLst>
            </p:cNvPr>
            <p:cNvSpPr/>
            <p:nvPr/>
          </p:nvSpPr>
          <p:spPr>
            <a:xfrm>
              <a:off x="5903359" y="3609954"/>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Taş Kırma</a:t>
              </a:r>
            </a:p>
          </p:txBody>
        </p:sp>
        <p:sp>
          <p:nvSpPr>
            <p:cNvPr id="39" name="Dikdörtgen: Köşeleri Yuvarlatılmış 38">
              <a:extLst>
                <a:ext uri="{FF2B5EF4-FFF2-40B4-BE49-F238E27FC236}">
                  <a16:creationId xmlns:a16="http://schemas.microsoft.com/office/drawing/2014/main" id="{00F747D7-B2F9-530F-3668-007F28893298}"/>
                </a:ext>
              </a:extLst>
            </p:cNvPr>
            <p:cNvSpPr/>
            <p:nvPr/>
          </p:nvSpPr>
          <p:spPr>
            <a:xfrm>
              <a:off x="5916609" y="4542854"/>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Üro</a:t>
              </a:r>
              <a:r>
                <a:rPr lang="tr-TR" sz="1400" dirty="0">
                  <a:solidFill>
                    <a:schemeClr val="tx1"/>
                  </a:solidFill>
                  <a:latin typeface="Calibri" panose="020F0502020204030204" pitchFamily="34" charset="0"/>
                  <a:cs typeface="Calibri" panose="020F0502020204030204" pitchFamily="34" charset="0"/>
                </a:rPr>
                <a:t>-Onkoloji</a:t>
              </a:r>
            </a:p>
          </p:txBody>
        </p:sp>
        <p:cxnSp>
          <p:nvCxnSpPr>
            <p:cNvPr id="40" name="Düz Ok Bağlayıcısı 39">
              <a:extLst>
                <a:ext uri="{FF2B5EF4-FFF2-40B4-BE49-F238E27FC236}">
                  <a16:creationId xmlns:a16="http://schemas.microsoft.com/office/drawing/2014/main" id="{3DB155F2-13C7-D123-A640-08E247B64EC5}"/>
                </a:ext>
              </a:extLst>
            </p:cNvPr>
            <p:cNvCxnSpPr>
              <a:cxnSpLocks/>
            </p:cNvCxnSpPr>
            <p:nvPr/>
          </p:nvCxnSpPr>
          <p:spPr>
            <a:xfrm flipH="1">
              <a:off x="8660631" y="2323424"/>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Dikdörtgen: Köşeleri Yuvarlatılmış 40">
              <a:extLst>
                <a:ext uri="{FF2B5EF4-FFF2-40B4-BE49-F238E27FC236}">
                  <a16:creationId xmlns:a16="http://schemas.microsoft.com/office/drawing/2014/main" id="{37199482-D633-FAB5-F3B0-F9148D257A9F}"/>
                </a:ext>
              </a:extLst>
            </p:cNvPr>
            <p:cNvSpPr/>
            <p:nvPr/>
          </p:nvSpPr>
          <p:spPr>
            <a:xfrm>
              <a:off x="7935075" y="2748841"/>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Kozmetik Dermatoloji</a:t>
              </a:r>
            </a:p>
          </p:txBody>
        </p:sp>
        <p:sp>
          <p:nvSpPr>
            <p:cNvPr id="42" name="Dikdörtgen: Köşeleri Yuvarlatılmış 41">
              <a:extLst>
                <a:ext uri="{FF2B5EF4-FFF2-40B4-BE49-F238E27FC236}">
                  <a16:creationId xmlns:a16="http://schemas.microsoft.com/office/drawing/2014/main" id="{5EE702A0-D6CA-5A81-8A6E-5D7F0A77EA60}"/>
                </a:ext>
              </a:extLst>
            </p:cNvPr>
            <p:cNvSpPr/>
            <p:nvPr/>
          </p:nvSpPr>
          <p:spPr>
            <a:xfrm>
              <a:off x="7866123" y="3609954"/>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Botoks</a:t>
              </a:r>
              <a:endParaRPr lang="tr-TR" sz="1400" dirty="0">
                <a:solidFill>
                  <a:schemeClr val="tx1"/>
                </a:solidFill>
                <a:latin typeface="Calibri" panose="020F0502020204030204" pitchFamily="34" charset="0"/>
                <a:cs typeface="Calibri" panose="020F0502020204030204" pitchFamily="34" charset="0"/>
              </a:endParaRPr>
            </a:p>
          </p:txBody>
        </p:sp>
        <p:sp>
          <p:nvSpPr>
            <p:cNvPr id="43" name="Dikdörtgen: Köşeleri Yuvarlatılmış 42">
              <a:extLst>
                <a:ext uri="{FF2B5EF4-FFF2-40B4-BE49-F238E27FC236}">
                  <a16:creationId xmlns:a16="http://schemas.microsoft.com/office/drawing/2014/main" id="{35C6292D-6CEA-BBE8-AE11-617AE433AFB6}"/>
                </a:ext>
              </a:extLst>
            </p:cNvPr>
            <p:cNvSpPr/>
            <p:nvPr/>
          </p:nvSpPr>
          <p:spPr>
            <a:xfrm>
              <a:off x="7879373" y="4542854"/>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Mezoterapi</a:t>
              </a:r>
            </a:p>
          </p:txBody>
        </p:sp>
        <p:cxnSp>
          <p:nvCxnSpPr>
            <p:cNvPr id="44" name="Düz Ok Bağlayıcısı 43">
              <a:extLst>
                <a:ext uri="{FF2B5EF4-FFF2-40B4-BE49-F238E27FC236}">
                  <a16:creationId xmlns:a16="http://schemas.microsoft.com/office/drawing/2014/main" id="{7E5F0AB0-FA2C-302F-9C63-428351C8A90B}"/>
                </a:ext>
              </a:extLst>
            </p:cNvPr>
            <p:cNvCxnSpPr>
              <a:cxnSpLocks/>
            </p:cNvCxnSpPr>
            <p:nvPr/>
          </p:nvCxnSpPr>
          <p:spPr>
            <a:xfrm>
              <a:off x="3514034" y="2043251"/>
              <a:ext cx="0" cy="3464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Metin kutusu 44">
              <a:extLst>
                <a:ext uri="{FF2B5EF4-FFF2-40B4-BE49-F238E27FC236}">
                  <a16:creationId xmlns:a16="http://schemas.microsoft.com/office/drawing/2014/main" id="{C35E32DD-E77B-D893-4DF9-59C76DCF140E}"/>
                </a:ext>
              </a:extLst>
            </p:cNvPr>
            <p:cNvSpPr txBox="1"/>
            <p:nvPr/>
          </p:nvSpPr>
          <p:spPr>
            <a:xfrm>
              <a:off x="9547399" y="1700959"/>
              <a:ext cx="1451113" cy="342291"/>
            </a:xfrm>
            <a:prstGeom prst="rect">
              <a:avLst/>
            </a:prstGeom>
            <a:noFill/>
          </p:spPr>
          <p:txBody>
            <a:bodyPr wrap="square" rtlCol="0">
              <a:spAutoFit/>
            </a:bodyPr>
            <a:lstStyle/>
            <a:p>
              <a:r>
                <a:rPr lang="tr-TR" sz="1400" dirty="0">
                  <a:latin typeface="Calibri" panose="020F0502020204030204" pitchFamily="34" charset="0"/>
                  <a:cs typeface="Calibri" panose="020F0502020204030204" pitchFamily="34" charset="0"/>
                </a:rPr>
                <a:t>Hizmet Hatları</a:t>
              </a:r>
            </a:p>
          </p:txBody>
        </p:sp>
        <p:sp>
          <p:nvSpPr>
            <p:cNvPr id="46" name="Metin kutusu 45">
              <a:extLst>
                <a:ext uri="{FF2B5EF4-FFF2-40B4-BE49-F238E27FC236}">
                  <a16:creationId xmlns:a16="http://schemas.microsoft.com/office/drawing/2014/main" id="{96ABE89B-1F7B-2AE6-0EB1-B4E49100B501}"/>
                </a:ext>
              </a:extLst>
            </p:cNvPr>
            <p:cNvSpPr txBox="1"/>
            <p:nvPr/>
          </p:nvSpPr>
          <p:spPr>
            <a:xfrm rot="16200000">
              <a:off x="2639933" y="3742305"/>
              <a:ext cx="1702825" cy="353989"/>
            </a:xfrm>
            <a:prstGeom prst="rect">
              <a:avLst/>
            </a:prstGeom>
            <a:solidFill>
              <a:schemeClr val="bg1">
                <a:lumMod val="85000"/>
              </a:schemeClr>
            </a:solidFill>
          </p:spPr>
          <p:txBody>
            <a:bodyPr wrap="square" rtlCol="0">
              <a:spAutoFit/>
            </a:bodyPr>
            <a:lstStyle/>
            <a:p>
              <a:pPr algn="ctr"/>
              <a:r>
                <a:rPr lang="tr-TR" sz="1400" dirty="0">
                  <a:latin typeface="Calibri" panose="020F0502020204030204" pitchFamily="34" charset="0"/>
                  <a:cs typeface="Calibri" panose="020F0502020204030204" pitchFamily="34" charset="0"/>
                </a:rPr>
                <a:t>Hizmet Derinliği</a:t>
              </a:r>
            </a:p>
          </p:txBody>
        </p:sp>
        <p:sp>
          <p:nvSpPr>
            <p:cNvPr id="49" name="Dikdörtgen: Köşeleri Yuvarlatılmış 48">
              <a:extLst>
                <a:ext uri="{FF2B5EF4-FFF2-40B4-BE49-F238E27FC236}">
                  <a16:creationId xmlns:a16="http://schemas.microsoft.com/office/drawing/2014/main" id="{E1C953E1-EC4D-A6A0-F2FE-4AFC386CD527}"/>
                </a:ext>
              </a:extLst>
            </p:cNvPr>
            <p:cNvSpPr/>
            <p:nvPr/>
          </p:nvSpPr>
          <p:spPr>
            <a:xfrm>
              <a:off x="3952012" y="5591454"/>
              <a:ext cx="7232456" cy="328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accent1">
                      <a:lumMod val="50000"/>
                    </a:schemeClr>
                  </a:solidFill>
                </a:rPr>
                <a:t>     Kapasite         +           Kapasite           +        Kapasite            </a:t>
              </a:r>
              <a:r>
                <a:rPr lang="tr-TR" sz="1600" b="1" dirty="0">
                  <a:solidFill>
                    <a:schemeClr val="accent1">
                      <a:lumMod val="50000"/>
                    </a:schemeClr>
                  </a:solidFill>
                </a:rPr>
                <a:t>HİZMET </a:t>
              </a:r>
            </a:p>
            <a:p>
              <a:r>
                <a:rPr lang="tr-TR" sz="1600" b="1" dirty="0">
                  <a:solidFill>
                    <a:schemeClr val="accent1">
                      <a:lumMod val="50000"/>
                    </a:schemeClr>
                  </a:solidFill>
                </a:rPr>
                <a:t>                                                                                                          KAPSAMI</a:t>
              </a:r>
            </a:p>
          </p:txBody>
        </p:sp>
        <p:sp>
          <p:nvSpPr>
            <p:cNvPr id="47" name="Metin kutusu 46">
              <a:extLst>
                <a:ext uri="{FF2B5EF4-FFF2-40B4-BE49-F238E27FC236}">
                  <a16:creationId xmlns:a16="http://schemas.microsoft.com/office/drawing/2014/main" id="{5005D962-7823-F825-1D2F-77587F386287}"/>
                </a:ext>
              </a:extLst>
            </p:cNvPr>
            <p:cNvSpPr txBox="1"/>
            <p:nvPr/>
          </p:nvSpPr>
          <p:spPr>
            <a:xfrm rot="19684919">
              <a:off x="2927217" y="1574320"/>
              <a:ext cx="1649900" cy="317415"/>
            </a:xfrm>
            <a:prstGeom prst="rect">
              <a:avLst/>
            </a:prstGeom>
            <a:solidFill>
              <a:schemeClr val="bg1">
                <a:lumMod val="85000"/>
              </a:schemeClr>
            </a:solidFill>
          </p:spPr>
          <p:txBody>
            <a:bodyPr wrap="square" rtlCol="0">
              <a:spAutoFit/>
            </a:bodyPr>
            <a:lstStyle/>
            <a:p>
              <a:r>
                <a:rPr lang="tr-TR" sz="1400" b="1" dirty="0">
                  <a:solidFill>
                    <a:schemeClr val="accent1">
                      <a:lumMod val="50000"/>
                    </a:schemeClr>
                  </a:solidFill>
                  <a:latin typeface="Calibri" panose="020F0502020204030204" pitchFamily="34" charset="0"/>
                  <a:cs typeface="Calibri" panose="020F0502020204030204" pitchFamily="34" charset="0"/>
                </a:rPr>
                <a:t>HİZMET KARMASI</a:t>
              </a:r>
            </a:p>
          </p:txBody>
        </p:sp>
      </p:grpSp>
      <p:sp>
        <p:nvSpPr>
          <p:cNvPr id="52" name="Metin kutusu 51">
            <a:extLst>
              <a:ext uri="{FF2B5EF4-FFF2-40B4-BE49-F238E27FC236}">
                <a16:creationId xmlns:a16="http://schemas.microsoft.com/office/drawing/2014/main" id="{A2E5CF80-6F83-0EBD-058F-8AB2FFE6F6CA}"/>
              </a:ext>
            </a:extLst>
          </p:cNvPr>
          <p:cNvSpPr txBox="1"/>
          <p:nvPr/>
        </p:nvSpPr>
        <p:spPr>
          <a:xfrm>
            <a:off x="352424" y="2623230"/>
            <a:ext cx="3366831" cy="923330"/>
          </a:xfrm>
          <a:prstGeom prst="rect">
            <a:avLst/>
          </a:prstGeom>
          <a:noFill/>
        </p:spPr>
        <p:txBody>
          <a:bodyPr wrap="square" rtlCol="0">
            <a:spAutoFit/>
          </a:bodyPr>
          <a:lstStyle/>
          <a:p>
            <a:r>
              <a:rPr lang="tr-TR" dirty="0"/>
              <a:t>Hizmet karması (service mix), kurum tarafından sunulan hizmetlerin tümüdür. </a:t>
            </a:r>
          </a:p>
        </p:txBody>
      </p:sp>
      <p:sp>
        <p:nvSpPr>
          <p:cNvPr id="53" name="Metin kutusu 52">
            <a:extLst>
              <a:ext uri="{FF2B5EF4-FFF2-40B4-BE49-F238E27FC236}">
                <a16:creationId xmlns:a16="http://schemas.microsoft.com/office/drawing/2014/main" id="{6727F5E4-24F4-B82B-C13E-45150F0D9C34}"/>
              </a:ext>
            </a:extLst>
          </p:cNvPr>
          <p:cNvSpPr txBox="1"/>
          <p:nvPr/>
        </p:nvSpPr>
        <p:spPr>
          <a:xfrm>
            <a:off x="321495" y="3773105"/>
            <a:ext cx="3366831" cy="1200329"/>
          </a:xfrm>
          <a:prstGeom prst="rect">
            <a:avLst/>
          </a:prstGeom>
          <a:noFill/>
        </p:spPr>
        <p:txBody>
          <a:bodyPr wrap="square" rtlCol="0">
            <a:spAutoFit/>
          </a:bodyPr>
          <a:lstStyle/>
          <a:p>
            <a:r>
              <a:rPr lang="tr-TR" dirty="0"/>
              <a:t>Hizmet kapsamı (</a:t>
            </a:r>
            <a:r>
              <a:rPr lang="tr-TR" dirty="0" err="1"/>
              <a:t>scope</a:t>
            </a:r>
            <a:r>
              <a:rPr lang="tr-TR" dirty="0"/>
              <a:t> of </a:t>
            </a:r>
            <a:r>
              <a:rPr lang="tr-TR" dirty="0" err="1"/>
              <a:t>services</a:t>
            </a:r>
            <a:r>
              <a:rPr lang="tr-TR" dirty="0"/>
              <a:t>), kurumun hizmet sunum kapasitesini (büyüklük) ifade etmektedir. </a:t>
            </a:r>
          </a:p>
        </p:txBody>
      </p:sp>
      <p:cxnSp>
        <p:nvCxnSpPr>
          <p:cNvPr id="55" name="Düz Ok Bağlayıcısı 54">
            <a:extLst>
              <a:ext uri="{FF2B5EF4-FFF2-40B4-BE49-F238E27FC236}">
                <a16:creationId xmlns:a16="http://schemas.microsoft.com/office/drawing/2014/main" id="{B53DBBA1-291E-0A9C-6F14-06D1D3BF3B05}"/>
              </a:ext>
            </a:extLst>
          </p:cNvPr>
          <p:cNvCxnSpPr>
            <a:cxnSpLocks/>
          </p:cNvCxnSpPr>
          <p:nvPr/>
        </p:nvCxnSpPr>
        <p:spPr>
          <a:xfrm>
            <a:off x="5212378" y="5930843"/>
            <a:ext cx="4437221" cy="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099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352424" y="407192"/>
            <a:ext cx="574357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rPr>
              <a:t>Sağlık İhtiyaçları nasıl belirlenir?</a:t>
            </a:r>
            <a:endParaRPr lang="en-US" sz="2800" dirty="0">
              <a:solidFill>
                <a:schemeClr val="bg1"/>
              </a:solidFill>
            </a:endParaRPr>
          </a:p>
        </p:txBody>
      </p:sp>
      <p:sp>
        <p:nvSpPr>
          <p:cNvPr id="5" name="Oval 4">
            <a:extLst>
              <a:ext uri="{FF2B5EF4-FFF2-40B4-BE49-F238E27FC236}">
                <a16:creationId xmlns:a16="http://schemas.microsoft.com/office/drawing/2014/main" id="{7D9927C9-B139-4047-98E5-D9155673413C}"/>
              </a:ext>
            </a:extLst>
          </p:cNvPr>
          <p:cNvSpPr/>
          <p:nvPr/>
        </p:nvSpPr>
        <p:spPr>
          <a:xfrm>
            <a:off x="352424" y="342716"/>
            <a:ext cx="774699" cy="85107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5AA4845-99F9-4C72-ABC5-7F49994D2BD1}"/>
              </a:ext>
            </a:extLst>
          </p:cNvPr>
          <p:cNvCxnSpPr>
            <a:stCxn id="6" idx="3"/>
          </p:cNvCxnSpPr>
          <p:nvPr/>
        </p:nvCxnSpPr>
        <p:spPr>
          <a:xfrm flipV="1">
            <a:off x="6096000" y="723901"/>
            <a:ext cx="6096000"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16" name="Arc 67">
            <a:extLst>
              <a:ext uri="{FF2B5EF4-FFF2-40B4-BE49-F238E27FC236}">
                <a16:creationId xmlns:a16="http://schemas.microsoft.com/office/drawing/2014/main" id="{0F7531A6-3665-1C7E-1619-D338F56E812F}"/>
              </a:ext>
            </a:extLst>
          </p:cNvPr>
          <p:cNvSpPr/>
          <p:nvPr/>
        </p:nvSpPr>
        <p:spPr>
          <a:xfrm rot="20336906">
            <a:off x="6383685" y="1106177"/>
            <a:ext cx="3154419" cy="4976025"/>
          </a:xfrm>
          <a:prstGeom prst="arc">
            <a:avLst>
              <a:gd name="adj1" fmla="val 16731555"/>
              <a:gd name="adj2" fmla="val 4509331"/>
            </a:avLst>
          </a:prstGeom>
          <a:noFill/>
          <a:ln w="9525">
            <a:solidFill>
              <a:srgbClr val="1B3C5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up 19">
            <a:extLst>
              <a:ext uri="{FF2B5EF4-FFF2-40B4-BE49-F238E27FC236}">
                <a16:creationId xmlns:a16="http://schemas.microsoft.com/office/drawing/2014/main" id="{D3075F4C-5D15-6889-EB06-D8929A2C2EA0}"/>
              </a:ext>
            </a:extLst>
          </p:cNvPr>
          <p:cNvGrpSpPr/>
          <p:nvPr/>
        </p:nvGrpSpPr>
        <p:grpSpPr>
          <a:xfrm>
            <a:off x="1972738" y="1135059"/>
            <a:ext cx="8255857" cy="5535601"/>
            <a:chOff x="1972738" y="1135059"/>
            <a:chExt cx="8255857" cy="5535601"/>
          </a:xfrm>
        </p:grpSpPr>
        <p:grpSp>
          <p:nvGrpSpPr>
            <p:cNvPr id="4" name="Grup 3">
              <a:extLst>
                <a:ext uri="{FF2B5EF4-FFF2-40B4-BE49-F238E27FC236}">
                  <a16:creationId xmlns:a16="http://schemas.microsoft.com/office/drawing/2014/main" id="{8F581ABA-C38E-A9FE-38FB-A69AB62F907A}"/>
                </a:ext>
              </a:extLst>
            </p:cNvPr>
            <p:cNvGrpSpPr/>
            <p:nvPr/>
          </p:nvGrpSpPr>
          <p:grpSpPr>
            <a:xfrm>
              <a:off x="2914284" y="1135059"/>
              <a:ext cx="6428247" cy="5535601"/>
              <a:chOff x="4154102" y="1883329"/>
              <a:chExt cx="3900807" cy="3572155"/>
            </a:xfrm>
          </p:grpSpPr>
          <p:sp>
            <p:nvSpPr>
              <p:cNvPr id="35" name="Donut 11">
                <a:extLst>
                  <a:ext uri="{FF2B5EF4-FFF2-40B4-BE49-F238E27FC236}">
                    <a16:creationId xmlns:a16="http://schemas.microsoft.com/office/drawing/2014/main" id="{5077A16D-695F-4243-9D33-F147E46C4513}"/>
                  </a:ext>
                </a:extLst>
              </p:cNvPr>
              <p:cNvSpPr/>
              <p:nvPr/>
            </p:nvSpPr>
            <p:spPr>
              <a:xfrm>
                <a:off x="4438650" y="2129070"/>
                <a:ext cx="3314700" cy="3314700"/>
              </a:xfrm>
              <a:prstGeom prst="donut">
                <a:avLst>
                  <a:gd name="adj" fmla="val 11109"/>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a:extLst>
                  <a:ext uri="{FF2B5EF4-FFF2-40B4-BE49-F238E27FC236}">
                    <a16:creationId xmlns:a16="http://schemas.microsoft.com/office/drawing/2014/main" id="{F78D2EFD-9AA4-4989-9093-619F62764044}"/>
                  </a:ext>
                </a:extLst>
              </p:cNvPr>
              <p:cNvSpPr/>
              <p:nvPr/>
            </p:nvSpPr>
            <p:spPr>
              <a:xfrm>
                <a:off x="6719077" y="4629399"/>
                <a:ext cx="774233" cy="826085"/>
              </a:xfrm>
              <a:prstGeom prst="ellipse">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solidFill>
                  <a:latin typeface="+mj-lt"/>
                </a:endParaRPr>
              </a:p>
            </p:txBody>
          </p:sp>
          <p:sp>
            <p:nvSpPr>
              <p:cNvPr id="39" name="Oval 38">
                <a:extLst>
                  <a:ext uri="{FF2B5EF4-FFF2-40B4-BE49-F238E27FC236}">
                    <a16:creationId xmlns:a16="http://schemas.microsoft.com/office/drawing/2014/main" id="{8451575B-CC9B-4D3A-89BE-3B2696B469ED}"/>
                  </a:ext>
                </a:extLst>
              </p:cNvPr>
              <p:cNvSpPr/>
              <p:nvPr/>
            </p:nvSpPr>
            <p:spPr>
              <a:xfrm>
                <a:off x="7280676" y="3153244"/>
                <a:ext cx="774233" cy="774233"/>
              </a:xfrm>
              <a:prstGeom prst="ellipse">
                <a:avLst/>
              </a:prstGeom>
              <a:solidFill>
                <a:srgbClr val="C4E3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solidFill>
                  <a:latin typeface="+mj-lt"/>
                </a:endParaRPr>
              </a:p>
            </p:txBody>
          </p:sp>
          <p:sp>
            <p:nvSpPr>
              <p:cNvPr id="41" name="Oval 40">
                <a:extLst>
                  <a:ext uri="{FF2B5EF4-FFF2-40B4-BE49-F238E27FC236}">
                    <a16:creationId xmlns:a16="http://schemas.microsoft.com/office/drawing/2014/main" id="{98885308-D774-48F3-A215-56933BD07D5E}"/>
                  </a:ext>
                </a:extLst>
              </p:cNvPr>
              <p:cNvSpPr/>
              <p:nvPr/>
            </p:nvSpPr>
            <p:spPr>
              <a:xfrm>
                <a:off x="4867551" y="4655326"/>
                <a:ext cx="774233" cy="774233"/>
              </a:xfrm>
              <a:prstGeom prst="ellipse">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2"/>
                  </a:solidFill>
                  <a:latin typeface="+mj-lt"/>
                </a:endParaRPr>
              </a:p>
            </p:txBody>
          </p:sp>
          <p:sp>
            <p:nvSpPr>
              <p:cNvPr id="46" name="Oval 45">
                <a:extLst>
                  <a:ext uri="{FF2B5EF4-FFF2-40B4-BE49-F238E27FC236}">
                    <a16:creationId xmlns:a16="http://schemas.microsoft.com/office/drawing/2014/main" id="{DC56FB1C-4A9A-4429-A08F-78D67008068D}"/>
                  </a:ext>
                </a:extLst>
              </p:cNvPr>
              <p:cNvSpPr/>
              <p:nvPr/>
            </p:nvSpPr>
            <p:spPr>
              <a:xfrm>
                <a:off x="4154102" y="3249266"/>
                <a:ext cx="774233" cy="774233"/>
              </a:xfrm>
              <a:prstGeom prst="ellipse">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67" name="Oval 66">
                <a:extLst>
                  <a:ext uri="{FF2B5EF4-FFF2-40B4-BE49-F238E27FC236}">
                    <a16:creationId xmlns:a16="http://schemas.microsoft.com/office/drawing/2014/main" id="{20CDA8B4-D9C9-478B-AB83-597AE04A5666}"/>
                  </a:ext>
                </a:extLst>
              </p:cNvPr>
              <p:cNvSpPr/>
              <p:nvPr/>
            </p:nvSpPr>
            <p:spPr>
              <a:xfrm>
                <a:off x="5410200" y="3100620"/>
                <a:ext cx="1371600" cy="1371600"/>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lumMod val="75000"/>
                        <a:lumOff val="25000"/>
                      </a:schemeClr>
                    </a:solidFill>
                    <a:latin typeface="+mj-lt"/>
                  </a:rPr>
                  <a:t>İHTİYAÇ DEĞERLENDİRME SÜRECİ</a:t>
                </a:r>
                <a:endParaRPr lang="en-US" sz="1600" b="1" dirty="0">
                  <a:solidFill>
                    <a:schemeClr val="tx1">
                      <a:lumMod val="75000"/>
                      <a:lumOff val="25000"/>
                    </a:schemeClr>
                  </a:solidFill>
                  <a:latin typeface="+mj-lt"/>
                </a:endParaRPr>
              </a:p>
            </p:txBody>
          </p:sp>
          <p:sp>
            <p:nvSpPr>
              <p:cNvPr id="68" name="Arc 67">
                <a:extLst>
                  <a:ext uri="{FF2B5EF4-FFF2-40B4-BE49-F238E27FC236}">
                    <a16:creationId xmlns:a16="http://schemas.microsoft.com/office/drawing/2014/main" id="{F0907EB0-A954-4986-A13D-913C3A7318B0}"/>
                  </a:ext>
                </a:extLst>
              </p:cNvPr>
              <p:cNvSpPr/>
              <p:nvPr/>
            </p:nvSpPr>
            <p:spPr>
              <a:xfrm>
                <a:off x="5410200" y="3100620"/>
                <a:ext cx="1371600" cy="1371600"/>
              </a:xfrm>
              <a:prstGeom prst="arc">
                <a:avLst>
                  <a:gd name="adj1" fmla="val 10883891"/>
                  <a:gd name="adj2" fmla="val 8361551"/>
                </a:avLst>
              </a:prstGeom>
              <a:noFill/>
              <a:ln w="38100">
                <a:solidFill>
                  <a:srgbClr val="1B3C5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3" name="Group 72">
                <a:extLst>
                  <a:ext uri="{FF2B5EF4-FFF2-40B4-BE49-F238E27FC236}">
                    <a16:creationId xmlns:a16="http://schemas.microsoft.com/office/drawing/2014/main" id="{4C55EE33-1A50-48FC-94A4-E2E72DAEF192}"/>
                  </a:ext>
                </a:extLst>
              </p:cNvPr>
              <p:cNvGrpSpPr/>
              <p:nvPr/>
            </p:nvGrpSpPr>
            <p:grpSpPr>
              <a:xfrm>
                <a:off x="5952331" y="5150938"/>
                <a:ext cx="287338" cy="287338"/>
                <a:chOff x="8736013" y="1925638"/>
                <a:chExt cx="287338" cy="287338"/>
              </a:xfrm>
              <a:solidFill>
                <a:schemeClr val="bg1"/>
              </a:solidFill>
            </p:grpSpPr>
            <p:sp>
              <p:nvSpPr>
                <p:cNvPr id="74" name="Freeform 97">
                  <a:extLst>
                    <a:ext uri="{FF2B5EF4-FFF2-40B4-BE49-F238E27FC236}">
                      <a16:creationId xmlns:a16="http://schemas.microsoft.com/office/drawing/2014/main" id="{081655D8-DB3B-42F9-8B94-5992E710E900}"/>
                    </a:ext>
                  </a:extLst>
                </p:cNvPr>
                <p:cNvSpPr>
                  <a:spLocks noEditPoints="1"/>
                </p:cNvSpPr>
                <p:nvPr/>
              </p:nvSpPr>
              <p:spPr bwMode="auto">
                <a:xfrm>
                  <a:off x="8736013" y="1925638"/>
                  <a:ext cx="287338" cy="287338"/>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8">
                  <a:extLst>
                    <a:ext uri="{FF2B5EF4-FFF2-40B4-BE49-F238E27FC236}">
                      <a16:creationId xmlns:a16="http://schemas.microsoft.com/office/drawing/2014/main" id="{7BB4C0E1-87CF-48C2-8836-4A61C903D14F}"/>
                    </a:ext>
                  </a:extLst>
                </p:cNvPr>
                <p:cNvSpPr>
                  <a:spLocks noEditPoints="1"/>
                </p:cNvSpPr>
                <p:nvPr/>
              </p:nvSpPr>
              <p:spPr bwMode="auto">
                <a:xfrm>
                  <a:off x="8774113" y="2041525"/>
                  <a:ext cx="77788" cy="100013"/>
                </a:xfrm>
                <a:custGeom>
                  <a:avLst/>
                  <a:gdLst>
                    <a:gd name="T0" fmla="*/ 211 w 241"/>
                    <a:gd name="T1" fmla="*/ 278 h 315"/>
                    <a:gd name="T2" fmla="*/ 30 w 241"/>
                    <a:gd name="T3" fmla="*/ 201 h 315"/>
                    <a:gd name="T4" fmla="*/ 30 w 241"/>
                    <a:gd name="T5" fmla="*/ 38 h 315"/>
                    <a:gd name="T6" fmla="*/ 211 w 241"/>
                    <a:gd name="T7" fmla="*/ 115 h 315"/>
                    <a:gd name="T8" fmla="*/ 211 w 241"/>
                    <a:gd name="T9" fmla="*/ 278 h 315"/>
                    <a:gd name="T10" fmla="*/ 231 w 241"/>
                    <a:gd name="T11" fmla="*/ 92 h 315"/>
                    <a:gd name="T12" fmla="*/ 21 w 241"/>
                    <a:gd name="T13" fmla="*/ 2 h 315"/>
                    <a:gd name="T14" fmla="*/ 17 w 241"/>
                    <a:gd name="T15" fmla="*/ 0 h 315"/>
                    <a:gd name="T16" fmla="*/ 14 w 241"/>
                    <a:gd name="T17" fmla="*/ 0 h 315"/>
                    <a:gd name="T18" fmla="*/ 11 w 241"/>
                    <a:gd name="T19" fmla="*/ 0 h 315"/>
                    <a:gd name="T20" fmla="*/ 6 w 241"/>
                    <a:gd name="T21" fmla="*/ 3 h 315"/>
                    <a:gd name="T22" fmla="*/ 4 w 241"/>
                    <a:gd name="T23" fmla="*/ 5 h 315"/>
                    <a:gd name="T24" fmla="*/ 2 w 241"/>
                    <a:gd name="T25" fmla="*/ 8 h 315"/>
                    <a:gd name="T26" fmla="*/ 1 w 241"/>
                    <a:gd name="T27" fmla="*/ 11 h 315"/>
                    <a:gd name="T28" fmla="*/ 0 w 241"/>
                    <a:gd name="T29" fmla="*/ 15 h 315"/>
                    <a:gd name="T30" fmla="*/ 0 w 241"/>
                    <a:gd name="T31" fmla="*/ 210 h 315"/>
                    <a:gd name="T32" fmla="*/ 1 w 241"/>
                    <a:gd name="T33" fmla="*/ 215 h 315"/>
                    <a:gd name="T34" fmla="*/ 2 w 241"/>
                    <a:gd name="T35" fmla="*/ 219 h 315"/>
                    <a:gd name="T36" fmla="*/ 5 w 241"/>
                    <a:gd name="T37" fmla="*/ 222 h 315"/>
                    <a:gd name="T38" fmla="*/ 10 w 241"/>
                    <a:gd name="T39" fmla="*/ 224 h 315"/>
                    <a:gd name="T40" fmla="*/ 220 w 241"/>
                    <a:gd name="T41" fmla="*/ 314 h 315"/>
                    <a:gd name="T42" fmla="*/ 223 w 241"/>
                    <a:gd name="T43" fmla="*/ 315 h 315"/>
                    <a:gd name="T44" fmla="*/ 226 w 241"/>
                    <a:gd name="T45" fmla="*/ 315 h 315"/>
                    <a:gd name="T46" fmla="*/ 230 w 241"/>
                    <a:gd name="T47" fmla="*/ 315 h 315"/>
                    <a:gd name="T48" fmla="*/ 234 w 241"/>
                    <a:gd name="T49" fmla="*/ 313 h 315"/>
                    <a:gd name="T50" fmla="*/ 237 w 241"/>
                    <a:gd name="T51" fmla="*/ 311 h 315"/>
                    <a:gd name="T52" fmla="*/ 239 w 241"/>
                    <a:gd name="T53" fmla="*/ 308 h 315"/>
                    <a:gd name="T54" fmla="*/ 240 w 241"/>
                    <a:gd name="T55" fmla="*/ 305 h 315"/>
                    <a:gd name="T56" fmla="*/ 241 w 241"/>
                    <a:gd name="T57" fmla="*/ 300 h 315"/>
                    <a:gd name="T58" fmla="*/ 241 w 241"/>
                    <a:gd name="T59" fmla="*/ 105 h 315"/>
                    <a:gd name="T60" fmla="*/ 240 w 241"/>
                    <a:gd name="T61" fmla="*/ 101 h 315"/>
                    <a:gd name="T62" fmla="*/ 238 w 241"/>
                    <a:gd name="T63" fmla="*/ 97 h 315"/>
                    <a:gd name="T64" fmla="*/ 236 w 241"/>
                    <a:gd name="T65" fmla="*/ 94 h 315"/>
                    <a:gd name="T66" fmla="*/ 231 w 241"/>
                    <a:gd name="T67" fmla="*/ 92 h 315"/>
                    <a:gd name="T68" fmla="*/ 231 w 241"/>
                    <a:gd name="T6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315">
                      <a:moveTo>
                        <a:pt x="211" y="278"/>
                      </a:moveTo>
                      <a:lnTo>
                        <a:pt x="30" y="201"/>
                      </a:lnTo>
                      <a:lnTo>
                        <a:pt x="30" y="38"/>
                      </a:lnTo>
                      <a:lnTo>
                        <a:pt x="211" y="115"/>
                      </a:lnTo>
                      <a:lnTo>
                        <a:pt x="211" y="278"/>
                      </a:lnTo>
                      <a:close/>
                      <a:moveTo>
                        <a:pt x="231" y="92"/>
                      </a:moveTo>
                      <a:lnTo>
                        <a:pt x="21" y="2"/>
                      </a:lnTo>
                      <a:lnTo>
                        <a:pt x="17" y="0"/>
                      </a:lnTo>
                      <a:lnTo>
                        <a:pt x="14" y="0"/>
                      </a:lnTo>
                      <a:lnTo>
                        <a:pt x="11" y="0"/>
                      </a:lnTo>
                      <a:lnTo>
                        <a:pt x="6" y="3"/>
                      </a:lnTo>
                      <a:lnTo>
                        <a:pt x="4" y="5"/>
                      </a:lnTo>
                      <a:lnTo>
                        <a:pt x="2" y="8"/>
                      </a:lnTo>
                      <a:lnTo>
                        <a:pt x="1" y="11"/>
                      </a:lnTo>
                      <a:lnTo>
                        <a:pt x="0" y="15"/>
                      </a:lnTo>
                      <a:lnTo>
                        <a:pt x="0" y="210"/>
                      </a:lnTo>
                      <a:lnTo>
                        <a:pt x="1" y="215"/>
                      </a:lnTo>
                      <a:lnTo>
                        <a:pt x="2" y="219"/>
                      </a:lnTo>
                      <a:lnTo>
                        <a:pt x="5" y="222"/>
                      </a:lnTo>
                      <a:lnTo>
                        <a:pt x="10" y="224"/>
                      </a:lnTo>
                      <a:lnTo>
                        <a:pt x="220" y="314"/>
                      </a:lnTo>
                      <a:lnTo>
                        <a:pt x="223" y="315"/>
                      </a:lnTo>
                      <a:lnTo>
                        <a:pt x="226" y="315"/>
                      </a:lnTo>
                      <a:lnTo>
                        <a:pt x="230" y="315"/>
                      </a:lnTo>
                      <a:lnTo>
                        <a:pt x="234" y="313"/>
                      </a:lnTo>
                      <a:lnTo>
                        <a:pt x="237" y="311"/>
                      </a:lnTo>
                      <a:lnTo>
                        <a:pt x="239" y="308"/>
                      </a:lnTo>
                      <a:lnTo>
                        <a:pt x="240" y="305"/>
                      </a:lnTo>
                      <a:lnTo>
                        <a:pt x="241" y="300"/>
                      </a:lnTo>
                      <a:lnTo>
                        <a:pt x="241" y="105"/>
                      </a:lnTo>
                      <a:lnTo>
                        <a:pt x="240" y="101"/>
                      </a:lnTo>
                      <a:lnTo>
                        <a:pt x="238" y="97"/>
                      </a:lnTo>
                      <a:lnTo>
                        <a:pt x="236" y="94"/>
                      </a:lnTo>
                      <a:lnTo>
                        <a:pt x="231" y="92"/>
                      </a:lnTo>
                      <a:lnTo>
                        <a:pt x="2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Freeform 21">
                <a:extLst>
                  <a:ext uri="{FF2B5EF4-FFF2-40B4-BE49-F238E27FC236}">
                    <a16:creationId xmlns:a16="http://schemas.microsoft.com/office/drawing/2014/main" id="{866F2474-0BC8-4478-87E4-17A574F745AB}"/>
                  </a:ext>
                </a:extLst>
              </p:cNvPr>
              <p:cNvSpPr>
                <a:spLocks noEditPoints="1"/>
              </p:cNvSpPr>
              <p:nvPr/>
            </p:nvSpPr>
            <p:spPr bwMode="auto">
              <a:xfrm rot="10625338">
                <a:off x="5981578" y="2732189"/>
                <a:ext cx="228844" cy="279490"/>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D91A64CC-6072-43B6-A109-5607CEC6F2D8}"/>
                  </a:ext>
                </a:extLst>
              </p:cNvPr>
              <p:cNvSpPr>
                <a:spLocks noEditPoints="1"/>
              </p:cNvSpPr>
              <p:nvPr/>
            </p:nvSpPr>
            <p:spPr bwMode="auto">
              <a:xfrm rot="12958724" flipH="1" flipV="1">
                <a:off x="5495218" y="4472220"/>
                <a:ext cx="228844" cy="279490"/>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1">
                <a:extLst>
                  <a:ext uri="{FF2B5EF4-FFF2-40B4-BE49-F238E27FC236}">
                    <a16:creationId xmlns:a16="http://schemas.microsoft.com/office/drawing/2014/main" id="{B8B47042-10A0-4FA3-815F-3A8B19C217C5}"/>
                  </a:ext>
                </a:extLst>
              </p:cNvPr>
              <p:cNvSpPr>
                <a:spLocks noEditPoints="1"/>
              </p:cNvSpPr>
              <p:nvPr/>
            </p:nvSpPr>
            <p:spPr bwMode="auto">
              <a:xfrm rot="15894426">
                <a:off x="6896064" y="3597515"/>
                <a:ext cx="228844" cy="279490"/>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1">
                <a:extLst>
                  <a:ext uri="{FF2B5EF4-FFF2-40B4-BE49-F238E27FC236}">
                    <a16:creationId xmlns:a16="http://schemas.microsoft.com/office/drawing/2014/main" id="{623E343C-2E6D-435C-A903-70D73C1F4D73}"/>
                  </a:ext>
                </a:extLst>
              </p:cNvPr>
              <p:cNvSpPr>
                <a:spLocks noEditPoints="1"/>
              </p:cNvSpPr>
              <p:nvPr/>
            </p:nvSpPr>
            <p:spPr bwMode="auto">
              <a:xfrm rot="16442246" flipH="1" flipV="1">
                <a:off x="5067092" y="3596406"/>
                <a:ext cx="228844" cy="279490"/>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val 1">
                <a:extLst>
                  <a:ext uri="{FF2B5EF4-FFF2-40B4-BE49-F238E27FC236}">
                    <a16:creationId xmlns:a16="http://schemas.microsoft.com/office/drawing/2014/main" id="{DE601E8B-6EB1-26A4-6CAF-4BB01645240F}"/>
                  </a:ext>
                </a:extLst>
              </p:cNvPr>
              <p:cNvSpPr/>
              <p:nvPr/>
            </p:nvSpPr>
            <p:spPr>
              <a:xfrm>
                <a:off x="5708883" y="1883329"/>
                <a:ext cx="774233" cy="774233"/>
              </a:xfrm>
              <a:prstGeom prst="ellipse">
                <a:avLst/>
              </a:prstGeom>
              <a:solidFill>
                <a:srgbClr val="E2D0E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3" name="Freeform 21">
                <a:extLst>
                  <a:ext uri="{FF2B5EF4-FFF2-40B4-BE49-F238E27FC236}">
                    <a16:creationId xmlns:a16="http://schemas.microsoft.com/office/drawing/2014/main" id="{1CBD47A3-EADC-A71A-48F3-9F2AAACE43B2}"/>
                  </a:ext>
                </a:extLst>
              </p:cNvPr>
              <p:cNvSpPr>
                <a:spLocks noEditPoints="1"/>
              </p:cNvSpPr>
              <p:nvPr/>
            </p:nvSpPr>
            <p:spPr bwMode="auto">
              <a:xfrm rot="19393577">
                <a:off x="6633718" y="4408524"/>
                <a:ext cx="228844" cy="279490"/>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Metin kutusu 6">
              <a:extLst>
                <a:ext uri="{FF2B5EF4-FFF2-40B4-BE49-F238E27FC236}">
                  <a16:creationId xmlns:a16="http://schemas.microsoft.com/office/drawing/2014/main" id="{B33AA187-7F5D-F999-5777-A8C5A45A84D4}"/>
                </a:ext>
              </a:extLst>
            </p:cNvPr>
            <p:cNvSpPr txBox="1"/>
            <p:nvPr/>
          </p:nvSpPr>
          <p:spPr>
            <a:xfrm>
              <a:off x="5651076" y="1582644"/>
              <a:ext cx="1039864" cy="338554"/>
            </a:xfrm>
            <a:prstGeom prst="rect">
              <a:avLst/>
            </a:prstGeom>
            <a:noFill/>
          </p:spPr>
          <p:txBody>
            <a:bodyPr wrap="square" rtlCol="0">
              <a:spAutoFit/>
            </a:bodyPr>
            <a:lstStyle/>
            <a:p>
              <a:pPr algn="ctr"/>
              <a:r>
                <a:rPr lang="tr-TR" sz="1600" dirty="0"/>
                <a:t>Planlama</a:t>
              </a:r>
            </a:p>
          </p:txBody>
        </p:sp>
        <p:sp>
          <p:nvSpPr>
            <p:cNvPr id="12" name="Metin kutusu 11">
              <a:extLst>
                <a:ext uri="{FF2B5EF4-FFF2-40B4-BE49-F238E27FC236}">
                  <a16:creationId xmlns:a16="http://schemas.microsoft.com/office/drawing/2014/main" id="{E00320C4-84DC-9AD0-9B94-67731329248C}"/>
                </a:ext>
              </a:extLst>
            </p:cNvPr>
            <p:cNvSpPr txBox="1"/>
            <p:nvPr/>
          </p:nvSpPr>
          <p:spPr>
            <a:xfrm>
              <a:off x="7198677" y="5864169"/>
              <a:ext cx="1039864" cy="338554"/>
            </a:xfrm>
            <a:prstGeom prst="rect">
              <a:avLst/>
            </a:prstGeom>
            <a:noFill/>
          </p:spPr>
          <p:txBody>
            <a:bodyPr wrap="square" rtlCol="0">
              <a:spAutoFit/>
            </a:bodyPr>
            <a:lstStyle/>
            <a:p>
              <a:pPr algn="ctr"/>
              <a:r>
                <a:rPr lang="tr-TR" sz="1600" dirty="0"/>
                <a:t>Analiz</a:t>
              </a:r>
            </a:p>
          </p:txBody>
        </p:sp>
        <p:sp>
          <p:nvSpPr>
            <p:cNvPr id="13" name="Metin kutusu 12">
              <a:extLst>
                <a:ext uri="{FF2B5EF4-FFF2-40B4-BE49-F238E27FC236}">
                  <a16:creationId xmlns:a16="http://schemas.microsoft.com/office/drawing/2014/main" id="{AB666B1B-C2C4-A7C9-7E36-B7B8675AF116}"/>
                </a:ext>
              </a:extLst>
            </p:cNvPr>
            <p:cNvSpPr txBox="1"/>
            <p:nvPr/>
          </p:nvSpPr>
          <p:spPr>
            <a:xfrm>
              <a:off x="8168699" y="3410495"/>
              <a:ext cx="1039864" cy="584775"/>
            </a:xfrm>
            <a:prstGeom prst="rect">
              <a:avLst/>
            </a:prstGeom>
            <a:noFill/>
          </p:spPr>
          <p:txBody>
            <a:bodyPr wrap="square" rtlCol="0">
              <a:spAutoFit/>
            </a:bodyPr>
            <a:lstStyle/>
            <a:p>
              <a:pPr algn="ctr"/>
              <a:r>
                <a:rPr lang="tr-TR" sz="1600" dirty="0"/>
                <a:t>Veri Toplama</a:t>
              </a:r>
            </a:p>
          </p:txBody>
        </p:sp>
        <p:sp>
          <p:nvSpPr>
            <p:cNvPr id="14" name="Metin kutusu 13">
              <a:extLst>
                <a:ext uri="{FF2B5EF4-FFF2-40B4-BE49-F238E27FC236}">
                  <a16:creationId xmlns:a16="http://schemas.microsoft.com/office/drawing/2014/main" id="{7A1BD74A-7B67-543A-EE4E-0845D4745A57}"/>
                </a:ext>
              </a:extLst>
            </p:cNvPr>
            <p:cNvSpPr txBox="1"/>
            <p:nvPr/>
          </p:nvSpPr>
          <p:spPr>
            <a:xfrm>
              <a:off x="4186411" y="5658131"/>
              <a:ext cx="1039864" cy="584775"/>
            </a:xfrm>
            <a:prstGeom prst="rect">
              <a:avLst/>
            </a:prstGeom>
            <a:noFill/>
          </p:spPr>
          <p:txBody>
            <a:bodyPr wrap="square" rtlCol="0">
              <a:spAutoFit/>
            </a:bodyPr>
            <a:lstStyle/>
            <a:p>
              <a:pPr algn="ctr"/>
              <a:r>
                <a:rPr lang="tr-TR" sz="1600" dirty="0"/>
                <a:t>Strateji Geliştirme</a:t>
              </a:r>
            </a:p>
          </p:txBody>
        </p:sp>
        <p:sp>
          <p:nvSpPr>
            <p:cNvPr id="15" name="Metin kutusu 14">
              <a:extLst>
                <a:ext uri="{FF2B5EF4-FFF2-40B4-BE49-F238E27FC236}">
                  <a16:creationId xmlns:a16="http://schemas.microsoft.com/office/drawing/2014/main" id="{B14A27F6-0D83-1533-0234-8F2596C7B338}"/>
                </a:ext>
              </a:extLst>
            </p:cNvPr>
            <p:cNvSpPr txBox="1"/>
            <p:nvPr/>
          </p:nvSpPr>
          <p:spPr>
            <a:xfrm>
              <a:off x="2977660" y="3559295"/>
              <a:ext cx="1039864" cy="584775"/>
            </a:xfrm>
            <a:prstGeom prst="rect">
              <a:avLst/>
            </a:prstGeom>
            <a:noFill/>
          </p:spPr>
          <p:txBody>
            <a:bodyPr wrap="square" rtlCol="0">
              <a:spAutoFit/>
            </a:bodyPr>
            <a:lstStyle/>
            <a:p>
              <a:pPr algn="ctr"/>
              <a:r>
                <a:rPr lang="tr-TR" sz="1600" dirty="0"/>
                <a:t>Kaynak Tahsisi</a:t>
              </a:r>
            </a:p>
          </p:txBody>
        </p:sp>
        <p:sp>
          <p:nvSpPr>
            <p:cNvPr id="17" name="Arc 67">
              <a:extLst>
                <a:ext uri="{FF2B5EF4-FFF2-40B4-BE49-F238E27FC236}">
                  <a16:creationId xmlns:a16="http://schemas.microsoft.com/office/drawing/2014/main" id="{BC5F4B3A-91C7-1571-DE25-4399421946C7}"/>
                </a:ext>
              </a:extLst>
            </p:cNvPr>
            <p:cNvSpPr/>
            <p:nvPr/>
          </p:nvSpPr>
          <p:spPr>
            <a:xfrm rot="21143948" flipH="1">
              <a:off x="2458880" y="2133341"/>
              <a:ext cx="2539376" cy="4312116"/>
            </a:xfrm>
            <a:prstGeom prst="arc">
              <a:avLst>
                <a:gd name="adj1" fmla="val 16731555"/>
                <a:gd name="adj2" fmla="val 4509331"/>
              </a:avLst>
            </a:prstGeom>
            <a:noFill/>
            <a:ln w="9525">
              <a:solidFill>
                <a:srgbClr val="1B3C59"/>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Metin kutusu 17">
              <a:extLst>
                <a:ext uri="{FF2B5EF4-FFF2-40B4-BE49-F238E27FC236}">
                  <a16:creationId xmlns:a16="http://schemas.microsoft.com/office/drawing/2014/main" id="{7E0CAC80-B3DA-9D76-647A-D131F760058E}"/>
                </a:ext>
              </a:extLst>
            </p:cNvPr>
            <p:cNvSpPr txBox="1"/>
            <p:nvPr/>
          </p:nvSpPr>
          <p:spPr>
            <a:xfrm rot="5400000">
              <a:off x="8805438" y="3967358"/>
              <a:ext cx="2476981" cy="369332"/>
            </a:xfrm>
            <a:prstGeom prst="rect">
              <a:avLst/>
            </a:prstGeom>
            <a:noFill/>
          </p:spPr>
          <p:txBody>
            <a:bodyPr wrap="square" rtlCol="0">
              <a:spAutoFit/>
            </a:bodyPr>
            <a:lstStyle/>
            <a:p>
              <a:r>
                <a:rPr lang="tr-TR" dirty="0"/>
                <a:t>İhtiyaçların  belirlenmesi</a:t>
              </a:r>
            </a:p>
          </p:txBody>
        </p:sp>
        <p:sp>
          <p:nvSpPr>
            <p:cNvPr id="19" name="Metin kutusu 18">
              <a:extLst>
                <a:ext uri="{FF2B5EF4-FFF2-40B4-BE49-F238E27FC236}">
                  <a16:creationId xmlns:a16="http://schemas.microsoft.com/office/drawing/2014/main" id="{A86355FF-45FF-53E6-A665-32DC9ACF2A80}"/>
                </a:ext>
              </a:extLst>
            </p:cNvPr>
            <p:cNvSpPr txBox="1"/>
            <p:nvPr/>
          </p:nvSpPr>
          <p:spPr>
            <a:xfrm rot="16200000">
              <a:off x="756872" y="3937981"/>
              <a:ext cx="2801063" cy="369332"/>
            </a:xfrm>
            <a:prstGeom prst="rect">
              <a:avLst/>
            </a:prstGeom>
            <a:noFill/>
          </p:spPr>
          <p:txBody>
            <a:bodyPr wrap="square" rtlCol="0">
              <a:spAutoFit/>
            </a:bodyPr>
            <a:lstStyle/>
            <a:p>
              <a:r>
                <a:rPr lang="tr-TR" dirty="0"/>
                <a:t>İhtiyaçların  karşılanması</a:t>
              </a:r>
            </a:p>
          </p:txBody>
        </p:sp>
      </p:grpSp>
    </p:spTree>
    <p:extLst>
      <p:ext uri="{BB962C8B-B14F-4D97-AF65-F5344CB8AC3E}">
        <p14:creationId xmlns:p14="http://schemas.microsoft.com/office/powerpoint/2010/main" val="262819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Planlama</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227778111"/>
              </p:ext>
            </p:extLst>
          </p:nvPr>
        </p:nvGraphicFramePr>
        <p:xfrm>
          <a:off x="5093110" y="3207227"/>
          <a:ext cx="6531896" cy="914400"/>
        </p:xfrm>
        <a:graphic>
          <a:graphicData uri="http://schemas.openxmlformats.org/drawingml/2006/table">
            <a:tbl>
              <a:tblPr firstRow="1" bandRow="1">
                <a:tableStyleId>{5C22544A-7EE6-4342-B048-85BDC9FD1C3A}</a:tableStyleId>
              </a:tblPr>
              <a:tblGrid>
                <a:gridCol w="6531896">
                  <a:extLst>
                    <a:ext uri="{9D8B030D-6E8A-4147-A177-3AD203B41FA5}">
                      <a16:colId xmlns:a16="http://schemas.microsoft.com/office/drawing/2014/main" val="2605278236"/>
                    </a:ext>
                  </a:extLst>
                </a:gridCol>
              </a:tblGrid>
              <a:tr h="783284">
                <a:tc>
                  <a:txBody>
                    <a:bodyPr/>
                    <a:lstStyle/>
                    <a:p>
                      <a:pPr marL="285750" indent="-285750">
                        <a:buFont typeface="Arial" panose="020B0604020202020204" pitchFamily="34" charset="0"/>
                        <a:buChar char="•"/>
                      </a:pPr>
                      <a:r>
                        <a:rPr lang="tr-TR" b="0" dirty="0">
                          <a:solidFill>
                            <a:schemeClr val="tx1"/>
                          </a:solidFill>
                          <a:latin typeface="+mj-lt"/>
                        </a:rPr>
                        <a:t>Toplumun sağlık ihtiyaçlarını belirlemek için, </a:t>
                      </a:r>
                      <a:r>
                        <a:rPr lang="tr-TR" b="0" dirty="0" err="1">
                          <a:solidFill>
                            <a:schemeClr val="tx1"/>
                          </a:solidFill>
                          <a:latin typeface="+mj-lt"/>
                        </a:rPr>
                        <a:t>epidemiyologlar</a:t>
                      </a:r>
                      <a:r>
                        <a:rPr lang="tr-TR" b="0" dirty="0">
                          <a:solidFill>
                            <a:schemeClr val="tx1"/>
                          </a:solidFill>
                          <a:latin typeface="+mj-lt"/>
                        </a:rPr>
                        <a:t>, halk sağlığı uzmanları, sağlık yöneticilerinden oluşan ekip oluşturma.</a:t>
                      </a:r>
                    </a:p>
                    <a:p>
                      <a:pPr marL="285750" indent="-285750">
                        <a:buFont typeface="Arial" panose="020B0604020202020204" pitchFamily="34" charset="0"/>
                        <a:buChar char="•"/>
                      </a:pPr>
                      <a:r>
                        <a:rPr lang="tr-TR" b="0" dirty="0">
                          <a:solidFill>
                            <a:schemeClr val="tx1"/>
                          </a:solidFill>
                          <a:latin typeface="+mj-lt"/>
                        </a:rPr>
                        <a:t>Ekibin çalışma sisteminin kurulması</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390972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6" name="Rectangle 39">
            <a:extLst>
              <a:ext uri="{FF2B5EF4-FFF2-40B4-BE49-F238E27FC236}">
                <a16:creationId xmlns:a16="http://schemas.microsoft.com/office/drawing/2014/main" id="{A78699D1-FC34-28D5-2C70-176FCDB9E904}"/>
              </a:ext>
            </a:extLst>
          </p:cNvPr>
          <p:cNvSpPr/>
          <p:nvPr/>
        </p:nvSpPr>
        <p:spPr>
          <a:xfrm flipH="1">
            <a:off x="5189688" y="2649742"/>
            <a:ext cx="63447" cy="681038"/>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5C394E63-97DE-91CC-9D28-12A74A8F2E07}"/>
              </a:ext>
            </a:extLst>
          </p:cNvPr>
          <p:cNvSpPr txBox="1"/>
          <p:nvPr/>
        </p:nvSpPr>
        <p:spPr>
          <a:xfrm>
            <a:off x="5253135" y="2528596"/>
            <a:ext cx="6055568" cy="2585323"/>
          </a:xfrm>
          <a:prstGeom prst="rect">
            <a:avLst/>
          </a:prstGeom>
          <a:noFill/>
        </p:spPr>
        <p:txBody>
          <a:bodyPr wrap="square" rtlCol="0">
            <a:spAutoFit/>
          </a:bodyPr>
          <a:lstStyle/>
          <a:p>
            <a:r>
              <a:rPr lang="tr-TR" dirty="0"/>
              <a:t>Sağlık kurumunun kurulduğu (faaliyette bulunduğu), hastaların geldiği (ikamet ettiği), ‘rekabet savaşlarının’ yaşandığı coğrafik alan/bölge</a:t>
            </a:r>
          </a:p>
          <a:p>
            <a:endParaRPr lang="tr-TR" dirty="0"/>
          </a:p>
          <a:p>
            <a:pPr marL="285750" indent="-285750">
              <a:buFont typeface="Arial" panose="020B0604020202020204" pitchFamily="34" charset="0"/>
              <a:buChar char="•"/>
            </a:pPr>
            <a:r>
              <a:rPr lang="tr-TR" dirty="0"/>
              <a:t>Ülke geneli</a:t>
            </a:r>
          </a:p>
          <a:p>
            <a:pPr marL="285750" indent="-285750">
              <a:buFont typeface="Arial" panose="020B0604020202020204" pitchFamily="34" charset="0"/>
              <a:buChar char="•"/>
            </a:pPr>
            <a:r>
              <a:rPr lang="tr-TR" dirty="0"/>
              <a:t>Bölge</a:t>
            </a:r>
          </a:p>
          <a:p>
            <a:pPr marL="285750" indent="-285750">
              <a:buFont typeface="Arial" panose="020B0604020202020204" pitchFamily="34" charset="0"/>
              <a:buChar char="•"/>
            </a:pPr>
            <a:r>
              <a:rPr lang="tr-TR" dirty="0"/>
              <a:t>İl</a:t>
            </a:r>
          </a:p>
          <a:p>
            <a:pPr marL="285750" indent="-285750">
              <a:buFont typeface="Arial" panose="020B0604020202020204" pitchFamily="34" charset="0"/>
              <a:buChar char="•"/>
            </a:pPr>
            <a:r>
              <a:rPr lang="tr-TR" dirty="0"/>
              <a:t>İlçe</a:t>
            </a:r>
          </a:p>
          <a:p>
            <a:pPr marL="285750" indent="-285750">
              <a:buFont typeface="Arial" panose="020B0604020202020204" pitchFamily="34" charset="0"/>
              <a:buChar char="•"/>
            </a:pPr>
            <a:r>
              <a:rPr lang="tr-TR" dirty="0"/>
              <a:t>Mahalle</a:t>
            </a:r>
          </a:p>
        </p:txBody>
      </p:sp>
    </p:spTree>
    <p:extLst>
      <p:ext uri="{BB962C8B-B14F-4D97-AF65-F5344CB8AC3E}">
        <p14:creationId xmlns:p14="http://schemas.microsoft.com/office/powerpoint/2010/main" val="198081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veri toplama</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3036944327"/>
              </p:ext>
            </p:extLst>
          </p:nvPr>
        </p:nvGraphicFramePr>
        <p:xfrm>
          <a:off x="5093110" y="3207227"/>
          <a:ext cx="6531896" cy="1737360"/>
        </p:xfrm>
        <a:graphic>
          <a:graphicData uri="http://schemas.openxmlformats.org/drawingml/2006/table">
            <a:tbl>
              <a:tblPr firstRow="1" bandRow="1">
                <a:tableStyleId>{5C22544A-7EE6-4342-B048-85BDC9FD1C3A}</a:tableStyleId>
              </a:tblPr>
              <a:tblGrid>
                <a:gridCol w="6531896">
                  <a:extLst>
                    <a:ext uri="{9D8B030D-6E8A-4147-A177-3AD203B41FA5}">
                      <a16:colId xmlns:a16="http://schemas.microsoft.com/office/drawing/2014/main" val="2605278236"/>
                    </a:ext>
                  </a:extLst>
                </a:gridCol>
              </a:tblGrid>
              <a:tr h="783284">
                <a:tc>
                  <a:txBody>
                    <a:bodyPr/>
                    <a:lstStyle/>
                    <a:p>
                      <a:pPr marL="285750" indent="-285750">
                        <a:buFont typeface="Arial" panose="020B0604020202020204" pitchFamily="34" charset="0"/>
                        <a:buChar char="•"/>
                      </a:pPr>
                      <a:r>
                        <a:rPr lang="tr-TR" b="0" dirty="0">
                          <a:solidFill>
                            <a:schemeClr val="tx1"/>
                          </a:solidFill>
                          <a:latin typeface="+mj-lt"/>
                        </a:rPr>
                        <a:t>Bu aşamada hizmet bölgesinde yaşayan nüfusun sağlık düzeyini gösteren göstergelerle ilgili veriler toplanır.  </a:t>
                      </a:r>
                    </a:p>
                    <a:p>
                      <a:pPr marL="285750" indent="-285750">
                        <a:buFont typeface="Arial" panose="020B0604020202020204" pitchFamily="34" charset="0"/>
                        <a:buChar char="•"/>
                      </a:pPr>
                      <a:endParaRPr lang="tr-TR" b="0" dirty="0">
                        <a:solidFill>
                          <a:schemeClr val="tx1"/>
                        </a:solidFill>
                        <a:latin typeface="+mj-lt"/>
                      </a:endParaRPr>
                    </a:p>
                    <a:p>
                      <a:pPr marL="285750" indent="-285750">
                        <a:buFont typeface="Arial" panose="020B0604020202020204" pitchFamily="34" charset="0"/>
                        <a:buChar char="•"/>
                      </a:pPr>
                      <a:r>
                        <a:rPr lang="tr-TR" b="0" dirty="0">
                          <a:solidFill>
                            <a:schemeClr val="tx1"/>
                          </a:solidFill>
                          <a:latin typeface="+mj-lt"/>
                        </a:rPr>
                        <a:t>ICD 10 tanı gruplarına göre ölümlerin dağılımı</a:t>
                      </a:r>
                    </a:p>
                    <a:p>
                      <a:pPr marL="285750" indent="-285750">
                        <a:buFont typeface="Arial" panose="020B0604020202020204" pitchFamily="34" charset="0"/>
                        <a:buChar char="•"/>
                      </a:pPr>
                      <a:r>
                        <a:rPr lang="tr-TR" b="0" dirty="0">
                          <a:solidFill>
                            <a:schemeClr val="tx1"/>
                          </a:solidFill>
                          <a:latin typeface="+mj-lt"/>
                        </a:rPr>
                        <a:t>ICD 10 tanı gruplarına göre yatan hastaların dağılımı</a:t>
                      </a:r>
                    </a:p>
                    <a:p>
                      <a:pPr marL="285750" indent="-285750">
                        <a:buFont typeface="Arial" panose="020B0604020202020204" pitchFamily="34" charset="0"/>
                        <a:buChar char="•"/>
                      </a:pPr>
                      <a:r>
                        <a:rPr lang="tr-TR" b="0" dirty="0">
                          <a:solidFill>
                            <a:schemeClr val="tx1"/>
                          </a:solidFill>
                          <a:latin typeface="+mj-lt"/>
                        </a:rPr>
                        <a:t>Hastalık yükleri (</a:t>
                      </a:r>
                      <a:r>
                        <a:rPr lang="tr-TR" b="0" dirty="0" err="1">
                          <a:solidFill>
                            <a:schemeClr val="tx1"/>
                          </a:solidFill>
                          <a:latin typeface="+mj-lt"/>
                        </a:rPr>
                        <a:t>DALYs</a:t>
                      </a:r>
                      <a:r>
                        <a:rPr lang="tr-TR" b="0" dirty="0">
                          <a:solidFill>
                            <a:schemeClr val="tx1"/>
                          </a:solidFill>
                          <a:latin typeface="+mj-lt"/>
                        </a:rPr>
                        <a:t>)</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1771234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0595AD13-49D5-791B-C3D9-2E4C8ED7AD81}"/>
              </a:ext>
            </a:extLst>
          </p:cNvPr>
          <p:cNvGraphicFramePr>
            <a:graphicFrameLocks noGrp="1"/>
          </p:cNvGraphicFramePr>
          <p:nvPr>
            <p:extLst>
              <p:ext uri="{D42A27DB-BD31-4B8C-83A1-F6EECF244321}">
                <p14:modId xmlns:p14="http://schemas.microsoft.com/office/powerpoint/2010/main" val="1095279732"/>
              </p:ext>
            </p:extLst>
          </p:nvPr>
        </p:nvGraphicFramePr>
        <p:xfrm>
          <a:off x="1837387" y="1809248"/>
          <a:ext cx="9614916" cy="3239504"/>
        </p:xfrm>
        <a:graphic>
          <a:graphicData uri="http://schemas.openxmlformats.org/drawingml/2006/table">
            <a:tbl>
              <a:tblPr>
                <a:tableStyleId>{21E4AEA4-8DFA-4A89-87EB-49C32662AFE0}</a:tableStyleId>
              </a:tblPr>
              <a:tblGrid>
                <a:gridCol w="559083">
                  <a:extLst>
                    <a:ext uri="{9D8B030D-6E8A-4147-A177-3AD203B41FA5}">
                      <a16:colId xmlns:a16="http://schemas.microsoft.com/office/drawing/2014/main" val="137294760"/>
                    </a:ext>
                  </a:extLst>
                </a:gridCol>
                <a:gridCol w="2009558">
                  <a:extLst>
                    <a:ext uri="{9D8B030D-6E8A-4147-A177-3AD203B41FA5}">
                      <a16:colId xmlns:a16="http://schemas.microsoft.com/office/drawing/2014/main" val="2126971042"/>
                    </a:ext>
                  </a:extLst>
                </a:gridCol>
                <a:gridCol w="893729">
                  <a:extLst>
                    <a:ext uri="{9D8B030D-6E8A-4147-A177-3AD203B41FA5}">
                      <a16:colId xmlns:a16="http://schemas.microsoft.com/office/drawing/2014/main" val="321669460"/>
                    </a:ext>
                  </a:extLst>
                </a:gridCol>
                <a:gridCol w="2219785">
                  <a:extLst>
                    <a:ext uri="{9D8B030D-6E8A-4147-A177-3AD203B41FA5}">
                      <a16:colId xmlns:a16="http://schemas.microsoft.com/office/drawing/2014/main" val="2129474768"/>
                    </a:ext>
                  </a:extLst>
                </a:gridCol>
                <a:gridCol w="949230">
                  <a:extLst>
                    <a:ext uri="{9D8B030D-6E8A-4147-A177-3AD203B41FA5}">
                      <a16:colId xmlns:a16="http://schemas.microsoft.com/office/drawing/2014/main" val="2299631657"/>
                    </a:ext>
                  </a:extLst>
                </a:gridCol>
                <a:gridCol w="1887729">
                  <a:extLst>
                    <a:ext uri="{9D8B030D-6E8A-4147-A177-3AD203B41FA5}">
                      <a16:colId xmlns:a16="http://schemas.microsoft.com/office/drawing/2014/main" val="3299117004"/>
                    </a:ext>
                  </a:extLst>
                </a:gridCol>
                <a:gridCol w="1095802">
                  <a:extLst>
                    <a:ext uri="{9D8B030D-6E8A-4147-A177-3AD203B41FA5}">
                      <a16:colId xmlns:a16="http://schemas.microsoft.com/office/drawing/2014/main" val="2869652959"/>
                    </a:ext>
                  </a:extLst>
                </a:gridCol>
              </a:tblGrid>
              <a:tr h="324150">
                <a:tc>
                  <a:txBody>
                    <a:bodyPr/>
                    <a:lstStyle/>
                    <a:p>
                      <a:pPr>
                        <a:lnSpc>
                          <a:spcPct val="115000"/>
                        </a:lnSpc>
                        <a:spcAft>
                          <a:spcPts val="1000"/>
                        </a:spcAft>
                      </a:pPr>
                      <a:r>
                        <a:rPr lang="tr-TR" sz="1800" b="0" dirty="0">
                          <a:effectLst/>
                        </a:rPr>
                        <a:t>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Erkek</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YLL</a:t>
                      </a:r>
                      <a:endParaRPr lang="tr-TR" sz="1800" b="0">
                        <a:effectLst/>
                      </a:endParaRPr>
                    </a:p>
                    <a:p>
                      <a:pPr algn="ctr">
                        <a:lnSpc>
                          <a:spcPct val="115000"/>
                        </a:lnSpc>
                        <a:spcAft>
                          <a:spcPts val="1000"/>
                        </a:spcAft>
                      </a:pPr>
                      <a:r>
                        <a:rPr lang="tr-TR" sz="1200" b="0">
                          <a:effectLst/>
                        </a:rPr>
                        <a:t>('000)</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Kadın</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YLL</a:t>
                      </a:r>
                      <a:endParaRPr lang="tr-TR" sz="1800" b="0">
                        <a:effectLst/>
                      </a:endParaRPr>
                    </a:p>
                    <a:p>
                      <a:pPr algn="ctr">
                        <a:lnSpc>
                          <a:spcPct val="115000"/>
                        </a:lnSpc>
                        <a:spcAft>
                          <a:spcPts val="1000"/>
                        </a:spcAft>
                      </a:pPr>
                      <a:r>
                        <a:rPr lang="tr-TR" sz="1200" b="0">
                          <a:effectLst/>
                        </a:rPr>
                        <a:t>('000)</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Toplam</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nSpc>
                          <a:spcPct val="115000"/>
                        </a:lnSpc>
                        <a:spcAft>
                          <a:spcPts val="1000"/>
                        </a:spcAft>
                      </a:pPr>
                      <a:r>
                        <a:rPr lang="tr-TR" sz="1200" b="0" dirty="0">
                          <a:effectLst/>
                        </a:rPr>
                        <a:t>YLL</a:t>
                      </a:r>
                      <a:endParaRPr lang="tr-TR" sz="1800" b="0" dirty="0">
                        <a:effectLst/>
                      </a:endParaRPr>
                    </a:p>
                    <a:p>
                      <a:pPr>
                        <a:lnSpc>
                          <a:spcPct val="115000"/>
                        </a:lnSpc>
                        <a:spcAft>
                          <a:spcPts val="1000"/>
                        </a:spcAft>
                      </a:pPr>
                      <a:r>
                        <a:rPr lang="tr-TR" sz="1200" b="0" dirty="0">
                          <a:effectLst/>
                        </a:rPr>
                        <a:t>('000)</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874580671"/>
                  </a:ext>
                </a:extLst>
              </a:tr>
              <a:tr h="129846">
                <a:tc>
                  <a:txBody>
                    <a:bodyPr/>
                    <a:lstStyle/>
                    <a:p>
                      <a:pPr>
                        <a:lnSpc>
                          <a:spcPct val="115000"/>
                        </a:lnSpc>
                        <a:spcAft>
                          <a:spcPts val="1000"/>
                        </a:spcAft>
                      </a:pPr>
                      <a:r>
                        <a:rPr lang="tr-TR" sz="1200" b="0" dirty="0">
                          <a:effectLst/>
                        </a:rPr>
                        <a:t>1</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İskemik Kalp hastalıkları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472.843</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Perinatal Nedenler</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dirty="0">
                          <a:effectLst/>
                        </a:rPr>
                        <a:t>386.467</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Perinatal Nedenler</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821.008</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34054451"/>
                  </a:ext>
                </a:extLst>
              </a:tr>
              <a:tr h="129846">
                <a:tc>
                  <a:txBody>
                    <a:bodyPr/>
                    <a:lstStyle/>
                    <a:p>
                      <a:pPr>
                        <a:lnSpc>
                          <a:spcPct val="115000"/>
                        </a:lnSpc>
                        <a:spcAft>
                          <a:spcPts val="1000"/>
                        </a:spcAft>
                      </a:pPr>
                      <a:r>
                        <a:rPr lang="tr-TR" sz="1200" b="0" dirty="0">
                          <a:effectLst/>
                        </a:rPr>
                        <a:t>2</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Perinatal Nedenler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434.541</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İskemik Kalp hastalıkları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dirty="0">
                          <a:effectLst/>
                        </a:rPr>
                        <a:t>321.489</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İskemik Kalp hastalıkları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a:effectLst/>
                        </a:rPr>
                        <a:t>794.332</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733921912"/>
                  </a:ext>
                </a:extLst>
              </a:tr>
              <a:tr h="0">
                <a:tc>
                  <a:txBody>
                    <a:bodyPr/>
                    <a:lstStyle/>
                    <a:p>
                      <a:pPr>
                        <a:lnSpc>
                          <a:spcPct val="115000"/>
                        </a:lnSpc>
                        <a:spcAft>
                          <a:spcPts val="1000"/>
                        </a:spcAft>
                      </a:pPr>
                      <a:r>
                        <a:rPr lang="tr-TR" sz="1200" b="0" dirty="0">
                          <a:effectLst/>
                        </a:rPr>
                        <a:t>3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Serebrovasküler  </a:t>
                      </a:r>
                      <a:r>
                        <a:rPr lang="tr-TR" sz="1200" b="0" dirty="0" err="1">
                          <a:effectLst/>
                        </a:rPr>
                        <a:t>Hast</a:t>
                      </a:r>
                      <a:r>
                        <a:rPr lang="tr-TR" sz="1200" b="0" dirty="0">
                          <a:effectLst/>
                        </a:rPr>
                        <a:t>.</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283.111</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Serebrovasküler </a:t>
                      </a:r>
                      <a:r>
                        <a:rPr lang="tr-TR" sz="1200" b="0" dirty="0" err="1">
                          <a:effectLst/>
                        </a:rPr>
                        <a:t>Hast</a:t>
                      </a:r>
                      <a:r>
                        <a:rPr lang="tr-TR" sz="1200" b="0" dirty="0">
                          <a:effectLst/>
                        </a:rPr>
                        <a:t>.</a:t>
                      </a:r>
                      <a:endParaRPr lang="tr-TR" sz="1800" b="0" dirty="0">
                        <a:effectLst/>
                      </a:endParaRPr>
                    </a:p>
                  </a:txBody>
                  <a:tcPr marL="68580" marR="68580" marT="0" marB="0" anchor="ctr"/>
                </a:tc>
                <a:tc>
                  <a:txBody>
                    <a:bodyPr/>
                    <a:lstStyle/>
                    <a:p>
                      <a:pPr algn="ctr">
                        <a:lnSpc>
                          <a:spcPct val="115000"/>
                        </a:lnSpc>
                        <a:spcAft>
                          <a:spcPts val="1000"/>
                        </a:spcAft>
                      </a:pPr>
                      <a:r>
                        <a:rPr lang="tr-TR" sz="1200" b="0">
                          <a:effectLst/>
                        </a:rPr>
                        <a:t>220.422</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Serebrovasküler </a:t>
                      </a:r>
                      <a:r>
                        <a:rPr lang="tr-TR" sz="1200" b="0" dirty="0" err="1">
                          <a:effectLst/>
                        </a:rPr>
                        <a:t>Hast</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503.533</a:t>
                      </a:r>
                      <a:r>
                        <a:rPr lang="tr-TR" sz="1800" b="0" dirty="0">
                          <a:effectLst/>
                        </a:rPr>
                        <a:t>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598116901"/>
                  </a:ext>
                </a:extLst>
              </a:tr>
              <a:tr h="216640">
                <a:tc>
                  <a:txBody>
                    <a:bodyPr/>
                    <a:lstStyle/>
                    <a:p>
                      <a:pPr>
                        <a:lnSpc>
                          <a:spcPct val="115000"/>
                        </a:lnSpc>
                        <a:spcAft>
                          <a:spcPts val="1000"/>
                        </a:spcAft>
                      </a:pPr>
                      <a:r>
                        <a:rPr lang="tr-TR" sz="1200" b="0" dirty="0">
                          <a:effectLst/>
                        </a:rPr>
                        <a:t>4</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Alt solunum </a:t>
                      </a:r>
                      <a:r>
                        <a:rPr lang="tr-TR" sz="1200" b="0" dirty="0" err="1">
                          <a:effectLst/>
                        </a:rPr>
                        <a:t>Sist</a:t>
                      </a:r>
                      <a:r>
                        <a:rPr lang="tr-TR" sz="1200" b="0" dirty="0">
                          <a:effectLst/>
                        </a:rPr>
                        <a:t>. </a:t>
                      </a:r>
                      <a:r>
                        <a:rPr lang="tr-TR" sz="1200" b="0" dirty="0" err="1">
                          <a:effectLst/>
                        </a:rPr>
                        <a:t>Enf</a:t>
                      </a:r>
                      <a:r>
                        <a:rPr lang="tr-TR" sz="1200" b="0" dirty="0">
                          <a:effectLst/>
                        </a:rPr>
                        <a:t>.</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211.318</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Alt solunum Sis. </a:t>
                      </a:r>
                      <a:r>
                        <a:rPr lang="tr-TR" sz="1200" b="0" dirty="0" err="1">
                          <a:effectLst/>
                        </a:rPr>
                        <a:t>Enf</a:t>
                      </a:r>
                      <a:r>
                        <a:rPr lang="tr-TR" sz="1200" b="0" dirty="0">
                          <a:effectLst/>
                        </a:rPr>
                        <a:t>.</a:t>
                      </a:r>
                      <a:endParaRPr lang="tr-TR" sz="1800" b="0" dirty="0">
                        <a:effectLst/>
                      </a:endParaRPr>
                    </a:p>
                  </a:txBody>
                  <a:tcPr marL="68580" marR="68580" marT="0" marB="0" anchor="ctr"/>
                </a:tc>
                <a:tc>
                  <a:txBody>
                    <a:bodyPr/>
                    <a:lstStyle/>
                    <a:p>
                      <a:pPr algn="ctr">
                        <a:lnSpc>
                          <a:spcPct val="115000"/>
                        </a:lnSpc>
                        <a:spcAft>
                          <a:spcPts val="1000"/>
                        </a:spcAft>
                      </a:pPr>
                      <a:r>
                        <a:rPr lang="tr-TR" sz="1200" b="0">
                          <a:effectLst/>
                        </a:rPr>
                        <a:t>183.826</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dirty="0">
                          <a:effectLst/>
                        </a:rPr>
                        <a:t>Alt solunum Sis </a:t>
                      </a:r>
                      <a:r>
                        <a:rPr lang="tr-TR" sz="1200" b="0" dirty="0" err="1">
                          <a:effectLst/>
                        </a:rPr>
                        <a:t>Enf</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395.144</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550068256"/>
                  </a:ext>
                </a:extLst>
              </a:tr>
              <a:tr h="129846">
                <a:tc>
                  <a:txBody>
                    <a:bodyPr/>
                    <a:lstStyle/>
                    <a:p>
                      <a:pPr>
                        <a:lnSpc>
                          <a:spcPct val="115000"/>
                        </a:lnSpc>
                        <a:spcAft>
                          <a:spcPts val="1000"/>
                        </a:spcAft>
                      </a:pPr>
                      <a:r>
                        <a:rPr lang="tr-TR" sz="1200" b="0" dirty="0">
                          <a:effectLst/>
                        </a:rPr>
                        <a:t>5</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Karayolu trafik kazaları</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161.306</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Konjenital anomaliler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101.303</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Konjenital anomaliler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225.712</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39052757"/>
                  </a:ext>
                </a:extLst>
              </a:tr>
              <a:tr h="129846">
                <a:tc>
                  <a:txBody>
                    <a:bodyPr/>
                    <a:lstStyle/>
                    <a:p>
                      <a:pPr>
                        <a:lnSpc>
                          <a:spcPct val="115000"/>
                        </a:lnSpc>
                        <a:spcAft>
                          <a:spcPts val="1000"/>
                        </a:spcAft>
                      </a:pPr>
                      <a:r>
                        <a:rPr lang="tr-TR" sz="1200" b="0">
                          <a:effectLst/>
                        </a:rPr>
                        <a:t>6</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Konjenital anomaliler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124.409</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İshalli hastalıklar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93.698</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Karayolu trafik kazaları</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223.309</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865071024"/>
                  </a:ext>
                </a:extLst>
              </a:tr>
              <a:tr h="129846">
                <a:tc>
                  <a:txBody>
                    <a:bodyPr/>
                    <a:lstStyle/>
                    <a:p>
                      <a:pPr>
                        <a:lnSpc>
                          <a:spcPct val="115000"/>
                        </a:lnSpc>
                        <a:spcAft>
                          <a:spcPts val="1000"/>
                        </a:spcAft>
                      </a:pPr>
                      <a:r>
                        <a:rPr lang="tr-TR" sz="1200" b="0" dirty="0">
                          <a:effectLst/>
                        </a:rPr>
                        <a:t>7</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İshalli hastalıklar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105.266</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Karayolu trafik kazaları</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62.003</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İshalli hastalıklar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198.964</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430370644"/>
                  </a:ext>
                </a:extLst>
              </a:tr>
              <a:tr h="247246">
                <a:tc>
                  <a:txBody>
                    <a:bodyPr/>
                    <a:lstStyle/>
                    <a:p>
                      <a:pPr>
                        <a:lnSpc>
                          <a:spcPct val="115000"/>
                        </a:lnSpc>
                        <a:spcAft>
                          <a:spcPts val="1000"/>
                        </a:spcAft>
                      </a:pPr>
                      <a:r>
                        <a:rPr lang="tr-TR" sz="1200" b="0" dirty="0">
                          <a:effectLst/>
                        </a:rPr>
                        <a:t>8</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Trakea, Bronş ve Akciğer Kanserleri</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102.623</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Diyabetes Mellitus</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57.119</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KOAH</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130.136</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036720413"/>
                  </a:ext>
                </a:extLst>
              </a:tr>
              <a:tr h="247246">
                <a:tc>
                  <a:txBody>
                    <a:bodyPr/>
                    <a:lstStyle/>
                    <a:p>
                      <a:pPr>
                        <a:lnSpc>
                          <a:spcPct val="115000"/>
                        </a:lnSpc>
                        <a:spcAft>
                          <a:spcPts val="1000"/>
                        </a:spcAft>
                      </a:pPr>
                      <a:r>
                        <a:rPr lang="tr-TR" sz="1200" b="0" dirty="0">
                          <a:effectLst/>
                        </a:rPr>
                        <a:t>9</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KOAH</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95.822</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Romatik kalp hastalıkları</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55.182</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Trakea, Bronş ve Akciğer Kanser.</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117.921</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516334872"/>
                  </a:ext>
                </a:extLst>
              </a:tr>
              <a:tr h="384058">
                <a:tc>
                  <a:txBody>
                    <a:bodyPr/>
                    <a:lstStyle/>
                    <a:p>
                      <a:pPr>
                        <a:lnSpc>
                          <a:spcPct val="115000"/>
                        </a:lnSpc>
                        <a:spcAft>
                          <a:spcPts val="1000"/>
                        </a:spcAft>
                      </a:pPr>
                      <a:r>
                        <a:rPr lang="tr-TR" sz="1200" b="0" dirty="0">
                          <a:effectLst/>
                        </a:rPr>
                        <a:t>10</a:t>
                      </a:r>
                      <a:endParaRPr lang="tr-TR" sz="1800" b="0" dirty="0">
                        <a:effectLst/>
                      </a:endParaRPr>
                    </a:p>
                  </a:txBody>
                  <a:tcPr marL="68580" marR="68580" marT="0" marB="0" anchor="ctr"/>
                </a:tc>
                <a:tc>
                  <a:txBody>
                    <a:bodyPr/>
                    <a:lstStyle/>
                    <a:p>
                      <a:pPr>
                        <a:lnSpc>
                          <a:spcPct val="115000"/>
                        </a:lnSpc>
                        <a:spcAft>
                          <a:spcPts val="1000"/>
                        </a:spcAft>
                      </a:pPr>
                      <a:r>
                        <a:rPr lang="tr-TR" sz="1200" b="0" dirty="0">
                          <a:effectLst/>
                        </a:rPr>
                        <a:t>Lösemi </a:t>
                      </a:r>
                      <a:endParaRPr lang="tr-TR" sz="1800" b="0" dirty="0">
                        <a:effectLst/>
                      </a:endParaRPr>
                    </a:p>
                  </a:txBody>
                  <a:tcPr marL="68580" marR="68580" marT="0" marB="0" anchor="ctr"/>
                </a:tc>
                <a:tc>
                  <a:txBody>
                    <a:bodyPr/>
                    <a:lstStyle/>
                    <a:p>
                      <a:pPr algn="ctr">
                        <a:lnSpc>
                          <a:spcPct val="115000"/>
                        </a:lnSpc>
                        <a:spcAft>
                          <a:spcPts val="1000"/>
                        </a:spcAft>
                      </a:pPr>
                      <a:r>
                        <a:rPr lang="tr-TR" sz="1200" b="0">
                          <a:effectLst/>
                        </a:rPr>
                        <a:t>63.509</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Hipertansif kalp hastalıkları </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tr-TR" sz="1200" b="0">
                          <a:effectLst/>
                        </a:rPr>
                        <a:t>51.092</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tr-TR" sz="1200" b="0">
                          <a:effectLst/>
                        </a:rPr>
                        <a:t>Diabetes Mellitus </a:t>
                      </a:r>
                      <a:endParaRPr lang="tr-T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1000"/>
                        </a:spcAft>
                      </a:pPr>
                      <a:r>
                        <a:rPr lang="tr-TR" sz="1200" b="0" dirty="0">
                          <a:effectLst/>
                        </a:rPr>
                        <a:t>97.388</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7573538"/>
                  </a:ext>
                </a:extLst>
              </a:tr>
            </a:tbl>
          </a:graphicData>
        </a:graphic>
      </p:graphicFrame>
      <p:sp>
        <p:nvSpPr>
          <p:cNvPr id="4" name="Rectangle: Rounded Corners 5">
            <a:extLst>
              <a:ext uri="{FF2B5EF4-FFF2-40B4-BE49-F238E27FC236}">
                <a16:creationId xmlns:a16="http://schemas.microsoft.com/office/drawing/2014/main" id="{BA68F26C-252A-AF37-1CE8-1A68D7414030}"/>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Kaybedilen yaşam yılları (YLL)</a:t>
            </a:r>
            <a:endParaRPr lang="en-US" sz="2000" b="1" dirty="0">
              <a:solidFill>
                <a:schemeClr val="bg1"/>
              </a:solidFill>
              <a:latin typeface="+mj-lt"/>
            </a:endParaRPr>
          </a:p>
        </p:txBody>
      </p:sp>
      <p:sp>
        <p:nvSpPr>
          <p:cNvPr id="5" name="Oval 4">
            <a:extLst>
              <a:ext uri="{FF2B5EF4-FFF2-40B4-BE49-F238E27FC236}">
                <a16:creationId xmlns:a16="http://schemas.microsoft.com/office/drawing/2014/main" id="{9010BC06-E404-5E77-2E5A-C1603DE4CC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7">
            <a:extLst>
              <a:ext uri="{FF2B5EF4-FFF2-40B4-BE49-F238E27FC236}">
                <a16:creationId xmlns:a16="http://schemas.microsoft.com/office/drawing/2014/main" id="{73AAB705-E9A6-1050-0FD1-DAA478843204}"/>
              </a:ext>
            </a:extLst>
          </p:cNvPr>
          <p:cNvCxnSpPr>
            <a:stCxn id="4"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539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analiz</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1714406314"/>
              </p:ext>
            </p:extLst>
          </p:nvPr>
        </p:nvGraphicFramePr>
        <p:xfrm>
          <a:off x="3736257" y="2987480"/>
          <a:ext cx="7511845" cy="228600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ICD 10 tanı gruplarına göre ölümlerin dağılımı, ICD 10 tanı gruplarına göre yatan hastaların dağılımı, hastalık yükleri ile ilgili veriler analiz edilerek, gelecek dönemde  toplumun ihtiyacı duyacağı hizmetler tahmin edilir. Örneğin Türkiye’de KOAH, ciddi bir hastalık yükü oluşturmakta ve KOAH hastalık yükü giderek artmaktadır. </a:t>
                      </a:r>
                    </a:p>
                    <a:p>
                      <a:pPr marL="0" indent="0">
                        <a:buFont typeface="Arial" panose="020B0604020202020204" pitchFamily="34" charset="0"/>
                        <a:buNone/>
                      </a:pPr>
                      <a:endParaRPr lang="tr-TR" b="0" dirty="0">
                        <a:solidFill>
                          <a:schemeClr val="tx1"/>
                        </a:solidFill>
                      </a:endParaRPr>
                    </a:p>
                    <a:p>
                      <a:pPr marL="0" indent="0">
                        <a:buFont typeface="Arial" panose="020B0604020202020204" pitchFamily="34" charset="0"/>
                        <a:buNone/>
                      </a:pPr>
                      <a:r>
                        <a:rPr lang="tr-TR" b="0" dirty="0">
                          <a:solidFill>
                            <a:schemeClr val="tx1"/>
                          </a:solidFill>
                        </a:rPr>
                        <a:t>Bir önceki slaytta yer alan tablodaki veriler, bir kamu veya özel hastane yöneticisi olarak size hangi konularda yol gösterebilir?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3443185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strateji geliştirme</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224843526"/>
              </p:ext>
            </p:extLst>
          </p:nvPr>
        </p:nvGraphicFramePr>
        <p:xfrm>
          <a:off x="3803164" y="3429000"/>
          <a:ext cx="7511845" cy="91440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Strateji geliştirme, </a:t>
                      </a:r>
                    </a:p>
                    <a:p>
                      <a:pPr marL="0" indent="0">
                        <a:buFont typeface="Arial" panose="020B0604020202020204" pitchFamily="34" charset="0"/>
                        <a:buNone/>
                      </a:pPr>
                      <a:endParaRPr lang="tr-TR" b="0" dirty="0">
                        <a:solidFill>
                          <a:schemeClr val="tx1"/>
                        </a:solidFill>
                      </a:endParaRPr>
                    </a:p>
                    <a:p>
                      <a:pPr marL="0" indent="0">
                        <a:buFont typeface="Arial" panose="020B0604020202020204" pitchFamily="34" charset="0"/>
                        <a:buNone/>
                      </a:pPr>
                      <a:r>
                        <a:rPr lang="tr-TR" b="0" dirty="0">
                          <a:solidFill>
                            <a:schemeClr val="tx1"/>
                          </a:solidFill>
                        </a:rPr>
                        <a:t>KOAH hizmetini nasıl sunabiliriz? Hizmet kapasitesini nasıl genişletebiliriz? </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2822662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8222864"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koah tanı, tedavi ve takip süreci (KOAH tanı tedavi rehberi)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8575288" y="723901"/>
            <a:ext cx="3616712"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F53A5494-7484-36C9-50C8-9923972E53BA}"/>
              </a:ext>
            </a:extLst>
          </p:cNvPr>
          <p:cNvSpPr txBox="1"/>
          <p:nvPr/>
        </p:nvSpPr>
        <p:spPr>
          <a:xfrm>
            <a:off x="2172928" y="5835348"/>
            <a:ext cx="9271819" cy="584775"/>
          </a:xfrm>
          <a:prstGeom prst="rect">
            <a:avLst/>
          </a:prstGeom>
          <a:noFill/>
        </p:spPr>
        <p:txBody>
          <a:bodyPr wrap="square" rtlCol="0">
            <a:spAutoFit/>
          </a:bodyPr>
          <a:lstStyle/>
          <a:p>
            <a:r>
              <a:rPr lang="tr-TR" dirty="0"/>
              <a:t> </a:t>
            </a:r>
            <a:r>
              <a:rPr lang="tr-TR" dirty="0">
                <a:solidFill>
                  <a:srgbClr val="C00000"/>
                </a:solidFill>
              </a:rPr>
              <a:t>*</a:t>
            </a:r>
            <a:r>
              <a:rPr lang="tr-TR" sz="1400" dirty="0"/>
              <a:t> parantez içindeki sayı, bir hastaya sunulacak hizmet miktarını, % ise bu hizmetin hastaların ne kadarına verileceğini gösterir.  Örneğin KOAH tanısı alan bir hastaların hepsi, yani  % 100’ü yılda  ortalama 2 kez kontrol muayenesi olacaktır.</a:t>
            </a:r>
            <a:endParaRPr lang="tr-TR" dirty="0"/>
          </a:p>
        </p:txBody>
      </p:sp>
      <p:grpSp>
        <p:nvGrpSpPr>
          <p:cNvPr id="10" name="Grup 9">
            <a:extLst>
              <a:ext uri="{FF2B5EF4-FFF2-40B4-BE49-F238E27FC236}">
                <a16:creationId xmlns:a16="http://schemas.microsoft.com/office/drawing/2014/main" id="{5908A069-094E-2504-C3EB-C69F382CA51F}"/>
              </a:ext>
            </a:extLst>
          </p:cNvPr>
          <p:cNvGrpSpPr/>
          <p:nvPr/>
        </p:nvGrpSpPr>
        <p:grpSpPr>
          <a:xfrm>
            <a:off x="1267891" y="1551738"/>
            <a:ext cx="9656217" cy="4112490"/>
            <a:chOff x="1267891" y="1551738"/>
            <a:chExt cx="9656217" cy="4112490"/>
          </a:xfrm>
        </p:grpSpPr>
        <p:pic>
          <p:nvPicPr>
            <p:cNvPr id="7" name="Resim 6">
              <a:extLst>
                <a:ext uri="{FF2B5EF4-FFF2-40B4-BE49-F238E27FC236}">
                  <a16:creationId xmlns:a16="http://schemas.microsoft.com/office/drawing/2014/main" id="{F297D1EA-5BD9-BF97-64D3-9CD56070E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891" y="1551738"/>
              <a:ext cx="9656217" cy="4112490"/>
            </a:xfrm>
            <a:prstGeom prst="rect">
              <a:avLst/>
            </a:prstGeom>
            <a:noFill/>
          </p:spPr>
        </p:pic>
        <p:sp>
          <p:nvSpPr>
            <p:cNvPr id="9" name="Metin kutusu 8">
              <a:extLst>
                <a:ext uri="{FF2B5EF4-FFF2-40B4-BE49-F238E27FC236}">
                  <a16:creationId xmlns:a16="http://schemas.microsoft.com/office/drawing/2014/main" id="{019724F6-4175-07B5-8C2D-5E4ADD036754}"/>
                </a:ext>
              </a:extLst>
            </p:cNvPr>
            <p:cNvSpPr txBox="1"/>
            <p:nvPr/>
          </p:nvSpPr>
          <p:spPr>
            <a:xfrm>
              <a:off x="2841524" y="4100050"/>
              <a:ext cx="462116" cy="369332"/>
            </a:xfrm>
            <a:prstGeom prst="rect">
              <a:avLst/>
            </a:prstGeom>
            <a:noFill/>
          </p:spPr>
          <p:txBody>
            <a:bodyPr wrap="square" rtlCol="0">
              <a:spAutoFit/>
            </a:bodyPr>
            <a:lstStyle/>
            <a:p>
              <a:r>
                <a:rPr lang="tr-TR" dirty="0">
                  <a:solidFill>
                    <a:srgbClr val="C00000"/>
                  </a:solidFill>
                </a:rPr>
                <a:t>*</a:t>
              </a:r>
              <a:endParaRPr lang="tr-TR" sz="2400" dirty="0">
                <a:solidFill>
                  <a:srgbClr val="C00000"/>
                </a:solidFill>
              </a:endParaRPr>
            </a:p>
          </p:txBody>
        </p:sp>
      </p:grpSp>
    </p:spTree>
    <p:extLst>
      <p:ext uri="{BB962C8B-B14F-4D97-AF65-F5344CB8AC3E}">
        <p14:creationId xmlns:p14="http://schemas.microsoft.com/office/powerpoint/2010/main" val="1090994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kaynak tahsisi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3073199352"/>
              </p:ext>
            </p:extLst>
          </p:nvPr>
        </p:nvGraphicFramePr>
        <p:xfrm>
          <a:off x="4260364" y="3209375"/>
          <a:ext cx="7511845" cy="118872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 Hizmetleri sunmak için gerekli kaynakların belirlenmesi ve tahsis edilmesidir.</a:t>
                      </a:r>
                    </a:p>
                    <a:p>
                      <a:pPr marL="0" indent="0">
                        <a:buFont typeface="Arial" panose="020B0604020202020204" pitchFamily="34" charset="0"/>
                        <a:buNone/>
                      </a:pPr>
                      <a:endParaRPr lang="tr-TR" b="0" dirty="0">
                        <a:solidFill>
                          <a:schemeClr val="tx1"/>
                        </a:solidFill>
                      </a:endParaRPr>
                    </a:p>
                    <a:p>
                      <a:pPr marL="0" indent="0">
                        <a:buFont typeface="Arial" panose="020B0604020202020204" pitchFamily="34" charset="0"/>
                        <a:buNone/>
                      </a:pPr>
                      <a:r>
                        <a:rPr lang="tr-TR" b="0" dirty="0">
                          <a:solidFill>
                            <a:schemeClr val="tx1"/>
                          </a:solidFill>
                        </a:rPr>
                        <a:t>Bir önceki slaytta yer alan KOAH tanı tedavi rehberi, kaynak planlama ve tahsisinde bizlere nasıl yol gösterebilir?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147437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972608"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sağlık hizmetleri kullanımı</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7325032" y="723901"/>
            <a:ext cx="4866968"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B0A42A54-DA7D-3D1D-3879-6BD8F6C531C3}"/>
              </a:ext>
            </a:extLst>
          </p:cNvPr>
          <p:cNvPicPr>
            <a:picLocks noChangeAspect="1"/>
          </p:cNvPicPr>
          <p:nvPr/>
        </p:nvPicPr>
        <p:blipFill>
          <a:blip r:embed="rId2"/>
          <a:stretch>
            <a:fillRect/>
          </a:stretch>
        </p:blipFill>
        <p:spPr>
          <a:xfrm>
            <a:off x="352424" y="1798206"/>
            <a:ext cx="6133827" cy="1630794"/>
          </a:xfrm>
          <a:prstGeom prst="rect">
            <a:avLst/>
          </a:prstGeom>
        </p:spPr>
      </p:pic>
      <p:graphicFrame>
        <p:nvGraphicFramePr>
          <p:cNvPr id="6" name="Tablo 7">
            <a:extLst>
              <a:ext uri="{FF2B5EF4-FFF2-40B4-BE49-F238E27FC236}">
                <a16:creationId xmlns:a16="http://schemas.microsoft.com/office/drawing/2014/main" id="{23BDD2C5-A9E4-3B30-8743-4BB3AA43CB05}"/>
              </a:ext>
            </a:extLst>
          </p:cNvPr>
          <p:cNvGraphicFramePr>
            <a:graphicFrameLocks noGrp="1"/>
          </p:cNvGraphicFramePr>
          <p:nvPr>
            <p:extLst>
              <p:ext uri="{D42A27DB-BD31-4B8C-83A1-F6EECF244321}">
                <p14:modId xmlns:p14="http://schemas.microsoft.com/office/powerpoint/2010/main" val="2875427702"/>
              </p:ext>
            </p:extLst>
          </p:nvPr>
        </p:nvGraphicFramePr>
        <p:xfrm>
          <a:off x="4238062" y="4138976"/>
          <a:ext cx="7511845" cy="146304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Hizmet bölgesi analizinde durulan üçüncü temel konu, hizmet bölgesinde yaşayan nüfusun (toplumun)  sağlık hizmetleri kullanımıyla ilgili eğilimlerinin araştırılmasıdır.   Strateji geliştirmek için toplumun sağlık ihtiyaçlarının belirlenmesi yanında, toplumun sağlık hizmetleri kullanımını etkileyen faktörlerin de incelenmesi gerekir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2231501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778796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nüfusun sağlık hizmetleri kullanımını niçin incelemeliyiz?</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8140390" y="723901"/>
            <a:ext cx="4051610"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23BDD2C5-A9E4-3B30-8743-4BB3AA43CB05}"/>
              </a:ext>
            </a:extLst>
          </p:cNvPr>
          <p:cNvGraphicFramePr>
            <a:graphicFrameLocks noGrp="1"/>
          </p:cNvGraphicFramePr>
          <p:nvPr>
            <p:extLst>
              <p:ext uri="{D42A27DB-BD31-4B8C-83A1-F6EECF244321}">
                <p14:modId xmlns:p14="http://schemas.microsoft.com/office/powerpoint/2010/main" val="2678706392"/>
              </p:ext>
            </p:extLst>
          </p:nvPr>
        </p:nvGraphicFramePr>
        <p:xfrm>
          <a:off x="4070795" y="3124215"/>
          <a:ext cx="7511845" cy="228600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sz="1800" b="0" kern="1200" dirty="0">
                          <a:solidFill>
                            <a:schemeClr val="tx1"/>
                          </a:solidFill>
                          <a:effectLst/>
                          <a:latin typeface="+mn-lt"/>
                          <a:ea typeface="+mn-ea"/>
                          <a:cs typeface="+mn-cs"/>
                        </a:rPr>
                        <a:t>Hizmet bölgesinde toplumun sağlık hizmeti kullanımının analiziyle elde edilen bilgiler,</a:t>
                      </a:r>
                    </a:p>
                    <a:p>
                      <a:pPr marL="285750" indent="-285750">
                        <a:buFont typeface="Arial" panose="020B0604020202020204" pitchFamily="34" charset="0"/>
                        <a:buChar char="•"/>
                      </a:pPr>
                      <a:r>
                        <a:rPr lang="tr-TR" sz="1800" b="0" kern="1200" dirty="0">
                          <a:solidFill>
                            <a:schemeClr val="tx1"/>
                          </a:solidFill>
                          <a:effectLst/>
                          <a:latin typeface="+mn-lt"/>
                          <a:ea typeface="+mn-ea"/>
                          <a:cs typeface="+mn-cs"/>
                        </a:rPr>
                        <a:t>Hizmet talebinin belirlenmesi, </a:t>
                      </a:r>
                    </a:p>
                    <a:p>
                      <a:pPr marL="285750" indent="-285750">
                        <a:buFont typeface="Arial" panose="020B0604020202020204" pitchFamily="34" charset="0"/>
                        <a:buChar char="•"/>
                      </a:pPr>
                      <a:r>
                        <a:rPr lang="tr-TR" sz="1800" b="0" kern="1200" dirty="0">
                          <a:solidFill>
                            <a:schemeClr val="tx1"/>
                          </a:solidFill>
                          <a:effectLst/>
                          <a:latin typeface="+mn-lt"/>
                          <a:ea typeface="+mn-ea"/>
                          <a:cs typeface="+mn-cs"/>
                        </a:rPr>
                        <a:t>Hizmet sunum süreçlerinin tasarlanması (hasta tercihleri nelerdir?),</a:t>
                      </a:r>
                    </a:p>
                    <a:p>
                      <a:pPr marL="285750" indent="-285750">
                        <a:buFont typeface="Arial" panose="020B0604020202020204" pitchFamily="34" charset="0"/>
                        <a:buChar char="•"/>
                      </a:pPr>
                      <a:r>
                        <a:rPr lang="tr-TR" sz="1800" b="0" kern="1200" dirty="0">
                          <a:solidFill>
                            <a:schemeClr val="tx1"/>
                          </a:solidFill>
                          <a:effectLst/>
                          <a:latin typeface="+mn-lt"/>
                          <a:ea typeface="+mn-ea"/>
                          <a:cs typeface="+mn-cs"/>
                        </a:rPr>
                        <a:t>Pazar </a:t>
                      </a:r>
                      <a:r>
                        <a:rPr lang="tr-TR" sz="1800" b="0" kern="1200" dirty="0" err="1">
                          <a:solidFill>
                            <a:schemeClr val="tx1"/>
                          </a:solidFill>
                          <a:effectLst/>
                          <a:latin typeface="+mn-lt"/>
                          <a:ea typeface="+mn-ea"/>
                          <a:cs typeface="+mn-cs"/>
                        </a:rPr>
                        <a:t>bölümlerdirme</a:t>
                      </a:r>
                      <a:r>
                        <a:rPr lang="tr-TR" sz="1800" b="0" kern="1200" dirty="0">
                          <a:solidFill>
                            <a:schemeClr val="tx1"/>
                          </a:solidFill>
                          <a:effectLst/>
                          <a:latin typeface="+mn-lt"/>
                          <a:ea typeface="+mn-ea"/>
                          <a:cs typeface="+mn-cs"/>
                        </a:rPr>
                        <a:t> (hizmetlerimizi kimlere sunacağız?) </a:t>
                      </a:r>
                    </a:p>
                    <a:p>
                      <a:pPr marL="285750" indent="-285750">
                        <a:buFont typeface="Arial" panose="020B0604020202020204" pitchFamily="34" charset="0"/>
                        <a:buChar char="•"/>
                      </a:pPr>
                      <a:r>
                        <a:rPr lang="tr-TR" sz="1800" b="0" kern="1200" dirty="0">
                          <a:solidFill>
                            <a:schemeClr val="tx1"/>
                          </a:solidFill>
                          <a:effectLst/>
                          <a:latin typeface="+mn-lt"/>
                          <a:ea typeface="+mn-ea"/>
                          <a:cs typeface="+mn-cs"/>
                        </a:rPr>
                        <a:t>Dağıtım kanallarının oluşturulması (hizmete erişimi nasıl geliştirebiliriz?), </a:t>
                      </a:r>
                    </a:p>
                    <a:p>
                      <a:pPr marL="285750" indent="-285750">
                        <a:buFont typeface="Arial" panose="020B0604020202020204" pitchFamily="34" charset="0"/>
                        <a:buChar char="•"/>
                      </a:pPr>
                      <a:r>
                        <a:rPr lang="tr-TR" sz="1800" b="0" kern="1200" dirty="0">
                          <a:solidFill>
                            <a:schemeClr val="tx1"/>
                          </a:solidFill>
                          <a:effectLst/>
                          <a:latin typeface="+mn-lt"/>
                          <a:ea typeface="+mn-ea"/>
                          <a:cs typeface="+mn-cs"/>
                        </a:rPr>
                        <a:t>Fiyatlandırma (fark ücreti)</a:t>
                      </a:r>
                    </a:p>
                    <a:p>
                      <a:pPr marL="0" indent="0">
                        <a:buFont typeface="Arial" panose="020B0604020202020204" pitchFamily="34" charset="0"/>
                        <a:buNone/>
                      </a:pPr>
                      <a:r>
                        <a:rPr lang="tr-TR" sz="1800" b="0" kern="1200" dirty="0">
                          <a:solidFill>
                            <a:schemeClr val="tx1"/>
                          </a:solidFill>
                          <a:effectLst/>
                          <a:latin typeface="+mn-lt"/>
                          <a:ea typeface="+mn-ea"/>
                          <a:cs typeface="+mn-cs"/>
                        </a:rPr>
                        <a:t>kararlarına temel oluşturur.</a:t>
                      </a:r>
                      <a:endParaRPr lang="tr-TR" b="0" dirty="0">
                        <a:solidFill>
                          <a:schemeClr val="tx1"/>
                        </a:solidFill>
                      </a:endParaRP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54578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7">
            <a:extLst>
              <a:ext uri="{FF2B5EF4-FFF2-40B4-BE49-F238E27FC236}">
                <a16:creationId xmlns:a16="http://schemas.microsoft.com/office/drawing/2014/main" id="{C5AA4845-99F9-4C72-ABC5-7F49994D2BD1}"/>
              </a:ext>
            </a:extLst>
          </p:cNvPr>
          <p:cNvCxnSpPr>
            <a:cxnSpLocks/>
          </p:cNvCxnSpPr>
          <p:nvPr/>
        </p:nvCxnSpPr>
        <p:spPr>
          <a:xfrm flipV="1">
            <a:off x="7651876" y="759471"/>
            <a:ext cx="4510026"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111" name="Rectangle: Rounded Corners 5">
            <a:extLst>
              <a:ext uri="{FF2B5EF4-FFF2-40B4-BE49-F238E27FC236}">
                <a16:creationId xmlns:a16="http://schemas.microsoft.com/office/drawing/2014/main" id="{94935E5D-E604-4BD9-9D95-C56617F0533E}"/>
              </a:ext>
            </a:extLst>
          </p:cNvPr>
          <p:cNvSpPr/>
          <p:nvPr/>
        </p:nvSpPr>
        <p:spPr>
          <a:xfrm>
            <a:off x="739773" y="421926"/>
            <a:ext cx="7329550"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kullanım modeli (süreci)</a:t>
            </a:r>
            <a:endParaRPr lang="en-US" sz="2000" b="1" dirty="0">
              <a:solidFill>
                <a:schemeClr val="bg1"/>
              </a:solidFill>
              <a:latin typeface="+mj-lt"/>
            </a:endParaRPr>
          </a:p>
        </p:txBody>
      </p:sp>
      <p:sp>
        <p:nvSpPr>
          <p:cNvPr id="112" name="Oval 111">
            <a:extLst>
              <a:ext uri="{FF2B5EF4-FFF2-40B4-BE49-F238E27FC236}">
                <a16:creationId xmlns:a16="http://schemas.microsoft.com/office/drawing/2014/main" id="{7D9927C9-B139-4047-98E5-D9155673413C}"/>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etin kutusu 5">
            <a:extLst>
              <a:ext uri="{FF2B5EF4-FFF2-40B4-BE49-F238E27FC236}">
                <a16:creationId xmlns:a16="http://schemas.microsoft.com/office/drawing/2014/main" id="{6B54EB02-3CF0-450E-BC34-2E97EB16F5B7}"/>
              </a:ext>
            </a:extLst>
          </p:cNvPr>
          <p:cNvSpPr txBox="1"/>
          <p:nvPr/>
        </p:nvSpPr>
        <p:spPr>
          <a:xfrm>
            <a:off x="698328" y="2509717"/>
            <a:ext cx="1662835" cy="307777"/>
          </a:xfrm>
          <a:prstGeom prst="rect">
            <a:avLst/>
          </a:prstGeom>
          <a:noFill/>
          <a:ln>
            <a:noFill/>
          </a:ln>
        </p:spPr>
        <p:txBody>
          <a:bodyPr wrap="square" rtlCol="0">
            <a:spAutoFit/>
          </a:bodyPr>
          <a:lstStyle/>
          <a:p>
            <a:pPr algn="ctr"/>
            <a:r>
              <a:rPr lang="tr-TR" sz="1400" b="1" dirty="0">
                <a:latin typeface="Calibri" panose="020F0502020204030204" pitchFamily="34" charset="0"/>
                <a:cs typeface="Calibri" panose="020F0502020204030204" pitchFamily="34" charset="0"/>
              </a:rPr>
              <a:t>ÇEVRE</a:t>
            </a:r>
          </a:p>
        </p:txBody>
      </p:sp>
      <p:sp>
        <p:nvSpPr>
          <p:cNvPr id="96" name="Ok: Şeritli Sağ 95">
            <a:extLst>
              <a:ext uri="{FF2B5EF4-FFF2-40B4-BE49-F238E27FC236}">
                <a16:creationId xmlns:a16="http://schemas.microsoft.com/office/drawing/2014/main" id="{429B0B48-6135-4FC3-B9FD-51268C7F2F1A}"/>
              </a:ext>
            </a:extLst>
          </p:cNvPr>
          <p:cNvSpPr/>
          <p:nvPr/>
        </p:nvSpPr>
        <p:spPr>
          <a:xfrm>
            <a:off x="2332370" y="4420196"/>
            <a:ext cx="433954" cy="30777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Calibri" panose="020F0502020204030204" pitchFamily="34" charset="0"/>
              <a:cs typeface="Calibri" panose="020F0502020204030204" pitchFamily="34" charset="0"/>
            </a:endParaRPr>
          </a:p>
        </p:txBody>
      </p:sp>
      <p:sp>
        <p:nvSpPr>
          <p:cNvPr id="146" name="Ok: Şeritli Sağ 145">
            <a:extLst>
              <a:ext uri="{FF2B5EF4-FFF2-40B4-BE49-F238E27FC236}">
                <a16:creationId xmlns:a16="http://schemas.microsoft.com/office/drawing/2014/main" id="{715DFAEA-590A-49FF-AE2A-16F7AEAA0C11}"/>
              </a:ext>
            </a:extLst>
          </p:cNvPr>
          <p:cNvSpPr/>
          <p:nvPr/>
        </p:nvSpPr>
        <p:spPr>
          <a:xfrm>
            <a:off x="7627634" y="4499084"/>
            <a:ext cx="433954" cy="30777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Calibri" panose="020F0502020204030204" pitchFamily="34" charset="0"/>
              <a:cs typeface="Calibri" panose="020F0502020204030204" pitchFamily="34" charset="0"/>
            </a:endParaRPr>
          </a:p>
        </p:txBody>
      </p:sp>
      <p:sp>
        <p:nvSpPr>
          <p:cNvPr id="149" name="Ok: Şeritli Sağ 148">
            <a:extLst>
              <a:ext uri="{FF2B5EF4-FFF2-40B4-BE49-F238E27FC236}">
                <a16:creationId xmlns:a16="http://schemas.microsoft.com/office/drawing/2014/main" id="{434BCB62-2E4B-424E-A893-6BECCCE9C640}"/>
              </a:ext>
            </a:extLst>
          </p:cNvPr>
          <p:cNvSpPr/>
          <p:nvPr/>
        </p:nvSpPr>
        <p:spPr>
          <a:xfrm>
            <a:off x="9725776" y="4367506"/>
            <a:ext cx="433954" cy="30777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Calibri" panose="020F0502020204030204" pitchFamily="34" charset="0"/>
              <a:cs typeface="Calibri" panose="020F0502020204030204" pitchFamily="34" charset="0"/>
            </a:endParaRPr>
          </a:p>
        </p:txBody>
      </p:sp>
      <p:sp>
        <p:nvSpPr>
          <p:cNvPr id="3" name="Dikdörtgen: Köşeleri Yuvarlatılmış 2">
            <a:extLst>
              <a:ext uri="{FF2B5EF4-FFF2-40B4-BE49-F238E27FC236}">
                <a16:creationId xmlns:a16="http://schemas.microsoft.com/office/drawing/2014/main" id="{CBFDF7A3-A1E2-410B-9513-FBF2694F2DEB}"/>
              </a:ext>
            </a:extLst>
          </p:cNvPr>
          <p:cNvSpPr/>
          <p:nvPr/>
        </p:nvSpPr>
        <p:spPr>
          <a:xfrm>
            <a:off x="2796419" y="3858190"/>
            <a:ext cx="4778359" cy="143852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accent6">
                  <a:lumMod val="40000"/>
                  <a:lumOff val="60000"/>
                </a:schemeClr>
              </a:solidFill>
              <a:latin typeface="Calibri" panose="020F0502020204030204" pitchFamily="34" charset="0"/>
              <a:cs typeface="Calibri" panose="020F0502020204030204" pitchFamily="34" charset="0"/>
            </a:endParaRPr>
          </a:p>
        </p:txBody>
      </p:sp>
      <p:sp>
        <p:nvSpPr>
          <p:cNvPr id="7" name="Metin kutusu 6">
            <a:extLst>
              <a:ext uri="{FF2B5EF4-FFF2-40B4-BE49-F238E27FC236}">
                <a16:creationId xmlns:a16="http://schemas.microsoft.com/office/drawing/2014/main" id="{1E13129F-3612-427D-824F-13C0982AF8A8}"/>
              </a:ext>
            </a:extLst>
          </p:cNvPr>
          <p:cNvSpPr txBox="1"/>
          <p:nvPr/>
        </p:nvSpPr>
        <p:spPr>
          <a:xfrm>
            <a:off x="3373170" y="2509716"/>
            <a:ext cx="3541762" cy="307777"/>
          </a:xfrm>
          <a:prstGeom prst="rect">
            <a:avLst/>
          </a:prstGeom>
          <a:noFill/>
        </p:spPr>
        <p:txBody>
          <a:bodyPr wrap="square" rtlCol="0">
            <a:spAutoFit/>
          </a:bodyPr>
          <a:lstStyle/>
          <a:p>
            <a:r>
              <a:rPr lang="tr-TR" sz="1400" b="1" dirty="0">
                <a:latin typeface="Calibri" panose="020F0502020204030204" pitchFamily="34" charset="0"/>
                <a:cs typeface="Calibri" panose="020F0502020204030204" pitchFamily="34" charset="0"/>
              </a:rPr>
              <a:t>HİZMET BÖLGESİ NÜFUSUNUN ÖZELLİKLERİ</a:t>
            </a:r>
          </a:p>
        </p:txBody>
      </p:sp>
      <p:sp>
        <p:nvSpPr>
          <p:cNvPr id="8" name="Dikdörtgen: Köşeleri Yuvarlatılmış 7">
            <a:extLst>
              <a:ext uri="{FF2B5EF4-FFF2-40B4-BE49-F238E27FC236}">
                <a16:creationId xmlns:a16="http://schemas.microsoft.com/office/drawing/2014/main" id="{080E4831-1244-4A8A-855D-D3B2F1C12672}"/>
              </a:ext>
            </a:extLst>
          </p:cNvPr>
          <p:cNvSpPr/>
          <p:nvPr/>
        </p:nvSpPr>
        <p:spPr>
          <a:xfrm>
            <a:off x="2897620" y="4359199"/>
            <a:ext cx="1200589" cy="466212"/>
          </a:xfrm>
          <a:prstGeom prst="roundRect">
            <a:avLst/>
          </a:prstGeom>
          <a:solidFill>
            <a:schemeClr val="accent4">
              <a:lumMod val="20000"/>
              <a:lumOff val="8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Hazırlayıcı Faktörler</a:t>
            </a:r>
          </a:p>
        </p:txBody>
      </p:sp>
      <p:sp>
        <p:nvSpPr>
          <p:cNvPr id="81" name="Dikdörtgen: Köşeleri Yuvarlatılmış 80">
            <a:extLst>
              <a:ext uri="{FF2B5EF4-FFF2-40B4-BE49-F238E27FC236}">
                <a16:creationId xmlns:a16="http://schemas.microsoft.com/office/drawing/2014/main" id="{B89FCCD5-21ED-4218-AFF8-43F3B2B26D99}"/>
              </a:ext>
            </a:extLst>
          </p:cNvPr>
          <p:cNvSpPr/>
          <p:nvPr/>
        </p:nvSpPr>
        <p:spPr>
          <a:xfrm>
            <a:off x="4543757" y="4384282"/>
            <a:ext cx="1200589" cy="466212"/>
          </a:xfrm>
          <a:prstGeom prst="roundRect">
            <a:avLst/>
          </a:prstGeom>
          <a:solidFill>
            <a:schemeClr val="accent4">
              <a:lumMod val="40000"/>
              <a:lumOff val="6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latin typeface="Calibri" panose="020F0502020204030204" pitchFamily="34" charset="0"/>
                <a:cs typeface="Calibri" panose="020F0502020204030204" pitchFamily="34" charset="0"/>
              </a:rPr>
              <a:t>Kolaylaştırıcı Faktörler</a:t>
            </a:r>
          </a:p>
        </p:txBody>
      </p:sp>
      <p:sp>
        <p:nvSpPr>
          <p:cNvPr id="82" name="Dikdörtgen: Köşeleri Yuvarlatılmış 81">
            <a:extLst>
              <a:ext uri="{FF2B5EF4-FFF2-40B4-BE49-F238E27FC236}">
                <a16:creationId xmlns:a16="http://schemas.microsoft.com/office/drawing/2014/main" id="{8E7ADAA0-7E05-4FCE-B464-88BCF4C974F5}"/>
              </a:ext>
            </a:extLst>
          </p:cNvPr>
          <p:cNvSpPr/>
          <p:nvPr/>
        </p:nvSpPr>
        <p:spPr>
          <a:xfrm>
            <a:off x="6216104" y="4367506"/>
            <a:ext cx="1200589" cy="466212"/>
          </a:xfrm>
          <a:prstGeom prst="roundRect">
            <a:avLst/>
          </a:prstGeom>
          <a:solidFill>
            <a:schemeClr val="accent4">
              <a:lumMod val="60000"/>
              <a:lumOff val="4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İhtiyaç Faktörleri</a:t>
            </a:r>
          </a:p>
        </p:txBody>
      </p:sp>
      <p:sp>
        <p:nvSpPr>
          <p:cNvPr id="83" name="Ok: Şeritli Sağ 82">
            <a:extLst>
              <a:ext uri="{FF2B5EF4-FFF2-40B4-BE49-F238E27FC236}">
                <a16:creationId xmlns:a16="http://schemas.microsoft.com/office/drawing/2014/main" id="{3816BB5B-A5F0-4BE1-97BD-4337D2B14D2E}"/>
              </a:ext>
            </a:extLst>
          </p:cNvPr>
          <p:cNvSpPr/>
          <p:nvPr/>
        </p:nvSpPr>
        <p:spPr>
          <a:xfrm>
            <a:off x="4108500" y="4463499"/>
            <a:ext cx="433954" cy="30777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Calibri" panose="020F0502020204030204" pitchFamily="34" charset="0"/>
              <a:cs typeface="Calibri" panose="020F0502020204030204" pitchFamily="34" charset="0"/>
            </a:endParaRPr>
          </a:p>
        </p:txBody>
      </p:sp>
      <p:sp>
        <p:nvSpPr>
          <p:cNvPr id="84" name="Ok: Şeritli Sağ 83">
            <a:extLst>
              <a:ext uri="{FF2B5EF4-FFF2-40B4-BE49-F238E27FC236}">
                <a16:creationId xmlns:a16="http://schemas.microsoft.com/office/drawing/2014/main" id="{B6FBA63B-0B29-44EA-AFF3-0F28BE1F96F8}"/>
              </a:ext>
            </a:extLst>
          </p:cNvPr>
          <p:cNvSpPr/>
          <p:nvPr/>
        </p:nvSpPr>
        <p:spPr>
          <a:xfrm>
            <a:off x="5786090" y="4489691"/>
            <a:ext cx="433954" cy="30777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Calibri" panose="020F0502020204030204" pitchFamily="34" charset="0"/>
              <a:cs typeface="Calibri" panose="020F0502020204030204" pitchFamily="34" charset="0"/>
            </a:endParaRPr>
          </a:p>
        </p:txBody>
      </p:sp>
      <p:sp>
        <p:nvSpPr>
          <p:cNvPr id="85" name="Metin kutusu 84">
            <a:extLst>
              <a:ext uri="{FF2B5EF4-FFF2-40B4-BE49-F238E27FC236}">
                <a16:creationId xmlns:a16="http://schemas.microsoft.com/office/drawing/2014/main" id="{FDCFC23E-BE64-4BAA-A928-31A7D293FCAC}"/>
              </a:ext>
            </a:extLst>
          </p:cNvPr>
          <p:cNvSpPr txBox="1"/>
          <p:nvPr/>
        </p:nvSpPr>
        <p:spPr>
          <a:xfrm>
            <a:off x="8061589" y="2519169"/>
            <a:ext cx="1564296" cy="307777"/>
          </a:xfrm>
          <a:prstGeom prst="rect">
            <a:avLst/>
          </a:prstGeom>
          <a:noFill/>
          <a:ln>
            <a:noFill/>
          </a:ln>
        </p:spPr>
        <p:txBody>
          <a:bodyPr wrap="square" rtlCol="0">
            <a:spAutoFit/>
          </a:bodyPr>
          <a:lstStyle/>
          <a:p>
            <a:pPr algn="ctr"/>
            <a:r>
              <a:rPr lang="tr-TR" sz="1400" b="1" dirty="0">
                <a:latin typeface="Calibri" panose="020F0502020204030204" pitchFamily="34" charset="0"/>
                <a:cs typeface="Calibri" panose="020F0502020204030204" pitchFamily="34" charset="0"/>
              </a:rPr>
              <a:t>SAĞLIK DAVRANIŞI</a:t>
            </a:r>
          </a:p>
        </p:txBody>
      </p:sp>
      <p:sp>
        <p:nvSpPr>
          <p:cNvPr id="86" name="Metin kutusu 85">
            <a:extLst>
              <a:ext uri="{FF2B5EF4-FFF2-40B4-BE49-F238E27FC236}">
                <a16:creationId xmlns:a16="http://schemas.microsoft.com/office/drawing/2014/main" id="{53788D3B-1A33-4F64-A06F-9F6296747230}"/>
              </a:ext>
            </a:extLst>
          </p:cNvPr>
          <p:cNvSpPr txBox="1"/>
          <p:nvPr/>
        </p:nvSpPr>
        <p:spPr>
          <a:xfrm>
            <a:off x="10279950" y="2509716"/>
            <a:ext cx="1341018" cy="307777"/>
          </a:xfrm>
          <a:prstGeom prst="rect">
            <a:avLst/>
          </a:prstGeom>
          <a:noFill/>
          <a:ln>
            <a:noFill/>
          </a:ln>
        </p:spPr>
        <p:txBody>
          <a:bodyPr wrap="square" rtlCol="0">
            <a:spAutoFit/>
          </a:bodyPr>
          <a:lstStyle/>
          <a:p>
            <a:pPr algn="ctr"/>
            <a:r>
              <a:rPr lang="tr-TR" sz="1400" b="1" dirty="0">
                <a:latin typeface="Calibri" panose="020F0502020204030204" pitchFamily="34" charset="0"/>
                <a:cs typeface="Calibri" panose="020F0502020204030204" pitchFamily="34" charset="0"/>
              </a:rPr>
              <a:t>SONUÇLAR</a:t>
            </a:r>
          </a:p>
        </p:txBody>
      </p:sp>
      <p:sp>
        <p:nvSpPr>
          <p:cNvPr id="16" name="Dikdörtgen: Köşeleri Yuvarlatılmış 15">
            <a:extLst>
              <a:ext uri="{FF2B5EF4-FFF2-40B4-BE49-F238E27FC236}">
                <a16:creationId xmlns:a16="http://schemas.microsoft.com/office/drawing/2014/main" id="{DCD27104-4CCB-4AE7-8A6C-654D4B16CAD2}"/>
              </a:ext>
            </a:extLst>
          </p:cNvPr>
          <p:cNvSpPr/>
          <p:nvPr/>
        </p:nvSpPr>
        <p:spPr>
          <a:xfrm>
            <a:off x="698328" y="3861501"/>
            <a:ext cx="1652543" cy="14385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87" name="Dikdörtgen: Köşeleri Yuvarlatılmış 86">
            <a:extLst>
              <a:ext uri="{FF2B5EF4-FFF2-40B4-BE49-F238E27FC236}">
                <a16:creationId xmlns:a16="http://schemas.microsoft.com/office/drawing/2014/main" id="{56BE37DE-3336-43C7-8ED7-D90661E4F016}"/>
              </a:ext>
            </a:extLst>
          </p:cNvPr>
          <p:cNvSpPr/>
          <p:nvPr/>
        </p:nvSpPr>
        <p:spPr>
          <a:xfrm>
            <a:off x="835038" y="3940131"/>
            <a:ext cx="1403121" cy="466212"/>
          </a:xfrm>
          <a:prstGeom prst="roundRect">
            <a:avLst/>
          </a:prstGeom>
          <a:solidFill>
            <a:schemeClr val="accent3">
              <a:lumMod val="20000"/>
              <a:lumOff val="8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Genel Çevre</a:t>
            </a:r>
          </a:p>
        </p:txBody>
      </p:sp>
      <p:sp>
        <p:nvSpPr>
          <p:cNvPr id="88" name="Dikdörtgen: Köşeleri Yuvarlatılmış 87">
            <a:extLst>
              <a:ext uri="{FF2B5EF4-FFF2-40B4-BE49-F238E27FC236}">
                <a16:creationId xmlns:a16="http://schemas.microsoft.com/office/drawing/2014/main" id="{37973318-5C7F-482E-AEE1-6494E1F91F4F}"/>
              </a:ext>
            </a:extLst>
          </p:cNvPr>
          <p:cNvSpPr/>
          <p:nvPr/>
        </p:nvSpPr>
        <p:spPr>
          <a:xfrm>
            <a:off x="819480" y="4753665"/>
            <a:ext cx="1403121" cy="466212"/>
          </a:xfrm>
          <a:prstGeom prst="roundRect">
            <a:avLst/>
          </a:prstGeom>
          <a:solidFill>
            <a:schemeClr val="accent3">
              <a:lumMod val="60000"/>
              <a:lumOff val="4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Hizmet Bölgesi</a:t>
            </a:r>
          </a:p>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Sağlık Sistemi</a:t>
            </a:r>
          </a:p>
        </p:txBody>
      </p:sp>
      <p:sp>
        <p:nvSpPr>
          <p:cNvPr id="17" name="Ok: Yukarı Aşağı 16">
            <a:extLst>
              <a:ext uri="{FF2B5EF4-FFF2-40B4-BE49-F238E27FC236}">
                <a16:creationId xmlns:a16="http://schemas.microsoft.com/office/drawing/2014/main" id="{3BF48113-F387-4D30-9042-540129BA6178}"/>
              </a:ext>
            </a:extLst>
          </p:cNvPr>
          <p:cNvSpPr/>
          <p:nvPr/>
        </p:nvSpPr>
        <p:spPr>
          <a:xfrm>
            <a:off x="1401609" y="4410181"/>
            <a:ext cx="206734" cy="33572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89" name="Dikdörtgen: Köşeleri Yuvarlatılmış 88">
            <a:extLst>
              <a:ext uri="{FF2B5EF4-FFF2-40B4-BE49-F238E27FC236}">
                <a16:creationId xmlns:a16="http://schemas.microsoft.com/office/drawing/2014/main" id="{F5E26661-89F5-4A78-9FB8-AE558EADBB8D}"/>
              </a:ext>
            </a:extLst>
          </p:cNvPr>
          <p:cNvSpPr/>
          <p:nvPr/>
        </p:nvSpPr>
        <p:spPr>
          <a:xfrm>
            <a:off x="8091785" y="3839481"/>
            <a:ext cx="1652543" cy="1438524"/>
          </a:xfrm>
          <a:prstGeom prst="roundRect">
            <a:avLst/>
          </a:prstGeom>
          <a:solidFill>
            <a:srgbClr val="B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90" name="Dikdörtgen: Köşeleri Yuvarlatılmış 89">
            <a:extLst>
              <a:ext uri="{FF2B5EF4-FFF2-40B4-BE49-F238E27FC236}">
                <a16:creationId xmlns:a16="http://schemas.microsoft.com/office/drawing/2014/main" id="{14925973-7FD4-408E-BC94-81728D90A295}"/>
              </a:ext>
            </a:extLst>
          </p:cNvPr>
          <p:cNvSpPr/>
          <p:nvPr/>
        </p:nvSpPr>
        <p:spPr>
          <a:xfrm>
            <a:off x="8228495" y="3918111"/>
            <a:ext cx="1403121" cy="466212"/>
          </a:xfrm>
          <a:prstGeom prst="roundRect">
            <a:avLst/>
          </a:prstGeom>
          <a:solidFill>
            <a:srgbClr val="E2D0E6"/>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Kişisel Sağlık Deneyimleri</a:t>
            </a:r>
          </a:p>
        </p:txBody>
      </p:sp>
      <p:sp>
        <p:nvSpPr>
          <p:cNvPr id="91" name="Dikdörtgen: Köşeleri Yuvarlatılmış 90">
            <a:extLst>
              <a:ext uri="{FF2B5EF4-FFF2-40B4-BE49-F238E27FC236}">
                <a16:creationId xmlns:a16="http://schemas.microsoft.com/office/drawing/2014/main" id="{E8FF6AA5-3AB4-4C5C-9309-C434A2E904B2}"/>
              </a:ext>
            </a:extLst>
          </p:cNvPr>
          <p:cNvSpPr/>
          <p:nvPr/>
        </p:nvSpPr>
        <p:spPr>
          <a:xfrm>
            <a:off x="8212937" y="4731645"/>
            <a:ext cx="1403121" cy="466212"/>
          </a:xfrm>
          <a:prstGeom prst="roundRect">
            <a:avLst/>
          </a:prstGeom>
          <a:solidFill>
            <a:srgbClr val="E2D0E6"/>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Hizmet Kullanımı</a:t>
            </a:r>
          </a:p>
        </p:txBody>
      </p:sp>
      <p:sp>
        <p:nvSpPr>
          <p:cNvPr id="92" name="Ok: Yukarı Aşağı 91">
            <a:extLst>
              <a:ext uri="{FF2B5EF4-FFF2-40B4-BE49-F238E27FC236}">
                <a16:creationId xmlns:a16="http://schemas.microsoft.com/office/drawing/2014/main" id="{5A0916D7-241B-4637-8E56-6CEA490A6B44}"/>
              </a:ext>
            </a:extLst>
          </p:cNvPr>
          <p:cNvSpPr/>
          <p:nvPr/>
        </p:nvSpPr>
        <p:spPr>
          <a:xfrm>
            <a:off x="8795066" y="4388161"/>
            <a:ext cx="206734" cy="33572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95" name="Dikdörtgen: Köşeleri Yuvarlatılmış 94">
            <a:extLst>
              <a:ext uri="{FF2B5EF4-FFF2-40B4-BE49-F238E27FC236}">
                <a16:creationId xmlns:a16="http://schemas.microsoft.com/office/drawing/2014/main" id="{BF5A1F73-F505-4A48-8218-11E051BB0498}"/>
              </a:ext>
            </a:extLst>
          </p:cNvPr>
          <p:cNvSpPr/>
          <p:nvPr/>
        </p:nvSpPr>
        <p:spPr>
          <a:xfrm>
            <a:off x="10279950" y="3414015"/>
            <a:ext cx="1652543" cy="2255886"/>
          </a:xfrm>
          <a:prstGeom prst="roundRect">
            <a:avLst/>
          </a:prstGeom>
          <a:solidFill>
            <a:schemeClr val="accent6">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97" name="Dikdörtgen: Köşeleri Yuvarlatılmış 96">
            <a:extLst>
              <a:ext uri="{FF2B5EF4-FFF2-40B4-BE49-F238E27FC236}">
                <a16:creationId xmlns:a16="http://schemas.microsoft.com/office/drawing/2014/main" id="{4B1CBAFE-6E7E-4B17-9E14-5B5640050690}"/>
              </a:ext>
            </a:extLst>
          </p:cNvPr>
          <p:cNvSpPr/>
          <p:nvPr/>
        </p:nvSpPr>
        <p:spPr>
          <a:xfrm>
            <a:off x="10401102" y="3495395"/>
            <a:ext cx="1403121" cy="466212"/>
          </a:xfrm>
          <a:prstGeom prst="roundRect">
            <a:avLst/>
          </a:prstGeom>
          <a:solidFill>
            <a:schemeClr val="accent6">
              <a:lumMod val="20000"/>
              <a:lumOff val="8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Algılanan Sağlık Düzeyi</a:t>
            </a:r>
          </a:p>
        </p:txBody>
      </p:sp>
      <p:sp>
        <p:nvSpPr>
          <p:cNvPr id="98" name="Dikdörtgen: Köşeleri Yuvarlatılmış 97">
            <a:extLst>
              <a:ext uri="{FF2B5EF4-FFF2-40B4-BE49-F238E27FC236}">
                <a16:creationId xmlns:a16="http://schemas.microsoft.com/office/drawing/2014/main" id="{1D17EE8D-E301-40A4-A0C4-984487E21083}"/>
              </a:ext>
            </a:extLst>
          </p:cNvPr>
          <p:cNvSpPr/>
          <p:nvPr/>
        </p:nvSpPr>
        <p:spPr>
          <a:xfrm>
            <a:off x="10401102" y="5095604"/>
            <a:ext cx="1403121" cy="466212"/>
          </a:xfrm>
          <a:prstGeom prst="roundRect">
            <a:avLst/>
          </a:prstGeom>
          <a:solidFill>
            <a:schemeClr val="accent6">
              <a:lumMod val="20000"/>
              <a:lumOff val="8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Kullanıcı Memnuniyeti</a:t>
            </a:r>
          </a:p>
        </p:txBody>
      </p:sp>
      <p:sp>
        <p:nvSpPr>
          <p:cNvPr id="99" name="Ok: Yukarı Aşağı 98">
            <a:extLst>
              <a:ext uri="{FF2B5EF4-FFF2-40B4-BE49-F238E27FC236}">
                <a16:creationId xmlns:a16="http://schemas.microsoft.com/office/drawing/2014/main" id="{16B93988-7E19-4883-9B09-38EC61DCDE53}"/>
              </a:ext>
            </a:extLst>
          </p:cNvPr>
          <p:cNvSpPr/>
          <p:nvPr/>
        </p:nvSpPr>
        <p:spPr>
          <a:xfrm>
            <a:off x="10999295" y="4756875"/>
            <a:ext cx="206734" cy="33572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100" name="Ok: Yukarı Aşağı 99">
            <a:extLst>
              <a:ext uri="{FF2B5EF4-FFF2-40B4-BE49-F238E27FC236}">
                <a16:creationId xmlns:a16="http://schemas.microsoft.com/office/drawing/2014/main" id="{9F2171F6-6D99-499C-B739-A0D2773E38E8}"/>
              </a:ext>
            </a:extLst>
          </p:cNvPr>
          <p:cNvSpPr/>
          <p:nvPr/>
        </p:nvSpPr>
        <p:spPr>
          <a:xfrm>
            <a:off x="10992670" y="3955122"/>
            <a:ext cx="206734" cy="33572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atin typeface="Calibri" panose="020F0502020204030204" pitchFamily="34" charset="0"/>
              <a:cs typeface="Calibri" panose="020F0502020204030204" pitchFamily="34" charset="0"/>
            </a:endParaRPr>
          </a:p>
        </p:txBody>
      </p:sp>
      <p:sp>
        <p:nvSpPr>
          <p:cNvPr id="101" name="Dikdörtgen: Köşeleri Yuvarlatılmış 100">
            <a:extLst>
              <a:ext uri="{FF2B5EF4-FFF2-40B4-BE49-F238E27FC236}">
                <a16:creationId xmlns:a16="http://schemas.microsoft.com/office/drawing/2014/main" id="{0FC2928B-AA5E-44A1-9649-165222B7FD03}"/>
              </a:ext>
            </a:extLst>
          </p:cNvPr>
          <p:cNvSpPr/>
          <p:nvPr/>
        </p:nvSpPr>
        <p:spPr>
          <a:xfrm>
            <a:off x="10390600" y="4290753"/>
            <a:ext cx="1403121" cy="466212"/>
          </a:xfrm>
          <a:prstGeom prst="roundRect">
            <a:avLst/>
          </a:prstGeom>
          <a:solidFill>
            <a:schemeClr val="accent6">
              <a:lumMod val="20000"/>
              <a:lumOff val="8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a:solidFill>
                  <a:schemeClr val="tx1">
                    <a:lumMod val="95000"/>
                    <a:lumOff val="5000"/>
                  </a:schemeClr>
                </a:solidFill>
                <a:latin typeface="Calibri" panose="020F0502020204030204" pitchFamily="34" charset="0"/>
                <a:cs typeface="Calibri" panose="020F0502020204030204" pitchFamily="34" charset="0"/>
              </a:rPr>
              <a:t>Ölçülen Sağlık Düzeyi</a:t>
            </a:r>
          </a:p>
        </p:txBody>
      </p:sp>
      <p:cxnSp>
        <p:nvCxnSpPr>
          <p:cNvPr id="19" name="Düz Bağlayıcı 18">
            <a:extLst>
              <a:ext uri="{FF2B5EF4-FFF2-40B4-BE49-F238E27FC236}">
                <a16:creationId xmlns:a16="http://schemas.microsoft.com/office/drawing/2014/main" id="{10768183-57A2-4013-B287-F63FB647DCE4}"/>
              </a:ext>
            </a:extLst>
          </p:cNvPr>
          <p:cNvCxnSpPr>
            <a:stCxn id="95" idx="0"/>
          </p:cNvCxnSpPr>
          <p:nvPr/>
        </p:nvCxnSpPr>
        <p:spPr>
          <a:xfrm flipH="1" flipV="1">
            <a:off x="11092160" y="3045861"/>
            <a:ext cx="14062" cy="36815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Düz Bağlayıcı 20">
            <a:extLst>
              <a:ext uri="{FF2B5EF4-FFF2-40B4-BE49-F238E27FC236}">
                <a16:creationId xmlns:a16="http://schemas.microsoft.com/office/drawing/2014/main" id="{CA2BC372-68AF-454D-B435-3BFE18A4CD8F}"/>
              </a:ext>
            </a:extLst>
          </p:cNvPr>
          <p:cNvCxnSpPr>
            <a:cxnSpLocks/>
          </p:cNvCxnSpPr>
          <p:nvPr/>
        </p:nvCxnSpPr>
        <p:spPr>
          <a:xfrm flipH="1">
            <a:off x="5185598" y="3042186"/>
            <a:ext cx="5917064" cy="2220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Düz Ok Bağlayıcısı 24">
            <a:extLst>
              <a:ext uri="{FF2B5EF4-FFF2-40B4-BE49-F238E27FC236}">
                <a16:creationId xmlns:a16="http://schemas.microsoft.com/office/drawing/2014/main" id="{3AAF2019-10CA-4328-84D0-0F3AF3385667}"/>
              </a:ext>
            </a:extLst>
          </p:cNvPr>
          <p:cNvCxnSpPr>
            <a:cxnSpLocks/>
            <a:endCxn id="3" idx="0"/>
          </p:cNvCxnSpPr>
          <p:nvPr/>
        </p:nvCxnSpPr>
        <p:spPr>
          <a:xfrm>
            <a:off x="5185599" y="3072151"/>
            <a:ext cx="0" cy="78603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6" name="Düz Ok Bağlayıcısı 105">
            <a:extLst>
              <a:ext uri="{FF2B5EF4-FFF2-40B4-BE49-F238E27FC236}">
                <a16:creationId xmlns:a16="http://schemas.microsoft.com/office/drawing/2014/main" id="{7E97C7E9-3A2F-46C8-85B6-DFAE6D075EC6}"/>
              </a:ext>
            </a:extLst>
          </p:cNvPr>
          <p:cNvCxnSpPr>
            <a:cxnSpLocks/>
          </p:cNvCxnSpPr>
          <p:nvPr/>
        </p:nvCxnSpPr>
        <p:spPr>
          <a:xfrm>
            <a:off x="8843737" y="3053442"/>
            <a:ext cx="0" cy="78603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1" name="Düz Bağlayıcı 230">
            <a:extLst>
              <a:ext uri="{FF2B5EF4-FFF2-40B4-BE49-F238E27FC236}">
                <a16:creationId xmlns:a16="http://schemas.microsoft.com/office/drawing/2014/main" id="{8AE122A5-AC8C-4FBC-99F6-56296B6A30DB}"/>
              </a:ext>
            </a:extLst>
          </p:cNvPr>
          <p:cNvCxnSpPr>
            <a:stCxn id="89" idx="2"/>
          </p:cNvCxnSpPr>
          <p:nvPr/>
        </p:nvCxnSpPr>
        <p:spPr>
          <a:xfrm>
            <a:off x="8918057" y="5278005"/>
            <a:ext cx="11998" cy="39189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33" name="Düz Bağlayıcı 232">
            <a:extLst>
              <a:ext uri="{FF2B5EF4-FFF2-40B4-BE49-F238E27FC236}">
                <a16:creationId xmlns:a16="http://schemas.microsoft.com/office/drawing/2014/main" id="{F64BBF87-5582-4F22-A351-58B4AE75B704}"/>
              </a:ext>
            </a:extLst>
          </p:cNvPr>
          <p:cNvCxnSpPr>
            <a:cxnSpLocks/>
            <a:endCxn id="3" idx="2"/>
          </p:cNvCxnSpPr>
          <p:nvPr/>
        </p:nvCxnSpPr>
        <p:spPr>
          <a:xfrm flipV="1">
            <a:off x="5185598" y="5296714"/>
            <a:ext cx="1" cy="373187"/>
          </a:xfrm>
          <a:prstGeom prst="line">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8" name="Düz Bağlayıcı 237">
            <a:extLst>
              <a:ext uri="{FF2B5EF4-FFF2-40B4-BE49-F238E27FC236}">
                <a16:creationId xmlns:a16="http://schemas.microsoft.com/office/drawing/2014/main" id="{E7F90511-04AB-4611-AAA1-9B997C7C4CEE}"/>
              </a:ext>
            </a:extLst>
          </p:cNvPr>
          <p:cNvCxnSpPr/>
          <p:nvPr/>
        </p:nvCxnSpPr>
        <p:spPr>
          <a:xfrm>
            <a:off x="5185598" y="5669901"/>
            <a:ext cx="373845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42" name="Düz Bağlayıcı 241">
            <a:extLst>
              <a:ext uri="{FF2B5EF4-FFF2-40B4-BE49-F238E27FC236}">
                <a16:creationId xmlns:a16="http://schemas.microsoft.com/office/drawing/2014/main" id="{31A9BBF0-59B8-40ED-A8EE-37C7303A414E}"/>
              </a:ext>
            </a:extLst>
          </p:cNvPr>
          <p:cNvCxnSpPr>
            <a:cxnSpLocks/>
          </p:cNvCxnSpPr>
          <p:nvPr/>
        </p:nvCxnSpPr>
        <p:spPr>
          <a:xfrm>
            <a:off x="3516655" y="5296714"/>
            <a:ext cx="0" cy="69113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44" name="Düz Bağlayıcı 243">
            <a:extLst>
              <a:ext uri="{FF2B5EF4-FFF2-40B4-BE49-F238E27FC236}">
                <a16:creationId xmlns:a16="http://schemas.microsoft.com/office/drawing/2014/main" id="{59746B1B-614B-4BBE-A907-787DB31FBE5C}"/>
              </a:ext>
            </a:extLst>
          </p:cNvPr>
          <p:cNvCxnSpPr>
            <a:cxnSpLocks/>
          </p:cNvCxnSpPr>
          <p:nvPr/>
        </p:nvCxnSpPr>
        <p:spPr>
          <a:xfrm>
            <a:off x="3516655" y="5987844"/>
            <a:ext cx="7589566" cy="0"/>
          </a:xfrm>
          <a:prstGeom prst="line">
            <a:avLst/>
          </a:prstGeom>
        </p:spPr>
        <p:style>
          <a:lnRef idx="1">
            <a:schemeClr val="dk1"/>
          </a:lnRef>
          <a:fillRef idx="0">
            <a:schemeClr val="dk1"/>
          </a:fillRef>
          <a:effectRef idx="0">
            <a:schemeClr val="dk1"/>
          </a:effectRef>
          <a:fontRef idx="minor">
            <a:schemeClr val="tx1"/>
          </a:fontRef>
        </p:style>
      </p:cxnSp>
      <p:cxnSp>
        <p:nvCxnSpPr>
          <p:cNvPr id="246" name="Düz Ok Bağlayıcısı 245">
            <a:extLst>
              <a:ext uri="{FF2B5EF4-FFF2-40B4-BE49-F238E27FC236}">
                <a16:creationId xmlns:a16="http://schemas.microsoft.com/office/drawing/2014/main" id="{F517B7D8-8F24-459E-A6A6-9A9F3506A836}"/>
              </a:ext>
            </a:extLst>
          </p:cNvPr>
          <p:cNvCxnSpPr>
            <a:cxnSpLocks/>
            <a:endCxn id="95" idx="2"/>
          </p:cNvCxnSpPr>
          <p:nvPr/>
        </p:nvCxnSpPr>
        <p:spPr>
          <a:xfrm flipV="1">
            <a:off x="11106222" y="5669901"/>
            <a:ext cx="0" cy="31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1" name="Düz Bağlayıcı 250">
            <a:extLst>
              <a:ext uri="{FF2B5EF4-FFF2-40B4-BE49-F238E27FC236}">
                <a16:creationId xmlns:a16="http://schemas.microsoft.com/office/drawing/2014/main" id="{C04D1A60-252C-4B09-9F6B-0A6AD0232D67}"/>
              </a:ext>
            </a:extLst>
          </p:cNvPr>
          <p:cNvCxnSpPr>
            <a:cxnSpLocks/>
            <a:stCxn id="16" idx="2"/>
          </p:cNvCxnSpPr>
          <p:nvPr/>
        </p:nvCxnSpPr>
        <p:spPr>
          <a:xfrm flipH="1">
            <a:off x="1504976" y="5300025"/>
            <a:ext cx="19624" cy="958164"/>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53" name="Düz Bağlayıcı 252">
            <a:extLst>
              <a:ext uri="{FF2B5EF4-FFF2-40B4-BE49-F238E27FC236}">
                <a16:creationId xmlns:a16="http://schemas.microsoft.com/office/drawing/2014/main" id="{75476A58-408D-400F-A08E-8BDF5C21B4C9}"/>
              </a:ext>
            </a:extLst>
          </p:cNvPr>
          <p:cNvCxnSpPr/>
          <p:nvPr/>
        </p:nvCxnSpPr>
        <p:spPr>
          <a:xfrm>
            <a:off x="1504976" y="6258189"/>
            <a:ext cx="9854772" cy="85843"/>
          </a:xfrm>
          <a:prstGeom prst="line">
            <a:avLst/>
          </a:prstGeom>
        </p:spPr>
        <p:style>
          <a:lnRef idx="1">
            <a:schemeClr val="dk1"/>
          </a:lnRef>
          <a:fillRef idx="0">
            <a:schemeClr val="dk1"/>
          </a:fillRef>
          <a:effectRef idx="0">
            <a:schemeClr val="dk1"/>
          </a:effectRef>
          <a:fontRef idx="minor">
            <a:schemeClr val="tx1"/>
          </a:fontRef>
        </p:style>
      </p:cxnSp>
      <p:cxnSp>
        <p:nvCxnSpPr>
          <p:cNvPr id="35" name="Düz Ok Bağlayıcısı 34">
            <a:extLst>
              <a:ext uri="{FF2B5EF4-FFF2-40B4-BE49-F238E27FC236}">
                <a16:creationId xmlns:a16="http://schemas.microsoft.com/office/drawing/2014/main" id="{EFEFB792-4F66-4BA6-A7C4-1B9515FBB634}"/>
              </a:ext>
            </a:extLst>
          </p:cNvPr>
          <p:cNvCxnSpPr>
            <a:cxnSpLocks/>
          </p:cNvCxnSpPr>
          <p:nvPr/>
        </p:nvCxnSpPr>
        <p:spPr>
          <a:xfrm flipV="1">
            <a:off x="11359748" y="5669901"/>
            <a:ext cx="0" cy="6741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07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318179" y="-137838"/>
            <a:ext cx="574357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rPr>
              <a:t>sağlık hizmetlerine erişim</a:t>
            </a:r>
            <a:endParaRPr lang="en-US" sz="2800" dirty="0">
              <a:solidFill>
                <a:schemeClr val="bg1"/>
              </a:solidFill>
            </a:endParaRPr>
          </a:p>
        </p:txBody>
      </p:sp>
      <p:sp>
        <p:nvSpPr>
          <p:cNvPr id="5" name="Oval 4">
            <a:extLst>
              <a:ext uri="{FF2B5EF4-FFF2-40B4-BE49-F238E27FC236}">
                <a16:creationId xmlns:a16="http://schemas.microsoft.com/office/drawing/2014/main" id="{7D9927C9-B139-4047-98E5-D9155673413C}"/>
              </a:ext>
            </a:extLst>
          </p:cNvPr>
          <p:cNvSpPr/>
          <p:nvPr/>
        </p:nvSpPr>
        <p:spPr>
          <a:xfrm>
            <a:off x="318179" y="-202314"/>
            <a:ext cx="774699" cy="85107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5AA4845-99F9-4C72-ABC5-7F49994D2BD1}"/>
              </a:ext>
            </a:extLst>
          </p:cNvPr>
          <p:cNvCxnSpPr>
            <a:cxnSpLocks/>
            <a:stCxn id="6" idx="3"/>
          </p:cNvCxnSpPr>
          <p:nvPr/>
        </p:nvCxnSpPr>
        <p:spPr>
          <a:xfrm flipV="1">
            <a:off x="6061755" y="178871"/>
            <a:ext cx="6096000"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35" name="Donut 11">
            <a:extLst>
              <a:ext uri="{FF2B5EF4-FFF2-40B4-BE49-F238E27FC236}">
                <a16:creationId xmlns:a16="http://schemas.microsoft.com/office/drawing/2014/main" id="{5077A16D-695F-4243-9D33-F147E46C4513}"/>
              </a:ext>
            </a:extLst>
          </p:cNvPr>
          <p:cNvSpPr/>
          <p:nvPr/>
        </p:nvSpPr>
        <p:spPr>
          <a:xfrm>
            <a:off x="740362" y="1593929"/>
            <a:ext cx="5462385" cy="5136635"/>
          </a:xfrm>
          <a:prstGeom prst="donut">
            <a:avLst>
              <a:gd name="adj" fmla="val 11109"/>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a:extLst>
              <a:ext uri="{FF2B5EF4-FFF2-40B4-BE49-F238E27FC236}">
                <a16:creationId xmlns:a16="http://schemas.microsoft.com/office/drawing/2014/main" id="{20CDA8B4-D9C9-478B-AB83-597AE04A5666}"/>
              </a:ext>
            </a:extLst>
          </p:cNvPr>
          <p:cNvSpPr/>
          <p:nvPr/>
        </p:nvSpPr>
        <p:spPr>
          <a:xfrm>
            <a:off x="2281966" y="3142903"/>
            <a:ext cx="2260297" cy="2125504"/>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lumMod val="75000"/>
                    <a:lumOff val="25000"/>
                  </a:schemeClr>
                </a:solidFill>
                <a:latin typeface="+mj-lt"/>
              </a:rPr>
              <a:t>SAĞLIK HİZMETLERİNE ERİŞİM</a:t>
            </a:r>
            <a:endParaRPr lang="en-US" sz="1600" b="1" dirty="0">
              <a:solidFill>
                <a:schemeClr val="tx1">
                  <a:lumMod val="75000"/>
                  <a:lumOff val="25000"/>
                </a:schemeClr>
              </a:solidFill>
              <a:latin typeface="+mj-lt"/>
            </a:endParaRPr>
          </a:p>
        </p:txBody>
      </p:sp>
      <p:grpSp>
        <p:nvGrpSpPr>
          <p:cNvPr id="73" name="Group 72">
            <a:extLst>
              <a:ext uri="{FF2B5EF4-FFF2-40B4-BE49-F238E27FC236}">
                <a16:creationId xmlns:a16="http://schemas.microsoft.com/office/drawing/2014/main" id="{4C55EE33-1A50-48FC-94A4-E2E72DAEF192}"/>
              </a:ext>
            </a:extLst>
          </p:cNvPr>
          <p:cNvGrpSpPr/>
          <p:nvPr/>
        </p:nvGrpSpPr>
        <p:grpSpPr>
          <a:xfrm>
            <a:off x="3234799" y="6276776"/>
            <a:ext cx="473512" cy="445274"/>
            <a:chOff x="8736013" y="1925638"/>
            <a:chExt cx="287338" cy="287338"/>
          </a:xfrm>
          <a:solidFill>
            <a:schemeClr val="bg1"/>
          </a:solidFill>
        </p:grpSpPr>
        <p:sp>
          <p:nvSpPr>
            <p:cNvPr id="74" name="Freeform 97">
              <a:extLst>
                <a:ext uri="{FF2B5EF4-FFF2-40B4-BE49-F238E27FC236}">
                  <a16:creationId xmlns:a16="http://schemas.microsoft.com/office/drawing/2014/main" id="{081655D8-DB3B-42F9-8B94-5992E710E900}"/>
                </a:ext>
              </a:extLst>
            </p:cNvPr>
            <p:cNvSpPr>
              <a:spLocks noEditPoints="1"/>
            </p:cNvSpPr>
            <p:nvPr/>
          </p:nvSpPr>
          <p:spPr bwMode="auto">
            <a:xfrm>
              <a:off x="8736013" y="1925638"/>
              <a:ext cx="287338" cy="287338"/>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8">
              <a:extLst>
                <a:ext uri="{FF2B5EF4-FFF2-40B4-BE49-F238E27FC236}">
                  <a16:creationId xmlns:a16="http://schemas.microsoft.com/office/drawing/2014/main" id="{7BB4C0E1-87CF-48C2-8836-4A61C903D14F}"/>
                </a:ext>
              </a:extLst>
            </p:cNvPr>
            <p:cNvSpPr>
              <a:spLocks noEditPoints="1"/>
            </p:cNvSpPr>
            <p:nvPr/>
          </p:nvSpPr>
          <p:spPr bwMode="auto">
            <a:xfrm>
              <a:off x="8774113" y="2041525"/>
              <a:ext cx="77788" cy="100013"/>
            </a:xfrm>
            <a:custGeom>
              <a:avLst/>
              <a:gdLst>
                <a:gd name="T0" fmla="*/ 211 w 241"/>
                <a:gd name="T1" fmla="*/ 278 h 315"/>
                <a:gd name="T2" fmla="*/ 30 w 241"/>
                <a:gd name="T3" fmla="*/ 201 h 315"/>
                <a:gd name="T4" fmla="*/ 30 w 241"/>
                <a:gd name="T5" fmla="*/ 38 h 315"/>
                <a:gd name="T6" fmla="*/ 211 w 241"/>
                <a:gd name="T7" fmla="*/ 115 h 315"/>
                <a:gd name="T8" fmla="*/ 211 w 241"/>
                <a:gd name="T9" fmla="*/ 278 h 315"/>
                <a:gd name="T10" fmla="*/ 231 w 241"/>
                <a:gd name="T11" fmla="*/ 92 h 315"/>
                <a:gd name="T12" fmla="*/ 21 w 241"/>
                <a:gd name="T13" fmla="*/ 2 h 315"/>
                <a:gd name="T14" fmla="*/ 17 w 241"/>
                <a:gd name="T15" fmla="*/ 0 h 315"/>
                <a:gd name="T16" fmla="*/ 14 w 241"/>
                <a:gd name="T17" fmla="*/ 0 h 315"/>
                <a:gd name="T18" fmla="*/ 11 w 241"/>
                <a:gd name="T19" fmla="*/ 0 h 315"/>
                <a:gd name="T20" fmla="*/ 6 w 241"/>
                <a:gd name="T21" fmla="*/ 3 h 315"/>
                <a:gd name="T22" fmla="*/ 4 w 241"/>
                <a:gd name="T23" fmla="*/ 5 h 315"/>
                <a:gd name="T24" fmla="*/ 2 w 241"/>
                <a:gd name="T25" fmla="*/ 8 h 315"/>
                <a:gd name="T26" fmla="*/ 1 w 241"/>
                <a:gd name="T27" fmla="*/ 11 h 315"/>
                <a:gd name="T28" fmla="*/ 0 w 241"/>
                <a:gd name="T29" fmla="*/ 15 h 315"/>
                <a:gd name="T30" fmla="*/ 0 w 241"/>
                <a:gd name="T31" fmla="*/ 210 h 315"/>
                <a:gd name="T32" fmla="*/ 1 w 241"/>
                <a:gd name="T33" fmla="*/ 215 h 315"/>
                <a:gd name="T34" fmla="*/ 2 w 241"/>
                <a:gd name="T35" fmla="*/ 219 h 315"/>
                <a:gd name="T36" fmla="*/ 5 w 241"/>
                <a:gd name="T37" fmla="*/ 222 h 315"/>
                <a:gd name="T38" fmla="*/ 10 w 241"/>
                <a:gd name="T39" fmla="*/ 224 h 315"/>
                <a:gd name="T40" fmla="*/ 220 w 241"/>
                <a:gd name="T41" fmla="*/ 314 h 315"/>
                <a:gd name="T42" fmla="*/ 223 w 241"/>
                <a:gd name="T43" fmla="*/ 315 h 315"/>
                <a:gd name="T44" fmla="*/ 226 w 241"/>
                <a:gd name="T45" fmla="*/ 315 h 315"/>
                <a:gd name="T46" fmla="*/ 230 w 241"/>
                <a:gd name="T47" fmla="*/ 315 h 315"/>
                <a:gd name="T48" fmla="*/ 234 w 241"/>
                <a:gd name="T49" fmla="*/ 313 h 315"/>
                <a:gd name="T50" fmla="*/ 237 w 241"/>
                <a:gd name="T51" fmla="*/ 311 h 315"/>
                <a:gd name="T52" fmla="*/ 239 w 241"/>
                <a:gd name="T53" fmla="*/ 308 h 315"/>
                <a:gd name="T54" fmla="*/ 240 w 241"/>
                <a:gd name="T55" fmla="*/ 305 h 315"/>
                <a:gd name="T56" fmla="*/ 241 w 241"/>
                <a:gd name="T57" fmla="*/ 300 h 315"/>
                <a:gd name="T58" fmla="*/ 241 w 241"/>
                <a:gd name="T59" fmla="*/ 105 h 315"/>
                <a:gd name="T60" fmla="*/ 240 w 241"/>
                <a:gd name="T61" fmla="*/ 101 h 315"/>
                <a:gd name="T62" fmla="*/ 238 w 241"/>
                <a:gd name="T63" fmla="*/ 97 h 315"/>
                <a:gd name="T64" fmla="*/ 236 w 241"/>
                <a:gd name="T65" fmla="*/ 94 h 315"/>
                <a:gd name="T66" fmla="*/ 231 w 241"/>
                <a:gd name="T67" fmla="*/ 92 h 315"/>
                <a:gd name="T68" fmla="*/ 231 w 241"/>
                <a:gd name="T6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315">
                  <a:moveTo>
                    <a:pt x="211" y="278"/>
                  </a:moveTo>
                  <a:lnTo>
                    <a:pt x="30" y="201"/>
                  </a:lnTo>
                  <a:lnTo>
                    <a:pt x="30" y="38"/>
                  </a:lnTo>
                  <a:lnTo>
                    <a:pt x="211" y="115"/>
                  </a:lnTo>
                  <a:lnTo>
                    <a:pt x="211" y="278"/>
                  </a:lnTo>
                  <a:close/>
                  <a:moveTo>
                    <a:pt x="231" y="92"/>
                  </a:moveTo>
                  <a:lnTo>
                    <a:pt x="21" y="2"/>
                  </a:lnTo>
                  <a:lnTo>
                    <a:pt x="17" y="0"/>
                  </a:lnTo>
                  <a:lnTo>
                    <a:pt x="14" y="0"/>
                  </a:lnTo>
                  <a:lnTo>
                    <a:pt x="11" y="0"/>
                  </a:lnTo>
                  <a:lnTo>
                    <a:pt x="6" y="3"/>
                  </a:lnTo>
                  <a:lnTo>
                    <a:pt x="4" y="5"/>
                  </a:lnTo>
                  <a:lnTo>
                    <a:pt x="2" y="8"/>
                  </a:lnTo>
                  <a:lnTo>
                    <a:pt x="1" y="11"/>
                  </a:lnTo>
                  <a:lnTo>
                    <a:pt x="0" y="15"/>
                  </a:lnTo>
                  <a:lnTo>
                    <a:pt x="0" y="210"/>
                  </a:lnTo>
                  <a:lnTo>
                    <a:pt x="1" y="215"/>
                  </a:lnTo>
                  <a:lnTo>
                    <a:pt x="2" y="219"/>
                  </a:lnTo>
                  <a:lnTo>
                    <a:pt x="5" y="222"/>
                  </a:lnTo>
                  <a:lnTo>
                    <a:pt x="10" y="224"/>
                  </a:lnTo>
                  <a:lnTo>
                    <a:pt x="220" y="314"/>
                  </a:lnTo>
                  <a:lnTo>
                    <a:pt x="223" y="315"/>
                  </a:lnTo>
                  <a:lnTo>
                    <a:pt x="226" y="315"/>
                  </a:lnTo>
                  <a:lnTo>
                    <a:pt x="230" y="315"/>
                  </a:lnTo>
                  <a:lnTo>
                    <a:pt x="234" y="313"/>
                  </a:lnTo>
                  <a:lnTo>
                    <a:pt x="237" y="311"/>
                  </a:lnTo>
                  <a:lnTo>
                    <a:pt x="239" y="308"/>
                  </a:lnTo>
                  <a:lnTo>
                    <a:pt x="240" y="305"/>
                  </a:lnTo>
                  <a:lnTo>
                    <a:pt x="241" y="300"/>
                  </a:lnTo>
                  <a:lnTo>
                    <a:pt x="241" y="105"/>
                  </a:lnTo>
                  <a:lnTo>
                    <a:pt x="240" y="101"/>
                  </a:lnTo>
                  <a:lnTo>
                    <a:pt x="238" y="97"/>
                  </a:lnTo>
                  <a:lnTo>
                    <a:pt x="236" y="94"/>
                  </a:lnTo>
                  <a:lnTo>
                    <a:pt x="231" y="92"/>
                  </a:lnTo>
                  <a:lnTo>
                    <a:pt x="2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up 22">
            <a:extLst>
              <a:ext uri="{FF2B5EF4-FFF2-40B4-BE49-F238E27FC236}">
                <a16:creationId xmlns:a16="http://schemas.microsoft.com/office/drawing/2014/main" id="{853297C2-ECDB-63A5-8BFC-7185A1F3E740}"/>
              </a:ext>
            </a:extLst>
          </p:cNvPr>
          <p:cNvGrpSpPr/>
          <p:nvPr/>
        </p:nvGrpSpPr>
        <p:grpSpPr>
          <a:xfrm>
            <a:off x="2833614" y="1213116"/>
            <a:ext cx="1275880" cy="1748552"/>
            <a:chOff x="2833614" y="1213116"/>
            <a:chExt cx="1275880" cy="1748552"/>
          </a:xfrm>
        </p:grpSpPr>
        <p:sp>
          <p:nvSpPr>
            <p:cNvPr id="85" name="Freeform 21">
              <a:extLst>
                <a:ext uri="{FF2B5EF4-FFF2-40B4-BE49-F238E27FC236}">
                  <a16:creationId xmlns:a16="http://schemas.microsoft.com/office/drawing/2014/main" id="{866F2474-0BC8-4478-87E4-17A574F745AB}"/>
                </a:ext>
              </a:extLst>
            </p:cNvPr>
            <p:cNvSpPr>
              <a:spLocks noEditPoints="1"/>
            </p:cNvSpPr>
            <p:nvPr/>
          </p:nvSpPr>
          <p:spPr bwMode="auto">
            <a:xfrm>
              <a:off x="3282996" y="2528555"/>
              <a:ext cx="377118"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val 1">
              <a:extLst>
                <a:ext uri="{FF2B5EF4-FFF2-40B4-BE49-F238E27FC236}">
                  <a16:creationId xmlns:a16="http://schemas.microsoft.com/office/drawing/2014/main" id="{DE601E8B-6EB1-26A4-6CAF-4BB01645240F}"/>
                </a:ext>
              </a:extLst>
            </p:cNvPr>
            <p:cNvSpPr/>
            <p:nvPr/>
          </p:nvSpPr>
          <p:spPr>
            <a:xfrm>
              <a:off x="2833614" y="1213116"/>
              <a:ext cx="1275880" cy="1199793"/>
            </a:xfrm>
            <a:prstGeom prst="ellipse">
              <a:avLst/>
            </a:prstGeom>
            <a:solidFill>
              <a:srgbClr val="E2D0E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7" name="Metin kutusu 6">
              <a:extLst>
                <a:ext uri="{FF2B5EF4-FFF2-40B4-BE49-F238E27FC236}">
                  <a16:creationId xmlns:a16="http://schemas.microsoft.com/office/drawing/2014/main" id="{B33AA187-7F5D-F999-5777-A8C5A45A84D4}"/>
                </a:ext>
              </a:extLst>
            </p:cNvPr>
            <p:cNvSpPr txBox="1"/>
            <p:nvPr/>
          </p:nvSpPr>
          <p:spPr>
            <a:xfrm>
              <a:off x="2850000" y="1504280"/>
              <a:ext cx="1259493" cy="584775"/>
            </a:xfrm>
            <a:prstGeom prst="rect">
              <a:avLst/>
            </a:prstGeom>
            <a:noFill/>
          </p:spPr>
          <p:txBody>
            <a:bodyPr wrap="square" rtlCol="0">
              <a:spAutoFit/>
            </a:bodyPr>
            <a:lstStyle/>
            <a:p>
              <a:pPr algn="ctr"/>
              <a:r>
                <a:rPr lang="tr-TR" sz="1600" dirty="0"/>
                <a:t>Hizmetin Mevcudiyeti</a:t>
              </a:r>
            </a:p>
          </p:txBody>
        </p:sp>
      </p:grpSp>
      <p:grpSp>
        <p:nvGrpSpPr>
          <p:cNvPr id="25" name="Grup 24">
            <a:extLst>
              <a:ext uri="{FF2B5EF4-FFF2-40B4-BE49-F238E27FC236}">
                <a16:creationId xmlns:a16="http://schemas.microsoft.com/office/drawing/2014/main" id="{35049FC9-9909-F490-883E-BA5ABA758786}"/>
              </a:ext>
            </a:extLst>
          </p:cNvPr>
          <p:cNvGrpSpPr/>
          <p:nvPr/>
        </p:nvGrpSpPr>
        <p:grpSpPr>
          <a:xfrm>
            <a:off x="4357675" y="5126292"/>
            <a:ext cx="1416546" cy="1622425"/>
            <a:chOff x="4357675" y="5126292"/>
            <a:chExt cx="1416546" cy="1622425"/>
          </a:xfrm>
        </p:grpSpPr>
        <p:sp>
          <p:nvSpPr>
            <p:cNvPr id="36" name="Oval 35">
              <a:extLst>
                <a:ext uri="{FF2B5EF4-FFF2-40B4-BE49-F238E27FC236}">
                  <a16:creationId xmlns:a16="http://schemas.microsoft.com/office/drawing/2014/main" id="{F78D2EFD-9AA4-4989-9093-619F62764044}"/>
                </a:ext>
              </a:extLst>
            </p:cNvPr>
            <p:cNvSpPr/>
            <p:nvPr/>
          </p:nvSpPr>
          <p:spPr>
            <a:xfrm>
              <a:off x="4498341" y="5468572"/>
              <a:ext cx="1275880" cy="1280145"/>
            </a:xfrm>
            <a:prstGeom prst="ellipse">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solidFill>
                <a:latin typeface="+mj-lt"/>
              </a:endParaRPr>
            </a:p>
          </p:txBody>
        </p:sp>
        <p:sp>
          <p:nvSpPr>
            <p:cNvPr id="3" name="Freeform 21">
              <a:extLst>
                <a:ext uri="{FF2B5EF4-FFF2-40B4-BE49-F238E27FC236}">
                  <a16:creationId xmlns:a16="http://schemas.microsoft.com/office/drawing/2014/main" id="{1CBD47A3-EADC-A71A-48F3-9F2AAACE43B2}"/>
                </a:ext>
              </a:extLst>
            </p:cNvPr>
            <p:cNvSpPr>
              <a:spLocks noEditPoints="1"/>
            </p:cNvSpPr>
            <p:nvPr/>
          </p:nvSpPr>
          <p:spPr bwMode="auto">
            <a:xfrm rot="8912668">
              <a:off x="4357675" y="5126292"/>
              <a:ext cx="377118"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Metin kutusu 11">
              <a:extLst>
                <a:ext uri="{FF2B5EF4-FFF2-40B4-BE49-F238E27FC236}">
                  <a16:creationId xmlns:a16="http://schemas.microsoft.com/office/drawing/2014/main" id="{E00320C4-84DC-9AD0-9B94-67731329248C}"/>
                </a:ext>
              </a:extLst>
            </p:cNvPr>
            <p:cNvSpPr txBox="1"/>
            <p:nvPr/>
          </p:nvSpPr>
          <p:spPr>
            <a:xfrm>
              <a:off x="4597269" y="5938222"/>
              <a:ext cx="1039864" cy="338554"/>
            </a:xfrm>
            <a:prstGeom prst="rect">
              <a:avLst/>
            </a:prstGeom>
            <a:noFill/>
          </p:spPr>
          <p:txBody>
            <a:bodyPr wrap="square" rtlCol="0">
              <a:spAutoFit/>
            </a:bodyPr>
            <a:lstStyle/>
            <a:p>
              <a:pPr algn="ctr"/>
              <a:r>
                <a:rPr lang="tr-TR" sz="1600" dirty="0"/>
                <a:t>Uygunluk</a:t>
              </a:r>
            </a:p>
          </p:txBody>
        </p:sp>
      </p:grpSp>
      <p:grpSp>
        <p:nvGrpSpPr>
          <p:cNvPr id="24" name="Grup 23">
            <a:extLst>
              <a:ext uri="{FF2B5EF4-FFF2-40B4-BE49-F238E27FC236}">
                <a16:creationId xmlns:a16="http://schemas.microsoft.com/office/drawing/2014/main" id="{E4FECB2B-1866-B1FF-85CA-4FE51206B5C0}"/>
              </a:ext>
            </a:extLst>
          </p:cNvPr>
          <p:cNvGrpSpPr/>
          <p:nvPr/>
        </p:nvGrpSpPr>
        <p:grpSpPr>
          <a:xfrm>
            <a:off x="4748272" y="3181044"/>
            <a:ext cx="1951423" cy="1199793"/>
            <a:chOff x="4748272" y="3181044"/>
            <a:chExt cx="1951423" cy="1199793"/>
          </a:xfrm>
        </p:grpSpPr>
        <p:sp>
          <p:nvSpPr>
            <p:cNvPr id="39" name="Oval 38">
              <a:extLst>
                <a:ext uri="{FF2B5EF4-FFF2-40B4-BE49-F238E27FC236}">
                  <a16:creationId xmlns:a16="http://schemas.microsoft.com/office/drawing/2014/main" id="{8451575B-CC9B-4D3A-89BE-3B2696B469ED}"/>
                </a:ext>
              </a:extLst>
            </p:cNvPr>
            <p:cNvSpPr/>
            <p:nvPr/>
          </p:nvSpPr>
          <p:spPr>
            <a:xfrm>
              <a:off x="5423815" y="3181044"/>
              <a:ext cx="1275880" cy="1199793"/>
            </a:xfrm>
            <a:prstGeom prst="ellips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solidFill>
                <a:latin typeface="+mj-lt"/>
              </a:endParaRPr>
            </a:p>
          </p:txBody>
        </p:sp>
        <p:sp>
          <p:nvSpPr>
            <p:cNvPr id="88" name="Freeform 21">
              <a:extLst>
                <a:ext uri="{FF2B5EF4-FFF2-40B4-BE49-F238E27FC236}">
                  <a16:creationId xmlns:a16="http://schemas.microsoft.com/office/drawing/2014/main" id="{B8B47042-10A0-4FA3-815F-3A8B19C217C5}"/>
                </a:ext>
              </a:extLst>
            </p:cNvPr>
            <p:cNvSpPr>
              <a:spLocks noEditPoints="1"/>
            </p:cNvSpPr>
            <p:nvPr/>
          </p:nvSpPr>
          <p:spPr bwMode="auto">
            <a:xfrm rot="5058861">
              <a:off x="4801247" y="3855776"/>
              <a:ext cx="354629" cy="460579"/>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Metin kutusu 12">
              <a:extLst>
                <a:ext uri="{FF2B5EF4-FFF2-40B4-BE49-F238E27FC236}">
                  <a16:creationId xmlns:a16="http://schemas.microsoft.com/office/drawing/2014/main" id="{AB666B1B-C2C4-A7C9-7E36-B7B8675AF116}"/>
                </a:ext>
              </a:extLst>
            </p:cNvPr>
            <p:cNvSpPr txBox="1"/>
            <p:nvPr/>
          </p:nvSpPr>
          <p:spPr>
            <a:xfrm>
              <a:off x="5525863" y="3488552"/>
              <a:ext cx="1082422" cy="584775"/>
            </a:xfrm>
            <a:prstGeom prst="rect">
              <a:avLst/>
            </a:prstGeom>
            <a:noFill/>
          </p:spPr>
          <p:txBody>
            <a:bodyPr wrap="square" rtlCol="0">
              <a:spAutoFit/>
            </a:bodyPr>
            <a:lstStyle/>
            <a:p>
              <a:pPr algn="ctr"/>
              <a:r>
                <a:rPr lang="tr-TR" sz="1600" dirty="0"/>
                <a:t>Coğrafik</a:t>
              </a:r>
            </a:p>
            <a:p>
              <a:pPr algn="ctr"/>
              <a:r>
                <a:rPr lang="tr-TR" sz="1600" dirty="0"/>
                <a:t>Erişebilirlik</a:t>
              </a:r>
            </a:p>
          </p:txBody>
        </p:sp>
      </p:grpSp>
      <p:grpSp>
        <p:nvGrpSpPr>
          <p:cNvPr id="26" name="Grup 25">
            <a:extLst>
              <a:ext uri="{FF2B5EF4-FFF2-40B4-BE49-F238E27FC236}">
                <a16:creationId xmlns:a16="http://schemas.microsoft.com/office/drawing/2014/main" id="{5107B9E5-23DB-A271-7C91-45F7495B2FCE}"/>
              </a:ext>
            </a:extLst>
          </p:cNvPr>
          <p:cNvGrpSpPr/>
          <p:nvPr/>
        </p:nvGrpSpPr>
        <p:grpSpPr>
          <a:xfrm>
            <a:off x="1447160" y="5252997"/>
            <a:ext cx="1439465" cy="1455546"/>
            <a:chOff x="1447160" y="5252997"/>
            <a:chExt cx="1439465" cy="1455546"/>
          </a:xfrm>
        </p:grpSpPr>
        <p:sp>
          <p:nvSpPr>
            <p:cNvPr id="41" name="Oval 40">
              <a:extLst>
                <a:ext uri="{FF2B5EF4-FFF2-40B4-BE49-F238E27FC236}">
                  <a16:creationId xmlns:a16="http://schemas.microsoft.com/office/drawing/2014/main" id="{98885308-D774-48F3-A215-56933BD07D5E}"/>
                </a:ext>
              </a:extLst>
            </p:cNvPr>
            <p:cNvSpPr/>
            <p:nvPr/>
          </p:nvSpPr>
          <p:spPr>
            <a:xfrm>
              <a:off x="1447160" y="5508750"/>
              <a:ext cx="1275880" cy="1199793"/>
            </a:xfrm>
            <a:prstGeom prst="ellipse">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2"/>
                </a:solidFill>
                <a:latin typeface="+mj-lt"/>
              </a:endParaRPr>
            </a:p>
          </p:txBody>
        </p:sp>
        <p:sp>
          <p:nvSpPr>
            <p:cNvPr id="86" name="Freeform 21">
              <a:extLst>
                <a:ext uri="{FF2B5EF4-FFF2-40B4-BE49-F238E27FC236}">
                  <a16:creationId xmlns:a16="http://schemas.microsoft.com/office/drawing/2014/main" id="{D91A64CC-6072-43B6-A109-5607CEC6F2D8}"/>
                </a:ext>
              </a:extLst>
            </p:cNvPr>
            <p:cNvSpPr>
              <a:spLocks noEditPoints="1"/>
            </p:cNvSpPr>
            <p:nvPr/>
          </p:nvSpPr>
          <p:spPr bwMode="auto">
            <a:xfrm rot="2834896" flipH="1" flipV="1">
              <a:off x="2481510" y="5224999"/>
              <a:ext cx="377117"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Metin kutusu 13">
              <a:extLst>
                <a:ext uri="{FF2B5EF4-FFF2-40B4-BE49-F238E27FC236}">
                  <a16:creationId xmlns:a16="http://schemas.microsoft.com/office/drawing/2014/main" id="{7A1BD74A-7B67-543A-EE4E-0845D4745A57}"/>
                </a:ext>
              </a:extLst>
            </p:cNvPr>
            <p:cNvSpPr txBox="1"/>
            <p:nvPr/>
          </p:nvSpPr>
          <p:spPr>
            <a:xfrm>
              <a:off x="1447160" y="5944664"/>
              <a:ext cx="1275880" cy="338554"/>
            </a:xfrm>
            <a:prstGeom prst="rect">
              <a:avLst/>
            </a:prstGeom>
            <a:noFill/>
          </p:spPr>
          <p:txBody>
            <a:bodyPr wrap="square" rtlCol="0">
              <a:spAutoFit/>
            </a:bodyPr>
            <a:lstStyle/>
            <a:p>
              <a:pPr algn="ctr"/>
              <a:r>
                <a:rPr lang="tr-TR" sz="1600" dirty="0"/>
                <a:t>Ödenebilirlik</a:t>
              </a:r>
            </a:p>
          </p:txBody>
        </p:sp>
      </p:grpSp>
      <p:grpSp>
        <p:nvGrpSpPr>
          <p:cNvPr id="27" name="Grup 26">
            <a:extLst>
              <a:ext uri="{FF2B5EF4-FFF2-40B4-BE49-F238E27FC236}">
                <a16:creationId xmlns:a16="http://schemas.microsoft.com/office/drawing/2014/main" id="{D3CA78C5-A803-DBC2-5023-14629336E775}"/>
              </a:ext>
            </a:extLst>
          </p:cNvPr>
          <p:cNvGrpSpPr/>
          <p:nvPr/>
        </p:nvGrpSpPr>
        <p:grpSpPr>
          <a:xfrm>
            <a:off x="271448" y="3329844"/>
            <a:ext cx="1923390" cy="1199793"/>
            <a:chOff x="271448" y="3329844"/>
            <a:chExt cx="1923390" cy="1199793"/>
          </a:xfrm>
        </p:grpSpPr>
        <p:sp>
          <p:nvSpPr>
            <p:cNvPr id="46" name="Oval 45">
              <a:extLst>
                <a:ext uri="{FF2B5EF4-FFF2-40B4-BE49-F238E27FC236}">
                  <a16:creationId xmlns:a16="http://schemas.microsoft.com/office/drawing/2014/main" id="{DC56FB1C-4A9A-4429-A08F-78D67008068D}"/>
                </a:ext>
              </a:extLst>
            </p:cNvPr>
            <p:cNvSpPr/>
            <p:nvPr/>
          </p:nvSpPr>
          <p:spPr>
            <a:xfrm>
              <a:off x="271448" y="3329844"/>
              <a:ext cx="1275880" cy="1199793"/>
            </a:xfrm>
            <a:prstGeom prst="ellipse">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89" name="Freeform 21">
              <a:extLst>
                <a:ext uri="{FF2B5EF4-FFF2-40B4-BE49-F238E27FC236}">
                  <a16:creationId xmlns:a16="http://schemas.microsoft.com/office/drawing/2014/main" id="{623E343C-2E6D-435C-A903-70D73C1F4D73}"/>
                </a:ext>
              </a:extLst>
            </p:cNvPr>
            <p:cNvSpPr>
              <a:spLocks noEditPoints="1"/>
            </p:cNvSpPr>
            <p:nvPr/>
          </p:nvSpPr>
          <p:spPr bwMode="auto">
            <a:xfrm rot="5400000" flipH="1" flipV="1">
              <a:off x="1787234" y="3854058"/>
              <a:ext cx="354629" cy="460579"/>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Metin kutusu 14">
              <a:extLst>
                <a:ext uri="{FF2B5EF4-FFF2-40B4-BE49-F238E27FC236}">
                  <a16:creationId xmlns:a16="http://schemas.microsoft.com/office/drawing/2014/main" id="{B14A27F6-0D83-1533-0234-8F2596C7B338}"/>
                </a:ext>
              </a:extLst>
            </p:cNvPr>
            <p:cNvSpPr txBox="1"/>
            <p:nvPr/>
          </p:nvSpPr>
          <p:spPr>
            <a:xfrm>
              <a:off x="334824" y="3637352"/>
              <a:ext cx="1138386" cy="584775"/>
            </a:xfrm>
            <a:prstGeom prst="rect">
              <a:avLst/>
            </a:prstGeom>
            <a:noFill/>
          </p:spPr>
          <p:txBody>
            <a:bodyPr wrap="square" rtlCol="0">
              <a:spAutoFit/>
            </a:bodyPr>
            <a:lstStyle/>
            <a:p>
              <a:pPr algn="ctr"/>
              <a:r>
                <a:rPr lang="tr-TR" sz="1600" dirty="0"/>
                <a:t>Kabul Edilebilirlik</a:t>
              </a:r>
            </a:p>
          </p:txBody>
        </p:sp>
      </p:grpSp>
      <p:sp>
        <p:nvSpPr>
          <p:cNvPr id="9" name="Metin kutusu 8">
            <a:extLst>
              <a:ext uri="{FF2B5EF4-FFF2-40B4-BE49-F238E27FC236}">
                <a16:creationId xmlns:a16="http://schemas.microsoft.com/office/drawing/2014/main" id="{5C94DAA9-624E-2BC5-56C0-8EFB8241F33D}"/>
              </a:ext>
            </a:extLst>
          </p:cNvPr>
          <p:cNvSpPr txBox="1"/>
          <p:nvPr/>
        </p:nvSpPr>
        <p:spPr>
          <a:xfrm>
            <a:off x="6953971" y="1491895"/>
            <a:ext cx="5134071" cy="923330"/>
          </a:xfrm>
          <a:prstGeom prst="rect">
            <a:avLst/>
          </a:prstGeom>
          <a:solidFill>
            <a:srgbClr val="E2D0E6"/>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tür ve miktar yönünden yeterli düzeyde bulunmasıdır. Kaynakların (hekim, hasta yatağı </a:t>
            </a:r>
            <a:r>
              <a:rPr lang="tr-TR" sz="1800" dirty="0" err="1">
                <a:effectLst/>
                <a:latin typeface="+mj-lt"/>
                <a:ea typeface="Calibri" panose="020F0502020204030204" pitchFamily="34" charset="0"/>
                <a:cs typeface="Times New Roman" panose="02020603050405020304" pitchFamily="18" charset="0"/>
              </a:rPr>
              <a:t>vb</a:t>
            </a:r>
            <a:r>
              <a:rPr lang="tr-TR" sz="1800" dirty="0">
                <a:effectLst/>
                <a:latin typeface="+mj-lt"/>
                <a:ea typeface="Calibri" panose="020F0502020204030204" pitchFamily="34" charset="0"/>
                <a:cs typeface="Times New Roman" panose="02020603050405020304" pitchFamily="18" charset="0"/>
              </a:rPr>
              <a:t>) yeterli olmasıdır. </a:t>
            </a:r>
            <a:endParaRPr lang="tr-TR" dirty="0">
              <a:latin typeface="+mj-lt"/>
            </a:endParaRPr>
          </a:p>
        </p:txBody>
      </p:sp>
      <p:sp>
        <p:nvSpPr>
          <p:cNvPr id="10" name="Metin kutusu 9">
            <a:extLst>
              <a:ext uri="{FF2B5EF4-FFF2-40B4-BE49-F238E27FC236}">
                <a16:creationId xmlns:a16="http://schemas.microsoft.com/office/drawing/2014/main" id="{DFA3127C-D666-5417-57C9-4B0FBFBB522E}"/>
              </a:ext>
            </a:extLst>
          </p:cNvPr>
          <p:cNvSpPr txBox="1"/>
          <p:nvPr/>
        </p:nvSpPr>
        <p:spPr>
          <a:xfrm>
            <a:off x="6948831" y="2640282"/>
            <a:ext cx="5134071" cy="923330"/>
          </a:xfrm>
          <a:prstGeom prst="rect">
            <a:avLst/>
          </a:prstGeom>
          <a:solidFill>
            <a:schemeClr val="accent6">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Sağlık kurumlarının kolay ulaşılabilir konumda yer almasıdır. Hızlı, kolay, ekonomik ulaşım imkanlarının bulunmasıdır.</a:t>
            </a:r>
            <a:endParaRPr lang="tr-TR" dirty="0">
              <a:latin typeface="+mj-lt"/>
            </a:endParaRPr>
          </a:p>
        </p:txBody>
      </p:sp>
      <p:sp>
        <p:nvSpPr>
          <p:cNvPr id="11" name="Metin kutusu 10">
            <a:extLst>
              <a:ext uri="{FF2B5EF4-FFF2-40B4-BE49-F238E27FC236}">
                <a16:creationId xmlns:a16="http://schemas.microsoft.com/office/drawing/2014/main" id="{A109E2DE-BE3F-9B13-5AF3-91C1F724BE47}"/>
              </a:ext>
            </a:extLst>
          </p:cNvPr>
          <p:cNvSpPr txBox="1"/>
          <p:nvPr/>
        </p:nvSpPr>
        <p:spPr>
          <a:xfrm>
            <a:off x="6948831" y="3771106"/>
            <a:ext cx="5134071" cy="923330"/>
          </a:xfrm>
          <a:prstGeom prst="rect">
            <a:avLst/>
          </a:prstGeom>
          <a:solidFill>
            <a:schemeClr val="tx2">
              <a:lumMod val="40000"/>
              <a:lumOff val="6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organizasyonu ve sunumuyla ilgili özelliklerdir. Randevu sisteminin işlevsel olması, kuyrukta bekleme süresinin kısa olmasıdır. </a:t>
            </a:r>
            <a:endParaRPr lang="tr-TR" dirty="0">
              <a:latin typeface="+mj-lt"/>
            </a:endParaRPr>
          </a:p>
        </p:txBody>
      </p:sp>
      <p:sp>
        <p:nvSpPr>
          <p:cNvPr id="21" name="Metin kutusu 20">
            <a:extLst>
              <a:ext uri="{FF2B5EF4-FFF2-40B4-BE49-F238E27FC236}">
                <a16:creationId xmlns:a16="http://schemas.microsoft.com/office/drawing/2014/main" id="{5E1CA9EA-A19F-C67C-E52F-650B12DCE91E}"/>
              </a:ext>
            </a:extLst>
          </p:cNvPr>
          <p:cNvSpPr txBox="1"/>
          <p:nvPr/>
        </p:nvSpPr>
        <p:spPr>
          <a:xfrm>
            <a:off x="6909545" y="4875061"/>
            <a:ext cx="5134071" cy="646331"/>
          </a:xfrm>
          <a:prstGeom prst="rect">
            <a:avLst/>
          </a:prstGeom>
          <a:solidFill>
            <a:schemeClr val="accent4">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Hizmetten yararlanmak için nüfusun ciddi ekonomik yüklerle karşılaşmamasıdır.  </a:t>
            </a:r>
            <a:endParaRPr lang="tr-TR" dirty="0">
              <a:latin typeface="+mj-lt"/>
            </a:endParaRPr>
          </a:p>
        </p:txBody>
      </p:sp>
      <p:sp>
        <p:nvSpPr>
          <p:cNvPr id="22" name="Metin kutusu 21">
            <a:extLst>
              <a:ext uri="{FF2B5EF4-FFF2-40B4-BE49-F238E27FC236}">
                <a16:creationId xmlns:a16="http://schemas.microsoft.com/office/drawing/2014/main" id="{33E61989-4DF4-7030-6E4A-8CE48290E893}"/>
              </a:ext>
            </a:extLst>
          </p:cNvPr>
          <p:cNvSpPr txBox="1"/>
          <p:nvPr/>
        </p:nvSpPr>
        <p:spPr>
          <a:xfrm>
            <a:off x="6909544" y="5724074"/>
            <a:ext cx="5134071" cy="646331"/>
          </a:xfrm>
          <a:prstGeom prst="rect">
            <a:avLst/>
          </a:prstGeom>
          <a:solidFill>
            <a:schemeClr val="accent5">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bireyin değerlerine, tutumlarına, inançlarına saygılı biçimde sunulmasıdır. </a:t>
            </a:r>
            <a:endParaRPr lang="tr-TR" dirty="0">
              <a:latin typeface="+mj-lt"/>
            </a:endParaRPr>
          </a:p>
        </p:txBody>
      </p:sp>
    </p:spTree>
    <p:extLst>
      <p:ext uri="{BB962C8B-B14F-4D97-AF65-F5344CB8AC3E}">
        <p14:creationId xmlns:p14="http://schemas.microsoft.com/office/powerpoint/2010/main" val="585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in)">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6"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C394E63-97DE-91CC-9D28-12A74A8F2E07}"/>
              </a:ext>
            </a:extLst>
          </p:cNvPr>
          <p:cNvSpPr txBox="1"/>
          <p:nvPr/>
        </p:nvSpPr>
        <p:spPr>
          <a:xfrm>
            <a:off x="802432" y="5006285"/>
            <a:ext cx="4706663" cy="646331"/>
          </a:xfrm>
          <a:prstGeom prst="rect">
            <a:avLst/>
          </a:prstGeom>
          <a:noFill/>
        </p:spPr>
        <p:txBody>
          <a:bodyPr wrap="square" rtlCol="0">
            <a:spAutoFit/>
          </a:bodyPr>
          <a:lstStyle/>
          <a:p>
            <a:r>
              <a:rPr lang="tr-TR" dirty="0"/>
              <a:t>Hizmet bölgesi analizi, dış çevre faktörlerini hizmet bölgesi düzeyinde ele alır.</a:t>
            </a:r>
          </a:p>
        </p:txBody>
      </p:sp>
      <p:sp>
        <p:nvSpPr>
          <p:cNvPr id="9" name="Oval 8">
            <a:extLst>
              <a:ext uri="{FF2B5EF4-FFF2-40B4-BE49-F238E27FC236}">
                <a16:creationId xmlns:a16="http://schemas.microsoft.com/office/drawing/2014/main" id="{38CDBEB1-CFFB-24F8-A1A0-BD05AF13CC99}"/>
              </a:ext>
            </a:extLst>
          </p:cNvPr>
          <p:cNvSpPr/>
          <p:nvPr/>
        </p:nvSpPr>
        <p:spPr>
          <a:xfrm>
            <a:off x="4899958" y="783272"/>
            <a:ext cx="6359546" cy="58536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grpSp>
        <p:nvGrpSpPr>
          <p:cNvPr id="10" name="Grup 9">
            <a:extLst>
              <a:ext uri="{FF2B5EF4-FFF2-40B4-BE49-F238E27FC236}">
                <a16:creationId xmlns:a16="http://schemas.microsoft.com/office/drawing/2014/main" id="{EA954572-D7DA-A009-7B71-A61137915427}"/>
              </a:ext>
            </a:extLst>
          </p:cNvPr>
          <p:cNvGrpSpPr/>
          <p:nvPr/>
        </p:nvGrpSpPr>
        <p:grpSpPr>
          <a:xfrm>
            <a:off x="5491945" y="1212479"/>
            <a:ext cx="5118841" cy="5032457"/>
            <a:chOff x="4741720" y="2152930"/>
            <a:chExt cx="2708218" cy="3074845"/>
          </a:xfrm>
        </p:grpSpPr>
        <p:sp>
          <p:nvSpPr>
            <p:cNvPr id="11" name="Oval 10">
              <a:extLst>
                <a:ext uri="{FF2B5EF4-FFF2-40B4-BE49-F238E27FC236}">
                  <a16:creationId xmlns:a16="http://schemas.microsoft.com/office/drawing/2014/main" id="{89AFDE81-9D52-0D58-2A6A-0714C9BC6CDB}"/>
                </a:ext>
              </a:extLst>
            </p:cNvPr>
            <p:cNvSpPr/>
            <p:nvPr/>
          </p:nvSpPr>
          <p:spPr>
            <a:xfrm>
              <a:off x="4741720" y="2282377"/>
              <a:ext cx="2708218" cy="2796849"/>
            </a:xfrm>
            <a:prstGeom prst="ellipse">
              <a:avLst/>
            </a:prstGeom>
            <a:solidFill>
              <a:schemeClr val="accent3">
                <a:lumMod val="20000"/>
                <a:lumOff val="80000"/>
              </a:schemeClr>
            </a:soli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12" name="Oval 11">
              <a:extLst>
                <a:ext uri="{FF2B5EF4-FFF2-40B4-BE49-F238E27FC236}">
                  <a16:creationId xmlns:a16="http://schemas.microsoft.com/office/drawing/2014/main" id="{DFB08FE0-8B56-7774-93A7-A4A1687FB669}"/>
                </a:ext>
              </a:extLst>
            </p:cNvPr>
            <p:cNvSpPr/>
            <p:nvPr/>
          </p:nvSpPr>
          <p:spPr>
            <a:xfrm>
              <a:off x="4948030" y="2576123"/>
              <a:ext cx="2295939" cy="2235530"/>
            </a:xfrm>
            <a:prstGeom prst="ellipse">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13" name="Ok: Aşağı 12">
              <a:extLst>
                <a:ext uri="{FF2B5EF4-FFF2-40B4-BE49-F238E27FC236}">
                  <a16:creationId xmlns:a16="http://schemas.microsoft.com/office/drawing/2014/main" id="{124FEC8E-93F8-BA9D-F3D3-E8DF1D14602A}"/>
                </a:ext>
              </a:extLst>
            </p:cNvPr>
            <p:cNvSpPr/>
            <p:nvPr/>
          </p:nvSpPr>
          <p:spPr>
            <a:xfrm>
              <a:off x="5726658" y="2152930"/>
              <a:ext cx="698924" cy="1050663"/>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tr-TR" b="1" dirty="0"/>
                <a:t>Epidemiyoloji</a:t>
              </a:r>
            </a:p>
          </p:txBody>
        </p:sp>
        <p:sp>
          <p:nvSpPr>
            <p:cNvPr id="14" name="Ok: Aşağı 13">
              <a:extLst>
                <a:ext uri="{FF2B5EF4-FFF2-40B4-BE49-F238E27FC236}">
                  <a16:creationId xmlns:a16="http://schemas.microsoft.com/office/drawing/2014/main" id="{D5CD8421-BD52-D0B4-E1DC-ACEF82713FE0}"/>
                </a:ext>
              </a:extLst>
            </p:cNvPr>
            <p:cNvSpPr/>
            <p:nvPr/>
          </p:nvSpPr>
          <p:spPr>
            <a:xfrm rot="7444454">
              <a:off x="6510783" y="3781690"/>
              <a:ext cx="698924" cy="997582"/>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tr-TR" b="1" dirty="0"/>
                <a:t>Ekonomik</a:t>
              </a:r>
            </a:p>
          </p:txBody>
        </p:sp>
        <p:sp>
          <p:nvSpPr>
            <p:cNvPr id="15" name="Ok: Aşağı 14">
              <a:extLst>
                <a:ext uri="{FF2B5EF4-FFF2-40B4-BE49-F238E27FC236}">
                  <a16:creationId xmlns:a16="http://schemas.microsoft.com/office/drawing/2014/main" id="{E0226D07-736C-9AC2-45A1-05727C1865EA}"/>
                </a:ext>
              </a:extLst>
            </p:cNvPr>
            <p:cNvSpPr/>
            <p:nvPr/>
          </p:nvSpPr>
          <p:spPr>
            <a:xfrm rot="13728982">
              <a:off x="4901054" y="3856198"/>
              <a:ext cx="698924" cy="1013761"/>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tr-TR" b="1" dirty="0"/>
                <a:t>Teknolojik</a:t>
              </a:r>
            </a:p>
          </p:txBody>
        </p:sp>
        <p:sp>
          <p:nvSpPr>
            <p:cNvPr id="16" name="Ok: Aşağı 15">
              <a:extLst>
                <a:ext uri="{FF2B5EF4-FFF2-40B4-BE49-F238E27FC236}">
                  <a16:creationId xmlns:a16="http://schemas.microsoft.com/office/drawing/2014/main" id="{C8455E6E-A4B1-539D-76CE-30DEA0A79BC4}"/>
                </a:ext>
              </a:extLst>
            </p:cNvPr>
            <p:cNvSpPr/>
            <p:nvPr/>
          </p:nvSpPr>
          <p:spPr>
            <a:xfrm rot="10800000">
              <a:off x="5726658" y="4177112"/>
              <a:ext cx="698924" cy="1050663"/>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tr-TR" b="1" dirty="0"/>
                <a:t>Sosyal</a:t>
              </a:r>
            </a:p>
          </p:txBody>
        </p:sp>
        <p:sp>
          <p:nvSpPr>
            <p:cNvPr id="17" name="Ok: Aşağı 16">
              <a:extLst>
                <a:ext uri="{FF2B5EF4-FFF2-40B4-BE49-F238E27FC236}">
                  <a16:creationId xmlns:a16="http://schemas.microsoft.com/office/drawing/2014/main" id="{752FBD59-6884-0314-4D26-10E43C14B836}"/>
                </a:ext>
              </a:extLst>
            </p:cNvPr>
            <p:cNvSpPr/>
            <p:nvPr/>
          </p:nvSpPr>
          <p:spPr>
            <a:xfrm rot="18733043">
              <a:off x="4941228" y="2487190"/>
              <a:ext cx="698924" cy="1050663"/>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tr-TR" b="1" dirty="0"/>
                <a:t>Hukuk</a:t>
              </a:r>
            </a:p>
          </p:txBody>
        </p:sp>
        <p:sp>
          <p:nvSpPr>
            <p:cNvPr id="18" name="Metin kutusu 17">
              <a:extLst>
                <a:ext uri="{FF2B5EF4-FFF2-40B4-BE49-F238E27FC236}">
                  <a16:creationId xmlns:a16="http://schemas.microsoft.com/office/drawing/2014/main" id="{A871478C-285D-5249-7DE0-3D322F6A0C1D}"/>
                </a:ext>
              </a:extLst>
            </p:cNvPr>
            <p:cNvSpPr txBox="1"/>
            <p:nvPr/>
          </p:nvSpPr>
          <p:spPr>
            <a:xfrm>
              <a:off x="5329501" y="3466078"/>
              <a:ext cx="490119" cy="206857"/>
            </a:xfrm>
            <a:prstGeom prst="rect">
              <a:avLst/>
            </a:prstGeom>
            <a:noFill/>
          </p:spPr>
          <p:txBody>
            <a:bodyPr wrap="square" rtlCol="0">
              <a:spAutoFit/>
            </a:bodyPr>
            <a:lstStyle/>
            <a:p>
              <a:r>
                <a:rPr lang="tr-TR" sz="1600" b="1" i="1" dirty="0"/>
                <a:t>Hizmet</a:t>
              </a:r>
            </a:p>
          </p:txBody>
        </p:sp>
        <p:sp>
          <p:nvSpPr>
            <p:cNvPr id="19" name="Metin kutusu 18">
              <a:extLst>
                <a:ext uri="{FF2B5EF4-FFF2-40B4-BE49-F238E27FC236}">
                  <a16:creationId xmlns:a16="http://schemas.microsoft.com/office/drawing/2014/main" id="{676C3D9F-1527-50E7-553A-D52758D2199E}"/>
                </a:ext>
              </a:extLst>
            </p:cNvPr>
            <p:cNvSpPr txBox="1"/>
            <p:nvPr/>
          </p:nvSpPr>
          <p:spPr>
            <a:xfrm rot="16200000">
              <a:off x="4546891" y="3513809"/>
              <a:ext cx="1150021" cy="162835"/>
            </a:xfrm>
            <a:prstGeom prst="rect">
              <a:avLst/>
            </a:prstGeom>
            <a:noFill/>
          </p:spPr>
          <p:txBody>
            <a:bodyPr wrap="square" rtlCol="0">
              <a:spAutoFit/>
            </a:bodyPr>
            <a:lstStyle/>
            <a:p>
              <a:r>
                <a:rPr lang="tr-TR" sz="1400" b="1" dirty="0"/>
                <a:t>HİZMET BÖLGESİ</a:t>
              </a:r>
            </a:p>
          </p:txBody>
        </p:sp>
        <p:sp>
          <p:nvSpPr>
            <p:cNvPr id="20" name="Ok: Aşağı 19">
              <a:extLst>
                <a:ext uri="{FF2B5EF4-FFF2-40B4-BE49-F238E27FC236}">
                  <a16:creationId xmlns:a16="http://schemas.microsoft.com/office/drawing/2014/main" id="{CA4672D6-DE1F-A51E-9FC1-AC48229ACF91}"/>
                </a:ext>
              </a:extLst>
            </p:cNvPr>
            <p:cNvSpPr/>
            <p:nvPr/>
          </p:nvSpPr>
          <p:spPr>
            <a:xfrm rot="2964708">
              <a:off x="6498169" y="2495771"/>
              <a:ext cx="698924" cy="1050663"/>
            </a:xfrm>
            <a:prstGeom prst="downArrow">
              <a:avLst>
                <a:gd name="adj1" fmla="val 50000"/>
                <a:gd name="adj2" fmla="val 38072"/>
              </a:avLst>
            </a:prstGeom>
            <a:solidFill>
              <a:schemeClr val="lt1">
                <a:alpha val="39000"/>
              </a:schemeClr>
            </a:solidFill>
            <a:ln>
              <a:solidFill>
                <a:schemeClr val="bg2">
                  <a:lumMod val="10000"/>
                </a:schemeClr>
              </a:solidFill>
              <a:prstDash val="lgDash"/>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tr-TR" b="1" dirty="0"/>
                <a:t>Politik</a:t>
              </a:r>
            </a:p>
          </p:txBody>
        </p:sp>
      </p:grpSp>
      <p:cxnSp>
        <p:nvCxnSpPr>
          <p:cNvPr id="21" name="Düz Ok Bağlayıcısı 20">
            <a:extLst>
              <a:ext uri="{FF2B5EF4-FFF2-40B4-BE49-F238E27FC236}">
                <a16:creationId xmlns:a16="http://schemas.microsoft.com/office/drawing/2014/main" id="{8DED4141-5825-6699-1350-A1331ED87AA6}"/>
              </a:ext>
            </a:extLst>
          </p:cNvPr>
          <p:cNvCxnSpPr>
            <a:cxnSpLocks/>
          </p:cNvCxnSpPr>
          <p:nvPr/>
        </p:nvCxnSpPr>
        <p:spPr>
          <a:xfrm>
            <a:off x="6486667" y="3729335"/>
            <a:ext cx="2867792" cy="0"/>
          </a:xfrm>
          <a:prstGeom prst="straightConnector1">
            <a:avLst/>
          </a:prstGeom>
          <a:ln w="38100">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Düz Ok Bağlayıcısı 21">
            <a:extLst>
              <a:ext uri="{FF2B5EF4-FFF2-40B4-BE49-F238E27FC236}">
                <a16:creationId xmlns:a16="http://schemas.microsoft.com/office/drawing/2014/main" id="{65735D8C-FF9F-8E58-CA8F-487871A7EA3E}"/>
              </a:ext>
            </a:extLst>
          </p:cNvPr>
          <p:cNvCxnSpPr>
            <a:cxnSpLocks/>
          </p:cNvCxnSpPr>
          <p:nvPr/>
        </p:nvCxnSpPr>
        <p:spPr>
          <a:xfrm flipH="1" flipV="1">
            <a:off x="7437845" y="2646097"/>
            <a:ext cx="1118848" cy="2034844"/>
          </a:xfrm>
          <a:prstGeom prst="straightConnector1">
            <a:avLst/>
          </a:prstGeom>
          <a:ln w="38100">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Düz Ok Bağlayıcısı 22">
            <a:extLst>
              <a:ext uri="{FF2B5EF4-FFF2-40B4-BE49-F238E27FC236}">
                <a16:creationId xmlns:a16="http://schemas.microsoft.com/office/drawing/2014/main" id="{0CC77BFE-DFDE-A17F-3F8B-9B695AA0B795}"/>
              </a:ext>
            </a:extLst>
          </p:cNvPr>
          <p:cNvCxnSpPr>
            <a:cxnSpLocks/>
          </p:cNvCxnSpPr>
          <p:nvPr/>
        </p:nvCxnSpPr>
        <p:spPr>
          <a:xfrm flipV="1">
            <a:off x="7452286" y="2631927"/>
            <a:ext cx="1153022" cy="2106325"/>
          </a:xfrm>
          <a:prstGeom prst="straightConnector1">
            <a:avLst/>
          </a:prstGeom>
          <a:ln w="38100">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24" name="Resim 23">
            <a:extLst>
              <a:ext uri="{FF2B5EF4-FFF2-40B4-BE49-F238E27FC236}">
                <a16:creationId xmlns:a16="http://schemas.microsoft.com/office/drawing/2014/main" id="{5E9DB529-B3BC-565D-1F07-A3B406D41CA2}"/>
              </a:ext>
            </a:extLst>
          </p:cNvPr>
          <p:cNvPicPr>
            <a:picLocks noChangeAspect="1"/>
          </p:cNvPicPr>
          <p:nvPr/>
        </p:nvPicPr>
        <p:blipFill>
          <a:blip r:embed="rId2"/>
          <a:stretch>
            <a:fillRect/>
          </a:stretch>
        </p:blipFill>
        <p:spPr>
          <a:xfrm>
            <a:off x="7415630" y="3243416"/>
            <a:ext cx="1181100" cy="952500"/>
          </a:xfrm>
          <a:prstGeom prst="rect">
            <a:avLst/>
          </a:prstGeom>
        </p:spPr>
      </p:pic>
      <p:sp>
        <p:nvSpPr>
          <p:cNvPr id="25" name="Metin kutusu 24">
            <a:extLst>
              <a:ext uri="{FF2B5EF4-FFF2-40B4-BE49-F238E27FC236}">
                <a16:creationId xmlns:a16="http://schemas.microsoft.com/office/drawing/2014/main" id="{E2943548-554A-863A-2145-28B5B5B60252}"/>
              </a:ext>
            </a:extLst>
          </p:cNvPr>
          <p:cNvSpPr txBox="1"/>
          <p:nvPr/>
        </p:nvSpPr>
        <p:spPr>
          <a:xfrm>
            <a:off x="6576956" y="3699728"/>
            <a:ext cx="1033331" cy="338554"/>
          </a:xfrm>
          <a:prstGeom prst="rect">
            <a:avLst/>
          </a:prstGeom>
          <a:noFill/>
        </p:spPr>
        <p:txBody>
          <a:bodyPr wrap="square" rtlCol="0">
            <a:spAutoFit/>
          </a:bodyPr>
          <a:lstStyle/>
          <a:p>
            <a:r>
              <a:rPr lang="tr-TR" sz="1600" b="1" i="1" dirty="0"/>
              <a:t>Sunumu</a:t>
            </a:r>
          </a:p>
        </p:txBody>
      </p:sp>
      <p:sp>
        <p:nvSpPr>
          <p:cNvPr id="26" name="Metin kutusu 25">
            <a:extLst>
              <a:ext uri="{FF2B5EF4-FFF2-40B4-BE49-F238E27FC236}">
                <a16:creationId xmlns:a16="http://schemas.microsoft.com/office/drawing/2014/main" id="{40018C1D-7286-3CA6-DA13-6FA21954CA42}"/>
              </a:ext>
            </a:extLst>
          </p:cNvPr>
          <p:cNvSpPr txBox="1"/>
          <p:nvPr/>
        </p:nvSpPr>
        <p:spPr>
          <a:xfrm rot="16200000">
            <a:off x="4252976" y="3228944"/>
            <a:ext cx="1995337" cy="400110"/>
          </a:xfrm>
          <a:prstGeom prst="rect">
            <a:avLst/>
          </a:prstGeom>
          <a:noFill/>
        </p:spPr>
        <p:txBody>
          <a:bodyPr wrap="square" rtlCol="0">
            <a:spAutoFit/>
          </a:bodyPr>
          <a:lstStyle/>
          <a:p>
            <a:r>
              <a:rPr lang="tr-TR" sz="2000" b="1" dirty="0"/>
              <a:t>GENEL ÇEVRE</a:t>
            </a:r>
          </a:p>
        </p:txBody>
      </p:sp>
      <p:sp>
        <p:nvSpPr>
          <p:cNvPr id="27" name="Metin kutusu 26">
            <a:extLst>
              <a:ext uri="{FF2B5EF4-FFF2-40B4-BE49-F238E27FC236}">
                <a16:creationId xmlns:a16="http://schemas.microsoft.com/office/drawing/2014/main" id="{045D451E-8FCC-82F1-1CAE-85F3508560CA}"/>
              </a:ext>
            </a:extLst>
          </p:cNvPr>
          <p:cNvSpPr txBox="1"/>
          <p:nvPr/>
        </p:nvSpPr>
        <p:spPr>
          <a:xfrm rot="16200000">
            <a:off x="4253673" y="3558426"/>
            <a:ext cx="2966045" cy="338554"/>
          </a:xfrm>
          <a:prstGeom prst="rect">
            <a:avLst/>
          </a:prstGeom>
          <a:noFill/>
        </p:spPr>
        <p:txBody>
          <a:bodyPr wrap="square" rtlCol="0">
            <a:spAutoFit/>
          </a:bodyPr>
          <a:lstStyle/>
          <a:p>
            <a:pPr algn="ctr"/>
            <a:r>
              <a:rPr lang="tr-TR" sz="1600" b="1" dirty="0"/>
              <a:t>SAĞLIK SİSTEMİ</a:t>
            </a:r>
          </a:p>
        </p:txBody>
      </p:sp>
    </p:spTree>
    <p:extLst>
      <p:ext uri="{BB962C8B-B14F-4D97-AF65-F5344CB8AC3E}">
        <p14:creationId xmlns:p14="http://schemas.microsoft.com/office/powerpoint/2010/main" val="176650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Hazırlayıcı faktörler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a:off x="5938345" y="747711"/>
            <a:ext cx="6253655"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2174732564"/>
              </p:ext>
            </p:extLst>
          </p:nvPr>
        </p:nvGraphicFramePr>
        <p:xfrm>
          <a:off x="2185640" y="3019804"/>
          <a:ext cx="9530814" cy="1737360"/>
        </p:xfrm>
        <a:graphic>
          <a:graphicData uri="http://schemas.openxmlformats.org/drawingml/2006/table">
            <a:tbl>
              <a:tblPr firstRow="1" bandRow="1">
                <a:tableStyleId>{5C22544A-7EE6-4342-B048-85BDC9FD1C3A}</a:tableStyleId>
              </a:tblPr>
              <a:tblGrid>
                <a:gridCol w="9530814">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i="1" dirty="0">
                          <a:solidFill>
                            <a:schemeClr val="tx1"/>
                          </a:solidFill>
                        </a:rPr>
                        <a:t> Niçin insanların bir kısmı düzenli check-up yatırıyor?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b="0" i="1" dirty="0">
                          <a:solidFill>
                            <a:schemeClr val="tx1"/>
                          </a:solidFill>
                        </a:rPr>
                        <a:t> Niçin insanların bir kısmı hafif bir rahatsızlık hissettiğinde hekime başvuruyor?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b="0" i="1" dirty="0">
                          <a:solidFill>
                            <a:schemeClr val="tx1"/>
                          </a:solidFill>
                        </a:rPr>
                        <a:t> Niçin insanların bir kısmı ciddi rahatsızlığı olsa bile hekime başvurmuyor?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b="0"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b="0" i="0" dirty="0">
                          <a:solidFill>
                            <a:schemeClr val="tx1"/>
                          </a:solidFill>
                        </a:rPr>
                        <a:t>Hazırlayıcı faktörler, bireyleri sağlık hizmetleri kullanma yönünde harekete geçme kararını almaya yönlendiren, harekete geçme motivasyonu yaratan faktörlerdir.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3731581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Hazırlayıcı faktörler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a:off x="5938345" y="747711"/>
            <a:ext cx="6253655"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5" name="Tablo 4">
            <a:extLst>
              <a:ext uri="{FF2B5EF4-FFF2-40B4-BE49-F238E27FC236}">
                <a16:creationId xmlns:a16="http://schemas.microsoft.com/office/drawing/2014/main" id="{87D8E283-3EE0-0177-717D-58BA680C530B}"/>
              </a:ext>
            </a:extLst>
          </p:cNvPr>
          <p:cNvGraphicFramePr>
            <a:graphicFrameLocks noGrp="1"/>
          </p:cNvGraphicFramePr>
          <p:nvPr>
            <p:extLst>
              <p:ext uri="{D42A27DB-BD31-4B8C-83A1-F6EECF244321}">
                <p14:modId xmlns:p14="http://schemas.microsoft.com/office/powerpoint/2010/main" val="1209434134"/>
              </p:ext>
            </p:extLst>
          </p:nvPr>
        </p:nvGraphicFramePr>
        <p:xfrm>
          <a:off x="3155795" y="2733898"/>
          <a:ext cx="7170234" cy="3248660"/>
        </p:xfrm>
        <a:graphic>
          <a:graphicData uri="http://schemas.openxmlformats.org/drawingml/2006/table">
            <a:tbl>
              <a:tblPr>
                <a:tableStyleId>{5C22544A-7EE6-4342-B048-85BDC9FD1C3A}</a:tableStyleId>
              </a:tblPr>
              <a:tblGrid>
                <a:gridCol w="3349935">
                  <a:extLst>
                    <a:ext uri="{9D8B030D-6E8A-4147-A177-3AD203B41FA5}">
                      <a16:colId xmlns:a16="http://schemas.microsoft.com/office/drawing/2014/main" val="1925732033"/>
                    </a:ext>
                  </a:extLst>
                </a:gridCol>
                <a:gridCol w="3820299">
                  <a:extLst>
                    <a:ext uri="{9D8B030D-6E8A-4147-A177-3AD203B41FA5}">
                      <a16:colId xmlns:a16="http://schemas.microsoft.com/office/drawing/2014/main" val="152890399"/>
                    </a:ext>
                  </a:extLst>
                </a:gridCol>
              </a:tblGrid>
              <a:tr h="181251">
                <a:tc>
                  <a:txBody>
                    <a:bodyPr/>
                    <a:lstStyle/>
                    <a:p>
                      <a:pPr>
                        <a:lnSpc>
                          <a:spcPct val="115000"/>
                        </a:lnSpc>
                        <a:spcAft>
                          <a:spcPts val="1000"/>
                        </a:spcAft>
                      </a:pPr>
                      <a:r>
                        <a:rPr lang="tr-TR" sz="1800" b="1" spc="-10" dirty="0">
                          <a:effectLst/>
                        </a:rPr>
                        <a:t>Bireysel</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tr-TR" sz="1800" b="1" spc="-10" dirty="0">
                          <a:effectLst/>
                        </a:rPr>
                        <a:t>Sosyal-Ekonomik-Kültürel</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971688118"/>
                  </a:ext>
                </a:extLst>
              </a:tr>
              <a:tr h="1801817">
                <a:tc>
                  <a:txBody>
                    <a:bodyPr/>
                    <a:lstStyle/>
                    <a:p>
                      <a:pPr marL="342900" lvl="0" indent="-342900">
                        <a:lnSpc>
                          <a:spcPct val="115000"/>
                        </a:lnSpc>
                        <a:spcAft>
                          <a:spcPts val="1000"/>
                        </a:spcAft>
                        <a:buFont typeface="Symbol" panose="05050102010706020507" pitchFamily="18" charset="2"/>
                        <a:buChar char=""/>
                      </a:pPr>
                      <a:r>
                        <a:rPr lang="tr-TR" sz="1800" spc="-10" dirty="0">
                          <a:effectLst/>
                        </a:rPr>
                        <a:t>Yaş</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Cinsiyet</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Irk</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Hane halkı sayısı</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Medeni durum</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Komşuluk ilişkileri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lnSpc>
                          <a:spcPct val="115000"/>
                        </a:lnSpc>
                        <a:spcAft>
                          <a:spcPts val="1000"/>
                        </a:spcAft>
                        <a:buFont typeface="Symbol" panose="05050102010706020507" pitchFamily="18" charset="2"/>
                        <a:buChar char=""/>
                      </a:pPr>
                      <a:r>
                        <a:rPr lang="tr-TR" sz="1800" spc="-10" dirty="0">
                          <a:effectLst/>
                        </a:rPr>
                        <a:t>Eğitim düzeyi</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Sağlık okuryazarlığı</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Hanehalkı geliri </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Toplumsal sınıf</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İstihdam durumu</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Etnik köken</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Dini inanışlar</a:t>
                      </a:r>
                      <a:endParaRPr lang="tr-TR" sz="2400" dirty="0">
                        <a:effectLst/>
                      </a:endParaRPr>
                    </a:p>
                  </a:txBody>
                  <a:tcPr marL="68580" marR="68580" marT="0" marB="0">
                    <a:solidFill>
                      <a:schemeClr val="accent4">
                        <a:lumMod val="20000"/>
                        <a:lumOff val="80000"/>
                      </a:schemeClr>
                    </a:solidFill>
                  </a:tcPr>
                </a:tc>
                <a:extLst>
                  <a:ext uri="{0D108BD9-81ED-4DB2-BD59-A6C34878D82A}">
                    <a16:rowId xmlns:a16="http://schemas.microsoft.com/office/drawing/2014/main" val="3489300068"/>
                  </a:ext>
                </a:extLst>
              </a:tr>
            </a:tbl>
          </a:graphicData>
        </a:graphic>
      </p:graphicFrame>
    </p:spTree>
    <p:extLst>
      <p:ext uri="{BB962C8B-B14F-4D97-AF65-F5344CB8AC3E}">
        <p14:creationId xmlns:p14="http://schemas.microsoft.com/office/powerpoint/2010/main" val="1617055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kolaylaştırıcı faktörler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1422886865"/>
              </p:ext>
            </p:extLst>
          </p:nvPr>
        </p:nvGraphicFramePr>
        <p:xfrm>
          <a:off x="4249213" y="3153618"/>
          <a:ext cx="7511845" cy="91440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 Hazırlayıcı faktörlerin istendik şekilde olması, nüfusun  sağlık hizmetlerinden yararlanacağı anlamına gelmez.   Nüfusun sağlık hizmetlerine erişiminin de sağlanması gerekir.  </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195569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318179" y="-137838"/>
            <a:ext cx="574357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rPr>
              <a:t>sağlık hizmetlerine erişim</a:t>
            </a:r>
            <a:endParaRPr lang="en-US" sz="2800" dirty="0">
              <a:solidFill>
                <a:schemeClr val="bg1"/>
              </a:solidFill>
            </a:endParaRPr>
          </a:p>
        </p:txBody>
      </p:sp>
      <p:sp>
        <p:nvSpPr>
          <p:cNvPr id="5" name="Oval 4">
            <a:extLst>
              <a:ext uri="{FF2B5EF4-FFF2-40B4-BE49-F238E27FC236}">
                <a16:creationId xmlns:a16="http://schemas.microsoft.com/office/drawing/2014/main" id="{7D9927C9-B139-4047-98E5-D9155673413C}"/>
              </a:ext>
            </a:extLst>
          </p:cNvPr>
          <p:cNvSpPr/>
          <p:nvPr/>
        </p:nvSpPr>
        <p:spPr>
          <a:xfrm>
            <a:off x="318179" y="-202314"/>
            <a:ext cx="774699" cy="85107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5AA4845-99F9-4C72-ABC5-7F49994D2BD1}"/>
              </a:ext>
            </a:extLst>
          </p:cNvPr>
          <p:cNvCxnSpPr>
            <a:cxnSpLocks/>
            <a:stCxn id="6" idx="3"/>
          </p:cNvCxnSpPr>
          <p:nvPr/>
        </p:nvCxnSpPr>
        <p:spPr>
          <a:xfrm flipV="1">
            <a:off x="6061755" y="178871"/>
            <a:ext cx="6096000"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35" name="Donut 11">
            <a:extLst>
              <a:ext uri="{FF2B5EF4-FFF2-40B4-BE49-F238E27FC236}">
                <a16:creationId xmlns:a16="http://schemas.microsoft.com/office/drawing/2014/main" id="{5077A16D-695F-4243-9D33-F147E46C4513}"/>
              </a:ext>
            </a:extLst>
          </p:cNvPr>
          <p:cNvSpPr/>
          <p:nvPr/>
        </p:nvSpPr>
        <p:spPr>
          <a:xfrm>
            <a:off x="740362" y="1593929"/>
            <a:ext cx="5462385" cy="5136635"/>
          </a:xfrm>
          <a:prstGeom prst="donut">
            <a:avLst>
              <a:gd name="adj" fmla="val 11109"/>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a:extLst>
              <a:ext uri="{FF2B5EF4-FFF2-40B4-BE49-F238E27FC236}">
                <a16:creationId xmlns:a16="http://schemas.microsoft.com/office/drawing/2014/main" id="{20CDA8B4-D9C9-478B-AB83-597AE04A5666}"/>
              </a:ext>
            </a:extLst>
          </p:cNvPr>
          <p:cNvSpPr/>
          <p:nvPr/>
        </p:nvSpPr>
        <p:spPr>
          <a:xfrm>
            <a:off x="2281966" y="3142903"/>
            <a:ext cx="2260297" cy="2125504"/>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lumMod val="75000"/>
                    <a:lumOff val="25000"/>
                  </a:schemeClr>
                </a:solidFill>
                <a:latin typeface="+mj-lt"/>
              </a:rPr>
              <a:t>SAĞLIK HİZMETLERİNE ERİŞİM</a:t>
            </a:r>
            <a:endParaRPr lang="en-US" sz="1600" b="1" dirty="0">
              <a:solidFill>
                <a:schemeClr val="tx1">
                  <a:lumMod val="75000"/>
                  <a:lumOff val="25000"/>
                </a:schemeClr>
              </a:solidFill>
              <a:latin typeface="+mj-lt"/>
            </a:endParaRPr>
          </a:p>
        </p:txBody>
      </p:sp>
      <p:grpSp>
        <p:nvGrpSpPr>
          <p:cNvPr id="73" name="Group 72">
            <a:extLst>
              <a:ext uri="{FF2B5EF4-FFF2-40B4-BE49-F238E27FC236}">
                <a16:creationId xmlns:a16="http://schemas.microsoft.com/office/drawing/2014/main" id="{4C55EE33-1A50-48FC-94A4-E2E72DAEF192}"/>
              </a:ext>
            </a:extLst>
          </p:cNvPr>
          <p:cNvGrpSpPr/>
          <p:nvPr/>
        </p:nvGrpSpPr>
        <p:grpSpPr>
          <a:xfrm>
            <a:off x="3234799" y="6276776"/>
            <a:ext cx="473512" cy="445274"/>
            <a:chOff x="8736013" y="1925638"/>
            <a:chExt cx="287338" cy="287338"/>
          </a:xfrm>
          <a:solidFill>
            <a:schemeClr val="bg1"/>
          </a:solidFill>
        </p:grpSpPr>
        <p:sp>
          <p:nvSpPr>
            <p:cNvPr id="74" name="Freeform 97">
              <a:extLst>
                <a:ext uri="{FF2B5EF4-FFF2-40B4-BE49-F238E27FC236}">
                  <a16:creationId xmlns:a16="http://schemas.microsoft.com/office/drawing/2014/main" id="{081655D8-DB3B-42F9-8B94-5992E710E900}"/>
                </a:ext>
              </a:extLst>
            </p:cNvPr>
            <p:cNvSpPr>
              <a:spLocks noEditPoints="1"/>
            </p:cNvSpPr>
            <p:nvPr/>
          </p:nvSpPr>
          <p:spPr bwMode="auto">
            <a:xfrm>
              <a:off x="8736013" y="1925638"/>
              <a:ext cx="287338" cy="287338"/>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8">
              <a:extLst>
                <a:ext uri="{FF2B5EF4-FFF2-40B4-BE49-F238E27FC236}">
                  <a16:creationId xmlns:a16="http://schemas.microsoft.com/office/drawing/2014/main" id="{7BB4C0E1-87CF-48C2-8836-4A61C903D14F}"/>
                </a:ext>
              </a:extLst>
            </p:cNvPr>
            <p:cNvSpPr>
              <a:spLocks noEditPoints="1"/>
            </p:cNvSpPr>
            <p:nvPr/>
          </p:nvSpPr>
          <p:spPr bwMode="auto">
            <a:xfrm>
              <a:off x="8774113" y="2041525"/>
              <a:ext cx="77788" cy="100013"/>
            </a:xfrm>
            <a:custGeom>
              <a:avLst/>
              <a:gdLst>
                <a:gd name="T0" fmla="*/ 211 w 241"/>
                <a:gd name="T1" fmla="*/ 278 h 315"/>
                <a:gd name="T2" fmla="*/ 30 w 241"/>
                <a:gd name="T3" fmla="*/ 201 h 315"/>
                <a:gd name="T4" fmla="*/ 30 w 241"/>
                <a:gd name="T5" fmla="*/ 38 h 315"/>
                <a:gd name="T6" fmla="*/ 211 w 241"/>
                <a:gd name="T7" fmla="*/ 115 h 315"/>
                <a:gd name="T8" fmla="*/ 211 w 241"/>
                <a:gd name="T9" fmla="*/ 278 h 315"/>
                <a:gd name="T10" fmla="*/ 231 w 241"/>
                <a:gd name="T11" fmla="*/ 92 h 315"/>
                <a:gd name="T12" fmla="*/ 21 w 241"/>
                <a:gd name="T13" fmla="*/ 2 h 315"/>
                <a:gd name="T14" fmla="*/ 17 w 241"/>
                <a:gd name="T15" fmla="*/ 0 h 315"/>
                <a:gd name="T16" fmla="*/ 14 w 241"/>
                <a:gd name="T17" fmla="*/ 0 h 315"/>
                <a:gd name="T18" fmla="*/ 11 w 241"/>
                <a:gd name="T19" fmla="*/ 0 h 315"/>
                <a:gd name="T20" fmla="*/ 6 w 241"/>
                <a:gd name="T21" fmla="*/ 3 h 315"/>
                <a:gd name="T22" fmla="*/ 4 w 241"/>
                <a:gd name="T23" fmla="*/ 5 h 315"/>
                <a:gd name="T24" fmla="*/ 2 w 241"/>
                <a:gd name="T25" fmla="*/ 8 h 315"/>
                <a:gd name="T26" fmla="*/ 1 w 241"/>
                <a:gd name="T27" fmla="*/ 11 h 315"/>
                <a:gd name="T28" fmla="*/ 0 w 241"/>
                <a:gd name="T29" fmla="*/ 15 h 315"/>
                <a:gd name="T30" fmla="*/ 0 w 241"/>
                <a:gd name="T31" fmla="*/ 210 h 315"/>
                <a:gd name="T32" fmla="*/ 1 w 241"/>
                <a:gd name="T33" fmla="*/ 215 h 315"/>
                <a:gd name="T34" fmla="*/ 2 w 241"/>
                <a:gd name="T35" fmla="*/ 219 h 315"/>
                <a:gd name="T36" fmla="*/ 5 w 241"/>
                <a:gd name="T37" fmla="*/ 222 h 315"/>
                <a:gd name="T38" fmla="*/ 10 w 241"/>
                <a:gd name="T39" fmla="*/ 224 h 315"/>
                <a:gd name="T40" fmla="*/ 220 w 241"/>
                <a:gd name="T41" fmla="*/ 314 h 315"/>
                <a:gd name="T42" fmla="*/ 223 w 241"/>
                <a:gd name="T43" fmla="*/ 315 h 315"/>
                <a:gd name="T44" fmla="*/ 226 w 241"/>
                <a:gd name="T45" fmla="*/ 315 h 315"/>
                <a:gd name="T46" fmla="*/ 230 w 241"/>
                <a:gd name="T47" fmla="*/ 315 h 315"/>
                <a:gd name="T48" fmla="*/ 234 w 241"/>
                <a:gd name="T49" fmla="*/ 313 h 315"/>
                <a:gd name="T50" fmla="*/ 237 w 241"/>
                <a:gd name="T51" fmla="*/ 311 h 315"/>
                <a:gd name="T52" fmla="*/ 239 w 241"/>
                <a:gd name="T53" fmla="*/ 308 h 315"/>
                <a:gd name="T54" fmla="*/ 240 w 241"/>
                <a:gd name="T55" fmla="*/ 305 h 315"/>
                <a:gd name="T56" fmla="*/ 241 w 241"/>
                <a:gd name="T57" fmla="*/ 300 h 315"/>
                <a:gd name="T58" fmla="*/ 241 w 241"/>
                <a:gd name="T59" fmla="*/ 105 h 315"/>
                <a:gd name="T60" fmla="*/ 240 w 241"/>
                <a:gd name="T61" fmla="*/ 101 h 315"/>
                <a:gd name="T62" fmla="*/ 238 w 241"/>
                <a:gd name="T63" fmla="*/ 97 h 315"/>
                <a:gd name="T64" fmla="*/ 236 w 241"/>
                <a:gd name="T65" fmla="*/ 94 h 315"/>
                <a:gd name="T66" fmla="*/ 231 w 241"/>
                <a:gd name="T67" fmla="*/ 92 h 315"/>
                <a:gd name="T68" fmla="*/ 231 w 241"/>
                <a:gd name="T6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315">
                  <a:moveTo>
                    <a:pt x="211" y="278"/>
                  </a:moveTo>
                  <a:lnTo>
                    <a:pt x="30" y="201"/>
                  </a:lnTo>
                  <a:lnTo>
                    <a:pt x="30" y="38"/>
                  </a:lnTo>
                  <a:lnTo>
                    <a:pt x="211" y="115"/>
                  </a:lnTo>
                  <a:lnTo>
                    <a:pt x="211" y="278"/>
                  </a:lnTo>
                  <a:close/>
                  <a:moveTo>
                    <a:pt x="231" y="92"/>
                  </a:moveTo>
                  <a:lnTo>
                    <a:pt x="21" y="2"/>
                  </a:lnTo>
                  <a:lnTo>
                    <a:pt x="17" y="0"/>
                  </a:lnTo>
                  <a:lnTo>
                    <a:pt x="14" y="0"/>
                  </a:lnTo>
                  <a:lnTo>
                    <a:pt x="11" y="0"/>
                  </a:lnTo>
                  <a:lnTo>
                    <a:pt x="6" y="3"/>
                  </a:lnTo>
                  <a:lnTo>
                    <a:pt x="4" y="5"/>
                  </a:lnTo>
                  <a:lnTo>
                    <a:pt x="2" y="8"/>
                  </a:lnTo>
                  <a:lnTo>
                    <a:pt x="1" y="11"/>
                  </a:lnTo>
                  <a:lnTo>
                    <a:pt x="0" y="15"/>
                  </a:lnTo>
                  <a:lnTo>
                    <a:pt x="0" y="210"/>
                  </a:lnTo>
                  <a:lnTo>
                    <a:pt x="1" y="215"/>
                  </a:lnTo>
                  <a:lnTo>
                    <a:pt x="2" y="219"/>
                  </a:lnTo>
                  <a:lnTo>
                    <a:pt x="5" y="222"/>
                  </a:lnTo>
                  <a:lnTo>
                    <a:pt x="10" y="224"/>
                  </a:lnTo>
                  <a:lnTo>
                    <a:pt x="220" y="314"/>
                  </a:lnTo>
                  <a:lnTo>
                    <a:pt x="223" y="315"/>
                  </a:lnTo>
                  <a:lnTo>
                    <a:pt x="226" y="315"/>
                  </a:lnTo>
                  <a:lnTo>
                    <a:pt x="230" y="315"/>
                  </a:lnTo>
                  <a:lnTo>
                    <a:pt x="234" y="313"/>
                  </a:lnTo>
                  <a:lnTo>
                    <a:pt x="237" y="311"/>
                  </a:lnTo>
                  <a:lnTo>
                    <a:pt x="239" y="308"/>
                  </a:lnTo>
                  <a:lnTo>
                    <a:pt x="240" y="305"/>
                  </a:lnTo>
                  <a:lnTo>
                    <a:pt x="241" y="300"/>
                  </a:lnTo>
                  <a:lnTo>
                    <a:pt x="241" y="105"/>
                  </a:lnTo>
                  <a:lnTo>
                    <a:pt x="240" y="101"/>
                  </a:lnTo>
                  <a:lnTo>
                    <a:pt x="238" y="97"/>
                  </a:lnTo>
                  <a:lnTo>
                    <a:pt x="236" y="94"/>
                  </a:lnTo>
                  <a:lnTo>
                    <a:pt x="231" y="92"/>
                  </a:lnTo>
                  <a:lnTo>
                    <a:pt x="2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up 22">
            <a:extLst>
              <a:ext uri="{FF2B5EF4-FFF2-40B4-BE49-F238E27FC236}">
                <a16:creationId xmlns:a16="http://schemas.microsoft.com/office/drawing/2014/main" id="{853297C2-ECDB-63A5-8BFC-7185A1F3E740}"/>
              </a:ext>
            </a:extLst>
          </p:cNvPr>
          <p:cNvGrpSpPr/>
          <p:nvPr/>
        </p:nvGrpSpPr>
        <p:grpSpPr>
          <a:xfrm>
            <a:off x="2833614" y="1213116"/>
            <a:ext cx="1275880" cy="1748552"/>
            <a:chOff x="2833614" y="1213116"/>
            <a:chExt cx="1275880" cy="1748552"/>
          </a:xfrm>
        </p:grpSpPr>
        <p:sp>
          <p:nvSpPr>
            <p:cNvPr id="85" name="Freeform 21">
              <a:extLst>
                <a:ext uri="{FF2B5EF4-FFF2-40B4-BE49-F238E27FC236}">
                  <a16:creationId xmlns:a16="http://schemas.microsoft.com/office/drawing/2014/main" id="{866F2474-0BC8-4478-87E4-17A574F745AB}"/>
                </a:ext>
              </a:extLst>
            </p:cNvPr>
            <p:cNvSpPr>
              <a:spLocks noEditPoints="1"/>
            </p:cNvSpPr>
            <p:nvPr/>
          </p:nvSpPr>
          <p:spPr bwMode="auto">
            <a:xfrm>
              <a:off x="3282996" y="2528555"/>
              <a:ext cx="377118"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val 1">
              <a:extLst>
                <a:ext uri="{FF2B5EF4-FFF2-40B4-BE49-F238E27FC236}">
                  <a16:creationId xmlns:a16="http://schemas.microsoft.com/office/drawing/2014/main" id="{DE601E8B-6EB1-26A4-6CAF-4BB01645240F}"/>
                </a:ext>
              </a:extLst>
            </p:cNvPr>
            <p:cNvSpPr/>
            <p:nvPr/>
          </p:nvSpPr>
          <p:spPr>
            <a:xfrm>
              <a:off x="2833614" y="1213116"/>
              <a:ext cx="1275880" cy="1199793"/>
            </a:xfrm>
            <a:prstGeom prst="ellipse">
              <a:avLst/>
            </a:prstGeom>
            <a:solidFill>
              <a:srgbClr val="E2D0E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7" name="Metin kutusu 6">
              <a:extLst>
                <a:ext uri="{FF2B5EF4-FFF2-40B4-BE49-F238E27FC236}">
                  <a16:creationId xmlns:a16="http://schemas.microsoft.com/office/drawing/2014/main" id="{B33AA187-7F5D-F999-5777-A8C5A45A84D4}"/>
                </a:ext>
              </a:extLst>
            </p:cNvPr>
            <p:cNvSpPr txBox="1"/>
            <p:nvPr/>
          </p:nvSpPr>
          <p:spPr>
            <a:xfrm>
              <a:off x="2850000" y="1504280"/>
              <a:ext cx="1259493" cy="584775"/>
            </a:xfrm>
            <a:prstGeom prst="rect">
              <a:avLst/>
            </a:prstGeom>
            <a:noFill/>
          </p:spPr>
          <p:txBody>
            <a:bodyPr wrap="square" rtlCol="0">
              <a:spAutoFit/>
            </a:bodyPr>
            <a:lstStyle/>
            <a:p>
              <a:pPr algn="ctr"/>
              <a:r>
                <a:rPr lang="tr-TR" sz="1600" dirty="0"/>
                <a:t>Hizmetin Mevcudiyeti</a:t>
              </a:r>
            </a:p>
          </p:txBody>
        </p:sp>
      </p:grpSp>
      <p:grpSp>
        <p:nvGrpSpPr>
          <p:cNvPr id="25" name="Grup 24">
            <a:extLst>
              <a:ext uri="{FF2B5EF4-FFF2-40B4-BE49-F238E27FC236}">
                <a16:creationId xmlns:a16="http://schemas.microsoft.com/office/drawing/2014/main" id="{35049FC9-9909-F490-883E-BA5ABA758786}"/>
              </a:ext>
            </a:extLst>
          </p:cNvPr>
          <p:cNvGrpSpPr/>
          <p:nvPr/>
        </p:nvGrpSpPr>
        <p:grpSpPr>
          <a:xfrm>
            <a:off x="4357675" y="5126292"/>
            <a:ext cx="1416546" cy="1622425"/>
            <a:chOff x="4357675" y="5126292"/>
            <a:chExt cx="1416546" cy="1622425"/>
          </a:xfrm>
        </p:grpSpPr>
        <p:sp>
          <p:nvSpPr>
            <p:cNvPr id="36" name="Oval 35">
              <a:extLst>
                <a:ext uri="{FF2B5EF4-FFF2-40B4-BE49-F238E27FC236}">
                  <a16:creationId xmlns:a16="http://schemas.microsoft.com/office/drawing/2014/main" id="{F78D2EFD-9AA4-4989-9093-619F62764044}"/>
                </a:ext>
              </a:extLst>
            </p:cNvPr>
            <p:cNvSpPr/>
            <p:nvPr/>
          </p:nvSpPr>
          <p:spPr>
            <a:xfrm>
              <a:off x="4498341" y="5468572"/>
              <a:ext cx="1275880" cy="1280145"/>
            </a:xfrm>
            <a:prstGeom prst="ellipse">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solidFill>
                <a:latin typeface="+mj-lt"/>
              </a:endParaRPr>
            </a:p>
          </p:txBody>
        </p:sp>
        <p:sp>
          <p:nvSpPr>
            <p:cNvPr id="3" name="Freeform 21">
              <a:extLst>
                <a:ext uri="{FF2B5EF4-FFF2-40B4-BE49-F238E27FC236}">
                  <a16:creationId xmlns:a16="http://schemas.microsoft.com/office/drawing/2014/main" id="{1CBD47A3-EADC-A71A-48F3-9F2AAACE43B2}"/>
                </a:ext>
              </a:extLst>
            </p:cNvPr>
            <p:cNvSpPr>
              <a:spLocks noEditPoints="1"/>
            </p:cNvSpPr>
            <p:nvPr/>
          </p:nvSpPr>
          <p:spPr bwMode="auto">
            <a:xfrm rot="8912668">
              <a:off x="4357675" y="5126292"/>
              <a:ext cx="377118"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Metin kutusu 11">
              <a:extLst>
                <a:ext uri="{FF2B5EF4-FFF2-40B4-BE49-F238E27FC236}">
                  <a16:creationId xmlns:a16="http://schemas.microsoft.com/office/drawing/2014/main" id="{E00320C4-84DC-9AD0-9B94-67731329248C}"/>
                </a:ext>
              </a:extLst>
            </p:cNvPr>
            <p:cNvSpPr txBox="1"/>
            <p:nvPr/>
          </p:nvSpPr>
          <p:spPr>
            <a:xfrm>
              <a:off x="4597269" y="5938222"/>
              <a:ext cx="1039864" cy="338554"/>
            </a:xfrm>
            <a:prstGeom prst="rect">
              <a:avLst/>
            </a:prstGeom>
            <a:noFill/>
          </p:spPr>
          <p:txBody>
            <a:bodyPr wrap="square" rtlCol="0">
              <a:spAutoFit/>
            </a:bodyPr>
            <a:lstStyle/>
            <a:p>
              <a:pPr algn="ctr"/>
              <a:r>
                <a:rPr lang="tr-TR" sz="1600" dirty="0"/>
                <a:t>Uygunluk</a:t>
              </a:r>
            </a:p>
          </p:txBody>
        </p:sp>
      </p:grpSp>
      <p:grpSp>
        <p:nvGrpSpPr>
          <p:cNvPr id="24" name="Grup 23">
            <a:extLst>
              <a:ext uri="{FF2B5EF4-FFF2-40B4-BE49-F238E27FC236}">
                <a16:creationId xmlns:a16="http://schemas.microsoft.com/office/drawing/2014/main" id="{E4FECB2B-1866-B1FF-85CA-4FE51206B5C0}"/>
              </a:ext>
            </a:extLst>
          </p:cNvPr>
          <p:cNvGrpSpPr/>
          <p:nvPr/>
        </p:nvGrpSpPr>
        <p:grpSpPr>
          <a:xfrm>
            <a:off x="4748272" y="3181044"/>
            <a:ext cx="1951423" cy="1199793"/>
            <a:chOff x="4748272" y="3181044"/>
            <a:chExt cx="1951423" cy="1199793"/>
          </a:xfrm>
        </p:grpSpPr>
        <p:sp>
          <p:nvSpPr>
            <p:cNvPr id="39" name="Oval 38">
              <a:extLst>
                <a:ext uri="{FF2B5EF4-FFF2-40B4-BE49-F238E27FC236}">
                  <a16:creationId xmlns:a16="http://schemas.microsoft.com/office/drawing/2014/main" id="{8451575B-CC9B-4D3A-89BE-3B2696B469ED}"/>
                </a:ext>
              </a:extLst>
            </p:cNvPr>
            <p:cNvSpPr/>
            <p:nvPr/>
          </p:nvSpPr>
          <p:spPr>
            <a:xfrm>
              <a:off x="5423815" y="3181044"/>
              <a:ext cx="1275880" cy="1199793"/>
            </a:xfrm>
            <a:prstGeom prst="ellips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solidFill>
                <a:latin typeface="+mj-lt"/>
              </a:endParaRPr>
            </a:p>
          </p:txBody>
        </p:sp>
        <p:sp>
          <p:nvSpPr>
            <p:cNvPr id="88" name="Freeform 21">
              <a:extLst>
                <a:ext uri="{FF2B5EF4-FFF2-40B4-BE49-F238E27FC236}">
                  <a16:creationId xmlns:a16="http://schemas.microsoft.com/office/drawing/2014/main" id="{B8B47042-10A0-4FA3-815F-3A8B19C217C5}"/>
                </a:ext>
              </a:extLst>
            </p:cNvPr>
            <p:cNvSpPr>
              <a:spLocks noEditPoints="1"/>
            </p:cNvSpPr>
            <p:nvPr/>
          </p:nvSpPr>
          <p:spPr bwMode="auto">
            <a:xfrm rot="5058861">
              <a:off x="4801247" y="3855776"/>
              <a:ext cx="354629" cy="460579"/>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Metin kutusu 12">
              <a:extLst>
                <a:ext uri="{FF2B5EF4-FFF2-40B4-BE49-F238E27FC236}">
                  <a16:creationId xmlns:a16="http://schemas.microsoft.com/office/drawing/2014/main" id="{AB666B1B-C2C4-A7C9-7E36-B7B8675AF116}"/>
                </a:ext>
              </a:extLst>
            </p:cNvPr>
            <p:cNvSpPr txBox="1"/>
            <p:nvPr/>
          </p:nvSpPr>
          <p:spPr>
            <a:xfrm>
              <a:off x="5525863" y="3488552"/>
              <a:ext cx="1082422" cy="584775"/>
            </a:xfrm>
            <a:prstGeom prst="rect">
              <a:avLst/>
            </a:prstGeom>
            <a:noFill/>
          </p:spPr>
          <p:txBody>
            <a:bodyPr wrap="square" rtlCol="0">
              <a:spAutoFit/>
            </a:bodyPr>
            <a:lstStyle/>
            <a:p>
              <a:pPr algn="ctr"/>
              <a:r>
                <a:rPr lang="tr-TR" sz="1600" dirty="0"/>
                <a:t>Coğrafik</a:t>
              </a:r>
            </a:p>
            <a:p>
              <a:pPr algn="ctr"/>
              <a:r>
                <a:rPr lang="tr-TR" sz="1600" dirty="0"/>
                <a:t>Erişebilirlik</a:t>
              </a:r>
            </a:p>
          </p:txBody>
        </p:sp>
      </p:grpSp>
      <p:grpSp>
        <p:nvGrpSpPr>
          <p:cNvPr id="26" name="Grup 25">
            <a:extLst>
              <a:ext uri="{FF2B5EF4-FFF2-40B4-BE49-F238E27FC236}">
                <a16:creationId xmlns:a16="http://schemas.microsoft.com/office/drawing/2014/main" id="{5107B9E5-23DB-A271-7C91-45F7495B2FCE}"/>
              </a:ext>
            </a:extLst>
          </p:cNvPr>
          <p:cNvGrpSpPr/>
          <p:nvPr/>
        </p:nvGrpSpPr>
        <p:grpSpPr>
          <a:xfrm>
            <a:off x="1447160" y="5252997"/>
            <a:ext cx="1439465" cy="1455546"/>
            <a:chOff x="1447160" y="5252997"/>
            <a:chExt cx="1439465" cy="1455546"/>
          </a:xfrm>
        </p:grpSpPr>
        <p:sp>
          <p:nvSpPr>
            <p:cNvPr id="41" name="Oval 40">
              <a:extLst>
                <a:ext uri="{FF2B5EF4-FFF2-40B4-BE49-F238E27FC236}">
                  <a16:creationId xmlns:a16="http://schemas.microsoft.com/office/drawing/2014/main" id="{98885308-D774-48F3-A215-56933BD07D5E}"/>
                </a:ext>
              </a:extLst>
            </p:cNvPr>
            <p:cNvSpPr/>
            <p:nvPr/>
          </p:nvSpPr>
          <p:spPr>
            <a:xfrm>
              <a:off x="1447160" y="5508750"/>
              <a:ext cx="1275880" cy="1199793"/>
            </a:xfrm>
            <a:prstGeom prst="ellipse">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2"/>
                </a:solidFill>
                <a:latin typeface="+mj-lt"/>
              </a:endParaRPr>
            </a:p>
          </p:txBody>
        </p:sp>
        <p:sp>
          <p:nvSpPr>
            <p:cNvPr id="86" name="Freeform 21">
              <a:extLst>
                <a:ext uri="{FF2B5EF4-FFF2-40B4-BE49-F238E27FC236}">
                  <a16:creationId xmlns:a16="http://schemas.microsoft.com/office/drawing/2014/main" id="{D91A64CC-6072-43B6-A109-5607CEC6F2D8}"/>
                </a:ext>
              </a:extLst>
            </p:cNvPr>
            <p:cNvSpPr>
              <a:spLocks noEditPoints="1"/>
            </p:cNvSpPr>
            <p:nvPr/>
          </p:nvSpPr>
          <p:spPr bwMode="auto">
            <a:xfrm rot="2834896" flipH="1" flipV="1">
              <a:off x="2481510" y="5224999"/>
              <a:ext cx="377117" cy="433113"/>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Metin kutusu 13">
              <a:extLst>
                <a:ext uri="{FF2B5EF4-FFF2-40B4-BE49-F238E27FC236}">
                  <a16:creationId xmlns:a16="http://schemas.microsoft.com/office/drawing/2014/main" id="{7A1BD74A-7B67-543A-EE4E-0845D4745A57}"/>
                </a:ext>
              </a:extLst>
            </p:cNvPr>
            <p:cNvSpPr txBox="1"/>
            <p:nvPr/>
          </p:nvSpPr>
          <p:spPr>
            <a:xfrm>
              <a:off x="1447160" y="5944664"/>
              <a:ext cx="1275880" cy="338554"/>
            </a:xfrm>
            <a:prstGeom prst="rect">
              <a:avLst/>
            </a:prstGeom>
            <a:noFill/>
          </p:spPr>
          <p:txBody>
            <a:bodyPr wrap="square" rtlCol="0">
              <a:spAutoFit/>
            </a:bodyPr>
            <a:lstStyle/>
            <a:p>
              <a:pPr algn="ctr"/>
              <a:r>
                <a:rPr lang="tr-TR" sz="1600" dirty="0"/>
                <a:t>Ödenebilirlik</a:t>
              </a:r>
            </a:p>
          </p:txBody>
        </p:sp>
      </p:grpSp>
      <p:grpSp>
        <p:nvGrpSpPr>
          <p:cNvPr id="27" name="Grup 26">
            <a:extLst>
              <a:ext uri="{FF2B5EF4-FFF2-40B4-BE49-F238E27FC236}">
                <a16:creationId xmlns:a16="http://schemas.microsoft.com/office/drawing/2014/main" id="{D3CA78C5-A803-DBC2-5023-14629336E775}"/>
              </a:ext>
            </a:extLst>
          </p:cNvPr>
          <p:cNvGrpSpPr/>
          <p:nvPr/>
        </p:nvGrpSpPr>
        <p:grpSpPr>
          <a:xfrm>
            <a:off x="271448" y="3329844"/>
            <a:ext cx="1923390" cy="1199793"/>
            <a:chOff x="271448" y="3329844"/>
            <a:chExt cx="1923390" cy="1199793"/>
          </a:xfrm>
        </p:grpSpPr>
        <p:sp>
          <p:nvSpPr>
            <p:cNvPr id="46" name="Oval 45">
              <a:extLst>
                <a:ext uri="{FF2B5EF4-FFF2-40B4-BE49-F238E27FC236}">
                  <a16:creationId xmlns:a16="http://schemas.microsoft.com/office/drawing/2014/main" id="{DC56FB1C-4A9A-4429-A08F-78D67008068D}"/>
                </a:ext>
              </a:extLst>
            </p:cNvPr>
            <p:cNvSpPr/>
            <p:nvPr/>
          </p:nvSpPr>
          <p:spPr>
            <a:xfrm>
              <a:off x="271448" y="3329844"/>
              <a:ext cx="1275880" cy="1199793"/>
            </a:xfrm>
            <a:prstGeom prst="ellipse">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solidFill>
                <a:latin typeface="+mj-lt"/>
              </a:endParaRPr>
            </a:p>
          </p:txBody>
        </p:sp>
        <p:sp>
          <p:nvSpPr>
            <p:cNvPr id="89" name="Freeform 21">
              <a:extLst>
                <a:ext uri="{FF2B5EF4-FFF2-40B4-BE49-F238E27FC236}">
                  <a16:creationId xmlns:a16="http://schemas.microsoft.com/office/drawing/2014/main" id="{623E343C-2E6D-435C-A903-70D73C1F4D73}"/>
                </a:ext>
              </a:extLst>
            </p:cNvPr>
            <p:cNvSpPr>
              <a:spLocks noEditPoints="1"/>
            </p:cNvSpPr>
            <p:nvPr/>
          </p:nvSpPr>
          <p:spPr bwMode="auto">
            <a:xfrm rot="5400000" flipH="1" flipV="1">
              <a:off x="1787234" y="3854058"/>
              <a:ext cx="354629" cy="460579"/>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Metin kutusu 14">
              <a:extLst>
                <a:ext uri="{FF2B5EF4-FFF2-40B4-BE49-F238E27FC236}">
                  <a16:creationId xmlns:a16="http://schemas.microsoft.com/office/drawing/2014/main" id="{B14A27F6-0D83-1533-0234-8F2596C7B338}"/>
                </a:ext>
              </a:extLst>
            </p:cNvPr>
            <p:cNvSpPr txBox="1"/>
            <p:nvPr/>
          </p:nvSpPr>
          <p:spPr>
            <a:xfrm>
              <a:off x="334824" y="3637352"/>
              <a:ext cx="1138386" cy="584775"/>
            </a:xfrm>
            <a:prstGeom prst="rect">
              <a:avLst/>
            </a:prstGeom>
            <a:noFill/>
          </p:spPr>
          <p:txBody>
            <a:bodyPr wrap="square" rtlCol="0">
              <a:spAutoFit/>
            </a:bodyPr>
            <a:lstStyle/>
            <a:p>
              <a:pPr algn="ctr"/>
              <a:r>
                <a:rPr lang="tr-TR" sz="1600" dirty="0"/>
                <a:t>Kabul Edilebilirlik</a:t>
              </a:r>
            </a:p>
          </p:txBody>
        </p:sp>
      </p:grpSp>
      <p:sp>
        <p:nvSpPr>
          <p:cNvPr id="9" name="Metin kutusu 8">
            <a:extLst>
              <a:ext uri="{FF2B5EF4-FFF2-40B4-BE49-F238E27FC236}">
                <a16:creationId xmlns:a16="http://schemas.microsoft.com/office/drawing/2014/main" id="{5C94DAA9-624E-2BC5-56C0-8EFB8241F33D}"/>
              </a:ext>
            </a:extLst>
          </p:cNvPr>
          <p:cNvSpPr txBox="1"/>
          <p:nvPr/>
        </p:nvSpPr>
        <p:spPr>
          <a:xfrm>
            <a:off x="6953971" y="1491895"/>
            <a:ext cx="5134071" cy="923330"/>
          </a:xfrm>
          <a:prstGeom prst="rect">
            <a:avLst/>
          </a:prstGeom>
          <a:solidFill>
            <a:srgbClr val="E2D0E6"/>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tür ve miktar yönünden yeterli düzeyde bulunmasıdır. Kaynakların (hekim, hasta yatağı </a:t>
            </a:r>
            <a:r>
              <a:rPr lang="tr-TR" sz="1800" dirty="0" err="1">
                <a:effectLst/>
                <a:latin typeface="+mj-lt"/>
                <a:ea typeface="Calibri" panose="020F0502020204030204" pitchFamily="34" charset="0"/>
                <a:cs typeface="Times New Roman" panose="02020603050405020304" pitchFamily="18" charset="0"/>
              </a:rPr>
              <a:t>vb</a:t>
            </a:r>
            <a:r>
              <a:rPr lang="tr-TR" sz="1800" dirty="0">
                <a:effectLst/>
                <a:latin typeface="+mj-lt"/>
                <a:ea typeface="Calibri" panose="020F0502020204030204" pitchFamily="34" charset="0"/>
                <a:cs typeface="Times New Roman" panose="02020603050405020304" pitchFamily="18" charset="0"/>
              </a:rPr>
              <a:t>) yeterli olmasıdır. </a:t>
            </a:r>
            <a:endParaRPr lang="tr-TR" dirty="0">
              <a:latin typeface="+mj-lt"/>
            </a:endParaRPr>
          </a:p>
        </p:txBody>
      </p:sp>
      <p:sp>
        <p:nvSpPr>
          <p:cNvPr id="10" name="Metin kutusu 9">
            <a:extLst>
              <a:ext uri="{FF2B5EF4-FFF2-40B4-BE49-F238E27FC236}">
                <a16:creationId xmlns:a16="http://schemas.microsoft.com/office/drawing/2014/main" id="{DFA3127C-D666-5417-57C9-4B0FBFBB522E}"/>
              </a:ext>
            </a:extLst>
          </p:cNvPr>
          <p:cNvSpPr txBox="1"/>
          <p:nvPr/>
        </p:nvSpPr>
        <p:spPr>
          <a:xfrm>
            <a:off x="6948831" y="2640282"/>
            <a:ext cx="5134071" cy="923330"/>
          </a:xfrm>
          <a:prstGeom prst="rect">
            <a:avLst/>
          </a:prstGeom>
          <a:solidFill>
            <a:schemeClr val="accent6">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Sağlık kurumlarının kolay ulaşılabilir konumda yer almasıdır. Hızlı, kolay, ekonomik ulaşım imkanlarının bulunmasıdır.</a:t>
            </a:r>
            <a:endParaRPr lang="tr-TR" dirty="0">
              <a:latin typeface="+mj-lt"/>
            </a:endParaRPr>
          </a:p>
        </p:txBody>
      </p:sp>
      <p:sp>
        <p:nvSpPr>
          <p:cNvPr id="11" name="Metin kutusu 10">
            <a:extLst>
              <a:ext uri="{FF2B5EF4-FFF2-40B4-BE49-F238E27FC236}">
                <a16:creationId xmlns:a16="http://schemas.microsoft.com/office/drawing/2014/main" id="{A109E2DE-BE3F-9B13-5AF3-91C1F724BE47}"/>
              </a:ext>
            </a:extLst>
          </p:cNvPr>
          <p:cNvSpPr txBox="1"/>
          <p:nvPr/>
        </p:nvSpPr>
        <p:spPr>
          <a:xfrm>
            <a:off x="6948831" y="3771106"/>
            <a:ext cx="5134071" cy="923330"/>
          </a:xfrm>
          <a:prstGeom prst="rect">
            <a:avLst/>
          </a:prstGeom>
          <a:solidFill>
            <a:schemeClr val="tx2">
              <a:lumMod val="40000"/>
              <a:lumOff val="6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organizasyonu ve sunumuyla ilgili özelliklerdir. Randevu sisteminin işlevsel olması, kuyrukta bekleme süresinin kısa olmasıdır. </a:t>
            </a:r>
            <a:endParaRPr lang="tr-TR" dirty="0">
              <a:latin typeface="+mj-lt"/>
            </a:endParaRPr>
          </a:p>
        </p:txBody>
      </p:sp>
      <p:sp>
        <p:nvSpPr>
          <p:cNvPr id="21" name="Metin kutusu 20">
            <a:extLst>
              <a:ext uri="{FF2B5EF4-FFF2-40B4-BE49-F238E27FC236}">
                <a16:creationId xmlns:a16="http://schemas.microsoft.com/office/drawing/2014/main" id="{5E1CA9EA-A19F-C67C-E52F-650B12DCE91E}"/>
              </a:ext>
            </a:extLst>
          </p:cNvPr>
          <p:cNvSpPr txBox="1"/>
          <p:nvPr/>
        </p:nvSpPr>
        <p:spPr>
          <a:xfrm>
            <a:off x="6909545" y="4875061"/>
            <a:ext cx="5134071" cy="646331"/>
          </a:xfrm>
          <a:prstGeom prst="rect">
            <a:avLst/>
          </a:prstGeom>
          <a:solidFill>
            <a:schemeClr val="accent4">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Hizmetten yararlanmak için nüfusun ciddi ekonomik yüklerle karşılaşmamasıdır.  </a:t>
            </a:r>
            <a:endParaRPr lang="tr-TR" dirty="0">
              <a:latin typeface="+mj-lt"/>
            </a:endParaRPr>
          </a:p>
        </p:txBody>
      </p:sp>
      <p:sp>
        <p:nvSpPr>
          <p:cNvPr id="22" name="Metin kutusu 21">
            <a:extLst>
              <a:ext uri="{FF2B5EF4-FFF2-40B4-BE49-F238E27FC236}">
                <a16:creationId xmlns:a16="http://schemas.microsoft.com/office/drawing/2014/main" id="{33E61989-4DF4-7030-6E4A-8CE48290E893}"/>
              </a:ext>
            </a:extLst>
          </p:cNvPr>
          <p:cNvSpPr txBox="1"/>
          <p:nvPr/>
        </p:nvSpPr>
        <p:spPr>
          <a:xfrm>
            <a:off x="6909544" y="5724074"/>
            <a:ext cx="5134071" cy="646331"/>
          </a:xfrm>
          <a:prstGeom prst="rect">
            <a:avLst/>
          </a:prstGeom>
          <a:solidFill>
            <a:schemeClr val="accent5">
              <a:lumMod val="20000"/>
              <a:lumOff val="80000"/>
            </a:schemeClr>
          </a:solidFill>
        </p:spPr>
        <p:txBody>
          <a:bodyPr wrap="square" rtlCol="0">
            <a:spAutoFit/>
          </a:bodyPr>
          <a:lstStyle/>
          <a:p>
            <a:r>
              <a:rPr lang="tr-TR" sz="1800" dirty="0">
                <a:effectLst/>
                <a:latin typeface="+mj-lt"/>
                <a:ea typeface="Calibri" panose="020F0502020204030204" pitchFamily="34" charset="0"/>
                <a:cs typeface="Times New Roman" panose="02020603050405020304" pitchFamily="18" charset="0"/>
              </a:rPr>
              <a:t>Hizmetlerin, bireyin değerlerine, tutumlarına, inançlarına saygılı biçimde sunulmasıdır. </a:t>
            </a:r>
            <a:endParaRPr lang="tr-TR" dirty="0">
              <a:latin typeface="+mj-lt"/>
            </a:endParaRPr>
          </a:p>
        </p:txBody>
      </p:sp>
    </p:spTree>
    <p:extLst>
      <p:ext uri="{BB962C8B-B14F-4D97-AF65-F5344CB8AC3E}">
        <p14:creationId xmlns:p14="http://schemas.microsoft.com/office/powerpoint/2010/main" val="10113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in)">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6"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kolaylaştırıcı faktörler</a:t>
            </a: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a:off x="5938345" y="747711"/>
            <a:ext cx="6253655"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5">
            <a:extLst>
              <a:ext uri="{FF2B5EF4-FFF2-40B4-BE49-F238E27FC236}">
                <a16:creationId xmlns:a16="http://schemas.microsoft.com/office/drawing/2014/main" id="{9A22BBF0-2CCD-AB75-4D8F-F14610864450}"/>
              </a:ext>
            </a:extLst>
          </p:cNvPr>
          <p:cNvGraphicFramePr>
            <a:graphicFrameLocks noGrp="1"/>
          </p:cNvGraphicFramePr>
          <p:nvPr>
            <p:extLst>
              <p:ext uri="{D42A27DB-BD31-4B8C-83A1-F6EECF244321}">
                <p14:modId xmlns:p14="http://schemas.microsoft.com/office/powerpoint/2010/main" val="1710988870"/>
              </p:ext>
            </p:extLst>
          </p:nvPr>
        </p:nvGraphicFramePr>
        <p:xfrm>
          <a:off x="3172178" y="2743204"/>
          <a:ext cx="7461956" cy="2922381"/>
        </p:xfrm>
        <a:graphic>
          <a:graphicData uri="http://schemas.openxmlformats.org/drawingml/2006/table">
            <a:tbl>
              <a:tblPr>
                <a:tableStyleId>{5C22544A-7EE6-4342-B048-85BDC9FD1C3A}</a:tableStyleId>
              </a:tblPr>
              <a:tblGrid>
                <a:gridCol w="3554459">
                  <a:extLst>
                    <a:ext uri="{9D8B030D-6E8A-4147-A177-3AD203B41FA5}">
                      <a16:colId xmlns:a16="http://schemas.microsoft.com/office/drawing/2014/main" val="809169760"/>
                    </a:ext>
                  </a:extLst>
                </a:gridCol>
                <a:gridCol w="3907497">
                  <a:extLst>
                    <a:ext uri="{9D8B030D-6E8A-4147-A177-3AD203B41FA5}">
                      <a16:colId xmlns:a16="http://schemas.microsoft.com/office/drawing/2014/main" val="1310221701"/>
                    </a:ext>
                  </a:extLst>
                </a:gridCol>
              </a:tblGrid>
              <a:tr h="295866">
                <a:tc>
                  <a:txBody>
                    <a:bodyPr/>
                    <a:lstStyle/>
                    <a:p>
                      <a:pPr algn="just">
                        <a:lnSpc>
                          <a:spcPct val="115000"/>
                        </a:lnSpc>
                      </a:pPr>
                      <a:r>
                        <a:rPr lang="tr-TR" sz="2000" b="1" dirty="0">
                          <a:effectLst/>
                        </a:rPr>
                        <a:t>Bireysel/Hane halkı özellikleri</a:t>
                      </a:r>
                      <a:endPar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pPr>
                      <a:r>
                        <a:rPr lang="tr-TR" sz="2000" b="1" dirty="0">
                          <a:effectLst/>
                        </a:rPr>
                        <a:t>Sağlık Sistemi/Hizmet Alanı/Kurum</a:t>
                      </a:r>
                      <a:endPar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29599457"/>
                  </a:ext>
                </a:extLst>
              </a:tr>
              <a:tr h="2594086">
                <a:tc>
                  <a:txBody>
                    <a:bodyPr/>
                    <a:lstStyle/>
                    <a:p>
                      <a:pPr marL="342900" lvl="0" indent="-342900" algn="l">
                        <a:lnSpc>
                          <a:spcPct val="115000"/>
                        </a:lnSpc>
                        <a:buFont typeface="Symbol" panose="05050102010706020507" pitchFamily="18" charset="2"/>
                        <a:buChar char=""/>
                      </a:pPr>
                      <a:r>
                        <a:rPr lang="tr-TR" sz="1800" dirty="0">
                          <a:effectLst/>
                          <a:latin typeface="+mj-lt"/>
                        </a:rPr>
                        <a:t>Ailenin toplam geliri</a:t>
                      </a:r>
                    </a:p>
                    <a:p>
                      <a:pPr marL="342900" lvl="0" indent="-342900" algn="l">
                        <a:lnSpc>
                          <a:spcPct val="115000"/>
                        </a:lnSpc>
                        <a:buFont typeface="Symbol" panose="05050102010706020507" pitchFamily="18" charset="2"/>
                        <a:buChar char=""/>
                      </a:pPr>
                      <a:r>
                        <a:rPr lang="tr-TR" sz="1800" dirty="0">
                          <a:effectLst/>
                          <a:latin typeface="+mj-lt"/>
                        </a:rPr>
                        <a:t>İkamet </a:t>
                      </a:r>
                    </a:p>
                    <a:p>
                      <a:pPr marL="342900" lvl="0" indent="-342900" algn="l">
                        <a:lnSpc>
                          <a:spcPct val="115000"/>
                        </a:lnSpc>
                        <a:buFont typeface="Symbol" panose="05050102010706020507" pitchFamily="18" charset="2"/>
                        <a:buChar char=""/>
                      </a:pPr>
                      <a:r>
                        <a:rPr lang="tr-TR" sz="1800" dirty="0">
                          <a:effectLst/>
                          <a:latin typeface="+mj-lt"/>
                        </a:rPr>
                        <a:t>Sağlık kurumuna uzaklık</a:t>
                      </a:r>
                    </a:p>
                    <a:p>
                      <a:pPr marL="342900" lvl="0" indent="-342900" algn="l">
                        <a:lnSpc>
                          <a:spcPct val="115000"/>
                        </a:lnSpc>
                        <a:buFont typeface="Symbol" panose="05050102010706020507" pitchFamily="18" charset="2"/>
                        <a:buChar char=""/>
                      </a:pPr>
                      <a:r>
                        <a:rPr lang="tr-TR" sz="1800" dirty="0">
                          <a:effectLst/>
                          <a:latin typeface="+mj-lt"/>
                        </a:rPr>
                        <a:t>Sağlık sigortasına sahip olma </a:t>
                      </a:r>
                    </a:p>
                    <a:p>
                      <a:pPr marL="342900" lvl="0" indent="-342900" algn="l">
                        <a:lnSpc>
                          <a:spcPct val="115000"/>
                        </a:lnSpc>
                        <a:buFont typeface="Symbol" panose="05050102010706020507" pitchFamily="18" charset="2"/>
                        <a:buChar char=""/>
                      </a:pPr>
                      <a:r>
                        <a:rPr lang="tr-TR" sz="1800" dirty="0">
                          <a:effectLst/>
                          <a:latin typeface="+mj-lt"/>
                        </a:rPr>
                        <a:t>Düzenli hizmet kaynağı</a:t>
                      </a:r>
                    </a:p>
                    <a:p>
                      <a:pPr marL="342900" lvl="0" indent="-342900" algn="l">
                        <a:lnSpc>
                          <a:spcPct val="115000"/>
                        </a:lnSpc>
                        <a:buFont typeface="Symbol" panose="05050102010706020507" pitchFamily="18" charset="2"/>
                        <a:buChar char=""/>
                      </a:pPr>
                      <a:r>
                        <a:rPr lang="tr-TR" sz="1800" dirty="0">
                          <a:effectLst/>
                          <a:latin typeface="+mj-lt"/>
                        </a:rPr>
                        <a:t>Başvuru süresi</a:t>
                      </a:r>
                    </a:p>
                    <a:p>
                      <a:pPr marL="342900" lvl="0" indent="-342900" algn="l">
                        <a:lnSpc>
                          <a:spcPct val="115000"/>
                        </a:lnSpc>
                        <a:buFont typeface="Symbol" panose="05050102010706020507" pitchFamily="18" charset="2"/>
                        <a:buChar char=""/>
                      </a:pPr>
                      <a:r>
                        <a:rPr lang="tr-TR" sz="1800" dirty="0">
                          <a:effectLst/>
                          <a:latin typeface="+mj-lt"/>
                        </a:rPr>
                        <a:t>Ulaşım süresi</a:t>
                      </a:r>
                      <a:endParaRPr lang="tr-TR"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lvl="0" indent="-342900" algn="l">
                        <a:lnSpc>
                          <a:spcPct val="115000"/>
                        </a:lnSpc>
                        <a:buFont typeface="Symbol" panose="05050102010706020507" pitchFamily="18" charset="2"/>
                        <a:buChar char=""/>
                      </a:pPr>
                      <a:r>
                        <a:rPr lang="tr-TR" sz="1800" dirty="0">
                          <a:effectLst/>
                          <a:latin typeface="+mj-lt"/>
                        </a:rPr>
                        <a:t>Nüfusun hizmet kullanım oranı</a:t>
                      </a:r>
                    </a:p>
                    <a:p>
                      <a:pPr marL="342900" lvl="0" indent="-342900" algn="l">
                        <a:lnSpc>
                          <a:spcPct val="115000"/>
                        </a:lnSpc>
                        <a:buFont typeface="Symbol" panose="05050102010706020507" pitchFamily="18" charset="2"/>
                        <a:buChar char=""/>
                      </a:pPr>
                      <a:r>
                        <a:rPr lang="tr-TR" sz="1800" dirty="0">
                          <a:effectLst/>
                          <a:latin typeface="+mj-lt"/>
                        </a:rPr>
                        <a:t>Kapsayıcılık</a:t>
                      </a:r>
                    </a:p>
                    <a:p>
                      <a:pPr marL="342900" lvl="0" indent="-342900" algn="l">
                        <a:lnSpc>
                          <a:spcPct val="115000"/>
                        </a:lnSpc>
                        <a:buFont typeface="Symbol" panose="05050102010706020507" pitchFamily="18" charset="2"/>
                        <a:buChar char=""/>
                      </a:pPr>
                      <a:r>
                        <a:rPr lang="tr-TR" sz="1800" dirty="0">
                          <a:effectLst/>
                          <a:latin typeface="+mj-lt"/>
                        </a:rPr>
                        <a:t>10.000 nüfusa düşen yatak sayısı</a:t>
                      </a:r>
                    </a:p>
                    <a:p>
                      <a:pPr marL="342900" lvl="0" indent="-342900" algn="l">
                        <a:lnSpc>
                          <a:spcPct val="115000"/>
                        </a:lnSpc>
                        <a:buFont typeface="Symbol" panose="05050102010706020507" pitchFamily="18" charset="2"/>
                        <a:buChar char=""/>
                      </a:pPr>
                      <a:r>
                        <a:rPr lang="tr-TR" sz="1800" dirty="0">
                          <a:effectLst/>
                          <a:latin typeface="+mj-lt"/>
                        </a:rPr>
                        <a:t>Hekim başına düşen nüfus</a:t>
                      </a:r>
                    </a:p>
                    <a:p>
                      <a:pPr marL="342900" lvl="0" indent="-342900" algn="l">
                        <a:lnSpc>
                          <a:spcPct val="115000"/>
                        </a:lnSpc>
                        <a:buFont typeface="Symbol" panose="05050102010706020507" pitchFamily="18" charset="2"/>
                        <a:buChar char=""/>
                      </a:pPr>
                      <a:r>
                        <a:rPr lang="tr-TR" sz="1800" dirty="0">
                          <a:effectLst/>
                          <a:latin typeface="+mj-lt"/>
                        </a:rPr>
                        <a:t>Hizmetin sürekliliği</a:t>
                      </a:r>
                    </a:p>
                    <a:p>
                      <a:pPr marL="342900" lvl="0" indent="-342900" algn="l">
                        <a:lnSpc>
                          <a:spcPct val="115000"/>
                        </a:lnSpc>
                        <a:buFont typeface="Symbol" panose="05050102010706020507" pitchFamily="18" charset="2"/>
                        <a:buChar char=""/>
                      </a:pPr>
                      <a:r>
                        <a:rPr lang="tr-TR" sz="1800" dirty="0">
                          <a:effectLst/>
                          <a:latin typeface="+mj-lt"/>
                        </a:rPr>
                        <a:t>Kuruluş yeri</a:t>
                      </a:r>
                    </a:p>
                    <a:p>
                      <a:pPr marL="342900" lvl="0" indent="-342900" algn="l">
                        <a:lnSpc>
                          <a:spcPct val="115000"/>
                        </a:lnSpc>
                        <a:buFont typeface="Symbol" panose="05050102010706020507" pitchFamily="18" charset="2"/>
                        <a:buChar char=""/>
                      </a:pPr>
                      <a:r>
                        <a:rPr lang="tr-TR" sz="1800" dirty="0">
                          <a:effectLst/>
                          <a:latin typeface="+mj-lt"/>
                        </a:rPr>
                        <a:t>Ulaşım imkanları</a:t>
                      </a:r>
                    </a:p>
                    <a:p>
                      <a:pPr marL="342900" lvl="0" indent="-342900" algn="l">
                        <a:lnSpc>
                          <a:spcPct val="115000"/>
                        </a:lnSpc>
                        <a:spcAft>
                          <a:spcPts val="1000"/>
                        </a:spcAft>
                        <a:buFont typeface="Symbol" panose="05050102010706020507" pitchFamily="18" charset="2"/>
                        <a:buChar char=""/>
                      </a:pPr>
                      <a:r>
                        <a:rPr lang="tr-TR" sz="1800" dirty="0">
                          <a:effectLst/>
                          <a:latin typeface="+mj-lt"/>
                        </a:rPr>
                        <a:t>Kuyrukta bekleme süresi</a:t>
                      </a:r>
                      <a:endParaRPr lang="tr-TR"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90215381"/>
                  </a:ext>
                </a:extLst>
              </a:tr>
            </a:tbl>
          </a:graphicData>
        </a:graphic>
      </p:graphicFrame>
    </p:spTree>
    <p:extLst>
      <p:ext uri="{BB962C8B-B14F-4D97-AF65-F5344CB8AC3E}">
        <p14:creationId xmlns:p14="http://schemas.microsoft.com/office/powerpoint/2010/main" val="311623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ihtiyaç faktörleri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2004063699"/>
              </p:ext>
            </p:extLst>
          </p:nvPr>
        </p:nvGraphicFramePr>
        <p:xfrm>
          <a:off x="4316809" y="2114353"/>
          <a:ext cx="7511845" cy="36576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Nüfusun sağlık ve sağlık ihtiyacına olan genel yaklaşımını belirleyen faktörlerdir.  </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graphicFrame>
        <p:nvGraphicFramePr>
          <p:cNvPr id="5" name="Tablo 4">
            <a:extLst>
              <a:ext uri="{FF2B5EF4-FFF2-40B4-BE49-F238E27FC236}">
                <a16:creationId xmlns:a16="http://schemas.microsoft.com/office/drawing/2014/main" id="{36432A5E-62DF-565A-E279-787B1C4B586C}"/>
              </a:ext>
            </a:extLst>
          </p:cNvPr>
          <p:cNvGraphicFramePr>
            <a:graphicFrameLocks noGrp="1"/>
          </p:cNvGraphicFramePr>
          <p:nvPr>
            <p:extLst>
              <p:ext uri="{D42A27DB-BD31-4B8C-83A1-F6EECF244321}">
                <p14:modId xmlns:p14="http://schemas.microsoft.com/office/powerpoint/2010/main" val="3163978873"/>
              </p:ext>
            </p:extLst>
          </p:nvPr>
        </p:nvGraphicFramePr>
        <p:xfrm>
          <a:off x="1767520" y="2928038"/>
          <a:ext cx="9912853" cy="3291586"/>
        </p:xfrm>
        <a:graphic>
          <a:graphicData uri="http://schemas.openxmlformats.org/drawingml/2006/table">
            <a:tbl>
              <a:tblPr>
                <a:tableStyleId>{5C22544A-7EE6-4342-B048-85BDC9FD1C3A}</a:tableStyleId>
              </a:tblPr>
              <a:tblGrid>
                <a:gridCol w="3348636">
                  <a:extLst>
                    <a:ext uri="{9D8B030D-6E8A-4147-A177-3AD203B41FA5}">
                      <a16:colId xmlns:a16="http://schemas.microsoft.com/office/drawing/2014/main" val="2369137873"/>
                    </a:ext>
                  </a:extLst>
                </a:gridCol>
                <a:gridCol w="2783931">
                  <a:extLst>
                    <a:ext uri="{9D8B030D-6E8A-4147-A177-3AD203B41FA5}">
                      <a16:colId xmlns:a16="http://schemas.microsoft.com/office/drawing/2014/main" val="3927950434"/>
                    </a:ext>
                  </a:extLst>
                </a:gridCol>
                <a:gridCol w="3780286">
                  <a:extLst>
                    <a:ext uri="{9D8B030D-6E8A-4147-A177-3AD203B41FA5}">
                      <a16:colId xmlns:a16="http://schemas.microsoft.com/office/drawing/2014/main" val="4059835503"/>
                    </a:ext>
                  </a:extLst>
                </a:gridCol>
              </a:tblGrid>
              <a:tr h="125396">
                <a:tc gridSpan="2">
                  <a:txBody>
                    <a:bodyPr/>
                    <a:lstStyle/>
                    <a:p>
                      <a:pPr algn="ctr">
                        <a:lnSpc>
                          <a:spcPct val="115000"/>
                        </a:lnSpc>
                        <a:spcAft>
                          <a:spcPts val="1000"/>
                        </a:spcAft>
                      </a:pPr>
                      <a:r>
                        <a:rPr lang="tr-TR" sz="1800" b="1" spc="-10" dirty="0">
                          <a:effectLst/>
                        </a:rPr>
                        <a:t>İhtiyaç Faktörleri</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tr-TR"/>
                    </a:p>
                  </a:txBody>
                  <a:tcPr/>
                </a:tc>
                <a:tc rowSpan="2">
                  <a:txBody>
                    <a:bodyPr/>
                    <a:lstStyle/>
                    <a:p>
                      <a:pPr algn="l">
                        <a:lnSpc>
                          <a:spcPct val="115000"/>
                        </a:lnSpc>
                        <a:spcAft>
                          <a:spcPts val="1000"/>
                        </a:spcAft>
                      </a:pPr>
                      <a:r>
                        <a:rPr lang="tr-TR" sz="1800" b="1" spc="-10" dirty="0">
                          <a:effectLst/>
                        </a:rPr>
                        <a:t>Sağlık Davranışları</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09375156"/>
                  </a:ext>
                </a:extLst>
              </a:tr>
              <a:tr h="125396">
                <a:tc>
                  <a:txBody>
                    <a:bodyPr/>
                    <a:lstStyle/>
                    <a:p>
                      <a:pPr algn="l">
                        <a:lnSpc>
                          <a:spcPct val="115000"/>
                        </a:lnSpc>
                        <a:spcAft>
                          <a:spcPts val="1000"/>
                        </a:spcAft>
                      </a:pPr>
                      <a:r>
                        <a:rPr lang="tr-TR" sz="1800" b="1" spc="-10" dirty="0">
                          <a:effectLst/>
                        </a:rPr>
                        <a:t>Algılanan Hastalık Derecesi</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l">
                        <a:lnSpc>
                          <a:spcPct val="115000"/>
                        </a:lnSpc>
                        <a:spcAft>
                          <a:spcPts val="1000"/>
                        </a:spcAft>
                      </a:pPr>
                      <a:r>
                        <a:rPr lang="tr-TR" sz="1800" b="1" spc="-10" dirty="0">
                          <a:effectLst/>
                        </a:rPr>
                        <a:t>Gerçek Hastalık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618931395"/>
                  </a:ext>
                </a:extLst>
              </a:tr>
              <a:tr h="1139294">
                <a:tc>
                  <a:txBody>
                    <a:bodyPr/>
                    <a:lstStyle/>
                    <a:p>
                      <a:pPr marL="342900" lvl="0" indent="-342900">
                        <a:lnSpc>
                          <a:spcPct val="115000"/>
                        </a:lnSpc>
                        <a:spcAft>
                          <a:spcPts val="1000"/>
                        </a:spcAft>
                        <a:buFont typeface="Symbol" panose="05050102010706020507" pitchFamily="18" charset="2"/>
                        <a:buChar char=""/>
                      </a:pPr>
                      <a:r>
                        <a:rPr lang="tr-TR" sz="1800" spc="-10" dirty="0">
                          <a:effectLst/>
                        </a:rPr>
                        <a:t>Rahatsızlık süresi</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Semptomlar</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Algılanan sağlık düzeyi</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Sağlıkla ilgili endişe düzeyi</a:t>
                      </a:r>
                      <a:endParaRPr lang="tr-TR" sz="2400" dirty="0">
                        <a:effectLst/>
                      </a:endParaRPr>
                    </a:p>
                    <a:p>
                      <a:pPr marL="342900" lvl="0" indent="-342900" algn="just">
                        <a:lnSpc>
                          <a:spcPct val="115000"/>
                        </a:lnSpc>
                        <a:spcAft>
                          <a:spcPts val="1000"/>
                        </a:spcAft>
                        <a:buFont typeface="Symbol" panose="05050102010706020507" pitchFamily="18" charset="2"/>
                        <a:buChar char=""/>
                      </a:pPr>
                      <a:r>
                        <a:rPr lang="tr-TR" sz="1800" spc="-10" dirty="0">
                          <a:effectLst/>
                        </a:rPr>
                        <a:t>Ağrının yoğunluğu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just">
                        <a:lnSpc>
                          <a:spcPct val="115000"/>
                        </a:lnSpc>
                        <a:spcAft>
                          <a:spcPts val="1000"/>
                        </a:spcAft>
                        <a:buFont typeface="Symbol" panose="05050102010706020507" pitchFamily="18" charset="2"/>
                        <a:buChar char=""/>
                      </a:pPr>
                      <a:r>
                        <a:rPr lang="tr-TR" sz="1800" spc="-10" dirty="0">
                          <a:effectLst/>
                        </a:rPr>
                        <a:t>Semptomlar </a:t>
                      </a:r>
                      <a:endParaRPr lang="tr-TR" sz="2400" dirty="0">
                        <a:effectLst/>
                      </a:endParaRPr>
                    </a:p>
                    <a:p>
                      <a:pPr marL="342900" lvl="0" indent="-342900" algn="just">
                        <a:lnSpc>
                          <a:spcPct val="115000"/>
                        </a:lnSpc>
                        <a:spcAft>
                          <a:spcPts val="1000"/>
                        </a:spcAft>
                        <a:buFont typeface="Symbol" panose="05050102010706020507" pitchFamily="18" charset="2"/>
                        <a:buChar char=""/>
                      </a:pPr>
                      <a:r>
                        <a:rPr lang="tr-TR" sz="1800" spc="-10" dirty="0">
                          <a:effectLst/>
                        </a:rPr>
                        <a:t>Tanı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lvl="0" indent="-342900">
                        <a:lnSpc>
                          <a:spcPct val="115000"/>
                        </a:lnSpc>
                        <a:spcAft>
                          <a:spcPts val="1000"/>
                        </a:spcAft>
                        <a:buFont typeface="Symbol" panose="05050102010706020507" pitchFamily="18" charset="2"/>
                        <a:buChar char=""/>
                      </a:pPr>
                      <a:r>
                        <a:rPr lang="tr-TR" sz="1800" spc="-10" dirty="0">
                          <a:effectLst/>
                        </a:rPr>
                        <a:t>Koruyucu hizmetlerin kullanımına ilişkin tutumlar</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Bireye göre sağlık hizmetinin değeri</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Hastalık bilgisi </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Tıbbi bakımdan memnuniyet</a:t>
                      </a:r>
                      <a:endParaRPr lang="tr-TR" sz="2400" dirty="0">
                        <a:effectLst/>
                      </a:endParaRPr>
                    </a:p>
                    <a:p>
                      <a:pPr marL="342900" lvl="0" indent="-342900">
                        <a:lnSpc>
                          <a:spcPct val="115000"/>
                        </a:lnSpc>
                        <a:spcAft>
                          <a:spcPts val="1000"/>
                        </a:spcAft>
                        <a:buFont typeface="Symbol" panose="05050102010706020507" pitchFamily="18" charset="2"/>
                        <a:buChar char=""/>
                      </a:pPr>
                      <a:r>
                        <a:rPr lang="tr-TR" sz="1800" spc="-10" dirty="0">
                          <a:effectLst/>
                        </a:rPr>
                        <a:t>Sigorta hizmetlerinden memnuniyet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111750014"/>
                  </a:ext>
                </a:extLst>
              </a:tr>
            </a:tbl>
          </a:graphicData>
        </a:graphic>
      </p:graphicFrame>
    </p:spTree>
    <p:extLst>
      <p:ext uri="{BB962C8B-B14F-4D97-AF65-F5344CB8AC3E}">
        <p14:creationId xmlns:p14="http://schemas.microsoft.com/office/powerpoint/2010/main" val="472469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sağlık sistemi ile deneyimler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1443392370"/>
              </p:ext>
            </p:extLst>
          </p:nvPr>
        </p:nvGraphicFramePr>
        <p:xfrm>
          <a:off x="4543128" y="3208046"/>
          <a:ext cx="6897758" cy="640080"/>
        </p:xfrm>
        <a:graphic>
          <a:graphicData uri="http://schemas.openxmlformats.org/drawingml/2006/table">
            <a:tbl>
              <a:tblPr firstRow="1" bandRow="1">
                <a:tableStyleId>{5C22544A-7EE6-4342-B048-85BDC9FD1C3A}</a:tableStyleId>
              </a:tblPr>
              <a:tblGrid>
                <a:gridCol w="6897758">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Bireylerin sağlık sistemiyle ilgili geçmişte yaşadığı sorunlar (deneyimler)  hizmet kullanımını etkiler.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3832552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kullanımı</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1815153735"/>
              </p:ext>
            </p:extLst>
          </p:nvPr>
        </p:nvGraphicFramePr>
        <p:xfrm>
          <a:off x="4249213" y="3153618"/>
          <a:ext cx="7511845" cy="36576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Toplumun sağlık kurumlarından/sağlık hizmetlerinden yararlanmasıdır.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242023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sonuçlar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2679380437"/>
              </p:ext>
            </p:extLst>
          </p:nvPr>
        </p:nvGraphicFramePr>
        <p:xfrm>
          <a:off x="4249213" y="3153618"/>
          <a:ext cx="7511845" cy="146304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Hasta memnuniyeti, sağlık sisteminden memnuniyet (cevap verebilirlik), </a:t>
                      </a:r>
                    </a:p>
                    <a:p>
                      <a:pPr marL="0" indent="0">
                        <a:buFont typeface="Arial" panose="020B0604020202020204" pitchFamily="34" charset="0"/>
                        <a:buNone/>
                      </a:pPr>
                      <a:r>
                        <a:rPr lang="tr-TR" b="0" dirty="0">
                          <a:solidFill>
                            <a:schemeClr val="tx1"/>
                          </a:solidFill>
                        </a:rPr>
                        <a:t>Sağlık düzeyi</a:t>
                      </a:r>
                    </a:p>
                    <a:p>
                      <a:pPr marL="285750" indent="-285750">
                        <a:buFont typeface="Arial" panose="020B0604020202020204" pitchFamily="34" charset="0"/>
                        <a:buChar char="•"/>
                      </a:pPr>
                      <a:r>
                        <a:rPr lang="tr-TR" b="0" dirty="0">
                          <a:solidFill>
                            <a:schemeClr val="tx1"/>
                          </a:solidFill>
                        </a:rPr>
                        <a:t>Algılanan</a:t>
                      </a:r>
                    </a:p>
                    <a:p>
                      <a:pPr marL="285750" indent="-285750">
                        <a:buFont typeface="Arial" panose="020B0604020202020204" pitchFamily="34" charset="0"/>
                        <a:buChar char="•"/>
                      </a:pPr>
                      <a:r>
                        <a:rPr lang="tr-TR" b="0" dirty="0">
                          <a:solidFill>
                            <a:schemeClr val="tx1"/>
                          </a:solidFill>
                        </a:rPr>
                        <a:t>Ölçülen</a:t>
                      </a:r>
                    </a:p>
                    <a:p>
                      <a:pPr marL="0" indent="0">
                        <a:buFont typeface="Arial" panose="020B0604020202020204" pitchFamily="34" charset="0"/>
                        <a:buNone/>
                      </a:pPr>
                      <a:r>
                        <a:rPr lang="tr-TR" b="0" dirty="0">
                          <a:solidFill>
                            <a:schemeClr val="tx1"/>
                          </a:solidFill>
                        </a:rPr>
                        <a:t>Yeniden kullanma eğilimi</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2564464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coğrafik bilgi sistemleri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extLst>
              <p:ext uri="{D42A27DB-BD31-4B8C-83A1-F6EECF244321}">
                <p14:modId xmlns:p14="http://schemas.microsoft.com/office/powerpoint/2010/main" val="577306060"/>
              </p:ext>
            </p:extLst>
          </p:nvPr>
        </p:nvGraphicFramePr>
        <p:xfrm>
          <a:off x="6760028" y="3561084"/>
          <a:ext cx="4979259" cy="1463040"/>
        </p:xfrm>
        <a:graphic>
          <a:graphicData uri="http://schemas.openxmlformats.org/drawingml/2006/table">
            <a:tbl>
              <a:tblPr firstRow="1" bandRow="1">
                <a:tableStyleId>{5C22544A-7EE6-4342-B048-85BDC9FD1C3A}</a:tableStyleId>
              </a:tblPr>
              <a:tblGrid>
                <a:gridCol w="4979259">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rPr>
                        <a:t>Coğrafik bilgi sistemi, harita üzerinde bir bölgedeki sağlıkla ilgili verilerin harita üzerinde semboller veya renkler ile görsel olarak  yansıtılmasıdır.  Hizmet bölgesinin tüm karakteristiklerinin aynı anda, bütüncül olarak görülmesini sağlar.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grpSp>
        <p:nvGrpSpPr>
          <p:cNvPr id="8" name="Grup 7">
            <a:extLst>
              <a:ext uri="{FF2B5EF4-FFF2-40B4-BE49-F238E27FC236}">
                <a16:creationId xmlns:a16="http://schemas.microsoft.com/office/drawing/2014/main" id="{65524796-DAAF-9A24-066A-63B47286C82E}"/>
              </a:ext>
            </a:extLst>
          </p:cNvPr>
          <p:cNvGrpSpPr/>
          <p:nvPr/>
        </p:nvGrpSpPr>
        <p:grpSpPr>
          <a:xfrm>
            <a:off x="1776095" y="3092860"/>
            <a:ext cx="4319905" cy="2764790"/>
            <a:chOff x="1776095" y="3092860"/>
            <a:chExt cx="4319905" cy="2764790"/>
          </a:xfrm>
        </p:grpSpPr>
        <p:pic>
          <p:nvPicPr>
            <p:cNvPr id="5" name="Resim 4">
              <a:extLst>
                <a:ext uri="{FF2B5EF4-FFF2-40B4-BE49-F238E27FC236}">
                  <a16:creationId xmlns:a16="http://schemas.microsoft.com/office/drawing/2014/main" id="{07998BC8-14F6-26BF-5924-04A05CF2A32D}"/>
                </a:ext>
              </a:extLst>
            </p:cNvPr>
            <p:cNvPicPr>
              <a:picLocks noChangeAspect="1"/>
            </p:cNvPicPr>
            <p:nvPr/>
          </p:nvPicPr>
          <p:blipFill>
            <a:blip r:embed="rId2"/>
            <a:stretch>
              <a:fillRect/>
            </a:stretch>
          </p:blipFill>
          <p:spPr>
            <a:xfrm>
              <a:off x="1776095" y="3092860"/>
              <a:ext cx="4319905" cy="2764790"/>
            </a:xfrm>
            <a:prstGeom prst="rect">
              <a:avLst/>
            </a:prstGeom>
          </p:spPr>
        </p:pic>
        <p:sp>
          <p:nvSpPr>
            <p:cNvPr id="6" name="Metin kutusu 5">
              <a:extLst>
                <a:ext uri="{FF2B5EF4-FFF2-40B4-BE49-F238E27FC236}">
                  <a16:creationId xmlns:a16="http://schemas.microsoft.com/office/drawing/2014/main" id="{E18F67CB-4EAF-E3B0-0B68-3CEC2A47E031}"/>
                </a:ext>
              </a:extLst>
            </p:cNvPr>
            <p:cNvSpPr txBox="1"/>
            <p:nvPr/>
          </p:nvSpPr>
          <p:spPr>
            <a:xfrm>
              <a:off x="2231571" y="3331029"/>
              <a:ext cx="3200400" cy="369332"/>
            </a:xfrm>
            <a:prstGeom prst="rect">
              <a:avLst/>
            </a:prstGeom>
            <a:noFill/>
          </p:spPr>
          <p:txBody>
            <a:bodyPr wrap="square" rtlCol="0">
              <a:spAutoFit/>
            </a:bodyPr>
            <a:lstStyle/>
            <a:p>
              <a:r>
                <a:rPr lang="tr-TR" b="1" dirty="0"/>
                <a:t>İstanbul’un </a:t>
              </a:r>
              <a:r>
                <a:rPr lang="tr-TR" b="1" dirty="0" err="1"/>
                <a:t>Kovid</a:t>
              </a:r>
              <a:r>
                <a:rPr lang="tr-TR" b="1" dirty="0"/>
                <a:t> Haritası</a:t>
              </a:r>
            </a:p>
          </p:txBody>
        </p:sp>
      </p:grpSp>
    </p:spTree>
    <p:extLst>
      <p:ext uri="{BB962C8B-B14F-4D97-AF65-F5344CB8AC3E}">
        <p14:creationId xmlns:p14="http://schemas.microsoft.com/office/powerpoint/2010/main" val="186629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725214" y="407192"/>
            <a:ext cx="681858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r>
              <a:rPr lang="tr-TR" sz="2000" b="1" dirty="0">
                <a:solidFill>
                  <a:schemeClr val="bg1"/>
                </a:solidFill>
                <a:latin typeface="+mj-lt"/>
              </a:rPr>
              <a:t>genel çevre faktörleri-hizmet bölgesi </a:t>
            </a:r>
            <a:endParaRPr lang="en-US" sz="2000" b="1" dirty="0">
              <a:solidFill>
                <a:schemeClr val="bg1"/>
              </a:solidFill>
              <a:latin typeface="+mj-lt"/>
            </a:endParaRPr>
          </a:p>
        </p:txBody>
      </p:sp>
      <p:sp>
        <p:nvSpPr>
          <p:cNvPr id="5" name="Oval 4">
            <a:extLst>
              <a:ext uri="{FF2B5EF4-FFF2-40B4-BE49-F238E27FC236}">
                <a16:creationId xmlns:a16="http://schemas.microsoft.com/office/drawing/2014/main" id="{7D9927C9-B139-4047-98E5-D9155673413C}"/>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5AA4845-99F9-4C72-ABC5-7F49994D2BD1}"/>
              </a:ext>
            </a:extLst>
          </p:cNvPr>
          <p:cNvCxnSpPr>
            <a:cxnSpLocks/>
            <a:stCxn id="6" idx="3"/>
          </p:cNvCxnSpPr>
          <p:nvPr/>
        </p:nvCxnSpPr>
        <p:spPr>
          <a:xfrm flipV="1">
            <a:off x="7543800" y="723901"/>
            <a:ext cx="4648200"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1F7DAFD-663C-4643-A2BC-38647887728F}"/>
              </a:ext>
            </a:extLst>
          </p:cNvPr>
          <p:cNvSpPr txBox="1"/>
          <p:nvPr/>
        </p:nvSpPr>
        <p:spPr>
          <a:xfrm>
            <a:off x="2076428" y="1624776"/>
            <a:ext cx="2362543"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Enflasyon oranı</a:t>
            </a:r>
          </a:p>
          <a:p>
            <a:r>
              <a:rPr lang="tr-TR" sz="1400" dirty="0">
                <a:latin typeface="Calibri" panose="020F0502020204030204" pitchFamily="34" charset="0"/>
                <a:cs typeface="Calibri" panose="020F0502020204030204" pitchFamily="34" charset="0"/>
              </a:rPr>
              <a:t>Hane-halkı geliri</a:t>
            </a:r>
          </a:p>
          <a:p>
            <a:r>
              <a:rPr lang="tr-TR" sz="1400" dirty="0">
                <a:latin typeface="Calibri" panose="020F0502020204030204" pitchFamily="34" charset="0"/>
                <a:cs typeface="Calibri" panose="020F0502020204030204" pitchFamily="34" charset="0"/>
              </a:rPr>
              <a:t>Rekabet </a:t>
            </a:r>
          </a:p>
        </p:txBody>
      </p:sp>
      <p:sp>
        <p:nvSpPr>
          <p:cNvPr id="7" name="Metin kutusu 6">
            <a:extLst>
              <a:ext uri="{FF2B5EF4-FFF2-40B4-BE49-F238E27FC236}">
                <a16:creationId xmlns:a16="http://schemas.microsoft.com/office/drawing/2014/main" id="{FDEAC95C-75BC-4225-9F39-1C6153897B5A}"/>
              </a:ext>
            </a:extLst>
          </p:cNvPr>
          <p:cNvSpPr txBox="1"/>
          <p:nvPr/>
        </p:nvSpPr>
        <p:spPr>
          <a:xfrm>
            <a:off x="7453841" y="1576876"/>
            <a:ext cx="3341677"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Bölge medikal fiyat endeksi</a:t>
            </a:r>
          </a:p>
          <a:p>
            <a:r>
              <a:rPr lang="tr-TR" sz="1400" dirty="0">
                <a:latin typeface="Calibri" panose="020F0502020204030204" pitchFamily="34" charset="0"/>
                <a:cs typeface="Calibri" panose="020F0502020204030204" pitchFamily="34" charset="0"/>
              </a:rPr>
              <a:t>Bölge nüfusunun hane-halkı geliri</a:t>
            </a:r>
          </a:p>
          <a:p>
            <a:r>
              <a:rPr lang="tr-TR" sz="1400" dirty="0">
                <a:latin typeface="Calibri" panose="020F0502020204030204" pitchFamily="34" charset="0"/>
                <a:cs typeface="Calibri" panose="020F0502020204030204" pitchFamily="34" charset="0"/>
              </a:rPr>
              <a:t>Bölgede yoğunlaşma oranı, HHI indeksi</a:t>
            </a:r>
          </a:p>
        </p:txBody>
      </p:sp>
      <p:sp>
        <p:nvSpPr>
          <p:cNvPr id="9" name="Metin kutusu 8">
            <a:extLst>
              <a:ext uri="{FF2B5EF4-FFF2-40B4-BE49-F238E27FC236}">
                <a16:creationId xmlns:a16="http://schemas.microsoft.com/office/drawing/2014/main" id="{774DD120-1E4D-4937-9E6E-EB0CB4579BC5}"/>
              </a:ext>
            </a:extLst>
          </p:cNvPr>
          <p:cNvSpPr txBox="1"/>
          <p:nvPr/>
        </p:nvSpPr>
        <p:spPr>
          <a:xfrm>
            <a:off x="2076430" y="2434099"/>
            <a:ext cx="2362542"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Nüfus artış oranı</a:t>
            </a:r>
          </a:p>
          <a:p>
            <a:r>
              <a:rPr lang="tr-TR" sz="1400" dirty="0">
                <a:latin typeface="Calibri" panose="020F0502020204030204" pitchFamily="34" charset="0"/>
                <a:cs typeface="Calibri" panose="020F0502020204030204" pitchFamily="34" charset="0"/>
              </a:rPr>
              <a:t>Yaşlanma</a:t>
            </a:r>
          </a:p>
          <a:p>
            <a:r>
              <a:rPr lang="tr-TR" sz="1400" dirty="0">
                <a:latin typeface="Calibri" panose="020F0502020204030204" pitchFamily="34" charset="0"/>
                <a:cs typeface="Calibri" panose="020F0502020204030204" pitchFamily="34" charset="0"/>
              </a:rPr>
              <a:t>Eğitim</a:t>
            </a:r>
          </a:p>
        </p:txBody>
      </p:sp>
      <p:sp>
        <p:nvSpPr>
          <p:cNvPr id="10" name="Metin kutusu 9">
            <a:extLst>
              <a:ext uri="{FF2B5EF4-FFF2-40B4-BE49-F238E27FC236}">
                <a16:creationId xmlns:a16="http://schemas.microsoft.com/office/drawing/2014/main" id="{31DF03D3-D02E-4FA7-B244-EDA3AFC64A0D}"/>
              </a:ext>
            </a:extLst>
          </p:cNvPr>
          <p:cNvSpPr txBox="1"/>
          <p:nvPr/>
        </p:nvSpPr>
        <p:spPr>
          <a:xfrm>
            <a:off x="7453841" y="2409950"/>
            <a:ext cx="2884478"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Bölgenin nüfusu</a:t>
            </a:r>
          </a:p>
          <a:p>
            <a:r>
              <a:rPr lang="tr-TR" sz="1400" dirty="0">
                <a:latin typeface="Calibri" panose="020F0502020204030204" pitchFamily="34" charset="0"/>
                <a:cs typeface="Calibri" panose="020F0502020204030204" pitchFamily="34" charset="0"/>
              </a:rPr>
              <a:t>Bölgedeki yaşlı nüfus</a:t>
            </a:r>
          </a:p>
          <a:p>
            <a:r>
              <a:rPr lang="tr-TR" sz="1400" dirty="0">
                <a:latin typeface="Calibri" panose="020F0502020204030204" pitchFamily="34" charset="0"/>
                <a:cs typeface="Calibri" panose="020F0502020204030204" pitchFamily="34" charset="0"/>
              </a:rPr>
              <a:t>Sağlık okuryazarlık oranı</a:t>
            </a:r>
          </a:p>
        </p:txBody>
      </p:sp>
      <p:sp>
        <p:nvSpPr>
          <p:cNvPr id="11" name="Metin kutusu 10">
            <a:extLst>
              <a:ext uri="{FF2B5EF4-FFF2-40B4-BE49-F238E27FC236}">
                <a16:creationId xmlns:a16="http://schemas.microsoft.com/office/drawing/2014/main" id="{B51F328A-C6A6-409E-9512-CB6D7D2AABA9}"/>
              </a:ext>
            </a:extLst>
          </p:cNvPr>
          <p:cNvSpPr txBox="1"/>
          <p:nvPr/>
        </p:nvSpPr>
        <p:spPr>
          <a:xfrm>
            <a:off x="2058386" y="3274988"/>
            <a:ext cx="2362542"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Yeni teknolojiler</a:t>
            </a:r>
          </a:p>
          <a:p>
            <a:r>
              <a:rPr lang="tr-TR" sz="1400" dirty="0">
                <a:latin typeface="Calibri" panose="020F0502020204030204" pitchFamily="34" charset="0"/>
                <a:cs typeface="Calibri" panose="020F0502020204030204" pitchFamily="34" charset="0"/>
              </a:rPr>
              <a:t>Yeni tedavi yöntemleri</a:t>
            </a:r>
          </a:p>
          <a:p>
            <a:r>
              <a:rPr lang="tr-TR" sz="1400" dirty="0">
                <a:latin typeface="Calibri" panose="020F0502020204030204" pitchFamily="34" charset="0"/>
                <a:cs typeface="Calibri" panose="020F0502020204030204" pitchFamily="34" charset="0"/>
              </a:rPr>
              <a:t>Bilgi ve iletişim teknolojileri</a:t>
            </a:r>
          </a:p>
        </p:txBody>
      </p:sp>
      <p:sp>
        <p:nvSpPr>
          <p:cNvPr id="12" name="Metin kutusu 11">
            <a:extLst>
              <a:ext uri="{FF2B5EF4-FFF2-40B4-BE49-F238E27FC236}">
                <a16:creationId xmlns:a16="http://schemas.microsoft.com/office/drawing/2014/main" id="{13CD1A0E-B92A-4D98-B769-85284EF51F43}"/>
              </a:ext>
            </a:extLst>
          </p:cNvPr>
          <p:cNvSpPr txBox="1"/>
          <p:nvPr/>
        </p:nvSpPr>
        <p:spPr>
          <a:xfrm>
            <a:off x="7453841" y="3274988"/>
            <a:ext cx="2753850"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Yeni teknolojiye yönelik talep</a:t>
            </a:r>
          </a:p>
          <a:p>
            <a:r>
              <a:rPr lang="tr-TR" sz="1400" dirty="0">
                <a:latin typeface="Calibri" panose="020F0502020204030204" pitchFamily="34" charset="0"/>
                <a:cs typeface="Calibri" panose="020F0502020204030204" pitchFamily="34" charset="0"/>
              </a:rPr>
              <a:t>Hizmet kalitesi</a:t>
            </a:r>
          </a:p>
          <a:p>
            <a:r>
              <a:rPr lang="tr-TR" sz="1400" dirty="0">
                <a:latin typeface="Calibri" panose="020F0502020204030204" pitchFamily="34" charset="0"/>
                <a:cs typeface="Calibri" panose="020F0502020204030204" pitchFamily="34" charset="0"/>
              </a:rPr>
              <a:t>Hastane bilgi sistemi</a:t>
            </a:r>
          </a:p>
        </p:txBody>
      </p:sp>
      <p:sp>
        <p:nvSpPr>
          <p:cNvPr id="14" name="Metin kutusu 13">
            <a:extLst>
              <a:ext uri="{FF2B5EF4-FFF2-40B4-BE49-F238E27FC236}">
                <a16:creationId xmlns:a16="http://schemas.microsoft.com/office/drawing/2014/main" id="{7A7039ED-B497-4844-AA1A-F1597CCD97F8}"/>
              </a:ext>
            </a:extLst>
          </p:cNvPr>
          <p:cNvSpPr txBox="1"/>
          <p:nvPr/>
        </p:nvSpPr>
        <p:spPr>
          <a:xfrm>
            <a:off x="2076429" y="4110304"/>
            <a:ext cx="2362543" cy="738664"/>
          </a:xfrm>
          <a:prstGeom prst="rect">
            <a:avLst/>
          </a:prstGeom>
          <a:noFill/>
          <a:ln>
            <a:noFill/>
          </a:ln>
        </p:spPr>
        <p:txBody>
          <a:bodyPr wrap="square" rtlCol="0">
            <a:spAutoFit/>
          </a:bodyPr>
          <a:lstStyle/>
          <a:p>
            <a:r>
              <a:rPr lang="tr-TR" sz="1400" dirty="0" err="1">
                <a:latin typeface="Calibri" panose="020F0502020204030204" pitchFamily="34" charset="0"/>
                <a:cs typeface="Calibri" panose="020F0502020204030204" pitchFamily="34" charset="0"/>
              </a:rPr>
              <a:t>Mortalite</a:t>
            </a:r>
            <a:r>
              <a:rPr lang="tr-TR" sz="1400" dirty="0">
                <a:latin typeface="Calibri" panose="020F0502020204030204" pitchFamily="34" charset="0"/>
                <a:cs typeface="Calibri" panose="020F0502020204030204" pitchFamily="34" charset="0"/>
              </a:rPr>
              <a:t> </a:t>
            </a:r>
          </a:p>
          <a:p>
            <a:r>
              <a:rPr lang="tr-TR" sz="1400" dirty="0" err="1">
                <a:latin typeface="Calibri" panose="020F0502020204030204" pitchFamily="34" charset="0"/>
                <a:cs typeface="Calibri" panose="020F0502020204030204" pitchFamily="34" charset="0"/>
              </a:rPr>
              <a:t>Morbitide</a:t>
            </a:r>
            <a:r>
              <a:rPr lang="tr-TR" sz="1400" dirty="0">
                <a:latin typeface="Calibri" panose="020F0502020204030204" pitchFamily="34" charset="0"/>
                <a:cs typeface="Calibri" panose="020F0502020204030204" pitchFamily="34" charset="0"/>
              </a:rPr>
              <a:t> </a:t>
            </a:r>
          </a:p>
          <a:p>
            <a:r>
              <a:rPr lang="tr-TR" sz="1400" dirty="0">
                <a:latin typeface="Calibri" panose="020F0502020204030204" pitchFamily="34" charset="0"/>
                <a:cs typeface="Calibri" panose="020F0502020204030204" pitchFamily="34" charset="0"/>
              </a:rPr>
              <a:t>Hastalık yükü</a:t>
            </a:r>
          </a:p>
        </p:txBody>
      </p:sp>
      <p:sp>
        <p:nvSpPr>
          <p:cNvPr id="15" name="Metin kutusu 14">
            <a:extLst>
              <a:ext uri="{FF2B5EF4-FFF2-40B4-BE49-F238E27FC236}">
                <a16:creationId xmlns:a16="http://schemas.microsoft.com/office/drawing/2014/main" id="{E2F30032-A579-495B-A22E-1904C0D1A096}"/>
              </a:ext>
            </a:extLst>
          </p:cNvPr>
          <p:cNvSpPr txBox="1"/>
          <p:nvPr/>
        </p:nvSpPr>
        <p:spPr>
          <a:xfrm>
            <a:off x="7448041" y="4116202"/>
            <a:ext cx="3341677"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Bölgenin hastalık yükü</a:t>
            </a:r>
          </a:p>
          <a:p>
            <a:r>
              <a:rPr lang="tr-TR" sz="1400" dirty="0">
                <a:latin typeface="Calibri" panose="020F0502020204030204" pitchFamily="34" charset="0"/>
                <a:cs typeface="Calibri" panose="020F0502020204030204" pitchFamily="34" charset="0"/>
              </a:rPr>
              <a:t>Bölgeye özel </a:t>
            </a:r>
            <a:r>
              <a:rPr lang="tr-TR" sz="1400" dirty="0" err="1">
                <a:latin typeface="Calibri" panose="020F0502020204030204" pitchFamily="34" charset="0"/>
                <a:cs typeface="Calibri" panose="020F0502020204030204" pitchFamily="34" charset="0"/>
              </a:rPr>
              <a:t>mortalite</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morbitide</a:t>
            </a:r>
            <a:r>
              <a:rPr lang="tr-TR" sz="1400" dirty="0">
                <a:latin typeface="Calibri" panose="020F0502020204030204" pitchFamily="34" charset="0"/>
                <a:cs typeface="Calibri" panose="020F0502020204030204" pitchFamily="34" charset="0"/>
              </a:rPr>
              <a:t> hızları</a:t>
            </a:r>
          </a:p>
          <a:p>
            <a:r>
              <a:rPr lang="tr-TR" sz="1400" dirty="0">
                <a:latin typeface="Calibri" panose="020F0502020204030204" pitchFamily="34" charset="0"/>
                <a:cs typeface="Calibri" panose="020F0502020204030204" pitchFamily="34" charset="0"/>
              </a:rPr>
              <a:t>Bölgeye özel risk faktörleri</a:t>
            </a:r>
          </a:p>
        </p:txBody>
      </p:sp>
      <p:sp>
        <p:nvSpPr>
          <p:cNvPr id="16" name="Metin kutusu 15">
            <a:extLst>
              <a:ext uri="{FF2B5EF4-FFF2-40B4-BE49-F238E27FC236}">
                <a16:creationId xmlns:a16="http://schemas.microsoft.com/office/drawing/2014/main" id="{18D81C1F-6324-47B3-B0C0-4AF96000EFFB}"/>
              </a:ext>
            </a:extLst>
          </p:cNvPr>
          <p:cNvSpPr txBox="1"/>
          <p:nvPr/>
        </p:nvSpPr>
        <p:spPr>
          <a:xfrm>
            <a:off x="2076429" y="4951299"/>
            <a:ext cx="2344499"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Sağlık Politikaları</a:t>
            </a:r>
          </a:p>
          <a:p>
            <a:r>
              <a:rPr lang="tr-TR" sz="1400" dirty="0">
                <a:latin typeface="Calibri" panose="020F0502020204030204" pitchFamily="34" charset="0"/>
                <a:cs typeface="Calibri" panose="020F0502020204030204" pitchFamily="34" charset="0"/>
              </a:rPr>
              <a:t>İstihdam politikaları</a:t>
            </a:r>
          </a:p>
          <a:p>
            <a:r>
              <a:rPr lang="tr-TR" sz="1400" dirty="0">
                <a:latin typeface="Calibri" panose="020F0502020204030204" pitchFamily="34" charset="0"/>
                <a:cs typeface="Calibri" panose="020F0502020204030204" pitchFamily="34" charset="0"/>
              </a:rPr>
              <a:t>Tıp Eğitimi politikaları</a:t>
            </a:r>
          </a:p>
        </p:txBody>
      </p:sp>
      <p:sp>
        <p:nvSpPr>
          <p:cNvPr id="17" name="Metin kutusu 16">
            <a:extLst>
              <a:ext uri="{FF2B5EF4-FFF2-40B4-BE49-F238E27FC236}">
                <a16:creationId xmlns:a16="http://schemas.microsoft.com/office/drawing/2014/main" id="{64E9761D-8EA0-4E53-A48D-DBBAB9CDE10E}"/>
              </a:ext>
            </a:extLst>
          </p:cNvPr>
          <p:cNvSpPr txBox="1"/>
          <p:nvPr/>
        </p:nvSpPr>
        <p:spPr>
          <a:xfrm>
            <a:off x="7453840" y="4961362"/>
            <a:ext cx="3444315"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Bölgeye özel giriş engelleri</a:t>
            </a:r>
          </a:p>
          <a:p>
            <a:r>
              <a:rPr lang="tr-TR" sz="1400" dirty="0">
                <a:latin typeface="Calibri" panose="020F0502020204030204" pitchFamily="34" charset="0"/>
                <a:cs typeface="Calibri" panose="020F0502020204030204" pitchFamily="34" charset="0"/>
              </a:rPr>
              <a:t>Bölge sigortalı kişi sayısındaki artış</a:t>
            </a:r>
          </a:p>
          <a:p>
            <a:r>
              <a:rPr lang="tr-TR" sz="1400" dirty="0">
                <a:latin typeface="Calibri" panose="020F0502020204030204" pitchFamily="34" charset="0"/>
                <a:cs typeface="Calibri" panose="020F0502020204030204" pitchFamily="34" charset="0"/>
              </a:rPr>
              <a:t>Bölgede hekim istihdamı fırsatları</a:t>
            </a:r>
          </a:p>
        </p:txBody>
      </p:sp>
      <p:sp>
        <p:nvSpPr>
          <p:cNvPr id="3" name="Metin kutusu 2">
            <a:extLst>
              <a:ext uri="{FF2B5EF4-FFF2-40B4-BE49-F238E27FC236}">
                <a16:creationId xmlns:a16="http://schemas.microsoft.com/office/drawing/2014/main" id="{457E6715-0696-472E-9D15-3A4A79605D8A}"/>
              </a:ext>
            </a:extLst>
          </p:cNvPr>
          <p:cNvSpPr txBox="1"/>
          <p:nvPr/>
        </p:nvSpPr>
        <p:spPr>
          <a:xfrm>
            <a:off x="4924331" y="5210988"/>
            <a:ext cx="2047461" cy="338554"/>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POLİTİK ÇEVRE</a:t>
            </a:r>
          </a:p>
        </p:txBody>
      </p:sp>
      <p:sp>
        <p:nvSpPr>
          <p:cNvPr id="18" name="Metin kutusu 17">
            <a:extLst>
              <a:ext uri="{FF2B5EF4-FFF2-40B4-BE49-F238E27FC236}">
                <a16:creationId xmlns:a16="http://schemas.microsoft.com/office/drawing/2014/main" id="{96187E5D-195F-44AB-A5D1-F5C09E15D475}"/>
              </a:ext>
            </a:extLst>
          </p:cNvPr>
          <p:cNvSpPr txBox="1"/>
          <p:nvPr/>
        </p:nvSpPr>
        <p:spPr>
          <a:xfrm>
            <a:off x="4899898" y="4200889"/>
            <a:ext cx="2047461" cy="584775"/>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EPİDEMİYOLOJİK ÇEVRE</a:t>
            </a:r>
          </a:p>
        </p:txBody>
      </p:sp>
      <p:sp>
        <p:nvSpPr>
          <p:cNvPr id="19" name="Metin kutusu 18">
            <a:extLst>
              <a:ext uri="{FF2B5EF4-FFF2-40B4-BE49-F238E27FC236}">
                <a16:creationId xmlns:a16="http://schemas.microsoft.com/office/drawing/2014/main" id="{EFFFE9A8-9F78-4C95-8552-D240DF5E03DB}"/>
              </a:ext>
            </a:extLst>
          </p:cNvPr>
          <p:cNvSpPr txBox="1"/>
          <p:nvPr/>
        </p:nvSpPr>
        <p:spPr>
          <a:xfrm>
            <a:off x="4924332" y="3482810"/>
            <a:ext cx="2047461" cy="338554"/>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TEKNOLOJİK ÇEVRE</a:t>
            </a:r>
          </a:p>
        </p:txBody>
      </p:sp>
      <p:sp>
        <p:nvSpPr>
          <p:cNvPr id="20" name="Metin kutusu 19">
            <a:extLst>
              <a:ext uri="{FF2B5EF4-FFF2-40B4-BE49-F238E27FC236}">
                <a16:creationId xmlns:a16="http://schemas.microsoft.com/office/drawing/2014/main" id="{0C2BDFFA-6A0E-4800-BD2E-DDA4AEE67248}"/>
              </a:ext>
            </a:extLst>
          </p:cNvPr>
          <p:cNvSpPr txBox="1"/>
          <p:nvPr/>
        </p:nvSpPr>
        <p:spPr>
          <a:xfrm>
            <a:off x="4924330" y="2518878"/>
            <a:ext cx="2047461" cy="584775"/>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SOSYAL KÜLTÜREL ÇEVRE</a:t>
            </a:r>
          </a:p>
        </p:txBody>
      </p:sp>
      <p:sp>
        <p:nvSpPr>
          <p:cNvPr id="21" name="Metin kutusu 20">
            <a:extLst>
              <a:ext uri="{FF2B5EF4-FFF2-40B4-BE49-F238E27FC236}">
                <a16:creationId xmlns:a16="http://schemas.microsoft.com/office/drawing/2014/main" id="{6CECEDD9-0791-4521-B2BC-0F6EED4F4B58}"/>
              </a:ext>
            </a:extLst>
          </p:cNvPr>
          <p:cNvSpPr txBox="1"/>
          <p:nvPr/>
        </p:nvSpPr>
        <p:spPr>
          <a:xfrm>
            <a:off x="4899897" y="1776931"/>
            <a:ext cx="2047461" cy="338554"/>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EKONOMİK ÇEVRE</a:t>
            </a:r>
          </a:p>
        </p:txBody>
      </p:sp>
      <p:sp>
        <p:nvSpPr>
          <p:cNvPr id="22" name="Metin kutusu 21">
            <a:extLst>
              <a:ext uri="{FF2B5EF4-FFF2-40B4-BE49-F238E27FC236}">
                <a16:creationId xmlns:a16="http://schemas.microsoft.com/office/drawing/2014/main" id="{E693FD4A-3F57-4F6D-8E13-445F5ECE493C}"/>
              </a:ext>
            </a:extLst>
          </p:cNvPr>
          <p:cNvSpPr txBox="1"/>
          <p:nvPr/>
        </p:nvSpPr>
        <p:spPr>
          <a:xfrm>
            <a:off x="2076430" y="5793050"/>
            <a:ext cx="2375792"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İhracat Teşvikleri</a:t>
            </a:r>
          </a:p>
          <a:p>
            <a:r>
              <a:rPr lang="tr-TR" sz="1400" dirty="0">
                <a:latin typeface="Calibri" panose="020F0502020204030204" pitchFamily="34" charset="0"/>
                <a:cs typeface="Calibri" panose="020F0502020204030204" pitchFamily="34" charset="0"/>
              </a:rPr>
              <a:t>SGK /Rekabet Kurulu Kararları</a:t>
            </a:r>
          </a:p>
          <a:p>
            <a:r>
              <a:rPr lang="tr-TR" sz="1400" dirty="0">
                <a:latin typeface="Calibri" panose="020F0502020204030204" pitchFamily="34" charset="0"/>
                <a:cs typeface="Calibri" panose="020F0502020204030204" pitchFamily="34" charset="0"/>
              </a:rPr>
              <a:t>SB Yönetmelikleri</a:t>
            </a:r>
          </a:p>
        </p:txBody>
      </p:sp>
      <p:sp>
        <p:nvSpPr>
          <p:cNvPr id="23" name="Metin kutusu 22">
            <a:extLst>
              <a:ext uri="{FF2B5EF4-FFF2-40B4-BE49-F238E27FC236}">
                <a16:creationId xmlns:a16="http://schemas.microsoft.com/office/drawing/2014/main" id="{48B43446-2F21-4A04-B59F-27C9CD556AC5}"/>
              </a:ext>
            </a:extLst>
          </p:cNvPr>
          <p:cNvSpPr txBox="1"/>
          <p:nvPr/>
        </p:nvSpPr>
        <p:spPr>
          <a:xfrm>
            <a:off x="7443899" y="5852684"/>
            <a:ext cx="3967440" cy="738664"/>
          </a:xfrm>
          <a:prstGeom prst="rect">
            <a:avLst/>
          </a:prstGeom>
          <a:noFill/>
          <a:ln>
            <a:noFill/>
          </a:ln>
        </p:spPr>
        <p:txBody>
          <a:bodyPr wrap="square" rtlCol="0">
            <a:spAutoFit/>
          </a:bodyPr>
          <a:lstStyle/>
          <a:p>
            <a:r>
              <a:rPr lang="tr-TR" sz="1400" dirty="0">
                <a:latin typeface="Calibri" panose="020F0502020204030204" pitchFamily="34" charset="0"/>
                <a:cs typeface="Calibri" panose="020F0502020204030204" pitchFamily="34" charset="0"/>
              </a:rPr>
              <a:t>Bölge sağlık turizmi teşvikleri</a:t>
            </a:r>
          </a:p>
          <a:p>
            <a:r>
              <a:rPr lang="tr-TR" sz="1400" dirty="0">
                <a:latin typeface="Calibri" panose="020F0502020204030204" pitchFamily="34" charset="0"/>
                <a:cs typeface="Calibri" panose="020F0502020204030204" pitchFamily="34" charset="0"/>
              </a:rPr>
              <a:t>GSS prim borcu olan kişi sayısı, birleşme/satın alma imkanları</a:t>
            </a:r>
          </a:p>
        </p:txBody>
      </p:sp>
      <p:sp>
        <p:nvSpPr>
          <p:cNvPr id="24" name="Metin kutusu 23">
            <a:extLst>
              <a:ext uri="{FF2B5EF4-FFF2-40B4-BE49-F238E27FC236}">
                <a16:creationId xmlns:a16="http://schemas.microsoft.com/office/drawing/2014/main" id="{624E8908-5EF4-4FD6-8A58-72DE9359F881}"/>
              </a:ext>
            </a:extLst>
          </p:cNvPr>
          <p:cNvSpPr txBox="1"/>
          <p:nvPr/>
        </p:nvSpPr>
        <p:spPr>
          <a:xfrm>
            <a:off x="4924330" y="6052739"/>
            <a:ext cx="2047461" cy="338554"/>
          </a:xfrm>
          <a:prstGeom prst="rect">
            <a:avLst/>
          </a:prstGeom>
          <a:noFill/>
          <a:ln>
            <a:noFill/>
          </a:ln>
        </p:spPr>
        <p:txBody>
          <a:bodyPr wrap="square" rtlCol="0">
            <a:spAutoFit/>
          </a:bodyPr>
          <a:lstStyle/>
          <a:p>
            <a:pPr algn="ctr"/>
            <a:r>
              <a:rPr lang="tr-TR" sz="1600" dirty="0">
                <a:latin typeface="Calibri" panose="020F0502020204030204" pitchFamily="34" charset="0"/>
                <a:cs typeface="Calibri" panose="020F0502020204030204" pitchFamily="34" charset="0"/>
              </a:rPr>
              <a:t>HUKUKİ ÇEVRE</a:t>
            </a:r>
          </a:p>
        </p:txBody>
      </p:sp>
      <p:sp>
        <p:nvSpPr>
          <p:cNvPr id="26" name="Metin kutusu 25">
            <a:extLst>
              <a:ext uri="{FF2B5EF4-FFF2-40B4-BE49-F238E27FC236}">
                <a16:creationId xmlns:a16="http://schemas.microsoft.com/office/drawing/2014/main" id="{BE0379E5-B243-4ED4-A798-EAFD28F2DF19}"/>
              </a:ext>
            </a:extLst>
          </p:cNvPr>
          <p:cNvSpPr txBox="1"/>
          <p:nvPr/>
        </p:nvSpPr>
        <p:spPr>
          <a:xfrm>
            <a:off x="2974424" y="1169171"/>
            <a:ext cx="1684686" cy="369332"/>
          </a:xfrm>
          <a:prstGeom prst="rect">
            <a:avLst/>
          </a:prstGeom>
          <a:noFill/>
        </p:spPr>
        <p:txBody>
          <a:bodyPr wrap="square" rtlCol="0">
            <a:spAutoFit/>
          </a:bodyPr>
          <a:lstStyle/>
          <a:p>
            <a:r>
              <a:rPr lang="tr-TR" dirty="0">
                <a:latin typeface="Calibri" panose="020F0502020204030204" pitchFamily="34" charset="0"/>
                <a:cs typeface="Calibri" panose="020F0502020204030204" pitchFamily="34" charset="0"/>
              </a:rPr>
              <a:t>GENEL ÇEVRE</a:t>
            </a:r>
          </a:p>
        </p:txBody>
      </p:sp>
      <p:sp>
        <p:nvSpPr>
          <p:cNvPr id="27" name="Metin kutusu 26">
            <a:extLst>
              <a:ext uri="{FF2B5EF4-FFF2-40B4-BE49-F238E27FC236}">
                <a16:creationId xmlns:a16="http://schemas.microsoft.com/office/drawing/2014/main" id="{4B2DB848-8E2C-43E8-880A-F160C062EF0C}"/>
              </a:ext>
            </a:extLst>
          </p:cNvPr>
          <p:cNvSpPr txBox="1"/>
          <p:nvPr/>
        </p:nvSpPr>
        <p:spPr>
          <a:xfrm>
            <a:off x="7443899" y="1198608"/>
            <a:ext cx="2047461" cy="369332"/>
          </a:xfrm>
          <a:prstGeom prst="rect">
            <a:avLst/>
          </a:prstGeom>
          <a:noFill/>
        </p:spPr>
        <p:txBody>
          <a:bodyPr wrap="square" rtlCol="0">
            <a:spAutoFit/>
          </a:bodyPr>
          <a:lstStyle/>
          <a:p>
            <a:r>
              <a:rPr lang="tr-TR" dirty="0">
                <a:latin typeface="Calibri" panose="020F0502020204030204" pitchFamily="34" charset="0"/>
                <a:cs typeface="Calibri" panose="020F0502020204030204" pitchFamily="34" charset="0"/>
              </a:rPr>
              <a:t>HİZMET BÖLGESİ</a:t>
            </a:r>
          </a:p>
        </p:txBody>
      </p:sp>
      <p:cxnSp>
        <p:nvCxnSpPr>
          <p:cNvPr id="29" name="Düz Ok Bağlayıcısı 28">
            <a:extLst>
              <a:ext uri="{FF2B5EF4-FFF2-40B4-BE49-F238E27FC236}">
                <a16:creationId xmlns:a16="http://schemas.microsoft.com/office/drawing/2014/main" id="{67984B7E-1ABB-495F-AD7A-97FDF9B52B12}"/>
              </a:ext>
            </a:extLst>
          </p:cNvPr>
          <p:cNvCxnSpPr>
            <a:cxnSpLocks/>
          </p:cNvCxnSpPr>
          <p:nvPr/>
        </p:nvCxnSpPr>
        <p:spPr>
          <a:xfrm>
            <a:off x="4452222" y="1375502"/>
            <a:ext cx="3001618"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4493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623455" y="407192"/>
            <a:ext cx="626495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mj-lt"/>
              </a:rPr>
              <a:t>  </a:t>
            </a:r>
            <a:r>
              <a:rPr lang="tr-TR" sz="2000" b="1" dirty="0">
                <a:solidFill>
                  <a:schemeClr val="bg1"/>
                </a:solidFill>
                <a:latin typeface="+mj-lt"/>
              </a:rPr>
              <a:t>       özet ve bir sonraki konuya hazırlık</a:t>
            </a:r>
            <a:endParaRPr lang="en-US" sz="2000" b="1" dirty="0">
              <a:solidFill>
                <a:schemeClr val="bg1"/>
              </a:solidFill>
              <a:latin typeface="+mj-lt"/>
            </a:endParaRPr>
          </a:p>
        </p:txBody>
      </p:sp>
      <p:sp>
        <p:nvSpPr>
          <p:cNvPr id="5" name="Oval 4">
            <a:extLst>
              <a:ext uri="{FF2B5EF4-FFF2-40B4-BE49-F238E27FC236}">
                <a16:creationId xmlns:a16="http://schemas.microsoft.com/office/drawing/2014/main" id="{7D9927C9-B139-4047-98E5-D9155673413C}"/>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5AA4845-99F9-4C72-ABC5-7F49994D2BD1}"/>
              </a:ext>
            </a:extLst>
          </p:cNvPr>
          <p:cNvCxnSpPr>
            <a:cxnSpLocks/>
            <a:stCxn id="6" idx="3"/>
          </p:cNvCxnSpPr>
          <p:nvPr/>
        </p:nvCxnSpPr>
        <p:spPr>
          <a:xfrm flipV="1">
            <a:off x="6888412" y="723901"/>
            <a:ext cx="5303588"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68C25F31-2E33-451B-9C25-78164A72AEB3}"/>
              </a:ext>
            </a:extLst>
          </p:cNvPr>
          <p:cNvSpPr>
            <a:spLocks noGrp="1"/>
          </p:cNvSpPr>
          <p:nvPr>
            <p:ph type="dt" sz="half" idx="10"/>
          </p:nvPr>
        </p:nvSpPr>
        <p:spPr>
          <a:xfrm>
            <a:off x="866193" y="6804218"/>
            <a:ext cx="2743200" cy="365125"/>
          </a:xfrm>
        </p:spPr>
        <p:txBody>
          <a:bodyPr/>
          <a:lstStyle/>
          <a:p>
            <a:fld id="{5570C600-3167-49D5-B953-3BFC16F3A3D1}" type="datetime1">
              <a:rPr lang="en-US" smtClean="0">
                <a:solidFill>
                  <a:schemeClr val="tx1"/>
                </a:solidFill>
              </a:rPr>
              <a:t>9/16/2022</a:t>
            </a:fld>
            <a:endParaRPr lang="en-US" dirty="0">
              <a:solidFill>
                <a:schemeClr val="tx1"/>
              </a:solidFill>
            </a:endParaRPr>
          </a:p>
        </p:txBody>
      </p:sp>
      <p:sp>
        <p:nvSpPr>
          <p:cNvPr id="4" name="Metin kutusu 3">
            <a:extLst>
              <a:ext uri="{FF2B5EF4-FFF2-40B4-BE49-F238E27FC236}">
                <a16:creationId xmlns:a16="http://schemas.microsoft.com/office/drawing/2014/main" id="{36CA47DA-A200-4ABC-8BE6-B80AE17227EF}"/>
              </a:ext>
            </a:extLst>
          </p:cNvPr>
          <p:cNvSpPr txBox="1"/>
          <p:nvPr/>
        </p:nvSpPr>
        <p:spPr>
          <a:xfrm>
            <a:off x="3128205" y="1470737"/>
            <a:ext cx="962376" cy="461665"/>
          </a:xfrm>
          <a:prstGeom prst="rect">
            <a:avLst/>
          </a:prstGeom>
          <a:noFill/>
        </p:spPr>
        <p:txBody>
          <a:bodyPr wrap="square" rtlCol="0">
            <a:spAutoFit/>
          </a:bodyPr>
          <a:lstStyle/>
          <a:p>
            <a:pPr algn="r"/>
            <a:r>
              <a:rPr lang="tr-TR" sz="2400" b="1" dirty="0">
                <a:solidFill>
                  <a:schemeClr val="accent1">
                    <a:lumMod val="50000"/>
                  </a:schemeClr>
                </a:solidFill>
              </a:rPr>
              <a:t>özet</a:t>
            </a:r>
            <a:endParaRPr lang="tr-TR" sz="2000" b="1" dirty="0">
              <a:solidFill>
                <a:schemeClr val="accent1">
                  <a:lumMod val="50000"/>
                </a:schemeClr>
              </a:solidFill>
            </a:endParaRPr>
          </a:p>
        </p:txBody>
      </p:sp>
      <p:sp>
        <p:nvSpPr>
          <p:cNvPr id="12" name="Metin kutusu 11">
            <a:extLst>
              <a:ext uri="{FF2B5EF4-FFF2-40B4-BE49-F238E27FC236}">
                <a16:creationId xmlns:a16="http://schemas.microsoft.com/office/drawing/2014/main" id="{6A4780C4-B5AE-4224-B256-34E03D5C9C51}"/>
              </a:ext>
            </a:extLst>
          </p:cNvPr>
          <p:cNvSpPr txBox="1"/>
          <p:nvPr/>
        </p:nvSpPr>
        <p:spPr>
          <a:xfrm>
            <a:off x="2213247" y="5148562"/>
            <a:ext cx="1829916" cy="707886"/>
          </a:xfrm>
          <a:prstGeom prst="rect">
            <a:avLst/>
          </a:prstGeom>
          <a:noFill/>
        </p:spPr>
        <p:txBody>
          <a:bodyPr wrap="square" rtlCol="0">
            <a:spAutoFit/>
          </a:bodyPr>
          <a:lstStyle/>
          <a:p>
            <a:pPr algn="r"/>
            <a:r>
              <a:rPr lang="tr-TR" sz="2000" b="1" dirty="0">
                <a:solidFill>
                  <a:srgbClr val="339933"/>
                </a:solidFill>
              </a:rPr>
              <a:t>     bir sonraki konunun amacı</a:t>
            </a:r>
            <a:endParaRPr lang="tr-TR" b="1" dirty="0">
              <a:solidFill>
                <a:srgbClr val="339933"/>
              </a:solidFill>
            </a:endParaRPr>
          </a:p>
        </p:txBody>
      </p:sp>
      <p:graphicFrame>
        <p:nvGraphicFramePr>
          <p:cNvPr id="3" name="Tablo 7">
            <a:extLst>
              <a:ext uri="{FF2B5EF4-FFF2-40B4-BE49-F238E27FC236}">
                <a16:creationId xmlns:a16="http://schemas.microsoft.com/office/drawing/2014/main" id="{0FA42C29-A657-9C08-976C-D7DD6CF4321A}"/>
              </a:ext>
            </a:extLst>
          </p:cNvPr>
          <p:cNvGraphicFramePr>
            <a:graphicFrameLocks noGrp="1"/>
          </p:cNvGraphicFramePr>
          <p:nvPr>
            <p:extLst>
              <p:ext uri="{D42A27DB-BD31-4B8C-83A1-F6EECF244321}">
                <p14:modId xmlns:p14="http://schemas.microsoft.com/office/powerpoint/2010/main" val="792260771"/>
              </p:ext>
            </p:extLst>
          </p:nvPr>
        </p:nvGraphicFramePr>
        <p:xfrm>
          <a:off x="4090581" y="1538289"/>
          <a:ext cx="7524476" cy="3383280"/>
        </p:xfrm>
        <a:graphic>
          <a:graphicData uri="http://schemas.openxmlformats.org/drawingml/2006/table">
            <a:tbl>
              <a:tblPr firstRow="1" bandRow="1">
                <a:tableStyleId>{5C22544A-7EE6-4342-B048-85BDC9FD1C3A}</a:tableStyleId>
              </a:tblPr>
              <a:tblGrid>
                <a:gridCol w="7524476">
                  <a:extLst>
                    <a:ext uri="{9D8B030D-6E8A-4147-A177-3AD203B41FA5}">
                      <a16:colId xmlns:a16="http://schemas.microsoft.com/office/drawing/2014/main" val="2605278236"/>
                    </a:ext>
                  </a:extLst>
                </a:gridCol>
              </a:tblGrid>
              <a:tr h="0">
                <a:tc>
                  <a:txBody>
                    <a:bodyPr/>
                    <a:lstStyle/>
                    <a:p>
                      <a:pPr marL="285750" indent="-285750">
                        <a:buFont typeface="Arial" panose="020B0604020202020204" pitchFamily="34" charset="0"/>
                        <a:buChar char="•"/>
                      </a:pPr>
                      <a:r>
                        <a:rPr lang="tr-TR" sz="1800" b="0" kern="1200" dirty="0">
                          <a:solidFill>
                            <a:schemeClr val="tx1"/>
                          </a:solidFill>
                          <a:latin typeface="+mj-lt"/>
                          <a:ea typeface="+mn-ea"/>
                          <a:cs typeface="Calibri" panose="020F0502020204030204" pitchFamily="34" charset="0"/>
                        </a:rPr>
                        <a:t>Hizmet bölgesi, bir sağlık kurumunun hizmetleriyle hitap ettiği coğrafik alanı ve nüfusu ifade etmektedir. Yönetim ekibi, hizmet bölgesi analizlerinde öncelikle hizmet bölgesinin sınırlarını belirlemelidir.</a:t>
                      </a:r>
                    </a:p>
                    <a:p>
                      <a:pPr marL="285750" indent="-285750">
                        <a:buFont typeface="Arial" panose="020B0604020202020204" pitchFamily="34" charset="0"/>
                        <a:buChar char="•"/>
                      </a:pPr>
                      <a:r>
                        <a:rPr lang="tr-TR" sz="1800" b="0" kern="1200" dirty="0">
                          <a:solidFill>
                            <a:schemeClr val="tx1"/>
                          </a:solidFill>
                          <a:latin typeface="+mj-lt"/>
                          <a:ea typeface="+mn-ea"/>
                          <a:cs typeface="Calibri" panose="020F0502020204030204" pitchFamily="34" charset="0"/>
                        </a:rPr>
                        <a:t>Hizmet bölgesi sınırları yanında, hizmet bölgesinde  yaşayan nüfusun sağlık ihtiyaçlarının belirlenmesine de ihtiyaç duyulur.  Hangi hizmetlerden ne miktarda sunulacağı, stratejik bir karardır.</a:t>
                      </a:r>
                    </a:p>
                    <a:p>
                      <a:pPr marL="285750" indent="-285750">
                        <a:buFont typeface="Arial" panose="020B0604020202020204" pitchFamily="34" charset="0"/>
                        <a:buChar char="•"/>
                      </a:pPr>
                      <a:r>
                        <a:rPr lang="tr-TR" sz="1800" b="0" kern="1200" dirty="0">
                          <a:solidFill>
                            <a:schemeClr val="tx1"/>
                          </a:solidFill>
                          <a:latin typeface="+mj-lt"/>
                          <a:ea typeface="+mn-ea"/>
                          <a:cs typeface="Calibri" panose="020F0502020204030204" pitchFamily="34" charset="0"/>
                        </a:rPr>
                        <a:t>Yönetim ekibi, hizmet bölgesindeki nüfusun sağlık hizmeti kullanımını etkileyen faktörleri de analiz ederek, hizmet sunum süreçlerini tasarlayabilir; tutundurma, fiyatlama, tanıtım faaliyetlerini planlayabilir.</a:t>
                      </a:r>
                    </a:p>
                    <a:p>
                      <a:pPr marL="285750" indent="-285750">
                        <a:buFont typeface="Arial" panose="020B0604020202020204" pitchFamily="34" charset="0"/>
                        <a:buChar char="•"/>
                      </a:pPr>
                      <a:r>
                        <a:rPr lang="tr-TR" sz="1800" b="0" kern="1200" dirty="0">
                          <a:solidFill>
                            <a:schemeClr val="tx1"/>
                          </a:solidFill>
                          <a:latin typeface="+mj-lt"/>
                          <a:ea typeface="+mn-ea"/>
                          <a:cs typeface="Calibri" panose="020F0502020204030204" pitchFamily="34" charset="0"/>
                        </a:rPr>
                        <a:t>Coğrafik bilgi sistemleri, bir bölgenin seçilen özelliklerine ilişkin verilerin harita üzerinde görselleştirilmesidir. Böylece hizmet bölgesinin tüm resmi ortaya konur.</a:t>
                      </a:r>
                    </a:p>
                  </a:txBody>
                  <a:tcPr>
                    <a:lnL w="57150" cap="flat" cmpd="sng" algn="ctr">
                      <a:solidFill>
                        <a:schemeClr val="accent1">
                          <a:lumMod val="50000"/>
                        </a:schemeClr>
                      </a:solidFill>
                      <a:prstDash val="solid"/>
                      <a:round/>
                      <a:headEnd type="none" w="med" len="med"/>
                      <a:tailEnd type="none" w="med" len="med"/>
                    </a:lnL>
                    <a:lnT w="571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38525374"/>
                  </a:ext>
                </a:extLst>
              </a:tr>
            </a:tbl>
          </a:graphicData>
        </a:graphic>
      </p:graphicFrame>
      <p:graphicFrame>
        <p:nvGraphicFramePr>
          <p:cNvPr id="11" name="Tablo 7">
            <a:extLst>
              <a:ext uri="{FF2B5EF4-FFF2-40B4-BE49-F238E27FC236}">
                <a16:creationId xmlns:a16="http://schemas.microsoft.com/office/drawing/2014/main" id="{1FC08D5E-F297-24E3-5DA8-78DC11B3C9AB}"/>
              </a:ext>
            </a:extLst>
          </p:cNvPr>
          <p:cNvGraphicFramePr>
            <a:graphicFrameLocks noGrp="1"/>
          </p:cNvGraphicFramePr>
          <p:nvPr>
            <p:extLst>
              <p:ext uri="{D42A27DB-BD31-4B8C-83A1-F6EECF244321}">
                <p14:modId xmlns:p14="http://schemas.microsoft.com/office/powerpoint/2010/main" val="2805423609"/>
              </p:ext>
            </p:extLst>
          </p:nvPr>
        </p:nvGraphicFramePr>
        <p:xfrm>
          <a:off x="4090581" y="5262088"/>
          <a:ext cx="6897758" cy="1188720"/>
        </p:xfrm>
        <a:graphic>
          <a:graphicData uri="http://schemas.openxmlformats.org/drawingml/2006/table">
            <a:tbl>
              <a:tblPr firstRow="1" bandRow="1">
                <a:tableStyleId>{5C22544A-7EE6-4342-B048-85BDC9FD1C3A}</a:tableStyleId>
              </a:tblPr>
              <a:tblGrid>
                <a:gridCol w="6897758">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r>
                        <a:rPr lang="tr-TR" b="0" dirty="0">
                          <a:solidFill>
                            <a:schemeClr val="tx1"/>
                          </a:solidFill>
                          <a:latin typeface="+mj-lt"/>
                        </a:rPr>
                        <a:t>Hizmet bölgesi analizlerinde üzerinde durulan bir diğer kritik konu, hizmet bölgesindeki rekabet şartlarıdır.  Hizmet bölgesindeki rekabeti etkileyen güçlerin anlaşılması, stratejilerin kararlaştırılması bakımından oldukça önemli bir husustur. </a:t>
                      </a:r>
                    </a:p>
                  </a:txBody>
                  <a:tcPr>
                    <a:lnL w="57150" cap="flat" cmpd="sng" algn="ctr">
                      <a:solidFill>
                        <a:schemeClr val="accent6">
                          <a:lumMod val="75000"/>
                        </a:schemeClr>
                      </a:solidFill>
                      <a:prstDash val="solid"/>
                      <a:round/>
                      <a:headEnd type="none" w="med" len="med"/>
                      <a:tailEnd type="none" w="med" len="med"/>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257880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935E5D-E604-4BD9-9D95-C56617F0533E}"/>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mj-lt"/>
              </a:rPr>
              <a:t>           </a:t>
            </a:r>
            <a:r>
              <a:rPr lang="tr-TR" sz="2000" b="1" dirty="0">
                <a:solidFill>
                  <a:schemeClr val="bg1"/>
                </a:solidFill>
                <a:latin typeface="+mj-lt"/>
              </a:rPr>
              <a:t>   hizmet bölgesi analizinin kapsamı </a:t>
            </a:r>
            <a:endParaRPr lang="en-US" sz="2000" b="1" dirty="0">
              <a:solidFill>
                <a:schemeClr val="bg1"/>
              </a:solidFill>
              <a:latin typeface="+mj-lt"/>
            </a:endParaRPr>
          </a:p>
        </p:txBody>
      </p:sp>
      <p:sp>
        <p:nvSpPr>
          <p:cNvPr id="5" name="Oval 4">
            <a:extLst>
              <a:ext uri="{FF2B5EF4-FFF2-40B4-BE49-F238E27FC236}">
                <a16:creationId xmlns:a16="http://schemas.microsoft.com/office/drawing/2014/main" id="{7D9927C9-B139-4047-98E5-D9155673413C}"/>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5AA4845-99F9-4C72-ABC5-7F49994D2BD1}"/>
              </a:ext>
            </a:extLst>
          </p:cNvPr>
          <p:cNvCxnSpPr>
            <a:stCxn id="6"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Dikdörtgen: Köşeleri Yuvarlatılmış 2">
            <a:extLst>
              <a:ext uri="{FF2B5EF4-FFF2-40B4-BE49-F238E27FC236}">
                <a16:creationId xmlns:a16="http://schemas.microsoft.com/office/drawing/2014/main" id="{97BD0F1D-9157-41E8-9C85-DD73DA5CB0B2}"/>
              </a:ext>
            </a:extLst>
          </p:cNvPr>
          <p:cNvSpPr/>
          <p:nvPr/>
        </p:nvSpPr>
        <p:spPr>
          <a:xfrm>
            <a:off x="1894041" y="3375263"/>
            <a:ext cx="1667711" cy="77469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
              </a:rPr>
              <a:t>HİZMET BÖLGESİ ANALİZLERİ</a:t>
            </a:r>
          </a:p>
        </p:txBody>
      </p:sp>
      <p:sp>
        <p:nvSpPr>
          <p:cNvPr id="9" name="Dikdörtgen: Köşeleri Yuvarlatılmış 8">
            <a:extLst>
              <a:ext uri="{FF2B5EF4-FFF2-40B4-BE49-F238E27FC236}">
                <a16:creationId xmlns:a16="http://schemas.microsoft.com/office/drawing/2014/main" id="{325956CC-DA4C-4903-AB78-F650EB3DDA96}"/>
              </a:ext>
            </a:extLst>
          </p:cNvPr>
          <p:cNvSpPr/>
          <p:nvPr/>
        </p:nvSpPr>
        <p:spPr>
          <a:xfrm>
            <a:off x="5888022" y="2218565"/>
            <a:ext cx="1814821" cy="7746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
              </a:rPr>
              <a:t>HİZMET KARMASI</a:t>
            </a:r>
          </a:p>
        </p:txBody>
      </p:sp>
      <p:sp>
        <p:nvSpPr>
          <p:cNvPr id="16" name="Dikdörtgen: Köşeleri Yuvarlatılmış 15">
            <a:extLst>
              <a:ext uri="{FF2B5EF4-FFF2-40B4-BE49-F238E27FC236}">
                <a16:creationId xmlns:a16="http://schemas.microsoft.com/office/drawing/2014/main" id="{EB28F365-F616-4005-B1F7-A268E0FC9DBF}"/>
              </a:ext>
            </a:extLst>
          </p:cNvPr>
          <p:cNvSpPr/>
          <p:nvPr/>
        </p:nvSpPr>
        <p:spPr>
          <a:xfrm>
            <a:off x="5893904" y="4557781"/>
            <a:ext cx="1848158" cy="7746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
              </a:rPr>
              <a:t>REKABET ŞARTLARI</a:t>
            </a:r>
          </a:p>
        </p:txBody>
      </p:sp>
      <p:cxnSp>
        <p:nvCxnSpPr>
          <p:cNvPr id="21" name="Düz Ok Bağlayıcısı 20">
            <a:extLst>
              <a:ext uri="{FF2B5EF4-FFF2-40B4-BE49-F238E27FC236}">
                <a16:creationId xmlns:a16="http://schemas.microsoft.com/office/drawing/2014/main" id="{6C3B1994-0701-41DC-B8A4-374EEB81C8D9}"/>
              </a:ext>
            </a:extLst>
          </p:cNvPr>
          <p:cNvCxnSpPr>
            <a:cxnSpLocks/>
          </p:cNvCxnSpPr>
          <p:nvPr/>
        </p:nvCxnSpPr>
        <p:spPr>
          <a:xfrm flipH="1" flipV="1">
            <a:off x="6742436" y="3001000"/>
            <a:ext cx="5613" cy="1547033"/>
          </a:xfrm>
          <a:prstGeom prst="straightConnector1">
            <a:avLst/>
          </a:prstGeom>
          <a:ln>
            <a:solidFill>
              <a:schemeClr val="accent2">
                <a:lumMod val="5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36" name="Grup 35">
            <a:extLst>
              <a:ext uri="{FF2B5EF4-FFF2-40B4-BE49-F238E27FC236}">
                <a16:creationId xmlns:a16="http://schemas.microsoft.com/office/drawing/2014/main" id="{815150A0-E861-4DE0-A9DC-9AA5732299B5}"/>
              </a:ext>
            </a:extLst>
          </p:cNvPr>
          <p:cNvGrpSpPr/>
          <p:nvPr/>
        </p:nvGrpSpPr>
        <p:grpSpPr>
          <a:xfrm>
            <a:off x="8014852" y="2822809"/>
            <a:ext cx="1918253" cy="1901274"/>
            <a:chOff x="8259417" y="2734907"/>
            <a:chExt cx="1918253" cy="1901274"/>
          </a:xfrm>
          <a:solidFill>
            <a:srgbClr val="E2D0E6"/>
          </a:solidFill>
        </p:grpSpPr>
        <p:sp>
          <p:nvSpPr>
            <p:cNvPr id="25" name="Oval 24">
              <a:extLst>
                <a:ext uri="{FF2B5EF4-FFF2-40B4-BE49-F238E27FC236}">
                  <a16:creationId xmlns:a16="http://schemas.microsoft.com/office/drawing/2014/main" id="{92B7135A-FABC-4AFC-80B5-D88A0F37A297}"/>
                </a:ext>
              </a:extLst>
            </p:cNvPr>
            <p:cNvSpPr/>
            <p:nvPr/>
          </p:nvSpPr>
          <p:spPr>
            <a:xfrm>
              <a:off x="8259417" y="2734907"/>
              <a:ext cx="1918253" cy="1901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27" name="Düz Bağlayıcı 26">
              <a:extLst>
                <a:ext uri="{FF2B5EF4-FFF2-40B4-BE49-F238E27FC236}">
                  <a16:creationId xmlns:a16="http://schemas.microsoft.com/office/drawing/2014/main" id="{C7F26015-EA05-4757-9734-C700B3D52809}"/>
                </a:ext>
              </a:extLst>
            </p:cNvPr>
            <p:cNvCxnSpPr>
              <a:cxnSpLocks/>
            </p:cNvCxnSpPr>
            <p:nvPr/>
          </p:nvCxnSpPr>
          <p:spPr>
            <a:xfrm>
              <a:off x="8309113" y="3409122"/>
              <a:ext cx="1818861" cy="0"/>
            </a:xfrm>
            <a:prstGeom prst="line">
              <a:avLst/>
            </a:prstGeom>
            <a:grpFill/>
            <a:ln>
              <a:noFill/>
              <a:prstDash val="dash"/>
            </a:ln>
          </p:spPr>
          <p:style>
            <a:lnRef idx="1">
              <a:schemeClr val="dk1"/>
            </a:lnRef>
            <a:fillRef idx="0">
              <a:schemeClr val="dk1"/>
            </a:fillRef>
            <a:effectRef idx="0">
              <a:schemeClr val="dk1"/>
            </a:effectRef>
            <a:fontRef idx="minor">
              <a:schemeClr val="tx1"/>
            </a:fontRef>
          </p:style>
        </p:cxnSp>
        <p:cxnSp>
          <p:nvCxnSpPr>
            <p:cNvPr id="28" name="Düz Bağlayıcı 27">
              <a:extLst>
                <a:ext uri="{FF2B5EF4-FFF2-40B4-BE49-F238E27FC236}">
                  <a16:creationId xmlns:a16="http://schemas.microsoft.com/office/drawing/2014/main" id="{FE1FBD6E-6DC2-4968-A47E-25E775FF4130}"/>
                </a:ext>
              </a:extLst>
            </p:cNvPr>
            <p:cNvCxnSpPr>
              <a:cxnSpLocks/>
            </p:cNvCxnSpPr>
            <p:nvPr/>
          </p:nvCxnSpPr>
          <p:spPr>
            <a:xfrm>
              <a:off x="8299174" y="3990938"/>
              <a:ext cx="1828800" cy="0"/>
            </a:xfrm>
            <a:prstGeom prst="line">
              <a:avLst/>
            </a:prstGeom>
            <a:grpFill/>
            <a:ln>
              <a:noFill/>
              <a:prstDash val="dash"/>
            </a:ln>
          </p:spPr>
          <p:style>
            <a:lnRef idx="1">
              <a:schemeClr val="dk1"/>
            </a:lnRef>
            <a:fillRef idx="0">
              <a:schemeClr val="dk1"/>
            </a:fillRef>
            <a:effectRef idx="0">
              <a:schemeClr val="dk1"/>
            </a:effectRef>
            <a:fontRef idx="minor">
              <a:schemeClr val="tx1"/>
            </a:fontRef>
          </p:style>
        </p:cxnSp>
      </p:grpSp>
      <p:cxnSp>
        <p:nvCxnSpPr>
          <p:cNvPr id="37" name="Düz Ok Bağlayıcısı 36">
            <a:extLst>
              <a:ext uri="{FF2B5EF4-FFF2-40B4-BE49-F238E27FC236}">
                <a16:creationId xmlns:a16="http://schemas.microsoft.com/office/drawing/2014/main" id="{B883A683-A42F-4FF2-9994-BB52116D6576}"/>
              </a:ext>
            </a:extLst>
          </p:cNvPr>
          <p:cNvCxnSpPr>
            <a:cxnSpLocks/>
            <a:stCxn id="9" idx="3"/>
          </p:cNvCxnSpPr>
          <p:nvPr/>
        </p:nvCxnSpPr>
        <p:spPr>
          <a:xfrm>
            <a:off x="7702843" y="2605915"/>
            <a:ext cx="734295" cy="371558"/>
          </a:xfrm>
          <a:prstGeom prst="straightConnector1">
            <a:avLst/>
          </a:prstGeom>
          <a:ln>
            <a:noFill/>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41">
            <a:extLst>
              <a:ext uri="{FF2B5EF4-FFF2-40B4-BE49-F238E27FC236}">
                <a16:creationId xmlns:a16="http://schemas.microsoft.com/office/drawing/2014/main" id="{E078DCA5-B602-44EF-86A3-655DDB918091}"/>
              </a:ext>
            </a:extLst>
          </p:cNvPr>
          <p:cNvCxnSpPr>
            <a:cxnSpLocks/>
            <a:stCxn id="16" idx="3"/>
          </p:cNvCxnSpPr>
          <p:nvPr/>
        </p:nvCxnSpPr>
        <p:spPr>
          <a:xfrm flipV="1">
            <a:off x="7742062" y="4679163"/>
            <a:ext cx="695076" cy="265968"/>
          </a:xfrm>
          <a:prstGeom prst="straightConnector1">
            <a:avLst/>
          </a:prstGeom>
          <a:ln>
            <a:noFill/>
            <a:tailEnd type="triangle"/>
          </a:ln>
        </p:spPr>
        <p:style>
          <a:lnRef idx="1">
            <a:schemeClr val="dk1"/>
          </a:lnRef>
          <a:fillRef idx="0">
            <a:schemeClr val="dk1"/>
          </a:fillRef>
          <a:effectRef idx="0">
            <a:schemeClr val="dk1"/>
          </a:effectRef>
          <a:fontRef idx="minor">
            <a:schemeClr val="tx1"/>
          </a:fontRef>
        </p:style>
      </p:cxnSp>
      <p:sp>
        <p:nvSpPr>
          <p:cNvPr id="44" name="Metin kutusu 43">
            <a:extLst>
              <a:ext uri="{FF2B5EF4-FFF2-40B4-BE49-F238E27FC236}">
                <a16:creationId xmlns:a16="http://schemas.microsoft.com/office/drawing/2014/main" id="{602A8708-BA04-446A-8C87-7A225F867482}"/>
              </a:ext>
            </a:extLst>
          </p:cNvPr>
          <p:cNvSpPr txBox="1"/>
          <p:nvPr/>
        </p:nvSpPr>
        <p:spPr>
          <a:xfrm>
            <a:off x="8318051" y="2979788"/>
            <a:ext cx="1255730" cy="535743"/>
          </a:xfrm>
          <a:prstGeom prst="rect">
            <a:avLst/>
          </a:prstGeom>
          <a:noFill/>
          <a:ln>
            <a:noFill/>
          </a:ln>
        </p:spPr>
        <p:txBody>
          <a:bodyPr wrap="square" rtlCol="0">
            <a:spAutoFit/>
          </a:bodyPr>
          <a:lstStyle/>
          <a:p>
            <a:pPr algn="ctr"/>
            <a:r>
              <a:rPr lang="tr-TR" sz="1400" dirty="0">
                <a:latin typeface="Calibri" panose="020F0502020204030204" pitchFamily="34" charset="0"/>
                <a:cs typeface="Calibri" panose="020F0502020204030204" pitchFamily="34" charset="0"/>
              </a:rPr>
              <a:t>KURUMSAL STRATEJİLER</a:t>
            </a:r>
          </a:p>
        </p:txBody>
      </p:sp>
      <p:sp>
        <p:nvSpPr>
          <p:cNvPr id="45" name="Metin kutusu 44">
            <a:extLst>
              <a:ext uri="{FF2B5EF4-FFF2-40B4-BE49-F238E27FC236}">
                <a16:creationId xmlns:a16="http://schemas.microsoft.com/office/drawing/2014/main" id="{E137C183-1A32-4DAE-8410-30DC153436C6}"/>
              </a:ext>
            </a:extLst>
          </p:cNvPr>
          <p:cNvSpPr txBox="1"/>
          <p:nvPr/>
        </p:nvSpPr>
        <p:spPr>
          <a:xfrm>
            <a:off x="8337526" y="4086232"/>
            <a:ext cx="1328357" cy="523220"/>
          </a:xfrm>
          <a:prstGeom prst="rect">
            <a:avLst/>
          </a:prstGeom>
          <a:noFill/>
          <a:ln>
            <a:noFill/>
          </a:ln>
        </p:spPr>
        <p:txBody>
          <a:bodyPr wrap="square" rtlCol="0">
            <a:spAutoFit/>
          </a:bodyPr>
          <a:lstStyle/>
          <a:p>
            <a:pPr algn="ctr"/>
            <a:r>
              <a:rPr lang="tr-TR" sz="1400" dirty="0">
                <a:latin typeface="Calibri" panose="020F0502020204030204" pitchFamily="34" charset="0"/>
                <a:cs typeface="Calibri" panose="020F0502020204030204" pitchFamily="34" charset="0"/>
              </a:rPr>
              <a:t>REKABET STRATEJİLERİ</a:t>
            </a:r>
          </a:p>
        </p:txBody>
      </p:sp>
      <p:sp>
        <p:nvSpPr>
          <p:cNvPr id="48" name="Dikdörtgen: Köşeleri Yuvarlatılmış 47">
            <a:extLst>
              <a:ext uri="{FF2B5EF4-FFF2-40B4-BE49-F238E27FC236}">
                <a16:creationId xmlns:a16="http://schemas.microsoft.com/office/drawing/2014/main" id="{46282F94-DB60-42CF-A122-A9523484AAD3}"/>
              </a:ext>
            </a:extLst>
          </p:cNvPr>
          <p:cNvSpPr/>
          <p:nvPr/>
        </p:nvSpPr>
        <p:spPr>
          <a:xfrm>
            <a:off x="10193836" y="3466124"/>
            <a:ext cx="1682056" cy="61464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alibri "/>
              </a:rPr>
              <a:t>KURUMSAL PERFORMANS</a:t>
            </a:r>
          </a:p>
        </p:txBody>
      </p:sp>
      <p:cxnSp>
        <p:nvCxnSpPr>
          <p:cNvPr id="56" name="Düz Ok Bağlayıcısı 55">
            <a:extLst>
              <a:ext uri="{FF2B5EF4-FFF2-40B4-BE49-F238E27FC236}">
                <a16:creationId xmlns:a16="http://schemas.microsoft.com/office/drawing/2014/main" id="{C081F65B-74EA-4380-8814-0ED9D88856F1}"/>
              </a:ext>
            </a:extLst>
          </p:cNvPr>
          <p:cNvCxnSpPr>
            <a:cxnSpLocks/>
            <a:stCxn id="25" idx="6"/>
          </p:cNvCxnSpPr>
          <p:nvPr/>
        </p:nvCxnSpPr>
        <p:spPr>
          <a:xfrm>
            <a:off x="9933105" y="3773446"/>
            <a:ext cx="296378" cy="1756"/>
          </a:xfrm>
          <a:prstGeom prst="straightConnector1">
            <a:avLst/>
          </a:prstGeom>
          <a:ln>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7" name="Dikdörtgen: Köşeleri Yuvarlatılmış 66">
            <a:extLst>
              <a:ext uri="{FF2B5EF4-FFF2-40B4-BE49-F238E27FC236}">
                <a16:creationId xmlns:a16="http://schemas.microsoft.com/office/drawing/2014/main" id="{5B55E1D1-B25A-40B7-8FD5-38A5C97D19FF}"/>
              </a:ext>
            </a:extLst>
          </p:cNvPr>
          <p:cNvSpPr/>
          <p:nvPr/>
        </p:nvSpPr>
        <p:spPr>
          <a:xfrm>
            <a:off x="160885" y="3375263"/>
            <a:ext cx="1490953" cy="7746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
              </a:rPr>
              <a:t>GENEL ÇEVRE </a:t>
            </a:r>
          </a:p>
          <a:p>
            <a:pPr algn="ctr"/>
            <a:endParaRPr lang="tr-TR" sz="1400" dirty="0">
              <a:solidFill>
                <a:schemeClr val="tx1"/>
              </a:solidFill>
              <a:latin typeface="Calibri "/>
            </a:endParaRPr>
          </a:p>
          <a:p>
            <a:pPr algn="ctr"/>
            <a:r>
              <a:rPr lang="tr-TR" sz="1400" dirty="0">
                <a:solidFill>
                  <a:schemeClr val="tx1"/>
                </a:solidFill>
                <a:latin typeface="Calibri "/>
              </a:rPr>
              <a:t>SAĞLIK SİSTEMİ</a:t>
            </a:r>
          </a:p>
        </p:txBody>
      </p:sp>
      <p:cxnSp>
        <p:nvCxnSpPr>
          <p:cNvPr id="68" name="Düz Ok Bağlayıcısı 67">
            <a:extLst>
              <a:ext uri="{FF2B5EF4-FFF2-40B4-BE49-F238E27FC236}">
                <a16:creationId xmlns:a16="http://schemas.microsoft.com/office/drawing/2014/main" id="{DC644029-FDA6-4D74-9152-BF44C5239FEB}"/>
              </a:ext>
            </a:extLst>
          </p:cNvPr>
          <p:cNvCxnSpPr>
            <a:cxnSpLocks/>
            <a:stCxn id="67" idx="3"/>
            <a:endCxn id="3" idx="1"/>
          </p:cNvCxnSpPr>
          <p:nvPr/>
        </p:nvCxnSpPr>
        <p:spPr>
          <a:xfrm>
            <a:off x="1651838" y="3762613"/>
            <a:ext cx="242203" cy="0"/>
          </a:xfrm>
          <a:prstGeom prst="straightConnector1">
            <a:avLst/>
          </a:prstGeom>
          <a:ln>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9" name="Metin kutusu 68">
            <a:extLst>
              <a:ext uri="{FF2B5EF4-FFF2-40B4-BE49-F238E27FC236}">
                <a16:creationId xmlns:a16="http://schemas.microsoft.com/office/drawing/2014/main" id="{86FD1C38-53FC-4367-A5EE-1155EB49EC3E}"/>
              </a:ext>
            </a:extLst>
          </p:cNvPr>
          <p:cNvSpPr txBox="1"/>
          <p:nvPr/>
        </p:nvSpPr>
        <p:spPr>
          <a:xfrm>
            <a:off x="8042750" y="3643297"/>
            <a:ext cx="1970770" cy="307777"/>
          </a:xfrm>
          <a:prstGeom prst="rect">
            <a:avLst/>
          </a:prstGeom>
          <a:noFill/>
          <a:ln>
            <a:noFill/>
          </a:ln>
        </p:spPr>
        <p:txBody>
          <a:bodyPr wrap="square" rtlCol="0">
            <a:spAutoFit/>
          </a:bodyPr>
          <a:lstStyle/>
          <a:p>
            <a:pPr algn="ctr"/>
            <a:r>
              <a:rPr lang="tr-TR" sz="1400" dirty="0">
                <a:latin typeface="Calibri" panose="020F0502020204030204" pitchFamily="34" charset="0"/>
                <a:cs typeface="Calibri" panose="020F0502020204030204" pitchFamily="34" charset="0"/>
              </a:rPr>
              <a:t>STRATEJİK KARARLAR</a:t>
            </a:r>
          </a:p>
        </p:txBody>
      </p:sp>
      <p:sp>
        <p:nvSpPr>
          <p:cNvPr id="38" name="Dikdörtgen: Köşeleri Yuvarlatılmış 2">
            <a:extLst>
              <a:ext uri="{FF2B5EF4-FFF2-40B4-BE49-F238E27FC236}">
                <a16:creationId xmlns:a16="http://schemas.microsoft.com/office/drawing/2014/main" id="{97BD0F1D-9157-41E8-9C85-DD73DA5CB0B2}"/>
              </a:ext>
            </a:extLst>
          </p:cNvPr>
          <p:cNvSpPr/>
          <p:nvPr/>
        </p:nvSpPr>
        <p:spPr>
          <a:xfrm>
            <a:off x="5881803" y="3368395"/>
            <a:ext cx="1848158" cy="7746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defTabSz="179388">
              <a:buFont typeface="Arial" panose="020B0604020202020204" pitchFamily="34" charset="0"/>
              <a:buChar char="•"/>
            </a:pPr>
            <a:r>
              <a:rPr lang="tr-TR" sz="1400" dirty="0">
                <a:solidFill>
                  <a:schemeClr val="tx1"/>
                </a:solidFill>
                <a:latin typeface="Calibri "/>
              </a:rPr>
              <a:t>SAĞLIK İHTİYAÇLARI</a:t>
            </a:r>
          </a:p>
          <a:p>
            <a:pPr marL="84138" indent="-84138" defTabSz="179388">
              <a:buFont typeface="Arial" panose="020B0604020202020204" pitchFamily="34" charset="0"/>
              <a:buChar char="•"/>
            </a:pPr>
            <a:r>
              <a:rPr lang="tr-TR" sz="1400" dirty="0">
                <a:solidFill>
                  <a:schemeClr val="tx1"/>
                </a:solidFill>
                <a:latin typeface="Calibri "/>
              </a:rPr>
              <a:t>HİZMET KULLANIMI</a:t>
            </a:r>
          </a:p>
        </p:txBody>
      </p:sp>
      <p:sp>
        <p:nvSpPr>
          <p:cNvPr id="40" name="Dikdörtgen: Köşeleri Yuvarlatılmış 39">
            <a:extLst>
              <a:ext uri="{FF2B5EF4-FFF2-40B4-BE49-F238E27FC236}">
                <a16:creationId xmlns:a16="http://schemas.microsoft.com/office/drawing/2014/main" id="{751A0247-2C86-4D70-A78B-94E38A902AFA}"/>
              </a:ext>
            </a:extLst>
          </p:cNvPr>
          <p:cNvSpPr/>
          <p:nvPr/>
        </p:nvSpPr>
        <p:spPr>
          <a:xfrm>
            <a:off x="3831652" y="3368395"/>
            <a:ext cx="1667711" cy="7746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
              </a:rPr>
              <a:t>HİZMET BÖLGESİNİN BELİRLENMESİ</a:t>
            </a:r>
          </a:p>
        </p:txBody>
      </p:sp>
      <p:cxnSp>
        <p:nvCxnSpPr>
          <p:cNvPr id="41" name="Düz Ok Bağlayıcısı 40">
            <a:extLst>
              <a:ext uri="{FF2B5EF4-FFF2-40B4-BE49-F238E27FC236}">
                <a16:creationId xmlns:a16="http://schemas.microsoft.com/office/drawing/2014/main" id="{066CE665-340C-452F-A507-0CDC90525942}"/>
              </a:ext>
            </a:extLst>
          </p:cNvPr>
          <p:cNvCxnSpPr>
            <a:cxnSpLocks/>
            <a:endCxn id="40" idx="1"/>
          </p:cNvCxnSpPr>
          <p:nvPr/>
        </p:nvCxnSpPr>
        <p:spPr>
          <a:xfrm>
            <a:off x="3589449" y="3755745"/>
            <a:ext cx="242203" cy="0"/>
          </a:xfrm>
          <a:prstGeom prst="straightConnector1">
            <a:avLst/>
          </a:prstGeom>
          <a:ln>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42">
            <a:extLst>
              <a:ext uri="{FF2B5EF4-FFF2-40B4-BE49-F238E27FC236}">
                <a16:creationId xmlns:a16="http://schemas.microsoft.com/office/drawing/2014/main" id="{F9E48A1D-AE91-4258-8B80-985CEF894EFB}"/>
              </a:ext>
            </a:extLst>
          </p:cNvPr>
          <p:cNvCxnSpPr>
            <a:cxnSpLocks/>
            <a:stCxn id="40" idx="3"/>
            <a:endCxn id="38" idx="1"/>
          </p:cNvCxnSpPr>
          <p:nvPr/>
        </p:nvCxnSpPr>
        <p:spPr>
          <a:xfrm>
            <a:off x="5499363" y="3755745"/>
            <a:ext cx="382440" cy="0"/>
          </a:xfrm>
          <a:prstGeom prst="straightConnector1">
            <a:avLst/>
          </a:prstGeom>
          <a:ln>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Düz Ok Bağlayıcısı 25">
            <a:extLst>
              <a:ext uri="{FF2B5EF4-FFF2-40B4-BE49-F238E27FC236}">
                <a16:creationId xmlns:a16="http://schemas.microsoft.com/office/drawing/2014/main" id="{BB48AD12-4123-4002-9F0C-586939405EFF}"/>
              </a:ext>
            </a:extLst>
          </p:cNvPr>
          <p:cNvCxnSpPr>
            <a:cxnSpLocks/>
          </p:cNvCxnSpPr>
          <p:nvPr/>
        </p:nvCxnSpPr>
        <p:spPr>
          <a:xfrm>
            <a:off x="904460" y="3607900"/>
            <a:ext cx="0" cy="303374"/>
          </a:xfrm>
          <a:prstGeom prst="straightConnector1">
            <a:avLst/>
          </a:prstGeom>
          <a:ln>
            <a:no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Düz Ok Bağlayıcısı 45">
            <a:extLst>
              <a:ext uri="{FF2B5EF4-FFF2-40B4-BE49-F238E27FC236}">
                <a16:creationId xmlns:a16="http://schemas.microsoft.com/office/drawing/2014/main" id="{8B18B01E-406A-4B1A-A306-414BB9A37E9C}"/>
              </a:ext>
            </a:extLst>
          </p:cNvPr>
          <p:cNvCxnSpPr>
            <a:cxnSpLocks/>
            <a:stCxn id="40" idx="3"/>
            <a:endCxn id="16" idx="1"/>
          </p:cNvCxnSpPr>
          <p:nvPr/>
        </p:nvCxnSpPr>
        <p:spPr>
          <a:xfrm>
            <a:off x="5499363" y="3755745"/>
            <a:ext cx="394541" cy="1189386"/>
          </a:xfrm>
          <a:prstGeom prst="straightConnector1">
            <a:avLst/>
          </a:prstGeom>
          <a:ln>
            <a:noFill/>
            <a:tailEnd type="triangle"/>
          </a:ln>
        </p:spPr>
        <p:style>
          <a:lnRef idx="1">
            <a:schemeClr val="dk1"/>
          </a:lnRef>
          <a:fillRef idx="0">
            <a:schemeClr val="dk1"/>
          </a:fillRef>
          <a:effectRef idx="0">
            <a:schemeClr val="dk1"/>
          </a:effectRef>
          <a:fontRef idx="minor">
            <a:schemeClr val="tx1"/>
          </a:fontRef>
        </p:style>
      </p:cxnSp>
      <p:cxnSp>
        <p:nvCxnSpPr>
          <p:cNvPr id="52" name="Bağlayıcı: Dirsek 51">
            <a:extLst>
              <a:ext uri="{FF2B5EF4-FFF2-40B4-BE49-F238E27FC236}">
                <a16:creationId xmlns:a16="http://schemas.microsoft.com/office/drawing/2014/main" id="{4BC9CC09-784D-40A4-9565-99645F8FFCB3}"/>
              </a:ext>
            </a:extLst>
          </p:cNvPr>
          <p:cNvCxnSpPr>
            <a:cxnSpLocks/>
          </p:cNvCxnSpPr>
          <p:nvPr/>
        </p:nvCxnSpPr>
        <p:spPr>
          <a:xfrm rot="16200000" flipH="1">
            <a:off x="2965249" y="2102258"/>
            <a:ext cx="795171" cy="4911046"/>
          </a:xfrm>
          <a:prstGeom prst="bentConnector2">
            <a:avLst/>
          </a:prstGeom>
          <a:ln>
            <a:noFill/>
            <a:tailEnd type="triangle"/>
          </a:ln>
        </p:spPr>
        <p:style>
          <a:lnRef idx="1">
            <a:schemeClr val="dk1"/>
          </a:lnRef>
          <a:fillRef idx="0">
            <a:schemeClr val="dk1"/>
          </a:fillRef>
          <a:effectRef idx="0">
            <a:schemeClr val="dk1"/>
          </a:effectRef>
          <a:fontRef idx="minor">
            <a:schemeClr val="tx1"/>
          </a:fontRef>
        </p:style>
      </p:cxnSp>
      <p:grpSp>
        <p:nvGrpSpPr>
          <p:cNvPr id="15" name="Grup 14">
            <a:extLst>
              <a:ext uri="{FF2B5EF4-FFF2-40B4-BE49-F238E27FC236}">
                <a16:creationId xmlns:a16="http://schemas.microsoft.com/office/drawing/2014/main" id="{31646936-691C-F1D2-42BC-29A550936771}"/>
              </a:ext>
            </a:extLst>
          </p:cNvPr>
          <p:cNvGrpSpPr/>
          <p:nvPr/>
        </p:nvGrpSpPr>
        <p:grpSpPr>
          <a:xfrm>
            <a:off x="3755456" y="5453862"/>
            <a:ext cx="4365777" cy="801770"/>
            <a:chOff x="3755456" y="5453862"/>
            <a:chExt cx="4365777" cy="801770"/>
          </a:xfrm>
        </p:grpSpPr>
        <p:sp>
          <p:nvSpPr>
            <p:cNvPr id="2" name="Sol Ayraç 1">
              <a:extLst>
                <a:ext uri="{FF2B5EF4-FFF2-40B4-BE49-F238E27FC236}">
                  <a16:creationId xmlns:a16="http://schemas.microsoft.com/office/drawing/2014/main" id="{418D4FA1-9D4D-0C61-BD82-EC903D68E89F}"/>
                </a:ext>
              </a:extLst>
            </p:cNvPr>
            <p:cNvSpPr/>
            <p:nvPr/>
          </p:nvSpPr>
          <p:spPr>
            <a:xfrm rot="16200000">
              <a:off x="5819140" y="3615840"/>
              <a:ext cx="432438" cy="4108482"/>
            </a:xfrm>
            <a:prstGeom prst="lef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62E65B1B-1501-D9AE-9DF5-9E745AD60E9B}"/>
                </a:ext>
              </a:extLst>
            </p:cNvPr>
            <p:cNvSpPr txBox="1"/>
            <p:nvPr/>
          </p:nvSpPr>
          <p:spPr>
            <a:xfrm>
              <a:off x="3755456" y="5886300"/>
              <a:ext cx="4365777" cy="369332"/>
            </a:xfrm>
            <a:prstGeom prst="rect">
              <a:avLst/>
            </a:prstGeom>
            <a:noFill/>
          </p:spPr>
          <p:txBody>
            <a:bodyPr wrap="square" rtlCol="0">
              <a:spAutoFit/>
            </a:bodyPr>
            <a:lstStyle/>
            <a:p>
              <a:pPr algn="ctr"/>
              <a:r>
                <a:rPr lang="tr-TR" dirty="0"/>
                <a:t>Hizmet bölgesi analizinin temel konuları</a:t>
              </a:r>
            </a:p>
          </p:txBody>
        </p:sp>
      </p:grpSp>
      <p:grpSp>
        <p:nvGrpSpPr>
          <p:cNvPr id="17" name="Grup 16">
            <a:extLst>
              <a:ext uri="{FF2B5EF4-FFF2-40B4-BE49-F238E27FC236}">
                <a16:creationId xmlns:a16="http://schemas.microsoft.com/office/drawing/2014/main" id="{FD9D836C-24E1-D84D-50F2-0C95025F1770}"/>
              </a:ext>
            </a:extLst>
          </p:cNvPr>
          <p:cNvGrpSpPr/>
          <p:nvPr/>
        </p:nvGrpSpPr>
        <p:grpSpPr>
          <a:xfrm>
            <a:off x="8258478" y="5443702"/>
            <a:ext cx="3617413" cy="801770"/>
            <a:chOff x="8258478" y="5443702"/>
            <a:chExt cx="3617413" cy="801770"/>
          </a:xfrm>
        </p:grpSpPr>
        <p:sp>
          <p:nvSpPr>
            <p:cNvPr id="13" name="Sol Ayraç 12">
              <a:extLst>
                <a:ext uri="{FF2B5EF4-FFF2-40B4-BE49-F238E27FC236}">
                  <a16:creationId xmlns:a16="http://schemas.microsoft.com/office/drawing/2014/main" id="{8C2DD27F-53B4-89FE-CF08-C8CF52D5BD45}"/>
                </a:ext>
              </a:extLst>
            </p:cNvPr>
            <p:cNvSpPr/>
            <p:nvPr/>
          </p:nvSpPr>
          <p:spPr>
            <a:xfrm rot="16200000">
              <a:off x="9850966" y="3851214"/>
              <a:ext cx="432438" cy="3617413"/>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Metin kutusu 13">
              <a:extLst>
                <a:ext uri="{FF2B5EF4-FFF2-40B4-BE49-F238E27FC236}">
                  <a16:creationId xmlns:a16="http://schemas.microsoft.com/office/drawing/2014/main" id="{B082A2D0-101A-4296-DF36-2C24EB6E31BA}"/>
                </a:ext>
              </a:extLst>
            </p:cNvPr>
            <p:cNvSpPr txBox="1"/>
            <p:nvPr/>
          </p:nvSpPr>
          <p:spPr>
            <a:xfrm>
              <a:off x="8346895" y="5876140"/>
              <a:ext cx="3377746" cy="369332"/>
            </a:xfrm>
            <a:prstGeom prst="rect">
              <a:avLst/>
            </a:prstGeom>
            <a:noFill/>
          </p:spPr>
          <p:txBody>
            <a:bodyPr wrap="square" rtlCol="0">
              <a:spAutoFit/>
            </a:bodyPr>
            <a:lstStyle/>
            <a:p>
              <a:pPr algn="ctr"/>
              <a:r>
                <a:rPr lang="tr-TR" dirty="0"/>
                <a:t>Hizmet bölgesi analizinin amaçları</a:t>
              </a:r>
            </a:p>
          </p:txBody>
        </p:sp>
      </p:grpSp>
      <p:cxnSp>
        <p:nvCxnSpPr>
          <p:cNvPr id="18" name="Düz Ok Bağlayıcısı 17">
            <a:extLst>
              <a:ext uri="{FF2B5EF4-FFF2-40B4-BE49-F238E27FC236}">
                <a16:creationId xmlns:a16="http://schemas.microsoft.com/office/drawing/2014/main" id="{7B0C1FCC-DC27-9A74-4455-DFD6C1C9A2C8}"/>
              </a:ext>
            </a:extLst>
          </p:cNvPr>
          <p:cNvCxnSpPr>
            <a:cxnSpLocks/>
          </p:cNvCxnSpPr>
          <p:nvPr/>
        </p:nvCxnSpPr>
        <p:spPr>
          <a:xfrm>
            <a:off x="7748705" y="3783606"/>
            <a:ext cx="296378" cy="1756"/>
          </a:xfrm>
          <a:prstGeom prst="straightConnector1">
            <a:avLst/>
          </a:prstGeom>
          <a:ln>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22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7</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3" y="407192"/>
            <a:ext cx="936184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bölgesinin coğrafik sınırlarını  niçin belirlemeliyiz?</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9714270" y="747711"/>
            <a:ext cx="247773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631897" y="3687097"/>
            <a:ext cx="5581117" cy="1477328"/>
          </a:xfrm>
          <a:prstGeom prst="rect">
            <a:avLst/>
          </a:prstGeom>
          <a:noFill/>
        </p:spPr>
        <p:txBody>
          <a:bodyPr wrap="square" rtlCol="0">
            <a:spAutoFit/>
          </a:bodyPr>
          <a:lstStyle/>
          <a:p>
            <a:pPr marL="285750" indent="-285750">
              <a:buFont typeface="Arial" panose="020B0604020202020204" pitchFamily="34" charset="0"/>
              <a:buChar char="•"/>
            </a:pPr>
            <a:r>
              <a:rPr lang="tr-TR" dirty="0"/>
              <a:t>Hizmet edilen nüfusu belirlemek, nüfusun genel özellikleri ve sağlık ihtiyaçlarına daha fazla odaklanarak derinlemesine bilgi toplamak,</a:t>
            </a:r>
          </a:p>
          <a:p>
            <a:pPr marL="285750" indent="-285750">
              <a:buFont typeface="Arial" panose="020B0604020202020204" pitchFamily="34" charset="0"/>
              <a:buChar char="•"/>
            </a:pPr>
            <a:r>
              <a:rPr lang="tr-TR" dirty="0"/>
              <a:t>Rekabet şartlarını daha somut biçimde değerlendirmek.</a:t>
            </a:r>
          </a:p>
        </p:txBody>
      </p:sp>
      <p:pic>
        <p:nvPicPr>
          <p:cNvPr id="4" name="Resim 3">
            <a:extLst>
              <a:ext uri="{FF2B5EF4-FFF2-40B4-BE49-F238E27FC236}">
                <a16:creationId xmlns:a16="http://schemas.microsoft.com/office/drawing/2014/main" id="{4FAED567-A368-0E78-15A6-44DDEDEE78EA}"/>
              </a:ext>
            </a:extLst>
          </p:cNvPr>
          <p:cNvPicPr>
            <a:picLocks noChangeAspect="1"/>
          </p:cNvPicPr>
          <p:nvPr/>
        </p:nvPicPr>
        <p:blipFill>
          <a:blip r:embed="rId2"/>
          <a:stretch>
            <a:fillRect/>
          </a:stretch>
        </p:blipFill>
        <p:spPr>
          <a:xfrm>
            <a:off x="460375" y="1529773"/>
            <a:ext cx="5555326" cy="1477327"/>
          </a:xfrm>
          <a:prstGeom prst="rect">
            <a:avLst/>
          </a:prstGeom>
        </p:spPr>
      </p:pic>
    </p:spTree>
    <p:extLst>
      <p:ext uri="{BB962C8B-B14F-4D97-AF65-F5344CB8AC3E}">
        <p14:creationId xmlns:p14="http://schemas.microsoft.com/office/powerpoint/2010/main" val="417222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8</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3" y="407192"/>
            <a:ext cx="936184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bölgesinin coğrafik sınırlarının  belirlenmesinde kullanılan yöntemler</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9714270" y="747711"/>
            <a:ext cx="247773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6587940" y="3334119"/>
            <a:ext cx="4754880" cy="1754326"/>
          </a:xfrm>
          <a:prstGeom prst="rect">
            <a:avLst/>
          </a:prstGeom>
          <a:noFill/>
        </p:spPr>
        <p:txBody>
          <a:bodyPr wrap="square" rtlCol="0">
            <a:spAutoFit/>
          </a:bodyPr>
          <a:lstStyle/>
          <a:p>
            <a:pPr marL="285750" indent="-285750">
              <a:buFont typeface="Arial" panose="020B0604020202020204" pitchFamily="34" charset="0"/>
              <a:buChar char="•"/>
            </a:pPr>
            <a:r>
              <a:rPr lang="tr-TR" dirty="0"/>
              <a:t>Jeopolitik sınır modeli</a:t>
            </a:r>
          </a:p>
          <a:p>
            <a:pPr marL="285750" indent="-285750">
              <a:buFont typeface="Arial" panose="020B0604020202020204" pitchFamily="34" charset="0"/>
              <a:buChar char="•"/>
            </a:pPr>
            <a:r>
              <a:rPr lang="tr-TR" dirty="0"/>
              <a:t>Yarıçap modeli</a:t>
            </a:r>
          </a:p>
          <a:p>
            <a:pPr marL="285750" indent="-285750">
              <a:buFont typeface="Arial" panose="020B0604020202020204" pitchFamily="34" charset="0"/>
              <a:buChar char="•"/>
            </a:pPr>
            <a:r>
              <a:rPr lang="tr-TR" dirty="0"/>
              <a:t>Hasta orijin modeli</a:t>
            </a:r>
          </a:p>
          <a:p>
            <a:pPr marL="285750" indent="-285750">
              <a:buFont typeface="Arial" panose="020B0604020202020204" pitchFamily="34" charset="0"/>
              <a:buChar char="•"/>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Elzinga-Hogarty</a:t>
            </a:r>
            <a:r>
              <a:rPr lang="tr-TR" sz="1800" dirty="0">
                <a:effectLst/>
                <a:latin typeface="Calibri" panose="020F0502020204030204" pitchFamily="34" charset="0"/>
                <a:ea typeface="Calibri" panose="020F0502020204030204" pitchFamily="34" charset="0"/>
                <a:cs typeface="Times New Roman" panose="02020603050405020304" pitchFamily="18" charset="0"/>
              </a:rPr>
              <a:t> Modeli</a:t>
            </a:r>
          </a:p>
          <a:p>
            <a:pPr marL="285750" indent="-285750">
              <a:buFont typeface="Arial" panose="020B0604020202020204" pitchFamily="34" charset="0"/>
              <a:buChar char="•"/>
            </a:pPr>
            <a:r>
              <a:rPr lang="tr-TR" dirty="0"/>
              <a:t>Çapraz talep esnekliği modeli</a:t>
            </a:r>
          </a:p>
          <a:p>
            <a:pPr marL="285750" indent="-285750">
              <a:buFont typeface="Arial" panose="020B0604020202020204" pitchFamily="34" charset="0"/>
              <a:buChar char="•"/>
            </a:pPr>
            <a:r>
              <a:rPr lang="tr-TR" dirty="0"/>
              <a:t>Zaman esnekliği modeli</a:t>
            </a:r>
          </a:p>
        </p:txBody>
      </p:sp>
    </p:spTree>
    <p:extLst>
      <p:ext uri="{BB962C8B-B14F-4D97-AF65-F5344CB8AC3E}">
        <p14:creationId xmlns:p14="http://schemas.microsoft.com/office/powerpoint/2010/main" val="285253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2A87AE4-CE3C-432C-A39F-1DB7E2613466}"/>
              </a:ext>
            </a:extLst>
          </p:cNvPr>
          <p:cNvSpPr>
            <a:spLocks noGrp="1"/>
          </p:cNvSpPr>
          <p:nvPr>
            <p:ph type="sldNum" sz="quarter" idx="12"/>
          </p:nvPr>
        </p:nvSpPr>
        <p:spPr>
          <a:xfrm>
            <a:off x="7165255" y="6623378"/>
            <a:ext cx="2743200" cy="365125"/>
          </a:xfrm>
        </p:spPr>
        <p:txBody>
          <a:bodyPr/>
          <a:lstStyle/>
          <a:p>
            <a:fld id="{585A37CE-56CC-4263-A743-6EA01FAEC455}" type="slidenum">
              <a:rPr lang="en-US" smtClean="0"/>
              <a:t>9</a:t>
            </a:fld>
            <a:endParaRPr lang="en-US"/>
          </a:p>
        </p:txBody>
      </p:sp>
      <p:sp>
        <p:nvSpPr>
          <p:cNvPr id="10" name="AutoShape 2" descr="CPA Firms are at a Crossroads - 2012 and Beyond - AICPA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Rounded Corners 5">
            <a:extLst>
              <a:ext uri="{FF2B5EF4-FFF2-40B4-BE49-F238E27FC236}">
                <a16:creationId xmlns:a16="http://schemas.microsoft.com/office/drawing/2014/main" id="{340CA809-F3F8-D25D-D0AA-001DECBFE1D9}"/>
              </a:ext>
            </a:extLst>
          </p:cNvPr>
          <p:cNvSpPr/>
          <p:nvPr/>
        </p:nvSpPr>
        <p:spPr>
          <a:xfrm>
            <a:off x="352424" y="407192"/>
            <a:ext cx="7409816"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jeopolitik sınır modeli</a:t>
            </a:r>
            <a:endParaRPr lang="en-US" sz="2000" b="1" dirty="0">
              <a:solidFill>
                <a:schemeClr val="bg1"/>
              </a:solidFill>
              <a:latin typeface="+mj-lt"/>
            </a:endParaRPr>
          </a:p>
        </p:txBody>
      </p:sp>
      <p:sp>
        <p:nvSpPr>
          <p:cNvPr id="30" name="Oval 29">
            <a:extLst>
              <a:ext uri="{FF2B5EF4-FFF2-40B4-BE49-F238E27FC236}">
                <a16:creationId xmlns:a16="http://schemas.microsoft.com/office/drawing/2014/main" id="{15B27DB7-DEF8-52BD-B170-2CCB0DA51F91}"/>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7">
            <a:extLst>
              <a:ext uri="{FF2B5EF4-FFF2-40B4-BE49-F238E27FC236}">
                <a16:creationId xmlns:a16="http://schemas.microsoft.com/office/drawing/2014/main" id="{02D76C29-39F9-7E38-8C19-325BA02AA997}"/>
              </a:ext>
            </a:extLst>
          </p:cNvPr>
          <p:cNvCxnSpPr>
            <a:cxnSpLocks/>
            <a:stCxn id="29" idx="3"/>
          </p:cNvCxnSpPr>
          <p:nvPr/>
        </p:nvCxnSpPr>
        <p:spPr>
          <a:xfrm>
            <a:off x="7762240" y="747711"/>
            <a:ext cx="4429760"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F9ECA7E-9E70-38B9-CF02-FA5E5CD00800}"/>
              </a:ext>
            </a:extLst>
          </p:cNvPr>
          <p:cNvSpPr txBox="1"/>
          <p:nvPr/>
        </p:nvSpPr>
        <p:spPr>
          <a:xfrm>
            <a:off x="5567680" y="3291840"/>
            <a:ext cx="6177280" cy="2031325"/>
          </a:xfrm>
          <a:prstGeom prst="rect">
            <a:avLst/>
          </a:prstGeom>
          <a:noFill/>
        </p:spPr>
        <p:txBody>
          <a:bodyPr wrap="square" rtlCol="0">
            <a:spAutoFit/>
          </a:bodyPr>
          <a:lstStyle/>
          <a:p>
            <a:r>
              <a:rPr lang="tr-TR" dirty="0"/>
              <a:t>Jeopolitik sınır modeli en sade modeldir.</a:t>
            </a:r>
          </a:p>
          <a:p>
            <a:r>
              <a:rPr lang="tr-TR" dirty="0"/>
              <a:t>Bu modelde bir sağlık kurumunun hizmet bölgesi, kurulduğu il veya ilçenin siyasi sınırlarını ifade etmektedir. </a:t>
            </a:r>
          </a:p>
          <a:p>
            <a:endParaRPr lang="tr-TR" dirty="0"/>
          </a:p>
          <a:p>
            <a:r>
              <a:rPr lang="tr-TR" dirty="0"/>
              <a:t>Ankara Polatlı’da kurulan bir hastanenin hizmet bölgesi, Polatlı ilçesinin (siyasi) sınırları içinde kalan alan ve bu alanda yaşayan nüfustur.</a:t>
            </a:r>
          </a:p>
        </p:txBody>
      </p:sp>
    </p:spTree>
    <p:extLst>
      <p:ext uri="{BB962C8B-B14F-4D97-AF65-F5344CB8AC3E}">
        <p14:creationId xmlns:p14="http://schemas.microsoft.com/office/powerpoint/2010/main" val="29239111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3297</Words>
  <Application>Microsoft Office PowerPoint</Application>
  <PresentationFormat>Geniş ekran</PresentationFormat>
  <Paragraphs>866</Paragraphs>
  <Slides>50</Slides>
  <Notes>4</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50</vt:i4>
      </vt:variant>
    </vt:vector>
  </HeadingPairs>
  <TitlesOfParts>
    <vt:vector size="62" baseType="lpstr">
      <vt:lpstr>Amasis MT Pro Black</vt:lpstr>
      <vt:lpstr>Arial</vt:lpstr>
      <vt:lpstr>Arial Black</vt:lpstr>
      <vt:lpstr>Calibri</vt:lpstr>
      <vt:lpstr>Calibri </vt:lpstr>
      <vt:lpstr>Calibri Light</vt:lpstr>
      <vt:lpstr>Courier New</vt:lpstr>
      <vt:lpstr>Rockwell Nova Extra Bold</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sahin kavuncubasi</dc:creator>
  <cp:lastModifiedBy>sahin kavuncubasi</cp:lastModifiedBy>
  <cp:revision>34</cp:revision>
  <dcterms:created xsi:type="dcterms:W3CDTF">2022-09-02T11:58:59Z</dcterms:created>
  <dcterms:modified xsi:type="dcterms:W3CDTF">2022-09-16T13:54:56Z</dcterms:modified>
</cp:coreProperties>
</file>