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8"/>
  </p:notesMasterIdLst>
  <p:sldIdLst>
    <p:sldId id="306" r:id="rId2"/>
    <p:sldId id="267" r:id="rId3"/>
    <p:sldId id="265" r:id="rId4"/>
    <p:sldId id="308" r:id="rId5"/>
    <p:sldId id="1268" r:id="rId6"/>
    <p:sldId id="1273" r:id="rId7"/>
    <p:sldId id="300" r:id="rId8"/>
    <p:sldId id="309" r:id="rId9"/>
    <p:sldId id="286" r:id="rId10"/>
    <p:sldId id="1272" r:id="rId11"/>
    <p:sldId id="301" r:id="rId12"/>
    <p:sldId id="1274" r:id="rId13"/>
    <p:sldId id="1275" r:id="rId14"/>
    <p:sldId id="1276" r:id="rId15"/>
    <p:sldId id="1277" r:id="rId16"/>
    <p:sldId id="1271" r:id="rId17"/>
    <p:sldId id="1278" r:id="rId18"/>
    <p:sldId id="284" r:id="rId19"/>
    <p:sldId id="1283" r:id="rId20"/>
    <p:sldId id="1282" r:id="rId21"/>
    <p:sldId id="1281" r:id="rId22"/>
    <p:sldId id="1279" r:id="rId23"/>
    <p:sldId id="1284" r:id="rId24"/>
    <p:sldId id="1280" r:id="rId25"/>
    <p:sldId id="1285" r:id="rId26"/>
    <p:sldId id="303"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D0E6"/>
    <a:srgbClr val="B282BC"/>
    <a:srgbClr val="CC66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600F0-7B2A-461F-ABF9-84A2ABCAC4C7}" type="datetimeFigureOut">
              <a:rPr lang="tr-TR" smtClean="0"/>
              <a:t>16.09.2022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5C6D4-C377-41D4-A5B6-81CD13705C7C}" type="slidenum">
              <a:rPr lang="tr-TR" smtClean="0"/>
              <a:t>‹#›</a:t>
            </a:fld>
            <a:endParaRPr lang="tr-TR"/>
          </a:p>
        </p:txBody>
      </p:sp>
    </p:spTree>
    <p:extLst>
      <p:ext uri="{BB962C8B-B14F-4D97-AF65-F5344CB8AC3E}">
        <p14:creationId xmlns:p14="http://schemas.microsoft.com/office/powerpoint/2010/main" val="165503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prstClr val="black"/>
                </a:solidFill>
              </a:rPr>
              <a:t>© Copyright Showeet.com – Creative &amp; Free PowerPoint and Google Slides Templates</a:t>
            </a:r>
            <a:endParaRPr lang="en-US" dirty="0"/>
          </a:p>
        </p:txBody>
      </p:sp>
      <p:sp>
        <p:nvSpPr>
          <p:cNvPr id="4" name="Slide Number Placeholder 3"/>
          <p:cNvSpPr>
            <a:spLocks noGrp="1"/>
          </p:cNvSpPr>
          <p:nvPr>
            <p:ph type="sldNum" sz="quarter" idx="5"/>
          </p:nvPr>
        </p:nvSpPr>
        <p:spPr/>
        <p:txBody>
          <a:bodyPr/>
          <a:lstStyle/>
          <a:p>
            <a:fld id="{2CA3AB2B-189A-4C92-A457-C6A3833631A7}" type="slidenum">
              <a:rPr lang="en-US" smtClean="0"/>
              <a:pPr/>
              <a:t>5</a:t>
            </a:fld>
            <a:endParaRPr lang="en-US"/>
          </a:p>
        </p:txBody>
      </p:sp>
    </p:spTree>
    <p:extLst>
      <p:ext uri="{BB962C8B-B14F-4D97-AF65-F5344CB8AC3E}">
        <p14:creationId xmlns:p14="http://schemas.microsoft.com/office/powerpoint/2010/main" val="649767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18</a:t>
            </a:fld>
            <a:endParaRPr lang="en-US"/>
          </a:p>
        </p:txBody>
      </p:sp>
    </p:spTree>
    <p:extLst>
      <p:ext uri="{BB962C8B-B14F-4D97-AF65-F5344CB8AC3E}">
        <p14:creationId xmlns:p14="http://schemas.microsoft.com/office/powerpoint/2010/main" val="4006682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59EAF99-FF1D-40EA-B04A-652998394D1A}" type="slidenum">
              <a:rPr lang="en-US" smtClean="0"/>
              <a:t>21</a:t>
            </a:fld>
            <a:endParaRPr lang="en-US"/>
          </a:p>
        </p:txBody>
      </p:sp>
    </p:spTree>
    <p:extLst>
      <p:ext uri="{BB962C8B-B14F-4D97-AF65-F5344CB8AC3E}">
        <p14:creationId xmlns:p14="http://schemas.microsoft.com/office/powerpoint/2010/main" val="3271358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4F22-8B39-A7E9-DA61-5FD794DD8A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57022E8-431E-8C1B-A3CD-84551F3C9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854634-1959-6F5B-8F8C-FFBAD7D771F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BCD29747-1B9F-CBA4-A35D-9007CD8B32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E0570-C991-F245-DFC4-05A65069287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30435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9B386-3F26-5E44-8B85-FB35B75D68B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297716-7A2C-ADE5-F1E9-4F7ED382F2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E9635-2037-98DE-3BF7-A5AF3004EBD5}"/>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30A9A65-815A-AE3C-A735-186C56E709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717690-E256-E336-E772-575D1F5AB806}"/>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03954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CA2356-B8EC-928A-DC41-BBB53356FE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2F8237-477F-B02F-BAD1-E674053F0C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C6CB6-89DA-D81E-8B4C-AFA5CD45117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6FCAFD72-30C4-5CEF-AE45-4BDD793409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AFB173-C328-CCF7-DCB1-59EF5F45F2C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437557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 Left">
    <p:spTree>
      <p:nvGrpSpPr>
        <p:cNvPr id="1" name=""/>
        <p:cNvGrpSpPr/>
        <p:nvPr/>
      </p:nvGrpSpPr>
      <p:grpSpPr>
        <a:xfrm>
          <a:off x="0" y="0"/>
          <a:ext cx="0" cy="0"/>
          <a:chOff x="0" y="0"/>
          <a:chExt cx="0" cy="0"/>
        </a:xfrm>
      </p:grpSpPr>
      <p:sp>
        <p:nvSpPr>
          <p:cNvPr id="2" name="Title 1"/>
          <p:cNvSpPr>
            <a:spLocks noGrp="1"/>
          </p:cNvSpPr>
          <p:nvPr>
            <p:ph type="title"/>
          </p:nvPr>
        </p:nvSpPr>
        <p:spPr>
          <a:xfrm>
            <a:off x="623887" y="137160"/>
            <a:ext cx="9797831" cy="707886"/>
          </a:xfrm>
        </p:spPr>
        <p:txBody>
          <a:bodyPr/>
          <a:lstStyle>
            <a:lvl1pPr algn="l">
              <a:defRPr/>
            </a:lvl1pPr>
          </a:lstStyle>
          <a:p>
            <a:r>
              <a:rPr lang="en-US"/>
              <a:t>Click to edit Master title style</a:t>
            </a:r>
          </a:p>
        </p:txBody>
      </p:sp>
      <p:sp>
        <p:nvSpPr>
          <p:cNvPr id="3" name="Subtitle 2"/>
          <p:cNvSpPr>
            <a:spLocks noGrp="1"/>
          </p:cNvSpPr>
          <p:nvPr>
            <p:ph type="subTitle" idx="1"/>
          </p:nvPr>
        </p:nvSpPr>
        <p:spPr>
          <a:xfrm>
            <a:off x="623887" y="845046"/>
            <a:ext cx="9797831" cy="523220"/>
          </a:xfrm>
        </p:spPr>
        <p:txBody>
          <a:bodyPr wrap="square">
            <a:spAutoFit/>
          </a:bodyPr>
          <a:lstStyle>
            <a:lvl1pPr marL="0" indent="0" algn="l">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6" name="Group 5"/>
          <p:cNvGrpSpPr/>
          <p:nvPr userDrawn="1"/>
        </p:nvGrpSpPr>
        <p:grpSpPr>
          <a:xfrm>
            <a:off x="328169" y="6237312"/>
            <a:ext cx="439241" cy="439240"/>
            <a:chOff x="186858" y="6096003"/>
            <a:chExt cx="580550" cy="580549"/>
          </a:xfrm>
          <a:solidFill>
            <a:schemeClr val="bg1">
              <a:lumMod val="75000"/>
              <a:alpha val="25000"/>
            </a:schemeClr>
          </a:solidFill>
        </p:grpSpPr>
        <p:sp>
          <p:nvSpPr>
            <p:cNvPr id="7" name="Rectangle 6"/>
            <p:cNvSpPr/>
            <p:nvPr userDrawn="1"/>
          </p:nvSpPr>
          <p:spPr>
            <a:xfrm>
              <a:off x="186859" y="6096003"/>
              <a:ext cx="580549" cy="5805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latin typeface="Calibri Light" panose="020F0302020204030204" pitchFamily="34" charset="0"/>
              </a:endParaRPr>
            </a:p>
          </p:txBody>
        </p:sp>
        <p:sp>
          <p:nvSpPr>
            <p:cNvPr id="8" name="Rectangle 7"/>
            <p:cNvSpPr/>
            <p:nvPr userDrawn="1"/>
          </p:nvSpPr>
          <p:spPr>
            <a:xfrm>
              <a:off x="186858" y="6612049"/>
              <a:ext cx="580549" cy="6450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sp>
        <p:nvSpPr>
          <p:cNvPr id="10" name="Slide Number Placeholder 5"/>
          <p:cNvSpPr>
            <a:spLocks noGrp="1"/>
          </p:cNvSpPr>
          <p:nvPr>
            <p:ph type="sldNum" sz="quarter" idx="12"/>
          </p:nvPr>
        </p:nvSpPr>
        <p:spPr>
          <a:xfrm>
            <a:off x="328169" y="6237312"/>
            <a:ext cx="439241" cy="390437"/>
          </a:xfrm>
          <a:prstGeom prst="rect">
            <a:avLst/>
          </a:prstGeom>
        </p:spPr>
        <p:txBody>
          <a:bodyPr anchor="ctr"/>
          <a:lstStyle>
            <a:lvl1pPr algn="ctr">
              <a:defRPr sz="1400">
                <a:solidFill>
                  <a:srgbClr val="2F3A46"/>
                </a:solidFill>
              </a:defRPr>
            </a:lvl1pPr>
          </a:lstStyle>
          <a:p>
            <a:fld id="{F68327C5-B821-4FE9-A59A-A60D9EB59A9A}" type="slidenum">
              <a:rPr lang="en-US" smtClean="0"/>
              <a:pPr/>
              <a:t>‹#›</a:t>
            </a:fld>
            <a:endParaRPr lang="en-US" dirty="0"/>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18500" b="19391"/>
          <a:stretch/>
        </p:blipFill>
        <p:spPr>
          <a:xfrm>
            <a:off x="11096512" y="5774480"/>
            <a:ext cx="1095488" cy="1083520"/>
          </a:xfrm>
          <a:prstGeom prst="rect">
            <a:avLst/>
          </a:prstGeom>
        </p:spPr>
      </p:pic>
      <p:pic>
        <p:nvPicPr>
          <p:cNvPr id="12" name="Picture 11"/>
          <p:cNvPicPr>
            <a:picLocks noChangeAspect="1"/>
          </p:cNvPicPr>
          <p:nvPr userDrawn="1"/>
        </p:nvPicPr>
        <p:blipFill>
          <a:blip r:embed="rId3"/>
          <a:stretch>
            <a:fillRect/>
          </a:stretch>
        </p:blipFill>
        <p:spPr>
          <a:xfrm>
            <a:off x="10488488" y="229538"/>
            <a:ext cx="1627773" cy="451143"/>
          </a:xfrm>
          <a:prstGeom prst="rect">
            <a:avLst/>
          </a:prstGeom>
        </p:spPr>
      </p:pic>
      <p:sp>
        <p:nvSpPr>
          <p:cNvPr id="13" name="Rectangle 12"/>
          <p:cNvSpPr/>
          <p:nvPr userDrawn="1"/>
        </p:nvSpPr>
        <p:spPr>
          <a:xfrm>
            <a:off x="10522767" y="95859"/>
            <a:ext cx="1593494" cy="720080"/>
          </a:xfrm>
          <a:prstGeom prst="rect">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082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95820-102A-D8AD-DAA1-9ADDB25F04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52A9EB-4193-685D-54A4-162B7ADB61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B39EA-8D3B-AC55-1233-682B8DB5E2E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F8389DF1-4B6C-A82F-8983-8A89ADEEDD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2CF4CE-3AB5-2352-19AF-F9DF047134F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4126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535EE-4D38-C125-2E4C-A22A91D5C6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6DF264-98BB-86FC-CB1E-1C24A7B22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B285372-B596-5280-97AD-28E3F521C1C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252F55F-7819-7F44-AEB2-136179B2F3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5C186D-BE06-3198-790D-8C7898401D0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4945-840D-8F68-0239-8D9D74339C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E9D59C-E529-E5F1-5F19-F741D0EC7F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982C45-97B5-7FD1-76D4-42E20353B5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A821B-A6B3-6F0C-F83A-94078D9583A2}"/>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DDEE5B0A-992C-2ABD-9C9A-AA3B21950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106C8D-CDA7-B868-1425-D3F139F2DCE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3216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0C319-B2BD-0B99-1651-98584C0261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F243F-9364-E223-7939-4F36F93CFF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113DE20-E732-9BE8-119E-A48966CD6B4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E10980-B5D5-0041-9BDE-D755BD6CA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3E2C26-5C9D-6C3E-4DEC-60FBA4222F9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96059F-F846-BF61-1B44-D7B2E189A0C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8" name="Alt Bilgi Yer Tutucusu 7">
            <a:extLst>
              <a:ext uri="{FF2B5EF4-FFF2-40B4-BE49-F238E27FC236}">
                <a16:creationId xmlns:a16="http://schemas.microsoft.com/office/drawing/2014/main" id="{A4691DD2-EC9B-4607-55D0-44FD4A4ABAA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C664FA-C23A-7ECF-201E-5BD95CEE875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16081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AD94BE-8DDE-3C04-9F84-DEB5DEA795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E08C7D-2025-77A8-5471-C0A26EACE2BB}"/>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4" name="Alt Bilgi Yer Tutucusu 3">
            <a:extLst>
              <a:ext uri="{FF2B5EF4-FFF2-40B4-BE49-F238E27FC236}">
                <a16:creationId xmlns:a16="http://schemas.microsoft.com/office/drawing/2014/main" id="{61BE7DF4-BF8D-FD16-D4B4-F75D8878470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3700349-ECF0-55CF-A542-317F86AF0C42}"/>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9904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681B13-E0A8-915A-5041-DE2CBBB0016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3" name="Alt Bilgi Yer Tutucusu 2">
            <a:extLst>
              <a:ext uri="{FF2B5EF4-FFF2-40B4-BE49-F238E27FC236}">
                <a16:creationId xmlns:a16="http://schemas.microsoft.com/office/drawing/2014/main" id="{D2BBAEE0-64DE-6116-5C31-C24A10AC94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C9C34C-DE73-7700-CF59-EA601A136CA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0671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982D7-5549-EE5D-DBAB-DC32DD397A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C3670D-6675-FD07-9BFD-09651A54B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24E326E-1086-6F08-58DE-D9D17ED6D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01F09D-16B6-2966-8FD7-897EF324890A}"/>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EF9E69E9-D332-8515-458F-FB436DF396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D08BEA-C043-115C-2C0B-A4A21DFAEFCC}"/>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84805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E957-238F-89A1-5572-A613DC7579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532B8D-A317-C1DC-4C6A-9DDFF0382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0165C2-DB9A-2201-06D1-E79F2877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B56E64-C0F3-316E-AE63-7B4F0F78EEC7}"/>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50A77BD0-8684-C929-9690-5416C5A4C3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FE180C-1E80-9142-E5EB-89FE9F04DD2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26846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448873-5A08-5767-C7E8-B842979A9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9F6E3-3652-C7FD-45F9-6AD746B6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5351C-4A11-90F7-39DC-3DD625DF0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D71D72A2-7822-2B1A-6272-96273781D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3AAAA4-2AB7-1522-3106-30D1E8E5E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9128B-081F-421D-92E5-9765341AA3AA}" type="slidenum">
              <a:rPr lang="tr-TR" smtClean="0"/>
              <a:t>‹#›</a:t>
            </a:fld>
            <a:endParaRPr lang="tr-TR"/>
          </a:p>
        </p:txBody>
      </p:sp>
    </p:spTree>
    <p:extLst>
      <p:ext uri="{BB962C8B-B14F-4D97-AF65-F5344CB8AC3E}">
        <p14:creationId xmlns:p14="http://schemas.microsoft.com/office/powerpoint/2010/main" val="512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13.jpeg"/><Relationship Id="rId4" Type="http://schemas.openxmlformats.org/officeDocument/2006/relationships/image" Target="../media/image12.svg"/></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99E8A7A-8581-4D83-82EC-8B51F15FC67F}"/>
              </a:ext>
            </a:extLst>
          </p:cNvPr>
          <p:cNvGrpSpPr/>
          <p:nvPr/>
        </p:nvGrpSpPr>
        <p:grpSpPr>
          <a:xfrm>
            <a:off x="360218" y="2713908"/>
            <a:ext cx="7422911" cy="3147547"/>
            <a:chOff x="483118" y="3114428"/>
            <a:chExt cx="6873692" cy="3147547"/>
          </a:xfrm>
        </p:grpSpPr>
        <p:sp>
          <p:nvSpPr>
            <p:cNvPr id="11" name="TextBox 10">
              <a:extLst>
                <a:ext uri="{FF2B5EF4-FFF2-40B4-BE49-F238E27FC236}">
                  <a16:creationId xmlns:a16="http://schemas.microsoft.com/office/drawing/2014/main" id="{42CC7C91-872C-4F33-92F5-592F00CD333C}"/>
                </a:ext>
              </a:extLst>
            </p:cNvPr>
            <p:cNvSpPr txBox="1"/>
            <p:nvPr/>
          </p:nvSpPr>
          <p:spPr>
            <a:xfrm>
              <a:off x="483118" y="3114428"/>
              <a:ext cx="5946448" cy="369332"/>
            </a:xfrm>
            <a:prstGeom prst="rect">
              <a:avLst/>
            </a:prstGeom>
            <a:noFill/>
          </p:spPr>
          <p:txBody>
            <a:bodyPr wrap="square" lIns="0" tIns="0" rIns="0" bIns="0" rtlCol="0">
              <a:spAutoFit/>
            </a:bodyPr>
            <a:lstStyle/>
            <a:p>
              <a:r>
                <a:rPr lang="tr-TR" sz="2400" b="1" dirty="0">
                  <a:solidFill>
                    <a:schemeClr val="bg1"/>
                  </a:solidFill>
                  <a:latin typeface="+mj-lt"/>
                </a:rPr>
                <a:t>sağlık sistemleri ve güncel gelişmeler</a:t>
              </a:r>
              <a:endParaRPr lang="en-US" sz="2400" b="1" dirty="0">
                <a:solidFill>
                  <a:schemeClr val="bg1"/>
                </a:solidFill>
                <a:latin typeface="+mj-lt"/>
              </a:endParaRPr>
            </a:p>
          </p:txBody>
        </p:sp>
        <p:sp>
          <p:nvSpPr>
            <p:cNvPr id="12" name="TextBox 11">
              <a:extLst>
                <a:ext uri="{FF2B5EF4-FFF2-40B4-BE49-F238E27FC236}">
                  <a16:creationId xmlns:a16="http://schemas.microsoft.com/office/drawing/2014/main" id="{4DC62499-0964-4B93-A3F9-C58FCC7FA301}"/>
                </a:ext>
              </a:extLst>
            </p:cNvPr>
            <p:cNvSpPr txBox="1"/>
            <p:nvPr/>
          </p:nvSpPr>
          <p:spPr>
            <a:xfrm>
              <a:off x="1692610" y="3491986"/>
              <a:ext cx="5664200" cy="2769989"/>
            </a:xfrm>
            <a:prstGeom prst="rect">
              <a:avLst/>
            </a:prstGeom>
            <a:noFill/>
          </p:spPr>
          <p:txBody>
            <a:bodyPr wrap="square" lIns="0" tIns="0" rIns="0" bIns="0" rtlCol="0">
              <a:spAutoFit/>
            </a:bodyPr>
            <a:lstStyle/>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endParaRPr lang="tr-TR" sz="2000" dirty="0">
                <a:solidFill>
                  <a:schemeClr val="bg1"/>
                </a:solidFill>
              </a:endParaRPr>
            </a:p>
            <a:p>
              <a:pPr algn="ctr"/>
              <a:r>
                <a:rPr lang="tr-TR" sz="2000" dirty="0">
                  <a:solidFill>
                    <a:schemeClr val="bg1"/>
                  </a:solidFill>
                </a:rPr>
                <a:t>Dr. Şahin Kavuncubaşı</a:t>
              </a:r>
              <a:endParaRPr lang="en-US" sz="2000" dirty="0">
                <a:solidFill>
                  <a:schemeClr val="bg1"/>
                </a:solidFill>
              </a:endParaRPr>
            </a:p>
          </p:txBody>
        </p:sp>
      </p:grpSp>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p:txBody>
          <a:bodyPr/>
          <a:lstStyle/>
          <a:p>
            <a:fld id="{585A37CE-56CC-4263-A743-6EA01FAEC455}" type="slidenum">
              <a:rPr lang="en-US" smtClean="0"/>
              <a:t>1</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7259017" y="4385388"/>
            <a:ext cx="534164" cy="1392414"/>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167951" y="3276131"/>
            <a:ext cx="5363401" cy="1569660"/>
          </a:xfrm>
          <a:prstGeom prst="rect">
            <a:avLst/>
          </a:prstGeom>
          <a:noFill/>
        </p:spPr>
        <p:txBody>
          <a:bodyPr wrap="square" rtlCol="0">
            <a:spAutoFit/>
          </a:bodyPr>
          <a:lstStyle/>
          <a:p>
            <a:pPr algn="r"/>
            <a:r>
              <a:rPr lang="tr-TR" sz="2400" dirty="0">
                <a:solidFill>
                  <a:srgbClr val="FFC1C2"/>
                </a:solidFill>
                <a:latin typeface="Rockwell Nova Extra Bold" panose="02060903020205020403" pitchFamily="18" charset="0"/>
              </a:rPr>
              <a:t>BÖLÜM</a:t>
            </a:r>
          </a:p>
          <a:p>
            <a:pPr algn="r"/>
            <a:r>
              <a:rPr lang="tr-TR" sz="2400" dirty="0">
                <a:solidFill>
                  <a:srgbClr val="FFC1C2"/>
                </a:solidFill>
                <a:latin typeface="Rockwell Nova Extra Bold" panose="02060903020205020403" pitchFamily="18" charset="0"/>
              </a:rPr>
              <a:t>paydaş analizi ve kurumsal sosyal sorumluluklar</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5195450" y="3357244"/>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6</a:t>
            </a:r>
          </a:p>
        </p:txBody>
      </p:sp>
      <p:sp>
        <p:nvSpPr>
          <p:cNvPr id="8" name="Metin kutusu 7">
            <a:extLst>
              <a:ext uri="{FF2B5EF4-FFF2-40B4-BE49-F238E27FC236}">
                <a16:creationId xmlns:a16="http://schemas.microsoft.com/office/drawing/2014/main" id="{60BC004D-2314-1AE8-B08D-B9770BB0BC1D}"/>
              </a:ext>
            </a:extLst>
          </p:cNvPr>
          <p:cNvSpPr txBox="1"/>
          <p:nvPr/>
        </p:nvSpPr>
        <p:spPr>
          <a:xfrm>
            <a:off x="7793181" y="4288268"/>
            <a:ext cx="4076700" cy="1477328"/>
          </a:xfrm>
          <a:prstGeom prst="rect">
            <a:avLst/>
          </a:prstGeom>
          <a:noFill/>
        </p:spPr>
        <p:txBody>
          <a:bodyPr wrap="square" rtlCol="0">
            <a:spAutoFit/>
          </a:bodyPr>
          <a:lstStyle/>
          <a:p>
            <a:pPr marL="285750" indent="-285750">
              <a:buFont typeface="Wingdings" panose="05000000000000000000" pitchFamily="2" charset="2"/>
              <a:buChar char="q"/>
            </a:pPr>
            <a:r>
              <a:rPr lang="tr-TR" dirty="0"/>
              <a:t>Paydaş kavramı ve türleri</a:t>
            </a:r>
          </a:p>
          <a:p>
            <a:pPr marL="285750" indent="-285750">
              <a:buFont typeface="Wingdings" panose="05000000000000000000" pitchFamily="2" charset="2"/>
              <a:buChar char="q"/>
            </a:pPr>
            <a:r>
              <a:rPr lang="tr-TR" dirty="0"/>
              <a:t>Stratejik paydaş yönetim süreci</a:t>
            </a:r>
          </a:p>
          <a:p>
            <a:pPr marL="742950" lvl="1" indent="-285750">
              <a:buFont typeface="Wingdings" panose="05000000000000000000" pitchFamily="2" charset="2"/>
              <a:buChar char="q"/>
            </a:pPr>
            <a:r>
              <a:rPr lang="tr-TR" dirty="0"/>
              <a:t>Paydaş türleri</a:t>
            </a:r>
          </a:p>
          <a:p>
            <a:pPr marL="742950" lvl="1" indent="-285750">
              <a:buFont typeface="Wingdings" panose="05000000000000000000" pitchFamily="2" charset="2"/>
              <a:buChar char="q"/>
            </a:pPr>
            <a:r>
              <a:rPr lang="tr-TR" dirty="0"/>
              <a:t>Paydaşlara yönelik stratejiler</a:t>
            </a:r>
          </a:p>
          <a:p>
            <a:pPr marL="285750" indent="-285750">
              <a:buFont typeface="Wingdings" panose="05000000000000000000" pitchFamily="2" charset="2"/>
              <a:buChar char="q"/>
            </a:pPr>
            <a:r>
              <a:rPr lang="tr-TR" dirty="0"/>
              <a:t>Kurumsal sosyal sorumluluklar</a:t>
            </a:r>
          </a:p>
        </p:txBody>
      </p:sp>
      <p:sp>
        <p:nvSpPr>
          <p:cNvPr id="2" name="Metin kutusu 7">
            <a:extLst>
              <a:ext uri="{FF2B5EF4-FFF2-40B4-BE49-F238E27FC236}">
                <a16:creationId xmlns:a16="http://schemas.microsoft.com/office/drawing/2014/main" id="{9435E8C3-9695-F51B-49F5-268772AE31D2}"/>
              </a:ext>
            </a:extLst>
          </p:cNvPr>
          <p:cNvSpPr txBox="1"/>
          <p:nvPr/>
        </p:nvSpPr>
        <p:spPr>
          <a:xfrm>
            <a:off x="294750" y="6264818"/>
            <a:ext cx="2743200"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4227190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2A0BB79A-FCE3-4266-B31A-DE529C536BC7}"/>
              </a:ext>
            </a:extLst>
          </p:cNvPr>
          <p:cNvSpPr/>
          <p:nvPr/>
        </p:nvSpPr>
        <p:spPr>
          <a:xfrm>
            <a:off x="399151" y="1428749"/>
            <a:ext cx="5585921" cy="5132477"/>
          </a:xfrm>
          <a:prstGeom prst="ellipse">
            <a:avLst/>
          </a:prstGeom>
          <a:solidFill>
            <a:srgbClr val="FFC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2073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paydaşlar arasındaki etkileşimler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5873155" y="747711"/>
            <a:ext cx="6318845"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AutoShape 2" descr="CPA Firms are at a Crossroads - 2012 and Beyond - AICPA Insights"/>
          <p:cNvSpPr>
            <a:spLocks noChangeAspect="1" noChangeArrowheads="1"/>
          </p:cNvSpPr>
          <p:nvPr/>
        </p:nvSpPr>
        <p:spPr bwMode="auto">
          <a:xfrm>
            <a:off x="200024" y="-15240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11" name="Oval 10">
            <a:extLst>
              <a:ext uri="{FF2B5EF4-FFF2-40B4-BE49-F238E27FC236}">
                <a16:creationId xmlns:a16="http://schemas.microsoft.com/office/drawing/2014/main" id="{B45D5A6D-09F0-4CC6-934B-17AEDFC4F064}"/>
              </a:ext>
            </a:extLst>
          </p:cNvPr>
          <p:cNvSpPr/>
          <p:nvPr/>
        </p:nvSpPr>
        <p:spPr>
          <a:xfrm>
            <a:off x="1264438" y="2044874"/>
            <a:ext cx="4020778" cy="376951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 name="Oval 3">
            <a:extLst>
              <a:ext uri="{FF2B5EF4-FFF2-40B4-BE49-F238E27FC236}">
                <a16:creationId xmlns:a16="http://schemas.microsoft.com/office/drawing/2014/main" id="{300E6071-3AB6-47BF-A5B0-C549F70AEBA1}"/>
              </a:ext>
            </a:extLst>
          </p:cNvPr>
          <p:cNvSpPr/>
          <p:nvPr/>
        </p:nvSpPr>
        <p:spPr>
          <a:xfrm>
            <a:off x="2049111" y="2847017"/>
            <a:ext cx="2286000" cy="2295939"/>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1026" name="Picture 2" descr="Hospital Vector Icons free download in SVG, PNG Format">
            <a:extLst>
              <a:ext uri="{FF2B5EF4-FFF2-40B4-BE49-F238E27FC236}">
                <a16:creationId xmlns:a16="http://schemas.microsoft.com/office/drawing/2014/main" id="{3D09F845-0B10-4A62-81E3-1138229F19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2853431" y="3521506"/>
            <a:ext cx="473479" cy="473479"/>
          </a:xfrm>
          <a:prstGeom prst="rect">
            <a:avLst/>
          </a:prstGeom>
          <a:noFill/>
          <a:extLst>
            <a:ext uri="{909E8E84-426E-40DD-AFC4-6F175D3DCCD1}">
              <a14:hiddenFill xmlns:a14="http://schemas.microsoft.com/office/drawing/2010/main">
                <a:solidFill>
                  <a:srgbClr val="FFFFFF"/>
                </a:solidFill>
              </a14:hiddenFill>
            </a:ext>
          </a:extLst>
        </p:spPr>
      </p:pic>
      <p:pic>
        <p:nvPicPr>
          <p:cNvPr id="9" name="Grafik 8" descr="Adres Defteri düz dolguyla">
            <a:extLst>
              <a:ext uri="{FF2B5EF4-FFF2-40B4-BE49-F238E27FC236}">
                <a16:creationId xmlns:a16="http://schemas.microsoft.com/office/drawing/2014/main" id="{6BA4ADE1-36DF-4C14-868B-5B767278B54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1342" y="2689155"/>
            <a:ext cx="583096" cy="583096"/>
          </a:xfrm>
          <a:prstGeom prst="rect">
            <a:avLst/>
          </a:prstGeom>
        </p:spPr>
      </p:pic>
      <p:pic>
        <p:nvPicPr>
          <p:cNvPr id="16" name="Grafik 15" descr="Adres Defteri düz dolguyla">
            <a:extLst>
              <a:ext uri="{FF2B5EF4-FFF2-40B4-BE49-F238E27FC236}">
                <a16:creationId xmlns:a16="http://schemas.microsoft.com/office/drawing/2014/main" id="{37ADCB1B-0D08-480C-9D5D-7C73762D05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7140" y="2191889"/>
            <a:ext cx="583096" cy="583096"/>
          </a:xfrm>
          <a:prstGeom prst="rect">
            <a:avLst/>
          </a:prstGeom>
        </p:spPr>
      </p:pic>
      <p:pic>
        <p:nvPicPr>
          <p:cNvPr id="17" name="Grafik 16" descr="Adres Defteri düz dolguyla">
            <a:extLst>
              <a:ext uri="{FF2B5EF4-FFF2-40B4-BE49-F238E27FC236}">
                <a16:creationId xmlns:a16="http://schemas.microsoft.com/office/drawing/2014/main" id="{6A3704A2-5AA9-47C9-89B5-FBE8AD2D46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21934" y="4123702"/>
            <a:ext cx="583096" cy="583096"/>
          </a:xfrm>
          <a:prstGeom prst="rect">
            <a:avLst/>
          </a:prstGeom>
        </p:spPr>
      </p:pic>
      <p:pic>
        <p:nvPicPr>
          <p:cNvPr id="18" name="Grafik 17" descr="Adres Defteri düz dolguyla">
            <a:extLst>
              <a:ext uri="{FF2B5EF4-FFF2-40B4-BE49-F238E27FC236}">
                <a16:creationId xmlns:a16="http://schemas.microsoft.com/office/drawing/2014/main" id="{27D05B35-CD6E-4D15-96B7-54A9B791BC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12558" y="2733467"/>
            <a:ext cx="583096" cy="583096"/>
          </a:xfrm>
          <a:prstGeom prst="rect">
            <a:avLst/>
          </a:prstGeom>
        </p:spPr>
      </p:pic>
      <p:pic>
        <p:nvPicPr>
          <p:cNvPr id="19" name="Grafik 18" descr="Adres Defteri düz dolguyla">
            <a:extLst>
              <a:ext uri="{FF2B5EF4-FFF2-40B4-BE49-F238E27FC236}">
                <a16:creationId xmlns:a16="http://schemas.microsoft.com/office/drawing/2014/main" id="{AB8ACD88-0E3A-4808-A355-2C6162390C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52266" y="5818741"/>
            <a:ext cx="583096" cy="583096"/>
          </a:xfrm>
          <a:prstGeom prst="rect">
            <a:avLst/>
          </a:prstGeom>
        </p:spPr>
      </p:pic>
      <p:pic>
        <p:nvPicPr>
          <p:cNvPr id="20" name="Grafik 19" descr="Adres Defteri düz dolguyla">
            <a:extLst>
              <a:ext uri="{FF2B5EF4-FFF2-40B4-BE49-F238E27FC236}">
                <a16:creationId xmlns:a16="http://schemas.microsoft.com/office/drawing/2014/main" id="{8E51FC7B-B825-4609-B1D4-D4B355787E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35573" y="5483475"/>
            <a:ext cx="583096" cy="583096"/>
          </a:xfrm>
          <a:prstGeom prst="rect">
            <a:avLst/>
          </a:prstGeom>
        </p:spPr>
      </p:pic>
      <p:pic>
        <p:nvPicPr>
          <p:cNvPr id="21" name="Grafik 20" descr="Adres Defteri düz dolguyla">
            <a:extLst>
              <a:ext uri="{FF2B5EF4-FFF2-40B4-BE49-F238E27FC236}">
                <a16:creationId xmlns:a16="http://schemas.microsoft.com/office/drawing/2014/main" id="{7CB2686B-9263-49BC-B505-14A9701699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5362" y="4080863"/>
            <a:ext cx="583096" cy="583096"/>
          </a:xfrm>
          <a:prstGeom prst="rect">
            <a:avLst/>
          </a:prstGeom>
        </p:spPr>
      </p:pic>
      <p:pic>
        <p:nvPicPr>
          <p:cNvPr id="22" name="Grafik 21" descr="Adres Defteri düz dolguyla">
            <a:extLst>
              <a:ext uri="{FF2B5EF4-FFF2-40B4-BE49-F238E27FC236}">
                <a16:creationId xmlns:a16="http://schemas.microsoft.com/office/drawing/2014/main" id="{A31E20A8-1E79-4743-9A0A-51CB395982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53770" y="2284002"/>
            <a:ext cx="583096" cy="583096"/>
          </a:xfrm>
          <a:prstGeom prst="rect">
            <a:avLst/>
          </a:prstGeom>
        </p:spPr>
      </p:pic>
      <p:pic>
        <p:nvPicPr>
          <p:cNvPr id="23" name="Grafik 22" descr="Adres Defteri düz dolguyla">
            <a:extLst>
              <a:ext uri="{FF2B5EF4-FFF2-40B4-BE49-F238E27FC236}">
                <a16:creationId xmlns:a16="http://schemas.microsoft.com/office/drawing/2014/main" id="{462A0DAA-6537-45A6-B290-AAA32E3FDE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52015" y="1640022"/>
            <a:ext cx="583096" cy="583096"/>
          </a:xfrm>
          <a:prstGeom prst="rect">
            <a:avLst/>
          </a:prstGeom>
        </p:spPr>
      </p:pic>
      <p:pic>
        <p:nvPicPr>
          <p:cNvPr id="24" name="Grafik 23" descr="Adres Defteri düz dolguyla">
            <a:extLst>
              <a:ext uri="{FF2B5EF4-FFF2-40B4-BE49-F238E27FC236}">
                <a16:creationId xmlns:a16="http://schemas.microsoft.com/office/drawing/2014/main" id="{018C0784-B896-40EA-B638-33ADAF5C58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69278" y="4097404"/>
            <a:ext cx="583096" cy="583096"/>
          </a:xfrm>
          <a:prstGeom prst="rect">
            <a:avLst/>
          </a:prstGeom>
        </p:spPr>
      </p:pic>
      <p:pic>
        <p:nvPicPr>
          <p:cNvPr id="25" name="Grafik 24" descr="Adres Defteri düz dolguyla">
            <a:extLst>
              <a:ext uri="{FF2B5EF4-FFF2-40B4-BE49-F238E27FC236}">
                <a16:creationId xmlns:a16="http://schemas.microsoft.com/office/drawing/2014/main" id="{0A2FF595-C568-46C6-8343-0939D0189C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53098" y="3025015"/>
            <a:ext cx="583096" cy="583096"/>
          </a:xfrm>
          <a:prstGeom prst="rect">
            <a:avLst/>
          </a:prstGeom>
        </p:spPr>
      </p:pic>
      <p:pic>
        <p:nvPicPr>
          <p:cNvPr id="26" name="Grafik 25" descr="Adres Defteri düz dolguyla">
            <a:extLst>
              <a:ext uri="{FF2B5EF4-FFF2-40B4-BE49-F238E27FC236}">
                <a16:creationId xmlns:a16="http://schemas.microsoft.com/office/drawing/2014/main" id="{8D0B3A7F-6DA5-45EB-8892-971E8B95785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38328" y="4282900"/>
            <a:ext cx="583096" cy="583096"/>
          </a:xfrm>
          <a:prstGeom prst="rect">
            <a:avLst/>
          </a:prstGeom>
        </p:spPr>
      </p:pic>
      <p:pic>
        <p:nvPicPr>
          <p:cNvPr id="27" name="Grafik 26" descr="Adres Defteri düz dolguyla">
            <a:extLst>
              <a:ext uri="{FF2B5EF4-FFF2-40B4-BE49-F238E27FC236}">
                <a16:creationId xmlns:a16="http://schemas.microsoft.com/office/drawing/2014/main" id="{7F616C4F-C51F-4D25-8804-DE90058844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96760" y="3159222"/>
            <a:ext cx="583096" cy="583096"/>
          </a:xfrm>
          <a:prstGeom prst="rect">
            <a:avLst/>
          </a:prstGeom>
        </p:spPr>
      </p:pic>
      <p:pic>
        <p:nvPicPr>
          <p:cNvPr id="28" name="Grafik 27" descr="Adres Defteri düz dolguyla">
            <a:extLst>
              <a:ext uri="{FF2B5EF4-FFF2-40B4-BE49-F238E27FC236}">
                <a16:creationId xmlns:a16="http://schemas.microsoft.com/office/drawing/2014/main" id="{91B052E1-F053-496B-9FE9-5A69B8929E8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36866" y="1536761"/>
            <a:ext cx="583096" cy="583096"/>
          </a:xfrm>
          <a:prstGeom prst="rect">
            <a:avLst/>
          </a:prstGeom>
        </p:spPr>
      </p:pic>
      <p:cxnSp>
        <p:nvCxnSpPr>
          <p:cNvPr id="29" name="Düz Ok Bağlayıcısı 28">
            <a:extLst>
              <a:ext uri="{FF2B5EF4-FFF2-40B4-BE49-F238E27FC236}">
                <a16:creationId xmlns:a16="http://schemas.microsoft.com/office/drawing/2014/main" id="{23FBADD5-F10C-4CC1-B33F-D1BAB7F01F3D}"/>
              </a:ext>
            </a:extLst>
          </p:cNvPr>
          <p:cNvCxnSpPr>
            <a:endCxn id="26" idx="3"/>
          </p:cNvCxnSpPr>
          <p:nvPr/>
        </p:nvCxnSpPr>
        <p:spPr>
          <a:xfrm flipH="1">
            <a:off x="4521424" y="3521506"/>
            <a:ext cx="747854" cy="1052942"/>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1" name="Düz Ok Bağlayıcısı 30">
            <a:extLst>
              <a:ext uri="{FF2B5EF4-FFF2-40B4-BE49-F238E27FC236}">
                <a16:creationId xmlns:a16="http://schemas.microsoft.com/office/drawing/2014/main" id="{0DCC11A8-245B-47F8-83CA-5C5220C3A5FE}"/>
              </a:ext>
            </a:extLst>
          </p:cNvPr>
          <p:cNvCxnSpPr>
            <a:cxnSpLocks/>
            <a:stCxn id="25" idx="2"/>
          </p:cNvCxnSpPr>
          <p:nvPr/>
        </p:nvCxnSpPr>
        <p:spPr>
          <a:xfrm flipH="1">
            <a:off x="4105265" y="3608111"/>
            <a:ext cx="1239381" cy="2182564"/>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3" name="Düz Ok Bağlayıcısı 32">
            <a:extLst>
              <a:ext uri="{FF2B5EF4-FFF2-40B4-BE49-F238E27FC236}">
                <a16:creationId xmlns:a16="http://schemas.microsoft.com/office/drawing/2014/main" id="{4C1F2F80-7888-4EB4-A9B1-A8EA615389B9}"/>
              </a:ext>
            </a:extLst>
          </p:cNvPr>
          <p:cNvCxnSpPr>
            <a:cxnSpLocks/>
          </p:cNvCxnSpPr>
          <p:nvPr/>
        </p:nvCxnSpPr>
        <p:spPr>
          <a:xfrm flipH="1" flipV="1">
            <a:off x="4476936" y="3072875"/>
            <a:ext cx="949659" cy="1308380"/>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6" name="Düz Ok Bağlayıcısı 35">
            <a:extLst>
              <a:ext uri="{FF2B5EF4-FFF2-40B4-BE49-F238E27FC236}">
                <a16:creationId xmlns:a16="http://schemas.microsoft.com/office/drawing/2014/main" id="{70B2F7B9-8288-4A29-8D7F-B859276FB3AB}"/>
              </a:ext>
            </a:extLst>
          </p:cNvPr>
          <p:cNvCxnSpPr>
            <a:cxnSpLocks/>
            <a:endCxn id="1026" idx="2"/>
          </p:cNvCxnSpPr>
          <p:nvPr/>
        </p:nvCxnSpPr>
        <p:spPr>
          <a:xfrm flipH="1">
            <a:off x="3090171" y="2204760"/>
            <a:ext cx="859333" cy="1316746"/>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8" name="Düz Ok Bağlayıcısı 37">
            <a:extLst>
              <a:ext uri="{FF2B5EF4-FFF2-40B4-BE49-F238E27FC236}">
                <a16:creationId xmlns:a16="http://schemas.microsoft.com/office/drawing/2014/main" id="{E3BE9BB0-EC87-4B6E-A8B6-F27FE4359730}"/>
              </a:ext>
            </a:extLst>
          </p:cNvPr>
          <p:cNvCxnSpPr>
            <a:cxnSpLocks/>
            <a:stCxn id="23" idx="1"/>
          </p:cNvCxnSpPr>
          <p:nvPr/>
        </p:nvCxnSpPr>
        <p:spPr>
          <a:xfrm flipH="1">
            <a:off x="3087178" y="1931570"/>
            <a:ext cx="664837" cy="505283"/>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40" name="Düz Ok Bağlayıcısı 39">
            <a:extLst>
              <a:ext uri="{FF2B5EF4-FFF2-40B4-BE49-F238E27FC236}">
                <a16:creationId xmlns:a16="http://schemas.microsoft.com/office/drawing/2014/main" id="{31C12756-412F-40ED-9E10-55B488BF1C73}"/>
              </a:ext>
            </a:extLst>
          </p:cNvPr>
          <p:cNvCxnSpPr>
            <a:cxnSpLocks/>
            <a:endCxn id="22" idx="0"/>
          </p:cNvCxnSpPr>
          <p:nvPr/>
        </p:nvCxnSpPr>
        <p:spPr>
          <a:xfrm flipH="1">
            <a:off x="1945318" y="1868927"/>
            <a:ext cx="385582" cy="415075"/>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43" name="Düz Ok Bağlayıcısı 42">
            <a:extLst>
              <a:ext uri="{FF2B5EF4-FFF2-40B4-BE49-F238E27FC236}">
                <a16:creationId xmlns:a16="http://schemas.microsoft.com/office/drawing/2014/main" id="{96A2D91B-7867-4152-98F5-93186B735ABC}"/>
              </a:ext>
            </a:extLst>
          </p:cNvPr>
          <p:cNvCxnSpPr>
            <a:cxnSpLocks/>
          </p:cNvCxnSpPr>
          <p:nvPr/>
        </p:nvCxnSpPr>
        <p:spPr>
          <a:xfrm flipH="1">
            <a:off x="2844939" y="4421395"/>
            <a:ext cx="2532514" cy="1759134"/>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44" name="Düz Ok Bağlayıcısı 43">
            <a:extLst>
              <a:ext uri="{FF2B5EF4-FFF2-40B4-BE49-F238E27FC236}">
                <a16:creationId xmlns:a16="http://schemas.microsoft.com/office/drawing/2014/main" id="{35C64990-7221-42C4-8702-BD862EBE0462}"/>
              </a:ext>
            </a:extLst>
          </p:cNvPr>
          <p:cNvCxnSpPr>
            <a:cxnSpLocks/>
            <a:stCxn id="19" idx="0"/>
          </p:cNvCxnSpPr>
          <p:nvPr/>
        </p:nvCxnSpPr>
        <p:spPr>
          <a:xfrm flipH="1" flipV="1">
            <a:off x="1959806" y="2792115"/>
            <a:ext cx="784008" cy="3026626"/>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45" name="Düz Ok Bağlayıcısı 44">
            <a:extLst>
              <a:ext uri="{FF2B5EF4-FFF2-40B4-BE49-F238E27FC236}">
                <a16:creationId xmlns:a16="http://schemas.microsoft.com/office/drawing/2014/main" id="{46D13418-0F69-41A4-BF83-A3716F1117A9}"/>
              </a:ext>
            </a:extLst>
          </p:cNvPr>
          <p:cNvCxnSpPr>
            <a:cxnSpLocks/>
            <a:stCxn id="19" idx="0"/>
          </p:cNvCxnSpPr>
          <p:nvPr/>
        </p:nvCxnSpPr>
        <p:spPr>
          <a:xfrm flipH="1" flipV="1">
            <a:off x="2329222" y="3538769"/>
            <a:ext cx="414592" cy="2279972"/>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46" name="Düz Ok Bağlayıcısı 45">
            <a:extLst>
              <a:ext uri="{FF2B5EF4-FFF2-40B4-BE49-F238E27FC236}">
                <a16:creationId xmlns:a16="http://schemas.microsoft.com/office/drawing/2014/main" id="{451A3884-D4F0-40A3-886E-35D183979505}"/>
              </a:ext>
            </a:extLst>
          </p:cNvPr>
          <p:cNvCxnSpPr>
            <a:cxnSpLocks/>
            <a:stCxn id="19" idx="0"/>
          </p:cNvCxnSpPr>
          <p:nvPr/>
        </p:nvCxnSpPr>
        <p:spPr>
          <a:xfrm flipV="1">
            <a:off x="2743814" y="4604331"/>
            <a:ext cx="530558" cy="1214410"/>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4" name="Düz Ok Bağlayıcısı 53">
            <a:extLst>
              <a:ext uri="{FF2B5EF4-FFF2-40B4-BE49-F238E27FC236}">
                <a16:creationId xmlns:a16="http://schemas.microsoft.com/office/drawing/2014/main" id="{4DDE44DC-2204-49FF-9AE9-21FC3E5CC811}"/>
              </a:ext>
            </a:extLst>
          </p:cNvPr>
          <p:cNvCxnSpPr>
            <a:cxnSpLocks/>
          </p:cNvCxnSpPr>
          <p:nvPr/>
        </p:nvCxnSpPr>
        <p:spPr>
          <a:xfrm flipH="1" flipV="1">
            <a:off x="3334366" y="3867170"/>
            <a:ext cx="715794" cy="607134"/>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5" name="Düz Ok Bağlayıcısı 54">
            <a:extLst>
              <a:ext uri="{FF2B5EF4-FFF2-40B4-BE49-F238E27FC236}">
                <a16:creationId xmlns:a16="http://schemas.microsoft.com/office/drawing/2014/main" id="{FC41C74E-1D4C-4963-971B-B4E091CCDD3A}"/>
              </a:ext>
            </a:extLst>
          </p:cNvPr>
          <p:cNvCxnSpPr>
            <a:cxnSpLocks/>
            <a:stCxn id="25" idx="0"/>
          </p:cNvCxnSpPr>
          <p:nvPr/>
        </p:nvCxnSpPr>
        <p:spPr>
          <a:xfrm flipH="1" flipV="1">
            <a:off x="4279447" y="1908488"/>
            <a:ext cx="1065199" cy="1116527"/>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6" name="Düz Ok Bağlayıcısı 55">
            <a:extLst>
              <a:ext uri="{FF2B5EF4-FFF2-40B4-BE49-F238E27FC236}">
                <a16:creationId xmlns:a16="http://schemas.microsoft.com/office/drawing/2014/main" id="{6EBE2846-B9A3-452A-AAFF-4785911914A0}"/>
              </a:ext>
            </a:extLst>
          </p:cNvPr>
          <p:cNvCxnSpPr>
            <a:cxnSpLocks/>
          </p:cNvCxnSpPr>
          <p:nvPr/>
        </p:nvCxnSpPr>
        <p:spPr>
          <a:xfrm flipH="1">
            <a:off x="3350714" y="2939674"/>
            <a:ext cx="866703" cy="757779"/>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7" name="Düz Ok Bağlayıcısı 56">
            <a:extLst>
              <a:ext uri="{FF2B5EF4-FFF2-40B4-BE49-F238E27FC236}">
                <a16:creationId xmlns:a16="http://schemas.microsoft.com/office/drawing/2014/main" id="{4440E4CF-84F0-4584-8B13-C326A8E4D722}"/>
              </a:ext>
            </a:extLst>
          </p:cNvPr>
          <p:cNvCxnSpPr>
            <a:cxnSpLocks/>
            <a:endCxn id="1026" idx="2"/>
          </p:cNvCxnSpPr>
          <p:nvPr/>
        </p:nvCxnSpPr>
        <p:spPr>
          <a:xfrm>
            <a:off x="2552488" y="1997014"/>
            <a:ext cx="537683" cy="1524492"/>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8" name="Düz Ok Bağlayıcısı 57">
            <a:extLst>
              <a:ext uri="{FF2B5EF4-FFF2-40B4-BE49-F238E27FC236}">
                <a16:creationId xmlns:a16="http://schemas.microsoft.com/office/drawing/2014/main" id="{2C769935-26CB-4287-9DA1-01643B99C83F}"/>
              </a:ext>
            </a:extLst>
          </p:cNvPr>
          <p:cNvCxnSpPr>
            <a:cxnSpLocks/>
            <a:stCxn id="17" idx="3"/>
          </p:cNvCxnSpPr>
          <p:nvPr/>
        </p:nvCxnSpPr>
        <p:spPr>
          <a:xfrm flipV="1">
            <a:off x="1905030" y="3822277"/>
            <a:ext cx="931941" cy="592973"/>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9" name="Düz Ok Bağlayıcısı 58">
            <a:extLst>
              <a:ext uri="{FF2B5EF4-FFF2-40B4-BE49-F238E27FC236}">
                <a16:creationId xmlns:a16="http://schemas.microsoft.com/office/drawing/2014/main" id="{A8BA366B-CC15-4938-9703-E0B5838FB17C}"/>
              </a:ext>
            </a:extLst>
          </p:cNvPr>
          <p:cNvCxnSpPr>
            <a:cxnSpLocks/>
            <a:stCxn id="17" idx="0"/>
          </p:cNvCxnSpPr>
          <p:nvPr/>
        </p:nvCxnSpPr>
        <p:spPr>
          <a:xfrm flipH="1" flipV="1">
            <a:off x="996525" y="3191281"/>
            <a:ext cx="616957" cy="932421"/>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69" name="Düz Ok Bağlayıcısı 68">
            <a:extLst>
              <a:ext uri="{FF2B5EF4-FFF2-40B4-BE49-F238E27FC236}">
                <a16:creationId xmlns:a16="http://schemas.microsoft.com/office/drawing/2014/main" id="{8C223077-C0E8-4D26-90C0-A4D917A41A59}"/>
              </a:ext>
            </a:extLst>
          </p:cNvPr>
          <p:cNvCxnSpPr>
            <a:cxnSpLocks/>
          </p:cNvCxnSpPr>
          <p:nvPr/>
        </p:nvCxnSpPr>
        <p:spPr>
          <a:xfrm>
            <a:off x="1612122" y="4586277"/>
            <a:ext cx="973616" cy="1568633"/>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70" name="Düz Ok Bağlayıcısı 69">
            <a:extLst>
              <a:ext uri="{FF2B5EF4-FFF2-40B4-BE49-F238E27FC236}">
                <a16:creationId xmlns:a16="http://schemas.microsoft.com/office/drawing/2014/main" id="{8D8BF4A4-01F4-4327-8D45-1CC05A8D2A74}"/>
              </a:ext>
            </a:extLst>
          </p:cNvPr>
          <p:cNvCxnSpPr>
            <a:cxnSpLocks/>
            <a:endCxn id="18" idx="1"/>
          </p:cNvCxnSpPr>
          <p:nvPr/>
        </p:nvCxnSpPr>
        <p:spPr>
          <a:xfrm>
            <a:off x="3032205" y="2420656"/>
            <a:ext cx="980353" cy="604359"/>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72" name="Düz Ok Bağlayıcısı 71">
            <a:extLst>
              <a:ext uri="{FF2B5EF4-FFF2-40B4-BE49-F238E27FC236}">
                <a16:creationId xmlns:a16="http://schemas.microsoft.com/office/drawing/2014/main" id="{1A83D80B-B85D-4509-9B56-B97CB61BCB81}"/>
              </a:ext>
            </a:extLst>
          </p:cNvPr>
          <p:cNvCxnSpPr>
            <a:cxnSpLocks/>
            <a:stCxn id="20" idx="0"/>
          </p:cNvCxnSpPr>
          <p:nvPr/>
        </p:nvCxnSpPr>
        <p:spPr>
          <a:xfrm flipH="1" flipV="1">
            <a:off x="3441284" y="4609234"/>
            <a:ext cx="485837" cy="874241"/>
          </a:xfrm>
          <a:prstGeom prst="straightConnector1">
            <a:avLst/>
          </a:prstGeom>
          <a:ln>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
        <p:nvSpPr>
          <p:cNvPr id="7" name="Metin kutusu 6">
            <a:extLst>
              <a:ext uri="{FF2B5EF4-FFF2-40B4-BE49-F238E27FC236}">
                <a16:creationId xmlns:a16="http://schemas.microsoft.com/office/drawing/2014/main" id="{D454698E-AE42-A54A-89B0-745F0DFFDFA3}"/>
              </a:ext>
            </a:extLst>
          </p:cNvPr>
          <p:cNvSpPr txBox="1"/>
          <p:nvPr/>
        </p:nvSpPr>
        <p:spPr>
          <a:xfrm>
            <a:off x="6354488" y="4883310"/>
            <a:ext cx="5412119" cy="1200329"/>
          </a:xfrm>
          <a:prstGeom prst="rect">
            <a:avLst/>
          </a:prstGeom>
          <a:noFill/>
        </p:spPr>
        <p:txBody>
          <a:bodyPr wrap="square" rtlCol="0">
            <a:spAutoFit/>
          </a:bodyPr>
          <a:lstStyle/>
          <a:p>
            <a:r>
              <a:rPr lang="tr-TR" dirty="0">
                <a:latin typeface="+mj-lt"/>
              </a:rPr>
              <a:t>Paydaşlar birbirinden bağımsız değildir; kendi aralarında da etkileşim içindedirler.   Paydaşları daha iyi anlamak için  paydaşların kendi aralarındaki etkileşimlerini bir ağ üzerinde göstermek yararlı olacaktır.    </a:t>
            </a:r>
          </a:p>
        </p:txBody>
      </p:sp>
    </p:spTree>
    <p:extLst>
      <p:ext uri="{BB962C8B-B14F-4D97-AF65-F5344CB8AC3E}">
        <p14:creationId xmlns:p14="http://schemas.microsoft.com/office/powerpoint/2010/main" val="3943957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adım 2. paydaşların değerlendirilmesi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1E2D5EAF-A97C-C59C-E085-BCA81E322AE7}"/>
              </a:ext>
            </a:extLst>
          </p:cNvPr>
          <p:cNvSpPr txBox="1"/>
          <p:nvPr/>
        </p:nvSpPr>
        <p:spPr>
          <a:xfrm>
            <a:off x="6491235" y="1502688"/>
            <a:ext cx="5364792" cy="5078313"/>
          </a:xfrm>
          <a:prstGeom prst="rect">
            <a:avLst/>
          </a:prstGeom>
          <a:noFill/>
        </p:spPr>
        <p:txBody>
          <a:bodyPr wrap="square" rtlCol="0">
            <a:spAutoFit/>
          </a:bodyPr>
          <a:lstStyle/>
          <a:p>
            <a:pPr marL="285750" indent="-285750">
              <a:buFont typeface="Wingdings" panose="05000000000000000000" pitchFamily="2" charset="2"/>
              <a:buChar char="§"/>
            </a:pPr>
            <a:r>
              <a:rPr lang="tr-TR" dirty="0">
                <a:latin typeface="+mj-lt"/>
              </a:rPr>
              <a:t>Paydaşların beklentileri nelerdir?</a:t>
            </a:r>
          </a:p>
          <a:p>
            <a:pPr marL="285750" indent="-285750">
              <a:buFont typeface="Wingdings" panose="05000000000000000000" pitchFamily="2" charset="2"/>
              <a:buChar char="§"/>
            </a:pPr>
            <a:r>
              <a:rPr lang="tr-TR" dirty="0">
                <a:latin typeface="+mj-lt"/>
              </a:rPr>
              <a:t>Paydaşların kuruma sağlayacağı potansiyel desteğin ve kurum için yaratacağı potansiyel tehdidin derecesi (düşük-yüksek) nedir?</a:t>
            </a:r>
          </a:p>
          <a:p>
            <a:pPr marL="285750" indent="-285750">
              <a:buFont typeface="Wingdings" panose="05000000000000000000" pitchFamily="2" charset="2"/>
              <a:buChar char="§"/>
            </a:pPr>
            <a:endParaRPr lang="tr-TR" dirty="0">
              <a:latin typeface="+mj-lt"/>
            </a:endParaRPr>
          </a:p>
          <a:p>
            <a:pPr marL="285750" indent="-285750">
              <a:buFont typeface="Wingdings" panose="05000000000000000000" pitchFamily="2" charset="2"/>
              <a:buChar char="§"/>
            </a:pPr>
            <a:r>
              <a:rPr lang="tr-TR" i="1" dirty="0">
                <a:latin typeface="+mj-lt"/>
              </a:rPr>
              <a:t>Destek ve tehdit birbirinin zıttı iki uç nokta değildir; farklı kavramlardır.  Destek ve tehditler bir derecelendirme konusudur.</a:t>
            </a:r>
          </a:p>
          <a:p>
            <a:endParaRPr lang="tr-TR" dirty="0">
              <a:latin typeface="+mj-lt"/>
            </a:endParaRPr>
          </a:p>
          <a:p>
            <a:r>
              <a:rPr lang="tr-TR" dirty="0">
                <a:latin typeface="+mj-lt"/>
              </a:rPr>
              <a:t>Bir paydaşın,</a:t>
            </a:r>
          </a:p>
          <a:p>
            <a:pPr marL="342900" indent="-342900">
              <a:buFont typeface="+mj-lt"/>
              <a:buAutoNum type="arabicPeriod"/>
            </a:pPr>
            <a:r>
              <a:rPr lang="tr-TR" dirty="0">
                <a:latin typeface="+mj-lt"/>
              </a:rPr>
              <a:t>Potansiyel destek derecesi yüksek iken, potansiyel tehdit derecesi düşük olabilir. </a:t>
            </a:r>
          </a:p>
          <a:p>
            <a:pPr marL="342900" indent="-342900">
              <a:buFont typeface="+mj-lt"/>
              <a:buAutoNum type="arabicPeriod"/>
            </a:pPr>
            <a:r>
              <a:rPr lang="tr-TR" dirty="0">
                <a:latin typeface="+mj-lt"/>
              </a:rPr>
              <a:t>Potansiyel destek derecesi yüksek iken, potansiyel tehdit derecesi yüksek olabilir. </a:t>
            </a:r>
          </a:p>
          <a:p>
            <a:pPr marL="342900" indent="-342900">
              <a:buFont typeface="+mj-lt"/>
              <a:buAutoNum type="arabicPeriod"/>
            </a:pPr>
            <a:r>
              <a:rPr lang="tr-TR" dirty="0">
                <a:latin typeface="+mj-lt"/>
              </a:rPr>
              <a:t>Potansiyel destek derecesi düşük iken, potansiyel tehdit derecesi yüksek olabilir. </a:t>
            </a:r>
          </a:p>
          <a:p>
            <a:pPr marL="342900" indent="-342900">
              <a:buFont typeface="+mj-lt"/>
              <a:buAutoNum type="arabicPeriod"/>
            </a:pPr>
            <a:r>
              <a:rPr lang="tr-TR" dirty="0">
                <a:latin typeface="+mj-lt"/>
              </a:rPr>
              <a:t>Potansiyel destek derecesi de, potansiyel tehdit derecesi de düşük olabilir. </a:t>
            </a:r>
          </a:p>
        </p:txBody>
      </p:sp>
      <p:sp>
        <p:nvSpPr>
          <p:cNvPr id="3" name="Dikdörtgen 2">
            <a:extLst>
              <a:ext uri="{FF2B5EF4-FFF2-40B4-BE49-F238E27FC236}">
                <a16:creationId xmlns:a16="http://schemas.microsoft.com/office/drawing/2014/main" id="{BA5F0C74-93A0-626C-B08F-47BCAF72AFF8}"/>
              </a:ext>
            </a:extLst>
          </p:cNvPr>
          <p:cNvSpPr/>
          <p:nvPr/>
        </p:nvSpPr>
        <p:spPr>
          <a:xfrm>
            <a:off x="6445516" y="1606986"/>
            <a:ext cx="45719" cy="189475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99863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B2A87AE4-CE3C-432C-A39F-1DB7E2613466}"/>
              </a:ext>
            </a:extLst>
          </p:cNvPr>
          <p:cNvSpPr>
            <a:spLocks noGrp="1"/>
          </p:cNvSpPr>
          <p:nvPr>
            <p:ph type="sldNum" sz="quarter" idx="12"/>
          </p:nvPr>
        </p:nvSpPr>
        <p:spPr>
          <a:xfrm>
            <a:off x="7165255" y="6623378"/>
            <a:ext cx="2743200" cy="365125"/>
          </a:xfrm>
        </p:spPr>
        <p:txBody>
          <a:bodyPr/>
          <a:lstStyle/>
          <a:p>
            <a:fld id="{585A37CE-56CC-4263-A743-6EA01FAEC455}" type="slidenum">
              <a:rPr lang="en-US" smtClean="0"/>
              <a:t>12</a:t>
            </a:fld>
            <a:endParaRPr lang="en-US"/>
          </a:p>
        </p:txBody>
      </p:sp>
      <p:sp>
        <p:nvSpPr>
          <p:cNvPr id="10" name="AutoShape 2" descr="CPA Firms are at a Crossroads - 2012 and Beyond - AICPA Insigh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9" name="Rectangle: Rounded Corners 5">
            <a:extLst>
              <a:ext uri="{FF2B5EF4-FFF2-40B4-BE49-F238E27FC236}">
                <a16:creationId xmlns:a16="http://schemas.microsoft.com/office/drawing/2014/main" id="{340CA809-F3F8-D25D-D0AA-001DECBFE1D9}"/>
              </a:ext>
            </a:extLst>
          </p:cNvPr>
          <p:cNvSpPr/>
          <p:nvPr/>
        </p:nvSpPr>
        <p:spPr>
          <a:xfrm>
            <a:off x="352424" y="407192"/>
            <a:ext cx="574357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paydaşlarımız  ve beklentileri nelerdir?</a:t>
            </a:r>
            <a:endParaRPr lang="en-US" sz="2000" b="1" dirty="0">
              <a:solidFill>
                <a:schemeClr val="bg1"/>
              </a:solidFill>
              <a:latin typeface="+mj-lt"/>
            </a:endParaRPr>
          </a:p>
        </p:txBody>
      </p:sp>
      <p:sp>
        <p:nvSpPr>
          <p:cNvPr id="30" name="Oval 29">
            <a:extLst>
              <a:ext uri="{FF2B5EF4-FFF2-40B4-BE49-F238E27FC236}">
                <a16:creationId xmlns:a16="http://schemas.microsoft.com/office/drawing/2014/main" id="{15B27DB7-DEF8-52BD-B170-2CCB0DA51F91}"/>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1" name="Straight Connector 7">
            <a:extLst>
              <a:ext uri="{FF2B5EF4-FFF2-40B4-BE49-F238E27FC236}">
                <a16:creationId xmlns:a16="http://schemas.microsoft.com/office/drawing/2014/main" id="{02D76C29-39F9-7E38-8C19-325BA02AA997}"/>
              </a:ext>
            </a:extLst>
          </p:cNvPr>
          <p:cNvCxnSpPr>
            <a:cxnSpLocks/>
            <a:stCxn id="29" idx="3"/>
          </p:cNvCxnSpPr>
          <p:nvPr/>
        </p:nvCxnSpPr>
        <p:spPr>
          <a:xfrm>
            <a:off x="6096000" y="747711"/>
            <a:ext cx="609600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3" name="Tablo 2">
            <a:extLst>
              <a:ext uri="{FF2B5EF4-FFF2-40B4-BE49-F238E27FC236}">
                <a16:creationId xmlns:a16="http://schemas.microsoft.com/office/drawing/2014/main" id="{9F82C7E8-A075-4EFD-0E5C-341CEDB320F6}"/>
              </a:ext>
            </a:extLst>
          </p:cNvPr>
          <p:cNvGraphicFramePr>
            <a:graphicFrameLocks noGrp="1"/>
          </p:cNvGraphicFramePr>
          <p:nvPr/>
        </p:nvGraphicFramePr>
        <p:xfrm>
          <a:off x="739773" y="1807055"/>
          <a:ext cx="11214622" cy="4438016"/>
        </p:xfrm>
        <a:graphic>
          <a:graphicData uri="http://schemas.openxmlformats.org/drawingml/2006/table">
            <a:tbl>
              <a:tblPr firstRow="1" firstCol="1" bandRow="1">
                <a:tableStyleId>{10A1B5D5-9B99-4C35-A422-299274C87663}</a:tableStyleId>
              </a:tblPr>
              <a:tblGrid>
                <a:gridCol w="3026565">
                  <a:extLst>
                    <a:ext uri="{9D8B030D-6E8A-4147-A177-3AD203B41FA5}">
                      <a16:colId xmlns:a16="http://schemas.microsoft.com/office/drawing/2014/main" val="2530048996"/>
                    </a:ext>
                  </a:extLst>
                </a:gridCol>
                <a:gridCol w="8188057">
                  <a:extLst>
                    <a:ext uri="{9D8B030D-6E8A-4147-A177-3AD203B41FA5}">
                      <a16:colId xmlns:a16="http://schemas.microsoft.com/office/drawing/2014/main" val="1470927068"/>
                    </a:ext>
                  </a:extLst>
                </a:gridCol>
              </a:tblGrid>
              <a:tr h="138150">
                <a:tc>
                  <a:txBody>
                    <a:bodyPr/>
                    <a:lstStyle/>
                    <a:p>
                      <a:pPr algn="l"/>
                      <a:r>
                        <a:rPr lang="tr-TR" sz="1400" dirty="0">
                          <a:effectLst/>
                        </a:rPr>
                        <a:t>Paydaş örnekleri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Paydaş beklentileri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2910795157"/>
                  </a:ext>
                </a:extLst>
              </a:tr>
              <a:tr h="138150">
                <a:tc>
                  <a:txBody>
                    <a:bodyPr/>
                    <a:lstStyle/>
                    <a:p>
                      <a:pPr algn="l"/>
                      <a:r>
                        <a:rPr lang="tr-TR" sz="1400" dirty="0">
                          <a:effectLst/>
                        </a:rPr>
                        <a:t>Hastalar ve hasta yakınları</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Kaliteli, ekonomik hizmet, olumlu hasta deneyimleri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58538516"/>
                  </a:ext>
                </a:extLst>
              </a:tr>
              <a:tr h="138150">
                <a:tc>
                  <a:txBody>
                    <a:bodyPr/>
                    <a:lstStyle/>
                    <a:p>
                      <a:pPr algn="l"/>
                      <a:r>
                        <a:rPr lang="tr-TR" sz="1400" dirty="0">
                          <a:effectLst/>
                        </a:rPr>
                        <a:t>Toplum/Nüfus</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Kaliteli, erişilebilir, cevap verebilir, ekonomik hizmetler, sosyal sorumlulukların yerine getirilmesi.</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454700790"/>
                  </a:ext>
                </a:extLst>
              </a:tr>
              <a:tr h="256064">
                <a:tc>
                  <a:txBody>
                    <a:bodyPr/>
                    <a:lstStyle/>
                    <a:p>
                      <a:pPr algn="l"/>
                      <a:r>
                        <a:rPr lang="tr-TR" sz="1400">
                          <a:effectLst/>
                        </a:rPr>
                        <a:t>Sigorta kurumları</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Maliyet etkili hizmet, şeffaflık, iş etiğine uygun davranış</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417397044"/>
                  </a:ext>
                </a:extLst>
              </a:tr>
              <a:tr h="131321">
                <a:tc>
                  <a:txBody>
                    <a:bodyPr/>
                    <a:lstStyle/>
                    <a:p>
                      <a:pPr algn="l"/>
                      <a:r>
                        <a:rPr lang="tr-TR" sz="1400">
                          <a:effectLst/>
                        </a:rPr>
                        <a:t>Hekimler</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Mesleki özerklik, tıp etiği, ekonomik beklentiler</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956616375"/>
                  </a:ext>
                </a:extLst>
              </a:tr>
              <a:tr h="138150">
                <a:tc>
                  <a:txBody>
                    <a:bodyPr/>
                    <a:lstStyle/>
                    <a:p>
                      <a:pPr algn="l"/>
                      <a:r>
                        <a:rPr lang="tr-TR" sz="1400">
                          <a:effectLst/>
                        </a:rPr>
                        <a:t>Kurum personeli</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Ekonomik beklentiler, iş güvenliği, iş güvencesi, saygı</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241316945"/>
                  </a:ext>
                </a:extLst>
              </a:tr>
              <a:tr h="138150">
                <a:tc>
                  <a:txBody>
                    <a:bodyPr/>
                    <a:lstStyle/>
                    <a:p>
                      <a:pPr algn="l"/>
                      <a:r>
                        <a:rPr lang="tr-TR" sz="1400">
                          <a:effectLst/>
                        </a:rPr>
                        <a:t>Hissedarlar</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Yüksek kar payı, marka değerinin yükseltilmesi, pazar payının artması</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3297253515"/>
                  </a:ext>
                </a:extLst>
              </a:tr>
              <a:tr h="138150">
                <a:tc>
                  <a:txBody>
                    <a:bodyPr/>
                    <a:lstStyle/>
                    <a:p>
                      <a:pPr algn="l"/>
                      <a:r>
                        <a:rPr lang="tr-TR" sz="1400">
                          <a:effectLst/>
                        </a:rPr>
                        <a:t>Yönetim kurulu</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Kaliteli hizmet, markalaşma, finansal performans, pazar payı, rekabette üstünlük sağlama</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558650699"/>
                  </a:ext>
                </a:extLst>
              </a:tr>
              <a:tr h="256064">
                <a:tc>
                  <a:txBody>
                    <a:bodyPr/>
                    <a:lstStyle/>
                    <a:p>
                      <a:pPr algn="l"/>
                      <a:r>
                        <a:rPr lang="tr-TR" sz="1400">
                          <a:effectLst/>
                        </a:rPr>
                        <a:t>Meslek örgütleri</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Mesleki değerlerin gözetilmesi, meslek saygınlığın korunması, bilimsel standartlara uygun hizmet sunma.</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664949791"/>
                  </a:ext>
                </a:extLst>
              </a:tr>
              <a:tr h="256064">
                <a:tc>
                  <a:txBody>
                    <a:bodyPr/>
                    <a:lstStyle/>
                    <a:p>
                      <a:pPr algn="l"/>
                      <a:r>
                        <a:rPr lang="tr-TR" sz="1400">
                          <a:effectLst/>
                        </a:rPr>
                        <a:t>Akreditasyon Kurumları</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Akreditasyon şartlarına uygunluk</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360704555"/>
                  </a:ext>
                </a:extLst>
              </a:tr>
              <a:tr h="138150">
                <a:tc>
                  <a:txBody>
                    <a:bodyPr/>
                    <a:lstStyle/>
                    <a:p>
                      <a:pPr algn="l"/>
                      <a:r>
                        <a:rPr lang="tr-TR" sz="1400" dirty="0">
                          <a:effectLst/>
                        </a:rPr>
                        <a:t>Tedarikçiler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Zamanında ödeme, uygun sözleşme şartları</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394665257"/>
                  </a:ext>
                </a:extLst>
              </a:tr>
              <a:tr h="138150">
                <a:tc>
                  <a:txBody>
                    <a:bodyPr/>
                    <a:lstStyle/>
                    <a:p>
                      <a:pPr algn="l"/>
                      <a:r>
                        <a:rPr lang="tr-TR" sz="1400" dirty="0">
                          <a:effectLst/>
                        </a:rPr>
                        <a:t>Finansman Kurumları</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İyi finansal performans, ödeme planına uygun davranma</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968620697"/>
                  </a:ext>
                </a:extLst>
              </a:tr>
              <a:tr h="138150">
                <a:tc>
                  <a:txBody>
                    <a:bodyPr/>
                    <a:lstStyle/>
                    <a:p>
                      <a:pPr algn="l"/>
                      <a:r>
                        <a:rPr lang="tr-TR" sz="1400" dirty="0">
                          <a:effectLst/>
                        </a:rPr>
                        <a:t>Sağlık Bakanlığı</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a:effectLst/>
                        </a:rPr>
                        <a:t>Sağlık alanındaki düzenlemelere uygun davranma</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2599699198"/>
                  </a:ext>
                </a:extLst>
              </a:tr>
              <a:tr h="138150">
                <a:tc>
                  <a:txBody>
                    <a:bodyPr/>
                    <a:lstStyle/>
                    <a:p>
                      <a:pPr algn="l"/>
                      <a:r>
                        <a:rPr lang="tr-TR" sz="1400" dirty="0">
                          <a:effectLst/>
                        </a:rPr>
                        <a:t>Devlet</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Yasalara (örneğin ticaret, vergi, rekabet kanunlarına) uygun davranma </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2998784642"/>
                  </a:ext>
                </a:extLst>
              </a:tr>
              <a:tr h="138150">
                <a:tc>
                  <a:txBody>
                    <a:bodyPr/>
                    <a:lstStyle/>
                    <a:p>
                      <a:pPr algn="l"/>
                      <a:r>
                        <a:rPr lang="tr-TR" sz="1400">
                          <a:effectLst/>
                        </a:rPr>
                        <a:t>Tıp öğrencileri-stajyerler</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İyi mesleki uygulama örnekleri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554998834"/>
                  </a:ext>
                </a:extLst>
              </a:tr>
              <a:tr h="138150">
                <a:tc>
                  <a:txBody>
                    <a:bodyPr/>
                    <a:lstStyle/>
                    <a:p>
                      <a:pPr algn="l"/>
                      <a:r>
                        <a:rPr lang="tr-TR" sz="1400">
                          <a:effectLst/>
                        </a:rPr>
                        <a:t>Rakipler</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Tam rekabet şartlarını bozan davranışlardan uzak durma. </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3319121510"/>
                  </a:ext>
                </a:extLst>
              </a:tr>
              <a:tr h="138150">
                <a:tc>
                  <a:txBody>
                    <a:bodyPr/>
                    <a:lstStyle/>
                    <a:p>
                      <a:pPr algn="l"/>
                      <a:r>
                        <a:rPr lang="tr-TR" sz="1400" dirty="0">
                          <a:effectLst/>
                        </a:rPr>
                        <a:t>Sivil toplum kuruluşları</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Hasta haklarının gözetilmesi, sosyal sorumlulukların yerine getirilmesi.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1187409736"/>
                  </a:ext>
                </a:extLst>
              </a:tr>
              <a:tr h="200381">
                <a:tc>
                  <a:txBody>
                    <a:bodyPr/>
                    <a:lstStyle/>
                    <a:p>
                      <a:pPr algn="l"/>
                      <a:r>
                        <a:rPr lang="tr-TR" sz="1400">
                          <a:effectLst/>
                        </a:rPr>
                        <a:t>Sendikalar</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tc>
                  <a:txBody>
                    <a:bodyPr/>
                    <a:lstStyle/>
                    <a:p>
                      <a:pPr algn="l"/>
                      <a:r>
                        <a:rPr lang="tr-TR" sz="1400" dirty="0">
                          <a:effectLst/>
                        </a:rPr>
                        <a:t>Sendikal haklara saygı gösterilmesi, çalışanların ekonomik, sosyal haklarının geliştirilmesi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2352087964"/>
                  </a:ext>
                </a:extLst>
              </a:tr>
              <a:tr h="52900">
                <a:tc>
                  <a:txBody>
                    <a:bodyPr/>
                    <a:lstStyle/>
                    <a:p>
                      <a:pPr algn="l"/>
                      <a:r>
                        <a:rPr lang="tr-TR" sz="1400" dirty="0">
                          <a:effectLst/>
                        </a:rPr>
                        <a:t>Özel çalışan hekimler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tc>
                <a:tc>
                  <a:txBody>
                    <a:bodyPr/>
                    <a:lstStyle/>
                    <a:p>
                      <a:pPr algn="l"/>
                      <a:r>
                        <a:rPr lang="tr-TR" sz="1400" dirty="0">
                          <a:effectLst/>
                        </a:rPr>
                        <a:t>Gelişmiş tanı ve tedavi teknolojileri, tıp etiği, ekonomik çıkarlar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tc>
                <a:extLst>
                  <a:ext uri="{0D108BD9-81ED-4DB2-BD59-A6C34878D82A}">
                    <a16:rowId xmlns:a16="http://schemas.microsoft.com/office/drawing/2014/main" val="380946654"/>
                  </a:ext>
                </a:extLst>
              </a:tr>
              <a:tr h="256064">
                <a:tc>
                  <a:txBody>
                    <a:bodyPr/>
                    <a:lstStyle/>
                    <a:p>
                      <a:pPr algn="l"/>
                      <a:r>
                        <a:rPr lang="tr-TR" sz="1400">
                          <a:effectLst/>
                        </a:rPr>
                        <a:t>Medya/Sosyal Medya</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tc>
                <a:tc>
                  <a:txBody>
                    <a:bodyPr/>
                    <a:lstStyle/>
                    <a:p>
                      <a:pPr algn="l"/>
                      <a:r>
                        <a:rPr lang="tr-TR" sz="1400" dirty="0">
                          <a:effectLst/>
                        </a:rPr>
                        <a:t>Kamuoyunun bilgilendirilmesi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023" marR="54023" marT="0" marB="0" anchor="ctr"/>
                </a:tc>
                <a:extLst>
                  <a:ext uri="{0D108BD9-81ED-4DB2-BD59-A6C34878D82A}">
                    <a16:rowId xmlns:a16="http://schemas.microsoft.com/office/drawing/2014/main" val="3641957647"/>
                  </a:ext>
                </a:extLst>
              </a:tr>
            </a:tbl>
          </a:graphicData>
        </a:graphic>
      </p:graphicFrame>
    </p:spTree>
    <p:extLst>
      <p:ext uri="{BB962C8B-B14F-4D97-AF65-F5344CB8AC3E}">
        <p14:creationId xmlns:p14="http://schemas.microsoft.com/office/powerpoint/2010/main" val="2962410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890587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paydaşların potansiyel destek ve tehdit düzeyinin kararlaştırılması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9258300" y="747711"/>
            <a:ext cx="293370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6">
            <a:extLst>
              <a:ext uri="{FF2B5EF4-FFF2-40B4-BE49-F238E27FC236}">
                <a16:creationId xmlns:a16="http://schemas.microsoft.com/office/drawing/2014/main" id="{2538ADA8-7902-8868-5752-994A689A9A63}"/>
              </a:ext>
            </a:extLst>
          </p:cNvPr>
          <p:cNvGraphicFramePr>
            <a:graphicFrameLocks noGrp="1"/>
          </p:cNvGraphicFramePr>
          <p:nvPr>
            <p:extLst>
              <p:ext uri="{D42A27DB-BD31-4B8C-83A1-F6EECF244321}">
                <p14:modId xmlns:p14="http://schemas.microsoft.com/office/powerpoint/2010/main" val="213963724"/>
              </p:ext>
            </p:extLst>
          </p:nvPr>
        </p:nvGraphicFramePr>
        <p:xfrm>
          <a:off x="2919846" y="2327563"/>
          <a:ext cx="8666016" cy="4247580"/>
        </p:xfrm>
        <a:graphic>
          <a:graphicData uri="http://schemas.openxmlformats.org/drawingml/2006/table">
            <a:tbl>
              <a:tblPr firstRow="1" firstCol="1" bandRow="1">
                <a:tableStyleId>{69012ECD-51FC-41F1-AA8D-1B2483CD663E}</a:tableStyleId>
              </a:tblPr>
              <a:tblGrid>
                <a:gridCol w="6014887">
                  <a:extLst>
                    <a:ext uri="{9D8B030D-6E8A-4147-A177-3AD203B41FA5}">
                      <a16:colId xmlns:a16="http://schemas.microsoft.com/office/drawing/2014/main" val="1970326888"/>
                    </a:ext>
                  </a:extLst>
                </a:gridCol>
                <a:gridCol w="1340334">
                  <a:extLst>
                    <a:ext uri="{9D8B030D-6E8A-4147-A177-3AD203B41FA5}">
                      <a16:colId xmlns:a16="http://schemas.microsoft.com/office/drawing/2014/main" val="1720357538"/>
                    </a:ext>
                  </a:extLst>
                </a:gridCol>
                <a:gridCol w="1310795">
                  <a:extLst>
                    <a:ext uri="{9D8B030D-6E8A-4147-A177-3AD203B41FA5}">
                      <a16:colId xmlns:a16="http://schemas.microsoft.com/office/drawing/2014/main" val="2235889910"/>
                    </a:ext>
                  </a:extLst>
                </a:gridCol>
              </a:tblGrid>
              <a:tr h="251674">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600" b="0" dirty="0">
                          <a:effectLst/>
                        </a:rPr>
                        <a:t>Paydaşların Potansiyel Tehdit ve Destek Düzeyini Etkileyen Koşullar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5">
                        <a:lumMod val="5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164432030"/>
                  </a:ext>
                </a:extLst>
              </a:tr>
              <a:tr h="313325">
                <a:tc>
                  <a:txBody>
                    <a:bodyPr/>
                    <a:lstStyle/>
                    <a:p>
                      <a:pPr algn="just"/>
                      <a:endParaRPr lang="tr-TR" sz="16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5">
                        <a:lumMod val="50000"/>
                      </a:schemeClr>
                    </a:solidFill>
                  </a:tcPr>
                </a:tc>
                <a:tc>
                  <a:txBody>
                    <a:bodyPr/>
                    <a:lstStyle/>
                    <a:p>
                      <a:pPr algn="ctr"/>
                      <a:r>
                        <a:rPr lang="tr-TR" sz="1600" b="0" dirty="0">
                          <a:solidFill>
                            <a:schemeClr val="bg1"/>
                          </a:solidFill>
                          <a:effectLst/>
                        </a:rPr>
                        <a:t>Tehdit Düzeyi</a:t>
                      </a:r>
                      <a:endParaRPr lang="tr-TR" sz="16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50000"/>
                      </a:schemeClr>
                    </a:solidFill>
                  </a:tcPr>
                </a:tc>
                <a:tc>
                  <a:txBody>
                    <a:bodyPr/>
                    <a:lstStyle/>
                    <a:p>
                      <a:pPr algn="ctr"/>
                      <a:r>
                        <a:rPr lang="tr-TR" sz="1600" b="0" dirty="0">
                          <a:solidFill>
                            <a:schemeClr val="bg1"/>
                          </a:solidFill>
                          <a:effectLst/>
                        </a:rPr>
                        <a:t>Destek Düzeyi</a:t>
                      </a:r>
                      <a:endParaRPr lang="tr-TR" sz="16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50000"/>
                      </a:schemeClr>
                    </a:solidFill>
                  </a:tcPr>
                </a:tc>
                <a:extLst>
                  <a:ext uri="{0D108BD9-81ED-4DB2-BD59-A6C34878D82A}">
                    <a16:rowId xmlns:a16="http://schemas.microsoft.com/office/drawing/2014/main" val="2120463084"/>
                  </a:ext>
                </a:extLst>
              </a:tr>
              <a:tr h="313325">
                <a:tc>
                  <a:txBody>
                    <a:bodyPr/>
                    <a:lstStyle/>
                    <a:p>
                      <a:pPr algn="just"/>
                      <a:r>
                        <a:rPr lang="tr-TR" sz="1600" b="0" dirty="0">
                          <a:effectLst/>
                          <a:latin typeface="+mj-lt"/>
                        </a:rPr>
                        <a:t>[PAYDAŞ] gereksinim duyduğumuz temel kaynakları kontrol ediyorsa</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1838755590"/>
                  </a:ext>
                </a:extLst>
              </a:tr>
              <a:tr h="313325">
                <a:tc>
                  <a:txBody>
                    <a:bodyPr/>
                    <a:lstStyle/>
                    <a:p>
                      <a:pPr algn="just"/>
                      <a:r>
                        <a:rPr lang="tr-TR" sz="1600" b="0" dirty="0">
                          <a:effectLst/>
                          <a:latin typeface="+mj-lt"/>
                        </a:rPr>
                        <a:t>[PAYDAŞ] gereksinim duyduğumuz temel kaynakları kontrol etmiyorsa</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Etkilemez</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1581366064"/>
                  </a:ext>
                </a:extLst>
              </a:tr>
              <a:tr h="313325">
                <a:tc>
                  <a:txBody>
                    <a:bodyPr/>
                    <a:lstStyle/>
                    <a:p>
                      <a:pPr algn="just"/>
                      <a:r>
                        <a:rPr lang="tr-TR" sz="1600" b="0" dirty="0">
                          <a:effectLst/>
                          <a:latin typeface="+mj-lt"/>
                        </a:rPr>
                        <a:t>[PAYDAŞ] bize göre daha güçlü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Etkilemez</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1327895917"/>
                  </a:ext>
                </a:extLst>
              </a:tr>
              <a:tr h="313325">
                <a:tc>
                  <a:txBody>
                    <a:bodyPr/>
                    <a:lstStyle/>
                    <a:p>
                      <a:r>
                        <a:rPr lang="tr-TR" sz="1600" b="0" dirty="0">
                          <a:effectLst/>
                          <a:latin typeface="+mj-lt"/>
                        </a:rPr>
                        <a:t>[PAYDAŞ] gücü, bizim gücümüze denk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Etkilemez</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Etkilemez</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004946129"/>
                  </a:ext>
                </a:extLst>
              </a:tr>
              <a:tr h="313325">
                <a:tc>
                  <a:txBody>
                    <a:bodyPr/>
                    <a:lstStyle/>
                    <a:p>
                      <a:r>
                        <a:rPr lang="tr-TR" sz="1600" b="0" dirty="0">
                          <a:effectLst/>
                          <a:latin typeface="+mj-lt"/>
                        </a:rPr>
                        <a:t>[PAYDAŞ] bize göre güçsüz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991949131"/>
                  </a:ext>
                </a:extLst>
              </a:tr>
              <a:tr h="313325">
                <a:tc>
                  <a:txBody>
                    <a:bodyPr/>
                    <a:lstStyle/>
                    <a:p>
                      <a:pPr algn="just"/>
                      <a:r>
                        <a:rPr lang="tr-TR" sz="1600" b="0" dirty="0">
                          <a:effectLst/>
                          <a:latin typeface="+mj-lt"/>
                        </a:rPr>
                        <a:t>[PAYDAŞ] bize karşı destekleyici tavır alıyor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084687103"/>
                  </a:ext>
                </a:extLst>
              </a:tr>
              <a:tr h="313325">
                <a:tc>
                  <a:txBody>
                    <a:bodyPr/>
                    <a:lstStyle/>
                    <a:p>
                      <a:pPr algn="just"/>
                      <a:r>
                        <a:rPr lang="tr-TR" sz="1600" b="0" dirty="0">
                          <a:effectLst/>
                          <a:latin typeface="+mj-lt"/>
                        </a:rPr>
                        <a:t>[PAYDAŞ] bize karşı engelleyici tavır alıyor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3660880729"/>
                  </a:ext>
                </a:extLst>
              </a:tr>
              <a:tr h="313325">
                <a:tc>
                  <a:txBody>
                    <a:bodyPr/>
                    <a:lstStyle/>
                    <a:p>
                      <a:pPr algn="just"/>
                      <a:r>
                        <a:rPr lang="tr-TR" sz="1600" b="0" dirty="0">
                          <a:effectLst/>
                          <a:latin typeface="+mj-lt"/>
                        </a:rPr>
                        <a:t>[PAYDAŞ] hiçbir kuruma karşı herhangi bir tavır alamıyor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44613612"/>
                  </a:ext>
                </a:extLst>
              </a:tr>
              <a:tr h="313325">
                <a:tc>
                  <a:txBody>
                    <a:bodyPr/>
                    <a:lstStyle/>
                    <a:p>
                      <a:pPr algn="just"/>
                      <a:r>
                        <a:rPr lang="tr-TR" sz="1600" b="0" dirty="0">
                          <a:effectLst/>
                          <a:latin typeface="+mj-lt"/>
                        </a:rPr>
                        <a:t>[PAYDAŞ] diğer paydaşlarla işbirliği yapabiliyor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Etkilemez</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920524465"/>
                  </a:ext>
                </a:extLst>
              </a:tr>
              <a:tr h="313325">
                <a:tc>
                  <a:txBody>
                    <a:bodyPr/>
                    <a:lstStyle/>
                    <a:p>
                      <a:pPr algn="just"/>
                      <a:r>
                        <a:rPr lang="tr-TR" sz="1600" b="0" dirty="0">
                          <a:effectLst/>
                          <a:latin typeface="+mj-lt"/>
                        </a:rPr>
                        <a:t>[PAYDAŞ] bizimle ile işbirliği yapabiliyor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Artar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1552740709"/>
                  </a:ext>
                </a:extLst>
              </a:tr>
              <a:tr h="313325">
                <a:tc>
                  <a:txBody>
                    <a:bodyPr/>
                    <a:lstStyle/>
                    <a:p>
                      <a:pPr algn="just"/>
                      <a:r>
                        <a:rPr lang="tr-TR" sz="1600" b="0" dirty="0">
                          <a:effectLst/>
                          <a:latin typeface="+mj-lt"/>
                        </a:rPr>
                        <a:t>[PAYDAŞ] herhangi bir kurumla işbirliğine girme niyetinde değil ise</a:t>
                      </a:r>
                      <a:endParaRPr lang="tr-TR" sz="1600" b="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r>
                        <a:rPr lang="tr-TR" sz="1600" b="0" dirty="0">
                          <a:effectLst/>
                        </a:rPr>
                        <a:t>Azalır</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861377010"/>
                  </a:ext>
                </a:extLst>
              </a:tr>
            </a:tbl>
          </a:graphicData>
        </a:graphic>
      </p:graphicFrame>
      <p:sp>
        <p:nvSpPr>
          <p:cNvPr id="14" name="Metin kutusu 13">
            <a:extLst>
              <a:ext uri="{FF2B5EF4-FFF2-40B4-BE49-F238E27FC236}">
                <a16:creationId xmlns:a16="http://schemas.microsoft.com/office/drawing/2014/main" id="{00538DC5-03ED-899E-31D8-F7CD880D1515}"/>
              </a:ext>
            </a:extLst>
          </p:cNvPr>
          <p:cNvSpPr txBox="1"/>
          <p:nvPr/>
        </p:nvSpPr>
        <p:spPr>
          <a:xfrm>
            <a:off x="2234047" y="1802379"/>
            <a:ext cx="9829800" cy="369332"/>
          </a:xfrm>
          <a:prstGeom prst="rect">
            <a:avLst/>
          </a:prstGeom>
          <a:noFill/>
        </p:spPr>
        <p:txBody>
          <a:bodyPr wrap="square" rtlCol="0">
            <a:spAutoFit/>
          </a:bodyPr>
          <a:lstStyle/>
          <a:p>
            <a:r>
              <a:rPr lang="tr-TR" dirty="0"/>
              <a:t>Bir paydaşın potansiyel destek ve tehdit düzeyinin kararlaştırmak için aşağıdaki koşullara bakılabilir.</a:t>
            </a:r>
          </a:p>
        </p:txBody>
      </p:sp>
      <p:grpSp>
        <p:nvGrpSpPr>
          <p:cNvPr id="2" name="Grup 1">
            <a:extLst>
              <a:ext uri="{FF2B5EF4-FFF2-40B4-BE49-F238E27FC236}">
                <a16:creationId xmlns:a16="http://schemas.microsoft.com/office/drawing/2014/main" id="{AEEE229D-DC52-B4B9-AC48-15DF99FCFB5F}"/>
              </a:ext>
            </a:extLst>
          </p:cNvPr>
          <p:cNvGrpSpPr/>
          <p:nvPr/>
        </p:nvGrpSpPr>
        <p:grpSpPr>
          <a:xfrm>
            <a:off x="0" y="3984468"/>
            <a:ext cx="2738952" cy="1403643"/>
            <a:chOff x="8225609" y="3622371"/>
            <a:chExt cx="2385100" cy="1403643"/>
          </a:xfrm>
        </p:grpSpPr>
        <p:pic>
          <p:nvPicPr>
            <p:cNvPr id="3" name="Picture 2" descr="Investigation Icon Images | Free Vectors, Stock Photos &amp; PSD | Page 3">
              <a:extLst>
                <a:ext uri="{FF2B5EF4-FFF2-40B4-BE49-F238E27FC236}">
                  <a16:creationId xmlns:a16="http://schemas.microsoft.com/office/drawing/2014/main" id="{4E2F3555-86CB-445C-FA46-0EB7FFD7C2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5609" y="3622371"/>
              <a:ext cx="1494848" cy="1403643"/>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C95AE936-9FFC-07D5-2314-E6EFFA7740E3}"/>
                </a:ext>
              </a:extLst>
            </p:cNvPr>
            <p:cNvSpPr txBox="1"/>
            <p:nvPr/>
          </p:nvSpPr>
          <p:spPr>
            <a:xfrm>
              <a:off x="9334295" y="3874855"/>
              <a:ext cx="1276414" cy="830997"/>
            </a:xfrm>
            <a:prstGeom prst="rect">
              <a:avLst/>
            </a:prstGeom>
            <a:noFill/>
          </p:spPr>
          <p:txBody>
            <a:bodyPr wrap="square" rtlCol="0">
              <a:spAutoFit/>
            </a:bodyPr>
            <a:lstStyle/>
            <a:p>
              <a:r>
                <a:rPr lang="tr-TR" sz="1600" i="1" dirty="0"/>
                <a:t>Bu soruları SGK açısından yanıtlayalım</a:t>
              </a:r>
            </a:p>
          </p:txBody>
        </p:sp>
      </p:grpSp>
    </p:spTree>
    <p:extLst>
      <p:ext uri="{BB962C8B-B14F-4D97-AF65-F5344CB8AC3E}">
        <p14:creationId xmlns:p14="http://schemas.microsoft.com/office/powerpoint/2010/main" val="1110546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FC3C2269-21AE-0399-E16A-FBE91B696DAA}"/>
              </a:ext>
            </a:extLst>
          </p:cNvPr>
          <p:cNvGraphicFramePr>
            <a:graphicFrameLocks noGrp="1"/>
          </p:cNvGraphicFramePr>
          <p:nvPr>
            <p:extLst>
              <p:ext uri="{D42A27DB-BD31-4B8C-83A1-F6EECF244321}">
                <p14:modId xmlns:p14="http://schemas.microsoft.com/office/powerpoint/2010/main" val="198161139"/>
              </p:ext>
            </p:extLst>
          </p:nvPr>
        </p:nvGraphicFramePr>
        <p:xfrm>
          <a:off x="1249680" y="1981359"/>
          <a:ext cx="10109201" cy="3279417"/>
        </p:xfrm>
        <a:graphic>
          <a:graphicData uri="http://schemas.openxmlformats.org/drawingml/2006/table">
            <a:tbl>
              <a:tblPr firstRow="1" firstCol="1" bandRow="1">
                <a:tableStyleId>{5C22544A-7EE6-4342-B048-85BDC9FD1C3A}</a:tableStyleId>
              </a:tblPr>
              <a:tblGrid>
                <a:gridCol w="1282752">
                  <a:extLst>
                    <a:ext uri="{9D8B030D-6E8A-4147-A177-3AD203B41FA5}">
                      <a16:colId xmlns:a16="http://schemas.microsoft.com/office/drawing/2014/main" val="3188594763"/>
                    </a:ext>
                  </a:extLst>
                </a:gridCol>
                <a:gridCol w="1148235">
                  <a:extLst>
                    <a:ext uri="{9D8B030D-6E8A-4147-A177-3AD203B41FA5}">
                      <a16:colId xmlns:a16="http://schemas.microsoft.com/office/drawing/2014/main" val="133643514"/>
                    </a:ext>
                  </a:extLst>
                </a:gridCol>
                <a:gridCol w="3108950">
                  <a:extLst>
                    <a:ext uri="{9D8B030D-6E8A-4147-A177-3AD203B41FA5}">
                      <a16:colId xmlns:a16="http://schemas.microsoft.com/office/drawing/2014/main" val="3754710766"/>
                    </a:ext>
                  </a:extLst>
                </a:gridCol>
                <a:gridCol w="1460765">
                  <a:extLst>
                    <a:ext uri="{9D8B030D-6E8A-4147-A177-3AD203B41FA5}">
                      <a16:colId xmlns:a16="http://schemas.microsoft.com/office/drawing/2014/main" val="2517450751"/>
                    </a:ext>
                  </a:extLst>
                </a:gridCol>
                <a:gridCol w="3108499">
                  <a:extLst>
                    <a:ext uri="{9D8B030D-6E8A-4147-A177-3AD203B41FA5}">
                      <a16:colId xmlns:a16="http://schemas.microsoft.com/office/drawing/2014/main" val="1316144792"/>
                    </a:ext>
                  </a:extLst>
                </a:gridCol>
              </a:tblGrid>
              <a:tr h="446271">
                <a:tc>
                  <a:txBody>
                    <a:bodyPr/>
                    <a:lstStyle/>
                    <a:p>
                      <a:pPr algn="l"/>
                      <a:r>
                        <a:rPr lang="tr-TR" sz="1400" dirty="0">
                          <a:effectLst/>
                        </a:rPr>
                        <a:t> Paydaşlar </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dirty="0">
                          <a:solidFill>
                            <a:schemeClr val="tx1"/>
                          </a:solidFill>
                          <a:effectLst/>
                        </a:rPr>
                        <a:t>Potansiyel Tehdit Düzeyi</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r>
                        <a:rPr lang="tr-TR" sz="1400" dirty="0">
                          <a:solidFill>
                            <a:schemeClr val="tx1"/>
                          </a:solidFill>
                          <a:effectLst/>
                        </a:rPr>
                        <a:t>Kanıtlar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r>
                        <a:rPr lang="tr-TR" sz="1400" dirty="0">
                          <a:solidFill>
                            <a:schemeClr val="tx1"/>
                          </a:solidFill>
                          <a:effectLst/>
                        </a:rPr>
                        <a:t>Potansiyel Destek Düzeyi</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r>
                        <a:rPr lang="tr-TR" sz="1400" dirty="0">
                          <a:solidFill>
                            <a:schemeClr val="tx1"/>
                          </a:solidFill>
                          <a:effectLst/>
                        </a:rPr>
                        <a:t>Kanıtlar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3306527467"/>
                  </a:ext>
                </a:extLst>
              </a:tr>
              <a:tr h="743785">
                <a:tc>
                  <a:txBody>
                    <a:bodyPr/>
                    <a:lstStyle/>
                    <a:p>
                      <a:r>
                        <a:rPr lang="tr-TR" sz="1400" dirty="0">
                          <a:effectLst/>
                        </a:rPr>
                        <a:t>Yönetim kurulu</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dirty="0">
                          <a:solidFill>
                            <a:schemeClr val="tx1"/>
                          </a:solidFill>
                          <a:effectLst/>
                        </a:rPr>
                        <a:t>1</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r>
                        <a:rPr lang="tr-TR" sz="1400" dirty="0">
                          <a:solidFill>
                            <a:schemeClr val="tx1"/>
                          </a:solidFill>
                          <a:effectLst/>
                        </a:rPr>
                        <a:t>Yönetim kurulu üyeleri, hastane için herhangi bir tehdit oluşturmamıştır; ancak yönetim kurulu üyeleri arasında anlaşmazlık artmaktadır.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r>
                        <a:rPr lang="tr-TR" sz="1400">
                          <a:solidFill>
                            <a:schemeClr val="tx1"/>
                          </a:solidFill>
                          <a:effectLst/>
                        </a:rPr>
                        <a:t>9</a:t>
                      </a:r>
                      <a:endParaRPr lang="tr-TR"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r>
                        <a:rPr lang="tr-TR" sz="1400" dirty="0">
                          <a:solidFill>
                            <a:schemeClr val="tx1"/>
                          </a:solidFill>
                          <a:effectLst/>
                        </a:rPr>
                        <a:t>Yönetim kurulu, hastaneye ek kaynak sağlamaktadır.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3819989995"/>
                  </a:ext>
                </a:extLst>
              </a:tr>
              <a:tr h="640894">
                <a:tc>
                  <a:txBody>
                    <a:bodyPr/>
                    <a:lstStyle/>
                    <a:p>
                      <a:r>
                        <a:rPr lang="tr-TR" sz="1400" dirty="0">
                          <a:effectLst/>
                        </a:rPr>
                        <a:t>Rakipler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a:solidFill>
                            <a:schemeClr val="tx1"/>
                          </a:solidFill>
                          <a:effectLst/>
                        </a:rPr>
                        <a:t>9</a:t>
                      </a:r>
                      <a:endParaRPr lang="tr-TR"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r>
                        <a:rPr lang="tr-TR" sz="1400" dirty="0">
                          <a:solidFill>
                            <a:schemeClr val="tx1"/>
                          </a:solidFill>
                          <a:effectLst/>
                        </a:rPr>
                        <a:t>Rakip hastane kapasitesini artırmakta ve alınan fark oranını aşağı çekmeyi planlamaktadır.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r>
                        <a:rPr lang="tr-TR" sz="1400" dirty="0">
                          <a:solidFill>
                            <a:schemeClr val="tx1"/>
                          </a:solidFill>
                          <a:effectLst/>
                        </a:rPr>
                        <a:t>2</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r>
                        <a:rPr lang="tr-TR" sz="1400" dirty="0">
                          <a:solidFill>
                            <a:schemeClr val="tx1"/>
                          </a:solidFill>
                          <a:effectLst/>
                        </a:rPr>
                        <a:t>Rakip hastane ile sağlık turizmi alanında ortak hareket etme yönünde arayışlar sürmektedir.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987549989"/>
                  </a:ext>
                </a:extLst>
              </a:tr>
              <a:tr h="595027">
                <a:tc>
                  <a:txBody>
                    <a:bodyPr/>
                    <a:lstStyle/>
                    <a:p>
                      <a:r>
                        <a:rPr lang="tr-TR" sz="1400" dirty="0">
                          <a:effectLst/>
                        </a:rPr>
                        <a:t>Gönüllüler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p>
                  </a:txBody>
                  <a:tcPr marL="68580" marR="68580" marT="0" marB="0" anchor="ctr">
                    <a:solidFill>
                      <a:schemeClr val="accent5">
                        <a:lumMod val="40000"/>
                        <a:lumOff val="60000"/>
                      </a:schemeClr>
                    </a:solidFill>
                  </a:tcPr>
                </a:tc>
                <a:tc>
                  <a:txBody>
                    <a:bodyPr/>
                    <a:lstStyle/>
                    <a:p>
                      <a:r>
                        <a:rPr lang="tr-TR" sz="1400" dirty="0">
                          <a:solidFill>
                            <a:schemeClr val="tx1"/>
                          </a:solidFill>
                          <a:effectLst/>
                          <a:latin typeface="+mn-lt"/>
                          <a:ea typeface="Times New Roman" panose="02020603050405020304" pitchFamily="18" charset="0"/>
                          <a:cs typeface="Times New Roman" panose="02020603050405020304" pitchFamily="18" charset="0"/>
                        </a:rPr>
                        <a:t>Gönüllüler arasında basit  uyumsuzluklar bulunmaktadır.</a:t>
                      </a:r>
                    </a:p>
                  </a:txBody>
                  <a:tcPr marL="68580" marR="68580" marT="0" marB="0" anchor="ctr">
                    <a:solidFill>
                      <a:schemeClr val="accent5">
                        <a:lumMod val="40000"/>
                        <a:lumOff val="60000"/>
                      </a:schemeClr>
                    </a:solidFill>
                  </a:tcPr>
                </a:tc>
                <a:tc>
                  <a:txBody>
                    <a:bodyPr/>
                    <a:lstStyle/>
                    <a:p>
                      <a:pPr algn="ctr"/>
                      <a:r>
                        <a:rPr lang="tr-TR" sz="1400" dirty="0">
                          <a:solidFill>
                            <a:schemeClr val="tx1"/>
                          </a:solidFill>
                          <a:effectLst/>
                          <a:latin typeface="+mn-lt"/>
                          <a:ea typeface="Times New Roman" panose="02020603050405020304" pitchFamily="18" charset="0"/>
                          <a:cs typeface="Times New Roman" panose="02020603050405020304" pitchFamily="18" charset="0"/>
                        </a:rPr>
                        <a:t>3</a:t>
                      </a:r>
                    </a:p>
                  </a:txBody>
                  <a:tcPr marL="68580" marR="68580" marT="0" marB="0" anchor="ctr">
                    <a:solidFill>
                      <a:schemeClr val="accent6">
                        <a:lumMod val="40000"/>
                        <a:lumOff val="60000"/>
                      </a:schemeClr>
                    </a:solidFill>
                  </a:tcPr>
                </a:tc>
                <a:tc>
                  <a:txBody>
                    <a:bodyPr/>
                    <a:lstStyle/>
                    <a:p>
                      <a:r>
                        <a:rPr lang="tr-TR" sz="1400" dirty="0">
                          <a:solidFill>
                            <a:schemeClr val="tx1"/>
                          </a:solidFill>
                          <a:effectLst/>
                          <a:latin typeface="+mn-lt"/>
                          <a:ea typeface="Times New Roman" panose="02020603050405020304" pitchFamily="18" charset="0"/>
                          <a:cs typeface="Times New Roman" panose="02020603050405020304" pitchFamily="18" charset="0"/>
                        </a:rPr>
                        <a:t>Gönüllüler, hastane personelinin işlerini çok fazla kolaylaştırmamaktadır.</a:t>
                      </a:r>
                    </a:p>
                  </a:txBody>
                  <a:tcPr marL="68580" marR="68580" marT="0" marB="0" anchor="ctr">
                    <a:solidFill>
                      <a:schemeClr val="accent6">
                        <a:lumMod val="40000"/>
                        <a:lumOff val="60000"/>
                      </a:schemeClr>
                    </a:solidFill>
                  </a:tcPr>
                </a:tc>
                <a:extLst>
                  <a:ext uri="{0D108BD9-81ED-4DB2-BD59-A6C34878D82A}">
                    <a16:rowId xmlns:a16="http://schemas.microsoft.com/office/drawing/2014/main" val="1925233602"/>
                  </a:ext>
                </a:extLst>
              </a:tr>
              <a:tr h="743785">
                <a:tc>
                  <a:txBody>
                    <a:bodyPr/>
                    <a:lstStyle/>
                    <a:p>
                      <a:r>
                        <a:rPr lang="tr-TR" sz="1400">
                          <a:effectLst/>
                        </a:rPr>
                        <a:t>Sigorta kurumları</a:t>
                      </a:r>
                      <a:endParaRPr lang="tr-T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a:solidFill>
                            <a:schemeClr val="tx1"/>
                          </a:solidFill>
                          <a:effectLst/>
                        </a:rPr>
                        <a:t>9</a:t>
                      </a:r>
                      <a:endParaRPr lang="tr-TR"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r>
                        <a:rPr lang="tr-TR" sz="1400" dirty="0">
                          <a:solidFill>
                            <a:schemeClr val="tx1"/>
                          </a:solidFill>
                          <a:effectLst/>
                        </a:rPr>
                        <a:t>SGK geçen sene fatura tutarının % 8’i oranında kesinti yaptı. Hastanenin gelir kaybı, yaklaşık 30 Milyon TL’dir.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r>
                        <a:rPr lang="tr-TR" sz="1400">
                          <a:solidFill>
                            <a:schemeClr val="tx1"/>
                          </a:solidFill>
                          <a:effectLst/>
                        </a:rPr>
                        <a:t>9</a:t>
                      </a:r>
                      <a:endParaRPr lang="tr-TR"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r>
                        <a:rPr lang="tr-TR" sz="1400" dirty="0">
                          <a:solidFill>
                            <a:schemeClr val="tx1"/>
                          </a:solidFill>
                          <a:effectLst/>
                        </a:rPr>
                        <a:t>Hastane gelirlerinin % 45’ini SGK tarafından yapılan ödemeler oluşturmaktadır.</a:t>
                      </a:r>
                      <a:endParaRPr lang="tr-TR"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1979964693"/>
                  </a:ext>
                </a:extLst>
              </a:tr>
            </a:tbl>
          </a:graphicData>
        </a:graphic>
      </p:graphicFrame>
      <p:sp>
        <p:nvSpPr>
          <p:cNvPr id="3" name="Rectangle: Rounded Corners 5">
            <a:extLst>
              <a:ext uri="{FF2B5EF4-FFF2-40B4-BE49-F238E27FC236}">
                <a16:creationId xmlns:a16="http://schemas.microsoft.com/office/drawing/2014/main" id="{94DE7CF1-8A17-7EED-E488-580468346974}"/>
              </a:ext>
            </a:extLst>
          </p:cNvPr>
          <p:cNvSpPr/>
          <p:nvPr/>
        </p:nvSpPr>
        <p:spPr>
          <a:xfrm>
            <a:off x="352423" y="407192"/>
            <a:ext cx="95812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örnek: paydaşların potansiyel destek ve tehdit düzeyi ile ilgili değerlendirmeler</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F8D89D5D-C560-B6D2-3987-63C7A360CBCB}"/>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7">
            <a:extLst>
              <a:ext uri="{FF2B5EF4-FFF2-40B4-BE49-F238E27FC236}">
                <a16:creationId xmlns:a16="http://schemas.microsoft.com/office/drawing/2014/main" id="{D4FD9073-1041-35F3-C800-FAB17B5E241E}"/>
              </a:ext>
            </a:extLst>
          </p:cNvPr>
          <p:cNvCxnSpPr>
            <a:cxnSpLocks/>
            <a:stCxn id="3" idx="3"/>
          </p:cNvCxnSpPr>
          <p:nvPr/>
        </p:nvCxnSpPr>
        <p:spPr>
          <a:xfrm>
            <a:off x="9933709" y="747711"/>
            <a:ext cx="2258291"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0079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42C65913-9850-E067-0ADA-A62FCA62561C}"/>
              </a:ext>
            </a:extLst>
          </p:cNvPr>
          <p:cNvSpPr/>
          <p:nvPr/>
        </p:nvSpPr>
        <p:spPr>
          <a:xfrm>
            <a:off x="352423" y="407192"/>
            <a:ext cx="9996922"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adım 3. paydaşların potansiyel destek ve tehdit derecelerine göre sınıflandırılması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6DA70505-9103-7D0A-E586-D5BF78664117}"/>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664211DA-CD96-0589-01CD-C166CABAB95C}"/>
              </a:ext>
            </a:extLst>
          </p:cNvPr>
          <p:cNvCxnSpPr>
            <a:cxnSpLocks/>
            <a:stCxn id="2" idx="3"/>
          </p:cNvCxnSpPr>
          <p:nvPr/>
        </p:nvCxnSpPr>
        <p:spPr>
          <a:xfrm>
            <a:off x="10349345" y="747711"/>
            <a:ext cx="1842655"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pSp>
        <p:nvGrpSpPr>
          <p:cNvPr id="7" name="Grup 6">
            <a:extLst>
              <a:ext uri="{FF2B5EF4-FFF2-40B4-BE49-F238E27FC236}">
                <a16:creationId xmlns:a16="http://schemas.microsoft.com/office/drawing/2014/main" id="{546DC760-7FC5-557E-B7B8-8AD0A2F14865}"/>
              </a:ext>
            </a:extLst>
          </p:cNvPr>
          <p:cNvGrpSpPr/>
          <p:nvPr/>
        </p:nvGrpSpPr>
        <p:grpSpPr>
          <a:xfrm>
            <a:off x="5533237" y="1428749"/>
            <a:ext cx="5651263" cy="5053132"/>
            <a:chOff x="5533237" y="1428749"/>
            <a:chExt cx="5651263" cy="5053132"/>
          </a:xfrm>
        </p:grpSpPr>
        <p:pic>
          <p:nvPicPr>
            <p:cNvPr id="8" name="Picture 2" descr="Ölçülen Kılavuz Grafik Çizim Izgarası Beyaz Arka Planda Yalıtılmış Ölçüm  Numaraları Kümeleri Ile Köşe Cetvel Vektör Grafik Kağıt Şablonu Arka Plan  Stok Vektör Sanatı &amp; Arka planlar'nin Daha Fazla Görseli - iStock">
              <a:extLst>
                <a:ext uri="{FF2B5EF4-FFF2-40B4-BE49-F238E27FC236}">
                  <a16:creationId xmlns:a16="http://schemas.microsoft.com/office/drawing/2014/main" id="{3A5ECB15-A527-2793-0B8A-EFF5BB601E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7370" y="1428749"/>
              <a:ext cx="5537130" cy="4899244"/>
            </a:xfrm>
            <a:prstGeom prst="rect">
              <a:avLst/>
            </a:prstGeom>
            <a:noFill/>
            <a:extLst>
              <a:ext uri="{909E8E84-426E-40DD-AFC4-6F175D3DCCD1}">
                <a14:hiddenFill xmlns:a14="http://schemas.microsoft.com/office/drawing/2010/main">
                  <a:solidFill>
                    <a:srgbClr val="FFFFFF"/>
                  </a:solidFill>
                </a14:hiddenFill>
              </a:ext>
            </a:extLst>
          </p:spPr>
        </p:pic>
        <p:sp>
          <p:nvSpPr>
            <p:cNvPr id="9" name="Metin kutusu 8">
              <a:extLst>
                <a:ext uri="{FF2B5EF4-FFF2-40B4-BE49-F238E27FC236}">
                  <a16:creationId xmlns:a16="http://schemas.microsoft.com/office/drawing/2014/main" id="{CF0EE913-BFB1-F3B5-6DC2-EA6CB90B5027}"/>
                </a:ext>
              </a:extLst>
            </p:cNvPr>
            <p:cNvSpPr txBox="1"/>
            <p:nvPr/>
          </p:nvSpPr>
          <p:spPr>
            <a:xfrm>
              <a:off x="7176052" y="6174104"/>
              <a:ext cx="2882347" cy="307777"/>
            </a:xfrm>
            <a:prstGeom prst="rect">
              <a:avLst/>
            </a:prstGeom>
            <a:noFill/>
          </p:spPr>
          <p:txBody>
            <a:bodyPr wrap="square" rtlCol="0">
              <a:spAutoFit/>
            </a:bodyPr>
            <a:lstStyle/>
            <a:p>
              <a:pPr algn="ctr"/>
              <a:r>
                <a:rPr lang="tr-TR" sz="1400" b="1" dirty="0"/>
                <a:t>Paydaşın Potansiyel Tehdit Düzeyi</a:t>
              </a:r>
              <a:endParaRPr lang="tr-TR" b="1" dirty="0"/>
            </a:p>
          </p:txBody>
        </p:sp>
        <p:sp>
          <p:nvSpPr>
            <p:cNvPr id="10" name="Metin kutusu 9">
              <a:extLst>
                <a:ext uri="{FF2B5EF4-FFF2-40B4-BE49-F238E27FC236}">
                  <a16:creationId xmlns:a16="http://schemas.microsoft.com/office/drawing/2014/main" id="{575E4C7C-C5C5-BC48-4ABA-91F3B4304D56}"/>
                </a:ext>
              </a:extLst>
            </p:cNvPr>
            <p:cNvSpPr txBox="1"/>
            <p:nvPr/>
          </p:nvSpPr>
          <p:spPr>
            <a:xfrm rot="16200000">
              <a:off x="4245952" y="3575397"/>
              <a:ext cx="2882347" cy="307777"/>
            </a:xfrm>
            <a:prstGeom prst="rect">
              <a:avLst/>
            </a:prstGeom>
            <a:noFill/>
          </p:spPr>
          <p:txBody>
            <a:bodyPr wrap="square" rtlCol="0">
              <a:spAutoFit/>
            </a:bodyPr>
            <a:lstStyle/>
            <a:p>
              <a:pPr algn="ctr"/>
              <a:r>
                <a:rPr lang="tr-TR" sz="1400" b="1" dirty="0"/>
                <a:t>Paydaşın Potansiyel Destek Düzeyi</a:t>
              </a:r>
              <a:endParaRPr lang="tr-TR" b="1" dirty="0"/>
            </a:p>
          </p:txBody>
        </p:sp>
      </p:grpSp>
      <p:sp>
        <p:nvSpPr>
          <p:cNvPr id="11" name="Metin kutusu 10">
            <a:extLst>
              <a:ext uri="{FF2B5EF4-FFF2-40B4-BE49-F238E27FC236}">
                <a16:creationId xmlns:a16="http://schemas.microsoft.com/office/drawing/2014/main" id="{28F2649D-9A73-B47B-C5A2-888FE2288992}"/>
              </a:ext>
            </a:extLst>
          </p:cNvPr>
          <p:cNvSpPr txBox="1"/>
          <p:nvPr/>
        </p:nvSpPr>
        <p:spPr>
          <a:xfrm>
            <a:off x="1371600" y="2036618"/>
            <a:ext cx="3501736" cy="1200329"/>
          </a:xfrm>
          <a:prstGeom prst="rect">
            <a:avLst/>
          </a:prstGeom>
          <a:noFill/>
        </p:spPr>
        <p:txBody>
          <a:bodyPr wrap="square" rtlCol="0">
            <a:spAutoFit/>
          </a:bodyPr>
          <a:lstStyle/>
          <a:p>
            <a:r>
              <a:rPr lang="tr-TR" dirty="0"/>
              <a:t>Paydaşları potansiyel destek ve potansiyel tehdit düzeyine göre sınıflandırmak için paydaş matrisi oluşturabiliriz. </a:t>
            </a:r>
          </a:p>
        </p:txBody>
      </p:sp>
    </p:spTree>
    <p:extLst>
      <p:ext uri="{BB962C8B-B14F-4D97-AF65-F5344CB8AC3E}">
        <p14:creationId xmlns:p14="http://schemas.microsoft.com/office/powerpoint/2010/main" val="1556959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paydaş matrisi (haritası)</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stCxn id="6" idx="3"/>
          </p:cNvCxnSpPr>
          <p:nvPr/>
        </p:nvCxnSpPr>
        <p:spPr>
          <a:xfrm>
            <a:off x="5938345" y="747711"/>
            <a:ext cx="6253655"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AutoShape 2" descr="CPA Firms are at a Crossroads - 2012 and Beyond - AICPA Insights"/>
          <p:cNvSpPr>
            <a:spLocks noChangeAspect="1" noChangeArrowheads="1"/>
          </p:cNvSpPr>
          <p:nvPr/>
        </p:nvSpPr>
        <p:spPr bwMode="auto">
          <a:xfrm>
            <a:off x="434973" y="935829"/>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nvGrpSpPr>
          <p:cNvPr id="4" name="Grup 3">
            <a:extLst>
              <a:ext uri="{FF2B5EF4-FFF2-40B4-BE49-F238E27FC236}">
                <a16:creationId xmlns:a16="http://schemas.microsoft.com/office/drawing/2014/main" id="{000B58D3-31D8-4BAB-9512-E0B69D592CDC}"/>
              </a:ext>
            </a:extLst>
          </p:cNvPr>
          <p:cNvGrpSpPr/>
          <p:nvPr/>
        </p:nvGrpSpPr>
        <p:grpSpPr>
          <a:xfrm>
            <a:off x="5533237" y="1428749"/>
            <a:ext cx="5651263" cy="5053132"/>
            <a:chOff x="5533237" y="1428749"/>
            <a:chExt cx="5651263" cy="5053132"/>
          </a:xfrm>
        </p:grpSpPr>
        <p:pic>
          <p:nvPicPr>
            <p:cNvPr id="3074" name="Picture 2" descr="Ölçülen Kılavuz Grafik Çizim Izgarası Beyaz Arka Planda Yalıtılmış Ölçüm  Numaraları Kümeleri Ile Köşe Cetvel Vektör Grafik Kağıt Şablonu Arka Plan  Stok Vektör Sanatı &amp; Arka planlar'nin Daha Fazla Görseli - iStock">
              <a:extLst>
                <a:ext uri="{FF2B5EF4-FFF2-40B4-BE49-F238E27FC236}">
                  <a16:creationId xmlns:a16="http://schemas.microsoft.com/office/drawing/2014/main" id="{235ADDD9-04E7-4D79-9D3D-B46430324B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7370" y="1428749"/>
              <a:ext cx="5537130" cy="4899244"/>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20896DCC-8826-4C0C-9837-0FF68840ED12}"/>
                </a:ext>
              </a:extLst>
            </p:cNvPr>
            <p:cNvSpPr txBox="1"/>
            <p:nvPr/>
          </p:nvSpPr>
          <p:spPr>
            <a:xfrm>
              <a:off x="7176052" y="6174104"/>
              <a:ext cx="2882347" cy="307777"/>
            </a:xfrm>
            <a:prstGeom prst="rect">
              <a:avLst/>
            </a:prstGeom>
            <a:noFill/>
          </p:spPr>
          <p:txBody>
            <a:bodyPr wrap="square" rtlCol="0">
              <a:spAutoFit/>
            </a:bodyPr>
            <a:lstStyle/>
            <a:p>
              <a:pPr algn="ctr"/>
              <a:r>
                <a:rPr lang="tr-TR" sz="1400" b="1" dirty="0"/>
                <a:t>Paydaşın Potansiyel Tehdit Düzeyi</a:t>
              </a:r>
              <a:endParaRPr lang="tr-TR" b="1" dirty="0"/>
            </a:p>
          </p:txBody>
        </p:sp>
        <p:sp>
          <p:nvSpPr>
            <p:cNvPr id="11" name="Metin kutusu 10">
              <a:extLst>
                <a:ext uri="{FF2B5EF4-FFF2-40B4-BE49-F238E27FC236}">
                  <a16:creationId xmlns:a16="http://schemas.microsoft.com/office/drawing/2014/main" id="{92E4C02C-8357-4755-9556-50A5E14AF25F}"/>
                </a:ext>
              </a:extLst>
            </p:cNvPr>
            <p:cNvSpPr txBox="1"/>
            <p:nvPr/>
          </p:nvSpPr>
          <p:spPr>
            <a:xfrm rot="16200000">
              <a:off x="4245952" y="3575397"/>
              <a:ext cx="2882347" cy="307777"/>
            </a:xfrm>
            <a:prstGeom prst="rect">
              <a:avLst/>
            </a:prstGeom>
            <a:noFill/>
          </p:spPr>
          <p:txBody>
            <a:bodyPr wrap="square" rtlCol="0">
              <a:spAutoFit/>
            </a:bodyPr>
            <a:lstStyle/>
            <a:p>
              <a:pPr algn="ctr"/>
              <a:r>
                <a:rPr lang="tr-TR" sz="1400" b="1" dirty="0"/>
                <a:t>Paydaşın Potansiyel Destek Düzeyi</a:t>
              </a:r>
              <a:endParaRPr lang="tr-TR" b="1" dirty="0"/>
            </a:p>
          </p:txBody>
        </p:sp>
      </p:grpSp>
      <p:grpSp>
        <p:nvGrpSpPr>
          <p:cNvPr id="3" name="Grup 2">
            <a:extLst>
              <a:ext uri="{FF2B5EF4-FFF2-40B4-BE49-F238E27FC236}">
                <a16:creationId xmlns:a16="http://schemas.microsoft.com/office/drawing/2014/main" id="{22679E25-79E9-674F-B35B-CED670FF12DE}"/>
              </a:ext>
            </a:extLst>
          </p:cNvPr>
          <p:cNvGrpSpPr/>
          <p:nvPr/>
        </p:nvGrpSpPr>
        <p:grpSpPr>
          <a:xfrm>
            <a:off x="6412227" y="1688329"/>
            <a:ext cx="2206486" cy="1976685"/>
            <a:chOff x="6425645" y="1717519"/>
            <a:chExt cx="2206486" cy="1976685"/>
          </a:xfrm>
        </p:grpSpPr>
        <p:sp>
          <p:nvSpPr>
            <p:cNvPr id="16" name="Dikdörtgen 15">
              <a:extLst>
                <a:ext uri="{FF2B5EF4-FFF2-40B4-BE49-F238E27FC236}">
                  <a16:creationId xmlns:a16="http://schemas.microsoft.com/office/drawing/2014/main" id="{2D113930-6DB5-4F9F-9836-9E4C8BB01B59}"/>
                </a:ext>
              </a:extLst>
            </p:cNvPr>
            <p:cNvSpPr/>
            <p:nvPr/>
          </p:nvSpPr>
          <p:spPr>
            <a:xfrm>
              <a:off x="6425645" y="1717519"/>
              <a:ext cx="2206486" cy="1976685"/>
            </a:xfrm>
            <a:prstGeom prst="rect">
              <a:avLst/>
            </a:prstGeom>
            <a:solidFill>
              <a:srgbClr val="FFCCCC">
                <a:alpha val="66667"/>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nvGrpSpPr>
            <p:cNvPr id="25" name="Grup 24">
              <a:extLst>
                <a:ext uri="{FF2B5EF4-FFF2-40B4-BE49-F238E27FC236}">
                  <a16:creationId xmlns:a16="http://schemas.microsoft.com/office/drawing/2014/main" id="{EDF8785F-D8AC-44AA-ADDD-3CD2E0C2B17E}"/>
                </a:ext>
              </a:extLst>
            </p:cNvPr>
            <p:cNvGrpSpPr/>
            <p:nvPr/>
          </p:nvGrpSpPr>
          <p:grpSpPr>
            <a:xfrm>
              <a:off x="6646160" y="1863257"/>
              <a:ext cx="1096272" cy="523220"/>
              <a:chOff x="3080094" y="2635790"/>
              <a:chExt cx="1096272" cy="523220"/>
            </a:xfrm>
          </p:grpSpPr>
          <p:pic>
            <p:nvPicPr>
              <p:cNvPr id="26" name="Grafik 25" descr="Öfke ana hat">
                <a:extLst>
                  <a:ext uri="{FF2B5EF4-FFF2-40B4-BE49-F238E27FC236}">
                    <a16:creationId xmlns:a16="http://schemas.microsoft.com/office/drawing/2014/main" id="{45B4FBCE-CA6C-4A30-BD7C-E744997A6D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80094" y="2703443"/>
                <a:ext cx="378724" cy="387627"/>
              </a:xfrm>
              <a:prstGeom prst="rect">
                <a:avLst/>
              </a:prstGeom>
            </p:spPr>
          </p:pic>
          <p:sp>
            <p:nvSpPr>
              <p:cNvPr id="27" name="Metin kutusu 26">
                <a:extLst>
                  <a:ext uri="{FF2B5EF4-FFF2-40B4-BE49-F238E27FC236}">
                    <a16:creationId xmlns:a16="http://schemas.microsoft.com/office/drawing/2014/main" id="{94A49D09-8C43-4C4A-87AB-06EBFA63CF3D}"/>
                  </a:ext>
                </a:extLst>
              </p:cNvPr>
              <p:cNvSpPr txBox="1"/>
              <p:nvPr/>
            </p:nvSpPr>
            <p:spPr>
              <a:xfrm>
                <a:off x="3327279" y="2635790"/>
                <a:ext cx="849087" cy="523220"/>
              </a:xfrm>
              <a:prstGeom prst="rect">
                <a:avLst/>
              </a:prstGeom>
              <a:noFill/>
            </p:spPr>
            <p:txBody>
              <a:bodyPr wrap="square" rtlCol="0">
                <a:spAutoFit/>
              </a:bodyPr>
              <a:lstStyle/>
              <a:p>
                <a:r>
                  <a:rPr lang="tr-TR" sz="1400" b="1" dirty="0"/>
                  <a:t>Yönetim Kurulu</a:t>
                </a:r>
              </a:p>
            </p:txBody>
          </p:sp>
        </p:grpSp>
      </p:grpSp>
      <p:grpSp>
        <p:nvGrpSpPr>
          <p:cNvPr id="7" name="Grup 6">
            <a:extLst>
              <a:ext uri="{FF2B5EF4-FFF2-40B4-BE49-F238E27FC236}">
                <a16:creationId xmlns:a16="http://schemas.microsoft.com/office/drawing/2014/main" id="{FAB93F54-866B-AA71-75E6-9E469BD66A52}"/>
              </a:ext>
            </a:extLst>
          </p:cNvPr>
          <p:cNvGrpSpPr/>
          <p:nvPr/>
        </p:nvGrpSpPr>
        <p:grpSpPr>
          <a:xfrm>
            <a:off x="8653179" y="1688328"/>
            <a:ext cx="2206486" cy="1976685"/>
            <a:chOff x="8647041" y="1732598"/>
            <a:chExt cx="2206486" cy="1976685"/>
          </a:xfrm>
        </p:grpSpPr>
        <p:sp>
          <p:nvSpPr>
            <p:cNvPr id="18" name="Dikdörtgen 17">
              <a:extLst>
                <a:ext uri="{FF2B5EF4-FFF2-40B4-BE49-F238E27FC236}">
                  <a16:creationId xmlns:a16="http://schemas.microsoft.com/office/drawing/2014/main" id="{EA063FD5-DA95-4180-8F21-694F98C7BA9F}"/>
                </a:ext>
              </a:extLst>
            </p:cNvPr>
            <p:cNvSpPr/>
            <p:nvPr/>
          </p:nvSpPr>
          <p:spPr>
            <a:xfrm>
              <a:off x="8647041" y="1732598"/>
              <a:ext cx="2206486" cy="1976685"/>
            </a:xfrm>
            <a:prstGeom prst="rect">
              <a:avLst/>
            </a:prstGeom>
            <a:solidFill>
              <a:srgbClr val="FF0000">
                <a:alpha val="47843"/>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nvGrpSpPr>
            <p:cNvPr id="24" name="Grup 23">
              <a:extLst>
                <a:ext uri="{FF2B5EF4-FFF2-40B4-BE49-F238E27FC236}">
                  <a16:creationId xmlns:a16="http://schemas.microsoft.com/office/drawing/2014/main" id="{10CE98AC-1F0D-4B28-976A-8D608BDA425B}"/>
                </a:ext>
              </a:extLst>
            </p:cNvPr>
            <p:cNvGrpSpPr/>
            <p:nvPr/>
          </p:nvGrpSpPr>
          <p:grpSpPr>
            <a:xfrm>
              <a:off x="9964684" y="1911877"/>
              <a:ext cx="849087" cy="758041"/>
              <a:chOff x="3303526" y="3898373"/>
              <a:chExt cx="849087" cy="758041"/>
            </a:xfrm>
          </p:grpSpPr>
          <p:pic>
            <p:nvPicPr>
              <p:cNvPr id="28" name="Grafik 27" descr="Öfke ana hat">
                <a:extLst>
                  <a:ext uri="{FF2B5EF4-FFF2-40B4-BE49-F238E27FC236}">
                    <a16:creationId xmlns:a16="http://schemas.microsoft.com/office/drawing/2014/main" id="{479D09BA-07B5-4998-9DD3-31620CEED2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3551438" y="3898373"/>
                <a:ext cx="318052" cy="387629"/>
              </a:xfrm>
              <a:prstGeom prst="rect">
                <a:avLst/>
              </a:prstGeom>
            </p:spPr>
          </p:pic>
          <p:sp>
            <p:nvSpPr>
              <p:cNvPr id="29" name="Metin kutusu 28">
                <a:extLst>
                  <a:ext uri="{FF2B5EF4-FFF2-40B4-BE49-F238E27FC236}">
                    <a16:creationId xmlns:a16="http://schemas.microsoft.com/office/drawing/2014/main" id="{169D0023-C3AC-4DDF-B23D-A9FE69B1C6CA}"/>
                  </a:ext>
                </a:extLst>
              </p:cNvPr>
              <p:cNvSpPr txBox="1"/>
              <p:nvPr/>
            </p:nvSpPr>
            <p:spPr>
              <a:xfrm>
                <a:off x="3303526" y="4133194"/>
                <a:ext cx="849087" cy="523220"/>
              </a:xfrm>
              <a:prstGeom prst="rect">
                <a:avLst/>
              </a:prstGeom>
              <a:noFill/>
            </p:spPr>
            <p:txBody>
              <a:bodyPr wrap="square" rtlCol="0">
                <a:spAutoFit/>
              </a:bodyPr>
              <a:lstStyle/>
              <a:p>
                <a:pPr algn="ctr"/>
                <a:r>
                  <a:rPr lang="tr-TR" sz="1400" b="1" dirty="0"/>
                  <a:t>Sigorta</a:t>
                </a:r>
              </a:p>
              <a:p>
                <a:pPr algn="ctr"/>
                <a:r>
                  <a:rPr lang="tr-TR" sz="1400" b="1" dirty="0"/>
                  <a:t>Kurumu</a:t>
                </a:r>
              </a:p>
            </p:txBody>
          </p:sp>
        </p:grpSp>
      </p:grpSp>
      <p:grpSp>
        <p:nvGrpSpPr>
          <p:cNvPr id="9" name="Grup 8">
            <a:extLst>
              <a:ext uri="{FF2B5EF4-FFF2-40B4-BE49-F238E27FC236}">
                <a16:creationId xmlns:a16="http://schemas.microsoft.com/office/drawing/2014/main" id="{77DE7307-FEF4-0F12-0F3A-BFC4CF776334}"/>
              </a:ext>
            </a:extLst>
          </p:cNvPr>
          <p:cNvGrpSpPr/>
          <p:nvPr/>
        </p:nvGrpSpPr>
        <p:grpSpPr>
          <a:xfrm>
            <a:off x="8647041" y="3744810"/>
            <a:ext cx="2288626" cy="1976685"/>
            <a:chOff x="8656813" y="3729285"/>
            <a:chExt cx="2288626" cy="1976685"/>
          </a:xfrm>
        </p:grpSpPr>
        <p:sp>
          <p:nvSpPr>
            <p:cNvPr id="20" name="Dikdörtgen 19">
              <a:extLst>
                <a:ext uri="{FF2B5EF4-FFF2-40B4-BE49-F238E27FC236}">
                  <a16:creationId xmlns:a16="http://schemas.microsoft.com/office/drawing/2014/main" id="{B33162D9-A707-4225-AEA3-BFF9F020261C}"/>
                </a:ext>
              </a:extLst>
            </p:cNvPr>
            <p:cNvSpPr/>
            <p:nvPr/>
          </p:nvSpPr>
          <p:spPr>
            <a:xfrm>
              <a:off x="8656813" y="3729285"/>
              <a:ext cx="2206486" cy="1976685"/>
            </a:xfrm>
            <a:prstGeom prst="rect">
              <a:avLst/>
            </a:prstGeom>
            <a:solidFill>
              <a:schemeClr val="bg2">
                <a:lumMod val="75000"/>
                <a:alpha val="47843"/>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nvGrpSpPr>
            <p:cNvPr id="31" name="Grup 30">
              <a:extLst>
                <a:ext uri="{FF2B5EF4-FFF2-40B4-BE49-F238E27FC236}">
                  <a16:creationId xmlns:a16="http://schemas.microsoft.com/office/drawing/2014/main" id="{5017EB73-37AD-4E60-B728-6314B901B417}"/>
                </a:ext>
              </a:extLst>
            </p:cNvPr>
            <p:cNvGrpSpPr/>
            <p:nvPr/>
          </p:nvGrpSpPr>
          <p:grpSpPr>
            <a:xfrm>
              <a:off x="10115857" y="4702522"/>
              <a:ext cx="829582" cy="632687"/>
              <a:chOff x="2930501" y="2703443"/>
              <a:chExt cx="1184889" cy="632687"/>
            </a:xfrm>
          </p:grpSpPr>
          <p:pic>
            <p:nvPicPr>
              <p:cNvPr id="32" name="Grafik 31" descr="Öfke ana hat">
                <a:extLst>
                  <a:ext uri="{FF2B5EF4-FFF2-40B4-BE49-F238E27FC236}">
                    <a16:creationId xmlns:a16="http://schemas.microsoft.com/office/drawing/2014/main" id="{D47EDABC-9B91-4881-B2F6-769E6B173F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80094" y="2703443"/>
                <a:ext cx="378724" cy="387627"/>
              </a:xfrm>
              <a:prstGeom prst="rect">
                <a:avLst/>
              </a:prstGeom>
            </p:spPr>
          </p:pic>
          <p:sp>
            <p:nvSpPr>
              <p:cNvPr id="33" name="Metin kutusu 32">
                <a:extLst>
                  <a:ext uri="{FF2B5EF4-FFF2-40B4-BE49-F238E27FC236}">
                    <a16:creationId xmlns:a16="http://schemas.microsoft.com/office/drawing/2014/main" id="{53F87DD9-83D0-412F-A207-319AF6570D14}"/>
                  </a:ext>
                </a:extLst>
              </p:cNvPr>
              <p:cNvSpPr txBox="1"/>
              <p:nvPr/>
            </p:nvSpPr>
            <p:spPr>
              <a:xfrm>
                <a:off x="2930501" y="3028353"/>
                <a:ext cx="1184889" cy="307777"/>
              </a:xfrm>
              <a:prstGeom prst="rect">
                <a:avLst/>
              </a:prstGeom>
              <a:noFill/>
            </p:spPr>
            <p:txBody>
              <a:bodyPr wrap="square" rtlCol="0">
                <a:spAutoFit/>
              </a:bodyPr>
              <a:lstStyle/>
              <a:p>
                <a:r>
                  <a:rPr lang="tr-TR" sz="1400" b="1" dirty="0"/>
                  <a:t>Rakipler</a:t>
                </a:r>
              </a:p>
            </p:txBody>
          </p:sp>
        </p:grpSp>
      </p:grpSp>
      <p:grpSp>
        <p:nvGrpSpPr>
          <p:cNvPr id="12" name="Grup 11">
            <a:extLst>
              <a:ext uri="{FF2B5EF4-FFF2-40B4-BE49-F238E27FC236}">
                <a16:creationId xmlns:a16="http://schemas.microsoft.com/office/drawing/2014/main" id="{68BB88F6-2AF6-C35F-297E-0408C5130AB4}"/>
              </a:ext>
            </a:extLst>
          </p:cNvPr>
          <p:cNvGrpSpPr/>
          <p:nvPr/>
        </p:nvGrpSpPr>
        <p:grpSpPr>
          <a:xfrm>
            <a:off x="6412227" y="3732666"/>
            <a:ext cx="2206486" cy="1976685"/>
            <a:chOff x="6415884" y="3665220"/>
            <a:chExt cx="2206486" cy="1976685"/>
          </a:xfrm>
        </p:grpSpPr>
        <p:sp>
          <p:nvSpPr>
            <p:cNvPr id="19" name="Dikdörtgen 18">
              <a:extLst>
                <a:ext uri="{FF2B5EF4-FFF2-40B4-BE49-F238E27FC236}">
                  <a16:creationId xmlns:a16="http://schemas.microsoft.com/office/drawing/2014/main" id="{9C569F9C-8127-49CC-9552-7F05058ABA4A}"/>
                </a:ext>
              </a:extLst>
            </p:cNvPr>
            <p:cNvSpPr/>
            <p:nvPr/>
          </p:nvSpPr>
          <p:spPr>
            <a:xfrm>
              <a:off x="6415884" y="3665220"/>
              <a:ext cx="2206486" cy="1976685"/>
            </a:xfrm>
            <a:prstGeom prst="rect">
              <a:avLst/>
            </a:prstGeom>
            <a:solidFill>
              <a:schemeClr val="accent6">
                <a:lumMod val="60000"/>
                <a:lumOff val="40000"/>
                <a:alpha val="47843"/>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nvGrpSpPr>
            <p:cNvPr id="38" name="Grup 37">
              <a:extLst>
                <a:ext uri="{FF2B5EF4-FFF2-40B4-BE49-F238E27FC236}">
                  <a16:creationId xmlns:a16="http://schemas.microsoft.com/office/drawing/2014/main" id="{9E14BCF3-79D9-48DD-BCE3-57B84FFD03A3}"/>
                </a:ext>
              </a:extLst>
            </p:cNvPr>
            <p:cNvGrpSpPr/>
            <p:nvPr/>
          </p:nvGrpSpPr>
          <p:grpSpPr>
            <a:xfrm>
              <a:off x="7151591" y="4318113"/>
              <a:ext cx="1184889" cy="576151"/>
              <a:chOff x="2677948" y="2703443"/>
              <a:chExt cx="1184889" cy="576151"/>
            </a:xfrm>
          </p:grpSpPr>
          <p:pic>
            <p:nvPicPr>
              <p:cNvPr id="39" name="Grafik 38" descr="Öfke ana hat">
                <a:extLst>
                  <a:ext uri="{FF2B5EF4-FFF2-40B4-BE49-F238E27FC236}">
                    <a16:creationId xmlns:a16="http://schemas.microsoft.com/office/drawing/2014/main" id="{019BC025-1094-4ACB-806F-81FD363ABF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80094" y="2703443"/>
                <a:ext cx="378724" cy="387627"/>
              </a:xfrm>
              <a:prstGeom prst="rect">
                <a:avLst/>
              </a:prstGeom>
            </p:spPr>
          </p:pic>
          <p:sp>
            <p:nvSpPr>
              <p:cNvPr id="40" name="Metin kutusu 39">
                <a:extLst>
                  <a:ext uri="{FF2B5EF4-FFF2-40B4-BE49-F238E27FC236}">
                    <a16:creationId xmlns:a16="http://schemas.microsoft.com/office/drawing/2014/main" id="{8763353A-E2CF-447D-B7B5-1A82CAFD98D1}"/>
                  </a:ext>
                </a:extLst>
              </p:cNvPr>
              <p:cNvSpPr txBox="1"/>
              <p:nvPr/>
            </p:nvSpPr>
            <p:spPr>
              <a:xfrm>
                <a:off x="2677948" y="2971817"/>
                <a:ext cx="1184889" cy="307777"/>
              </a:xfrm>
              <a:prstGeom prst="rect">
                <a:avLst/>
              </a:prstGeom>
              <a:noFill/>
            </p:spPr>
            <p:txBody>
              <a:bodyPr wrap="square" rtlCol="0">
                <a:spAutoFit/>
              </a:bodyPr>
              <a:lstStyle/>
              <a:p>
                <a:pPr algn="ctr"/>
                <a:r>
                  <a:rPr lang="tr-TR" sz="1400" b="1" dirty="0"/>
                  <a:t>Gönüllüler</a:t>
                </a:r>
              </a:p>
            </p:txBody>
          </p:sp>
        </p:grpSp>
      </p:grpSp>
      <p:sp>
        <p:nvSpPr>
          <p:cNvPr id="45" name="Metin kutusu 44">
            <a:extLst>
              <a:ext uri="{FF2B5EF4-FFF2-40B4-BE49-F238E27FC236}">
                <a16:creationId xmlns:a16="http://schemas.microsoft.com/office/drawing/2014/main" id="{E2981EB8-BF3C-4F9B-9900-CBE5B0A29665}"/>
              </a:ext>
            </a:extLst>
          </p:cNvPr>
          <p:cNvSpPr txBox="1"/>
          <p:nvPr/>
        </p:nvSpPr>
        <p:spPr>
          <a:xfrm>
            <a:off x="7176052" y="3013704"/>
            <a:ext cx="1351722" cy="584775"/>
          </a:xfrm>
          <a:prstGeom prst="rect">
            <a:avLst/>
          </a:prstGeom>
          <a:noFill/>
        </p:spPr>
        <p:txBody>
          <a:bodyPr wrap="square" rtlCol="0">
            <a:spAutoFit/>
          </a:bodyPr>
          <a:lstStyle/>
          <a:p>
            <a:pPr algn="r"/>
            <a:r>
              <a:rPr lang="tr-TR" sz="1600" b="1" dirty="0">
                <a:solidFill>
                  <a:schemeClr val="accent1">
                    <a:lumMod val="50000"/>
                  </a:schemeClr>
                </a:solidFill>
              </a:rPr>
              <a:t>DESTEKLEYİCİ</a:t>
            </a:r>
          </a:p>
          <a:p>
            <a:pPr algn="r"/>
            <a:r>
              <a:rPr lang="tr-TR" sz="1600" b="1" dirty="0">
                <a:solidFill>
                  <a:schemeClr val="accent1">
                    <a:lumMod val="50000"/>
                  </a:schemeClr>
                </a:solidFill>
              </a:rPr>
              <a:t>PAYDAŞLAR</a:t>
            </a:r>
          </a:p>
        </p:txBody>
      </p:sp>
      <p:sp>
        <p:nvSpPr>
          <p:cNvPr id="46" name="Metin kutusu 45">
            <a:extLst>
              <a:ext uri="{FF2B5EF4-FFF2-40B4-BE49-F238E27FC236}">
                <a16:creationId xmlns:a16="http://schemas.microsoft.com/office/drawing/2014/main" id="{E5D321DA-ADA1-4B56-80B0-E2B69CA8AE6A}"/>
              </a:ext>
            </a:extLst>
          </p:cNvPr>
          <p:cNvSpPr txBox="1"/>
          <p:nvPr/>
        </p:nvSpPr>
        <p:spPr>
          <a:xfrm>
            <a:off x="8687682" y="3014155"/>
            <a:ext cx="1213924" cy="584775"/>
          </a:xfrm>
          <a:prstGeom prst="rect">
            <a:avLst/>
          </a:prstGeom>
          <a:noFill/>
        </p:spPr>
        <p:txBody>
          <a:bodyPr wrap="square" rtlCol="0">
            <a:spAutoFit/>
          </a:bodyPr>
          <a:lstStyle/>
          <a:p>
            <a:r>
              <a:rPr lang="tr-TR" sz="1600" b="1" dirty="0">
                <a:solidFill>
                  <a:schemeClr val="tx2">
                    <a:lumMod val="50000"/>
                  </a:schemeClr>
                </a:solidFill>
              </a:rPr>
              <a:t>BIÇAK SIRTI</a:t>
            </a:r>
          </a:p>
          <a:p>
            <a:r>
              <a:rPr lang="tr-TR" sz="1600" b="1" dirty="0">
                <a:solidFill>
                  <a:schemeClr val="tx2">
                    <a:lumMod val="50000"/>
                  </a:schemeClr>
                </a:solidFill>
              </a:rPr>
              <a:t>PAYDAŞLAR</a:t>
            </a:r>
          </a:p>
        </p:txBody>
      </p:sp>
      <p:sp>
        <p:nvSpPr>
          <p:cNvPr id="47" name="Metin kutusu 46">
            <a:extLst>
              <a:ext uri="{FF2B5EF4-FFF2-40B4-BE49-F238E27FC236}">
                <a16:creationId xmlns:a16="http://schemas.microsoft.com/office/drawing/2014/main" id="{CC2E619D-9B68-41DB-9F0B-5EBE735AFECD}"/>
              </a:ext>
            </a:extLst>
          </p:cNvPr>
          <p:cNvSpPr txBox="1"/>
          <p:nvPr/>
        </p:nvSpPr>
        <p:spPr>
          <a:xfrm>
            <a:off x="7221903" y="3779536"/>
            <a:ext cx="1351722" cy="584775"/>
          </a:xfrm>
          <a:prstGeom prst="rect">
            <a:avLst/>
          </a:prstGeom>
          <a:noFill/>
        </p:spPr>
        <p:txBody>
          <a:bodyPr wrap="square" rtlCol="0">
            <a:spAutoFit/>
          </a:bodyPr>
          <a:lstStyle/>
          <a:p>
            <a:pPr algn="r"/>
            <a:r>
              <a:rPr lang="tr-TR" sz="1600" b="1" dirty="0">
                <a:solidFill>
                  <a:schemeClr val="tx2">
                    <a:lumMod val="50000"/>
                  </a:schemeClr>
                </a:solidFill>
              </a:rPr>
              <a:t>MARJİNAL</a:t>
            </a:r>
          </a:p>
          <a:p>
            <a:pPr algn="r"/>
            <a:r>
              <a:rPr lang="tr-TR" sz="1600" b="1" dirty="0">
                <a:solidFill>
                  <a:schemeClr val="tx2">
                    <a:lumMod val="50000"/>
                  </a:schemeClr>
                </a:solidFill>
              </a:rPr>
              <a:t>PAYDAŞLAR</a:t>
            </a:r>
          </a:p>
        </p:txBody>
      </p:sp>
      <p:sp>
        <p:nvSpPr>
          <p:cNvPr id="48" name="Metin kutusu 47">
            <a:extLst>
              <a:ext uri="{FF2B5EF4-FFF2-40B4-BE49-F238E27FC236}">
                <a16:creationId xmlns:a16="http://schemas.microsoft.com/office/drawing/2014/main" id="{61F4C4D1-74CD-4F1B-B5B0-DEDF00E7E9AA}"/>
              </a:ext>
            </a:extLst>
          </p:cNvPr>
          <p:cNvSpPr txBox="1"/>
          <p:nvPr/>
        </p:nvSpPr>
        <p:spPr>
          <a:xfrm>
            <a:off x="8707440" y="3779536"/>
            <a:ext cx="1351722" cy="584775"/>
          </a:xfrm>
          <a:prstGeom prst="rect">
            <a:avLst/>
          </a:prstGeom>
          <a:noFill/>
        </p:spPr>
        <p:txBody>
          <a:bodyPr wrap="square" rtlCol="0">
            <a:spAutoFit/>
          </a:bodyPr>
          <a:lstStyle/>
          <a:p>
            <a:r>
              <a:rPr lang="tr-TR" sz="1600" b="1" dirty="0">
                <a:solidFill>
                  <a:schemeClr val="tx2">
                    <a:lumMod val="50000"/>
                  </a:schemeClr>
                </a:solidFill>
              </a:rPr>
              <a:t>ENGELLEYİCİ</a:t>
            </a:r>
          </a:p>
          <a:p>
            <a:r>
              <a:rPr lang="tr-TR" sz="1600" b="1" dirty="0">
                <a:solidFill>
                  <a:schemeClr val="tx2">
                    <a:lumMod val="50000"/>
                  </a:schemeClr>
                </a:solidFill>
              </a:rPr>
              <a:t>PAYDAŞLAR</a:t>
            </a:r>
          </a:p>
        </p:txBody>
      </p:sp>
      <p:pic>
        <p:nvPicPr>
          <p:cNvPr id="13" name="Resim 12">
            <a:extLst>
              <a:ext uri="{FF2B5EF4-FFF2-40B4-BE49-F238E27FC236}">
                <a16:creationId xmlns:a16="http://schemas.microsoft.com/office/drawing/2014/main" id="{B210AED7-76AF-679D-5FA0-BECA742D134A}"/>
              </a:ext>
            </a:extLst>
          </p:cNvPr>
          <p:cNvPicPr>
            <a:picLocks noChangeAspect="1"/>
          </p:cNvPicPr>
          <p:nvPr/>
        </p:nvPicPr>
        <p:blipFill>
          <a:blip r:embed="rId5"/>
          <a:stretch>
            <a:fillRect/>
          </a:stretch>
        </p:blipFill>
        <p:spPr>
          <a:xfrm>
            <a:off x="165808" y="2061421"/>
            <a:ext cx="3978657" cy="2272070"/>
          </a:xfrm>
          <a:prstGeom prst="rect">
            <a:avLst/>
          </a:prstGeom>
        </p:spPr>
      </p:pic>
      <p:cxnSp>
        <p:nvCxnSpPr>
          <p:cNvPr id="15" name="Düz Ok Bağlayıcısı 14">
            <a:extLst>
              <a:ext uri="{FF2B5EF4-FFF2-40B4-BE49-F238E27FC236}">
                <a16:creationId xmlns:a16="http://schemas.microsoft.com/office/drawing/2014/main" id="{CAF56021-AC82-4B16-890D-E2A35600EE9E}"/>
              </a:ext>
            </a:extLst>
          </p:cNvPr>
          <p:cNvCxnSpPr/>
          <p:nvPr/>
        </p:nvCxnSpPr>
        <p:spPr>
          <a:xfrm>
            <a:off x="4291445" y="3197456"/>
            <a:ext cx="7481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4" name="Grup 13">
            <a:extLst>
              <a:ext uri="{FF2B5EF4-FFF2-40B4-BE49-F238E27FC236}">
                <a16:creationId xmlns:a16="http://schemas.microsoft.com/office/drawing/2014/main" id="{C82E5A3E-70F1-C09C-02F8-9EE3640E8C1F}"/>
              </a:ext>
            </a:extLst>
          </p:cNvPr>
          <p:cNvGrpSpPr/>
          <p:nvPr/>
        </p:nvGrpSpPr>
        <p:grpSpPr>
          <a:xfrm>
            <a:off x="434975" y="5454358"/>
            <a:ext cx="4376168" cy="1114394"/>
            <a:chOff x="8225609" y="3622371"/>
            <a:chExt cx="3842358" cy="1403643"/>
          </a:xfrm>
        </p:grpSpPr>
        <p:pic>
          <p:nvPicPr>
            <p:cNvPr id="17" name="Picture 2" descr="Investigation Icon Images | Free Vectors, Stock Photos &amp; PSD | Page 3">
              <a:extLst>
                <a:ext uri="{FF2B5EF4-FFF2-40B4-BE49-F238E27FC236}">
                  <a16:creationId xmlns:a16="http://schemas.microsoft.com/office/drawing/2014/main" id="{249DDEA5-F9B7-6C1C-352A-3163A744E46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25609" y="3622371"/>
              <a:ext cx="1494848" cy="1403643"/>
            </a:xfrm>
            <a:prstGeom prst="rect">
              <a:avLst/>
            </a:prstGeom>
            <a:noFill/>
            <a:extLst>
              <a:ext uri="{909E8E84-426E-40DD-AFC4-6F175D3DCCD1}">
                <a14:hiddenFill xmlns:a14="http://schemas.microsoft.com/office/drawing/2010/main">
                  <a:solidFill>
                    <a:srgbClr val="FFFFFF"/>
                  </a:solidFill>
                </a14:hiddenFill>
              </a:ext>
            </a:extLst>
          </p:spPr>
        </p:pic>
        <p:sp>
          <p:nvSpPr>
            <p:cNvPr id="21" name="Metin kutusu 20">
              <a:extLst>
                <a:ext uri="{FF2B5EF4-FFF2-40B4-BE49-F238E27FC236}">
                  <a16:creationId xmlns:a16="http://schemas.microsoft.com/office/drawing/2014/main" id="{7D04C45D-16CF-961B-2B14-43BB63E595CE}"/>
                </a:ext>
              </a:extLst>
            </p:cNvPr>
            <p:cNvSpPr txBox="1"/>
            <p:nvPr/>
          </p:nvSpPr>
          <p:spPr>
            <a:xfrm>
              <a:off x="9306685" y="4035316"/>
              <a:ext cx="2761282" cy="426428"/>
            </a:xfrm>
            <a:prstGeom prst="rect">
              <a:avLst/>
            </a:prstGeom>
            <a:noFill/>
          </p:spPr>
          <p:txBody>
            <a:bodyPr wrap="square" rtlCol="0">
              <a:spAutoFit/>
            </a:bodyPr>
            <a:lstStyle/>
            <a:p>
              <a:r>
                <a:rPr lang="tr-TR" sz="1600" i="1" dirty="0"/>
                <a:t>Paydaş türlerine örnekler veriniz?</a:t>
              </a:r>
            </a:p>
          </p:txBody>
        </p:sp>
      </p:grpSp>
    </p:spTree>
    <p:extLst>
      <p:ext uri="{BB962C8B-B14F-4D97-AF65-F5344CB8AC3E}">
        <p14:creationId xmlns:p14="http://schemas.microsoft.com/office/powerpoint/2010/main" val="217876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ircle(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circle(in)">
                                      <p:cBhvr>
                                        <p:cTn id="32" dur="2000"/>
                                        <p:tgtEl>
                                          <p:spTgt spid="45"/>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circle(in)">
                                      <p:cBhvr>
                                        <p:cTn id="37" dur="2000"/>
                                        <p:tgtEl>
                                          <p:spTgt spid="46"/>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47"/>
                                        </p:tgtEl>
                                        <p:attrNameLst>
                                          <p:attrName>style.visibility</p:attrName>
                                        </p:attrNameLst>
                                      </p:cBhvr>
                                      <p:to>
                                        <p:strVal val="visible"/>
                                      </p:to>
                                    </p:set>
                                    <p:animEffect transition="in" filter="circle(in)">
                                      <p:cBhvr>
                                        <p:cTn id="42" dur="2000"/>
                                        <p:tgtEl>
                                          <p:spTgt spid="47"/>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48"/>
                                        </p:tgtEl>
                                        <p:attrNameLst>
                                          <p:attrName>style.visibility</p:attrName>
                                        </p:attrNameLst>
                                      </p:cBhvr>
                                      <p:to>
                                        <p:strVal val="visible"/>
                                      </p:to>
                                    </p:set>
                                    <p:animEffect transition="in" filter="circle(in)">
                                      <p:cBhvr>
                                        <p:cTn id="47" dur="20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4" y="407192"/>
            <a:ext cx="695272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adım 4. paydaşlara yönelik stratejiler geliştirme</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305152" y="747711"/>
            <a:ext cx="488684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0" name="AutoShape 2" descr="CPA Firms are at a Crossroads - 2012 and Beyond - AICPA Insights"/>
          <p:cNvSpPr>
            <a:spLocks noChangeAspect="1" noChangeArrowheads="1"/>
          </p:cNvSpPr>
          <p:nvPr/>
        </p:nvSpPr>
        <p:spPr bwMode="auto">
          <a:xfrm>
            <a:off x="200024" y="-15240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pSp>
        <p:nvGrpSpPr>
          <p:cNvPr id="4" name="Grup 3">
            <a:extLst>
              <a:ext uri="{FF2B5EF4-FFF2-40B4-BE49-F238E27FC236}">
                <a16:creationId xmlns:a16="http://schemas.microsoft.com/office/drawing/2014/main" id="{000B58D3-31D8-4BAB-9512-E0B69D592CDC}"/>
              </a:ext>
            </a:extLst>
          </p:cNvPr>
          <p:cNvGrpSpPr/>
          <p:nvPr/>
        </p:nvGrpSpPr>
        <p:grpSpPr>
          <a:xfrm>
            <a:off x="5533237" y="1428749"/>
            <a:ext cx="5651263" cy="5053132"/>
            <a:chOff x="5533237" y="1428749"/>
            <a:chExt cx="5651263" cy="5053132"/>
          </a:xfrm>
        </p:grpSpPr>
        <p:pic>
          <p:nvPicPr>
            <p:cNvPr id="3074" name="Picture 2" descr="Ölçülen Kılavuz Grafik Çizim Izgarası Beyaz Arka Planda Yalıtılmış Ölçüm  Numaraları Kümeleri Ile Köşe Cetvel Vektör Grafik Kağıt Şablonu Arka Plan  Stok Vektör Sanatı &amp; Arka planlar'nin Daha Fazla Görseli - iStock">
              <a:extLst>
                <a:ext uri="{FF2B5EF4-FFF2-40B4-BE49-F238E27FC236}">
                  <a16:creationId xmlns:a16="http://schemas.microsoft.com/office/drawing/2014/main" id="{235ADDD9-04E7-4D79-9D3D-B46430324B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7370" y="1428749"/>
              <a:ext cx="5537130" cy="4899244"/>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20896DCC-8826-4C0C-9837-0FF68840ED12}"/>
                </a:ext>
              </a:extLst>
            </p:cNvPr>
            <p:cNvSpPr txBox="1"/>
            <p:nvPr/>
          </p:nvSpPr>
          <p:spPr>
            <a:xfrm>
              <a:off x="7176052" y="6174104"/>
              <a:ext cx="2882347" cy="307777"/>
            </a:xfrm>
            <a:prstGeom prst="rect">
              <a:avLst/>
            </a:prstGeom>
            <a:noFill/>
          </p:spPr>
          <p:txBody>
            <a:bodyPr wrap="square" rtlCol="0">
              <a:spAutoFit/>
            </a:bodyPr>
            <a:lstStyle/>
            <a:p>
              <a:pPr algn="ctr"/>
              <a:r>
                <a:rPr lang="tr-TR" sz="1400" b="1" dirty="0"/>
                <a:t>Paydaşın Potansiyel Tehdit Düzeyi</a:t>
              </a:r>
              <a:endParaRPr lang="tr-TR" b="1" dirty="0"/>
            </a:p>
          </p:txBody>
        </p:sp>
        <p:sp>
          <p:nvSpPr>
            <p:cNvPr id="11" name="Metin kutusu 10">
              <a:extLst>
                <a:ext uri="{FF2B5EF4-FFF2-40B4-BE49-F238E27FC236}">
                  <a16:creationId xmlns:a16="http://schemas.microsoft.com/office/drawing/2014/main" id="{92E4C02C-8357-4755-9556-50A5E14AF25F}"/>
                </a:ext>
              </a:extLst>
            </p:cNvPr>
            <p:cNvSpPr txBox="1"/>
            <p:nvPr/>
          </p:nvSpPr>
          <p:spPr>
            <a:xfrm rot="16200000">
              <a:off x="4245952" y="3575397"/>
              <a:ext cx="2882347" cy="307777"/>
            </a:xfrm>
            <a:prstGeom prst="rect">
              <a:avLst/>
            </a:prstGeom>
            <a:noFill/>
          </p:spPr>
          <p:txBody>
            <a:bodyPr wrap="square" rtlCol="0">
              <a:spAutoFit/>
            </a:bodyPr>
            <a:lstStyle/>
            <a:p>
              <a:pPr algn="ctr"/>
              <a:r>
                <a:rPr lang="tr-TR" sz="1400" b="1" dirty="0"/>
                <a:t>Paydaşın Potansiyel Destek Düzeyi</a:t>
              </a:r>
              <a:endParaRPr lang="tr-TR" b="1" dirty="0"/>
            </a:p>
          </p:txBody>
        </p:sp>
      </p:grpSp>
      <p:sp>
        <p:nvSpPr>
          <p:cNvPr id="16" name="Dikdörtgen 15">
            <a:extLst>
              <a:ext uri="{FF2B5EF4-FFF2-40B4-BE49-F238E27FC236}">
                <a16:creationId xmlns:a16="http://schemas.microsoft.com/office/drawing/2014/main" id="{2D113930-6DB5-4F9F-9836-9E4C8BB01B59}"/>
              </a:ext>
            </a:extLst>
          </p:cNvPr>
          <p:cNvSpPr/>
          <p:nvPr/>
        </p:nvSpPr>
        <p:spPr>
          <a:xfrm>
            <a:off x="6412227" y="1688329"/>
            <a:ext cx="2206486" cy="1976685"/>
          </a:xfrm>
          <a:prstGeom prst="rect">
            <a:avLst/>
          </a:prstGeom>
          <a:solidFill>
            <a:srgbClr val="FFCCCC">
              <a:alpha val="66667"/>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8" name="Dikdörtgen 17">
            <a:extLst>
              <a:ext uri="{FF2B5EF4-FFF2-40B4-BE49-F238E27FC236}">
                <a16:creationId xmlns:a16="http://schemas.microsoft.com/office/drawing/2014/main" id="{EA063FD5-DA95-4180-8F21-694F98C7BA9F}"/>
              </a:ext>
            </a:extLst>
          </p:cNvPr>
          <p:cNvSpPr/>
          <p:nvPr/>
        </p:nvSpPr>
        <p:spPr>
          <a:xfrm>
            <a:off x="8653179" y="1688328"/>
            <a:ext cx="2206486" cy="1976685"/>
          </a:xfrm>
          <a:prstGeom prst="rect">
            <a:avLst/>
          </a:prstGeom>
          <a:solidFill>
            <a:srgbClr val="FF0000">
              <a:alpha val="47843"/>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0" name="Dikdörtgen 19">
            <a:extLst>
              <a:ext uri="{FF2B5EF4-FFF2-40B4-BE49-F238E27FC236}">
                <a16:creationId xmlns:a16="http://schemas.microsoft.com/office/drawing/2014/main" id="{B33162D9-A707-4225-AEA3-BFF9F020261C}"/>
              </a:ext>
            </a:extLst>
          </p:cNvPr>
          <p:cNvSpPr/>
          <p:nvPr/>
        </p:nvSpPr>
        <p:spPr>
          <a:xfrm>
            <a:off x="8647041" y="3744810"/>
            <a:ext cx="2206486" cy="1976685"/>
          </a:xfrm>
          <a:prstGeom prst="rect">
            <a:avLst/>
          </a:prstGeom>
          <a:solidFill>
            <a:schemeClr val="bg2">
              <a:lumMod val="75000"/>
              <a:alpha val="47843"/>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9" name="Dikdörtgen 18">
            <a:extLst>
              <a:ext uri="{FF2B5EF4-FFF2-40B4-BE49-F238E27FC236}">
                <a16:creationId xmlns:a16="http://schemas.microsoft.com/office/drawing/2014/main" id="{9C569F9C-8127-49CC-9552-7F05058ABA4A}"/>
              </a:ext>
            </a:extLst>
          </p:cNvPr>
          <p:cNvSpPr/>
          <p:nvPr/>
        </p:nvSpPr>
        <p:spPr>
          <a:xfrm>
            <a:off x="6412227" y="3732666"/>
            <a:ext cx="2206486" cy="1976685"/>
          </a:xfrm>
          <a:prstGeom prst="rect">
            <a:avLst/>
          </a:prstGeom>
          <a:solidFill>
            <a:schemeClr val="accent6">
              <a:lumMod val="60000"/>
              <a:lumOff val="40000"/>
              <a:alpha val="47843"/>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5" name="Metin kutusu 44">
            <a:extLst>
              <a:ext uri="{FF2B5EF4-FFF2-40B4-BE49-F238E27FC236}">
                <a16:creationId xmlns:a16="http://schemas.microsoft.com/office/drawing/2014/main" id="{E2981EB8-BF3C-4F9B-9900-CBE5B0A29665}"/>
              </a:ext>
            </a:extLst>
          </p:cNvPr>
          <p:cNvSpPr txBox="1"/>
          <p:nvPr/>
        </p:nvSpPr>
        <p:spPr>
          <a:xfrm>
            <a:off x="7176052" y="3013704"/>
            <a:ext cx="1351722" cy="584775"/>
          </a:xfrm>
          <a:prstGeom prst="rect">
            <a:avLst/>
          </a:prstGeom>
          <a:noFill/>
        </p:spPr>
        <p:txBody>
          <a:bodyPr wrap="square" rtlCol="0">
            <a:spAutoFit/>
          </a:bodyPr>
          <a:lstStyle/>
          <a:p>
            <a:pPr algn="r"/>
            <a:r>
              <a:rPr lang="tr-TR" sz="1600" b="1" dirty="0">
                <a:solidFill>
                  <a:schemeClr val="accent1">
                    <a:lumMod val="50000"/>
                  </a:schemeClr>
                </a:solidFill>
              </a:rPr>
              <a:t>destekleyici</a:t>
            </a:r>
          </a:p>
          <a:p>
            <a:pPr algn="r"/>
            <a:r>
              <a:rPr lang="tr-TR" sz="1600" b="1" dirty="0">
                <a:solidFill>
                  <a:schemeClr val="accent1">
                    <a:lumMod val="50000"/>
                  </a:schemeClr>
                </a:solidFill>
              </a:rPr>
              <a:t>paydaşlar</a:t>
            </a:r>
          </a:p>
        </p:txBody>
      </p:sp>
      <p:sp>
        <p:nvSpPr>
          <p:cNvPr id="46" name="Metin kutusu 45">
            <a:extLst>
              <a:ext uri="{FF2B5EF4-FFF2-40B4-BE49-F238E27FC236}">
                <a16:creationId xmlns:a16="http://schemas.microsoft.com/office/drawing/2014/main" id="{E5D321DA-ADA1-4B56-80B0-E2B69CA8AE6A}"/>
              </a:ext>
            </a:extLst>
          </p:cNvPr>
          <p:cNvSpPr txBox="1"/>
          <p:nvPr/>
        </p:nvSpPr>
        <p:spPr>
          <a:xfrm>
            <a:off x="8687682" y="3014155"/>
            <a:ext cx="1213924" cy="584775"/>
          </a:xfrm>
          <a:prstGeom prst="rect">
            <a:avLst/>
          </a:prstGeom>
          <a:noFill/>
        </p:spPr>
        <p:txBody>
          <a:bodyPr wrap="square" rtlCol="0">
            <a:spAutoFit/>
          </a:bodyPr>
          <a:lstStyle/>
          <a:p>
            <a:r>
              <a:rPr lang="tr-TR" sz="1600" b="1" dirty="0">
                <a:solidFill>
                  <a:schemeClr val="tx2">
                    <a:lumMod val="50000"/>
                  </a:schemeClr>
                </a:solidFill>
              </a:rPr>
              <a:t>bıçak sırtı</a:t>
            </a:r>
          </a:p>
          <a:p>
            <a:r>
              <a:rPr lang="tr-TR" sz="1600" b="1" dirty="0">
                <a:solidFill>
                  <a:schemeClr val="tx2">
                    <a:lumMod val="50000"/>
                  </a:schemeClr>
                </a:solidFill>
              </a:rPr>
              <a:t>paydaşlar</a:t>
            </a:r>
          </a:p>
        </p:txBody>
      </p:sp>
      <p:sp>
        <p:nvSpPr>
          <p:cNvPr id="47" name="Metin kutusu 46">
            <a:extLst>
              <a:ext uri="{FF2B5EF4-FFF2-40B4-BE49-F238E27FC236}">
                <a16:creationId xmlns:a16="http://schemas.microsoft.com/office/drawing/2014/main" id="{CC2E619D-9B68-41DB-9F0B-5EBE735AFECD}"/>
              </a:ext>
            </a:extLst>
          </p:cNvPr>
          <p:cNvSpPr txBox="1"/>
          <p:nvPr/>
        </p:nvSpPr>
        <p:spPr>
          <a:xfrm>
            <a:off x="7221903" y="3779536"/>
            <a:ext cx="1351722" cy="584775"/>
          </a:xfrm>
          <a:prstGeom prst="rect">
            <a:avLst/>
          </a:prstGeom>
          <a:noFill/>
        </p:spPr>
        <p:txBody>
          <a:bodyPr wrap="square" rtlCol="0">
            <a:spAutoFit/>
          </a:bodyPr>
          <a:lstStyle/>
          <a:p>
            <a:pPr algn="r"/>
            <a:r>
              <a:rPr lang="tr-TR" sz="1600" b="1" dirty="0">
                <a:solidFill>
                  <a:schemeClr val="tx2">
                    <a:lumMod val="50000"/>
                  </a:schemeClr>
                </a:solidFill>
              </a:rPr>
              <a:t>marjinal</a:t>
            </a:r>
          </a:p>
          <a:p>
            <a:pPr algn="r"/>
            <a:r>
              <a:rPr lang="tr-TR" sz="1600" b="1" dirty="0">
                <a:solidFill>
                  <a:schemeClr val="tx2">
                    <a:lumMod val="50000"/>
                  </a:schemeClr>
                </a:solidFill>
              </a:rPr>
              <a:t>paydaşlar</a:t>
            </a:r>
          </a:p>
        </p:txBody>
      </p:sp>
      <p:sp>
        <p:nvSpPr>
          <p:cNvPr id="48" name="Metin kutusu 47">
            <a:extLst>
              <a:ext uri="{FF2B5EF4-FFF2-40B4-BE49-F238E27FC236}">
                <a16:creationId xmlns:a16="http://schemas.microsoft.com/office/drawing/2014/main" id="{61F4C4D1-74CD-4F1B-B5B0-DEDF00E7E9AA}"/>
              </a:ext>
            </a:extLst>
          </p:cNvPr>
          <p:cNvSpPr txBox="1"/>
          <p:nvPr/>
        </p:nvSpPr>
        <p:spPr>
          <a:xfrm>
            <a:off x="8707440" y="3779536"/>
            <a:ext cx="1351722" cy="584775"/>
          </a:xfrm>
          <a:prstGeom prst="rect">
            <a:avLst/>
          </a:prstGeom>
          <a:noFill/>
        </p:spPr>
        <p:txBody>
          <a:bodyPr wrap="square" rtlCol="0">
            <a:spAutoFit/>
          </a:bodyPr>
          <a:lstStyle/>
          <a:p>
            <a:r>
              <a:rPr lang="tr-TR" sz="1600" b="1" dirty="0">
                <a:solidFill>
                  <a:schemeClr val="tx2">
                    <a:lumMod val="50000"/>
                  </a:schemeClr>
                </a:solidFill>
              </a:rPr>
              <a:t>engelleyici</a:t>
            </a:r>
          </a:p>
          <a:p>
            <a:r>
              <a:rPr lang="tr-TR" sz="1600" b="1" dirty="0">
                <a:solidFill>
                  <a:schemeClr val="tx2">
                    <a:lumMod val="50000"/>
                  </a:schemeClr>
                </a:solidFill>
              </a:rPr>
              <a:t>paydaşlar</a:t>
            </a:r>
          </a:p>
        </p:txBody>
      </p:sp>
      <p:sp>
        <p:nvSpPr>
          <p:cNvPr id="14" name="Metin kutusu 13">
            <a:extLst>
              <a:ext uri="{FF2B5EF4-FFF2-40B4-BE49-F238E27FC236}">
                <a16:creationId xmlns:a16="http://schemas.microsoft.com/office/drawing/2014/main" id="{5AE22C6F-7BCA-826E-4EFC-4103AFDE52E0}"/>
              </a:ext>
            </a:extLst>
          </p:cNvPr>
          <p:cNvSpPr txBox="1"/>
          <p:nvPr/>
        </p:nvSpPr>
        <p:spPr>
          <a:xfrm>
            <a:off x="8816016" y="2168571"/>
            <a:ext cx="1807779" cy="646331"/>
          </a:xfrm>
          <a:prstGeom prst="rect">
            <a:avLst/>
          </a:prstGeom>
          <a:noFill/>
        </p:spPr>
        <p:txBody>
          <a:bodyPr wrap="square" rtlCol="0">
            <a:spAutoFit/>
          </a:bodyPr>
          <a:lstStyle/>
          <a:p>
            <a:pPr algn="ctr"/>
            <a:r>
              <a:rPr lang="tr-TR" b="1" dirty="0"/>
              <a:t>İŞBİRLİĞİ STRATEJİSİ</a:t>
            </a:r>
          </a:p>
        </p:txBody>
      </p:sp>
      <p:sp>
        <p:nvSpPr>
          <p:cNvPr id="17" name="Metin kutusu 16">
            <a:extLst>
              <a:ext uri="{FF2B5EF4-FFF2-40B4-BE49-F238E27FC236}">
                <a16:creationId xmlns:a16="http://schemas.microsoft.com/office/drawing/2014/main" id="{E18A4759-ECE5-2A8B-970C-C0A1D5F99063}"/>
              </a:ext>
            </a:extLst>
          </p:cNvPr>
          <p:cNvSpPr txBox="1"/>
          <p:nvPr/>
        </p:nvSpPr>
        <p:spPr>
          <a:xfrm>
            <a:off x="6652427" y="2187546"/>
            <a:ext cx="1807779" cy="646331"/>
          </a:xfrm>
          <a:prstGeom prst="rect">
            <a:avLst/>
          </a:prstGeom>
          <a:noFill/>
        </p:spPr>
        <p:txBody>
          <a:bodyPr wrap="square" rtlCol="0">
            <a:spAutoFit/>
          </a:bodyPr>
          <a:lstStyle/>
          <a:p>
            <a:pPr algn="ctr"/>
            <a:r>
              <a:rPr lang="tr-TR" b="1" dirty="0"/>
              <a:t>KATILIM STRATEJİSİ</a:t>
            </a:r>
          </a:p>
        </p:txBody>
      </p:sp>
      <p:sp>
        <p:nvSpPr>
          <p:cNvPr id="21" name="Metin kutusu 20">
            <a:extLst>
              <a:ext uri="{FF2B5EF4-FFF2-40B4-BE49-F238E27FC236}">
                <a16:creationId xmlns:a16="http://schemas.microsoft.com/office/drawing/2014/main" id="{73FA2A8E-6734-2C32-919B-C8D367E7128E}"/>
              </a:ext>
            </a:extLst>
          </p:cNvPr>
          <p:cNvSpPr txBox="1"/>
          <p:nvPr/>
        </p:nvSpPr>
        <p:spPr>
          <a:xfrm>
            <a:off x="6611580" y="4623066"/>
            <a:ext cx="1807779" cy="646331"/>
          </a:xfrm>
          <a:prstGeom prst="rect">
            <a:avLst/>
          </a:prstGeom>
          <a:noFill/>
        </p:spPr>
        <p:txBody>
          <a:bodyPr wrap="square" rtlCol="0">
            <a:spAutoFit/>
          </a:bodyPr>
          <a:lstStyle/>
          <a:p>
            <a:pPr algn="ctr"/>
            <a:r>
              <a:rPr lang="tr-TR" b="1" dirty="0"/>
              <a:t>İZLEME STRATEJİSİ</a:t>
            </a:r>
          </a:p>
        </p:txBody>
      </p:sp>
      <p:sp>
        <p:nvSpPr>
          <p:cNvPr id="22" name="Metin kutusu 21">
            <a:extLst>
              <a:ext uri="{FF2B5EF4-FFF2-40B4-BE49-F238E27FC236}">
                <a16:creationId xmlns:a16="http://schemas.microsoft.com/office/drawing/2014/main" id="{F7C69748-ECCA-8FDF-340A-8B73D3EEA5B2}"/>
              </a:ext>
            </a:extLst>
          </p:cNvPr>
          <p:cNvSpPr txBox="1"/>
          <p:nvPr/>
        </p:nvSpPr>
        <p:spPr>
          <a:xfrm>
            <a:off x="8810655" y="4663166"/>
            <a:ext cx="1807779" cy="646331"/>
          </a:xfrm>
          <a:prstGeom prst="rect">
            <a:avLst/>
          </a:prstGeom>
          <a:noFill/>
        </p:spPr>
        <p:txBody>
          <a:bodyPr wrap="square" rtlCol="0">
            <a:spAutoFit/>
          </a:bodyPr>
          <a:lstStyle/>
          <a:p>
            <a:pPr algn="ctr"/>
            <a:r>
              <a:rPr lang="tr-TR" b="1" dirty="0"/>
              <a:t>SAVUNMA STRATEJİSİ</a:t>
            </a:r>
          </a:p>
        </p:txBody>
      </p:sp>
      <p:sp>
        <p:nvSpPr>
          <p:cNvPr id="30" name="Metin kutusu 29">
            <a:extLst>
              <a:ext uri="{FF2B5EF4-FFF2-40B4-BE49-F238E27FC236}">
                <a16:creationId xmlns:a16="http://schemas.microsoft.com/office/drawing/2014/main" id="{475033A3-7E47-CE7A-86FB-23B1C0058852}"/>
              </a:ext>
            </a:extLst>
          </p:cNvPr>
          <p:cNvSpPr txBox="1"/>
          <p:nvPr/>
        </p:nvSpPr>
        <p:spPr>
          <a:xfrm>
            <a:off x="504824" y="1601331"/>
            <a:ext cx="4372140" cy="1200329"/>
          </a:xfrm>
          <a:prstGeom prst="rect">
            <a:avLst/>
          </a:prstGeom>
          <a:noFill/>
        </p:spPr>
        <p:txBody>
          <a:bodyPr wrap="square">
            <a:spAutoFit/>
          </a:bodyPr>
          <a:lstStyle/>
          <a:p>
            <a:r>
              <a:rPr lang="tr-TR" sz="1800" dirty="0">
                <a:solidFill>
                  <a:srgbClr val="B282BC"/>
                </a:solidFill>
                <a:effectLst/>
                <a:ea typeface="Times New Roman" panose="02020603050405020304" pitchFamily="18" charset="0"/>
                <a:cs typeface="Times New Roman" panose="02020603050405020304" pitchFamily="18" charset="0"/>
              </a:rPr>
              <a:t>KATILIM</a:t>
            </a:r>
          </a:p>
          <a:p>
            <a:r>
              <a:rPr lang="tr-TR" sz="1800" dirty="0">
                <a:solidFill>
                  <a:srgbClr val="B282BC"/>
                </a:solidFill>
                <a:effectLst/>
                <a:ea typeface="Times New Roman" panose="02020603050405020304" pitchFamily="18" charset="0"/>
                <a:cs typeface="Times New Roman" panose="02020603050405020304" pitchFamily="18" charset="0"/>
              </a:rPr>
              <a:t>Paydaşları strateji geliştirme ve kararlaştırma süreçlerine aktif olarak katılmaya</a:t>
            </a:r>
            <a:r>
              <a:rPr lang="tr-TR" dirty="0">
                <a:solidFill>
                  <a:srgbClr val="B282BC"/>
                </a:solidFill>
                <a:ea typeface="Times New Roman" panose="02020603050405020304" pitchFamily="18" charset="0"/>
                <a:cs typeface="Times New Roman" panose="02020603050405020304" pitchFamily="18" charset="0"/>
              </a:rPr>
              <a:t> teşvik etmek</a:t>
            </a:r>
            <a:r>
              <a:rPr lang="tr-TR" sz="1800" dirty="0">
                <a:solidFill>
                  <a:srgbClr val="B282BC"/>
                </a:solidFill>
                <a:effectLst/>
                <a:ea typeface="Times New Roman" panose="02020603050405020304" pitchFamily="18" charset="0"/>
                <a:cs typeface="Times New Roman" panose="02020603050405020304" pitchFamily="18" charset="0"/>
              </a:rPr>
              <a:t>. </a:t>
            </a:r>
            <a:endParaRPr lang="tr-TR" dirty="0">
              <a:solidFill>
                <a:srgbClr val="B282BC"/>
              </a:solidFill>
            </a:endParaRPr>
          </a:p>
        </p:txBody>
      </p:sp>
      <p:sp>
        <p:nvSpPr>
          <p:cNvPr id="34" name="Metin kutusu 33">
            <a:extLst>
              <a:ext uri="{FF2B5EF4-FFF2-40B4-BE49-F238E27FC236}">
                <a16:creationId xmlns:a16="http://schemas.microsoft.com/office/drawing/2014/main" id="{06C6EF08-E988-454D-6DE3-89462FE8AE52}"/>
              </a:ext>
            </a:extLst>
          </p:cNvPr>
          <p:cNvSpPr txBox="1"/>
          <p:nvPr/>
        </p:nvSpPr>
        <p:spPr>
          <a:xfrm>
            <a:off x="426635" y="2801660"/>
            <a:ext cx="4835532" cy="1200329"/>
          </a:xfrm>
          <a:prstGeom prst="rect">
            <a:avLst/>
          </a:prstGeom>
          <a:noFill/>
        </p:spPr>
        <p:txBody>
          <a:bodyPr wrap="square">
            <a:spAutoFit/>
          </a:bodyPr>
          <a:lstStyle/>
          <a:p>
            <a:r>
              <a:rPr lang="tr-TR" dirty="0">
                <a:solidFill>
                  <a:srgbClr val="C00000"/>
                </a:solidFill>
                <a:ea typeface="Times New Roman" panose="02020603050405020304" pitchFamily="18" charset="0"/>
                <a:cs typeface="Times New Roman" panose="02020603050405020304" pitchFamily="18" charset="0"/>
              </a:rPr>
              <a:t>İŞBİRLİĞİ</a:t>
            </a:r>
            <a:endParaRPr lang="tr-TR" sz="1800" dirty="0">
              <a:solidFill>
                <a:srgbClr val="C00000"/>
              </a:solidFill>
              <a:effectLst/>
              <a:ea typeface="Times New Roman" panose="02020603050405020304" pitchFamily="18" charset="0"/>
              <a:cs typeface="Times New Roman" panose="02020603050405020304" pitchFamily="18" charset="0"/>
            </a:endParaRPr>
          </a:p>
          <a:p>
            <a:r>
              <a:rPr lang="tr-TR" sz="1800" dirty="0">
                <a:solidFill>
                  <a:srgbClr val="C00000"/>
                </a:solidFill>
                <a:effectLst/>
                <a:ea typeface="Times New Roman" panose="02020603050405020304" pitchFamily="18" charset="0"/>
                <a:cs typeface="Times New Roman" panose="02020603050405020304" pitchFamily="18" charset="0"/>
              </a:rPr>
              <a:t>Potansiyel tehdidini azaltmak ve aynı zamanda potansiye</a:t>
            </a:r>
            <a:r>
              <a:rPr lang="tr-TR" dirty="0">
                <a:solidFill>
                  <a:srgbClr val="C00000"/>
                </a:solidFill>
                <a:ea typeface="Times New Roman" panose="02020603050405020304" pitchFamily="18" charset="0"/>
                <a:cs typeface="Times New Roman" panose="02020603050405020304" pitchFamily="18" charset="0"/>
              </a:rPr>
              <a:t>l destek düzeyini artırmak için bıçak sırtı paydaşla işbirliği yapmaya çalışmak.</a:t>
            </a:r>
            <a:endParaRPr lang="tr-TR" dirty="0">
              <a:solidFill>
                <a:srgbClr val="C00000"/>
              </a:solidFill>
            </a:endParaRPr>
          </a:p>
        </p:txBody>
      </p:sp>
      <p:sp>
        <p:nvSpPr>
          <p:cNvPr id="35" name="Metin kutusu 34">
            <a:extLst>
              <a:ext uri="{FF2B5EF4-FFF2-40B4-BE49-F238E27FC236}">
                <a16:creationId xmlns:a16="http://schemas.microsoft.com/office/drawing/2014/main" id="{88D84446-0F12-35AA-4AA4-DF993706B9E0}"/>
              </a:ext>
            </a:extLst>
          </p:cNvPr>
          <p:cNvSpPr txBox="1"/>
          <p:nvPr/>
        </p:nvSpPr>
        <p:spPr>
          <a:xfrm>
            <a:off x="369569" y="4022901"/>
            <a:ext cx="4835532" cy="923330"/>
          </a:xfrm>
          <a:prstGeom prst="rect">
            <a:avLst/>
          </a:prstGeom>
          <a:noFill/>
        </p:spPr>
        <p:txBody>
          <a:bodyPr wrap="square">
            <a:spAutoFit/>
          </a:bodyPr>
          <a:lstStyle/>
          <a:p>
            <a:r>
              <a:rPr lang="tr-TR" dirty="0">
                <a:solidFill>
                  <a:schemeClr val="accent6">
                    <a:lumMod val="75000"/>
                  </a:schemeClr>
                </a:solidFill>
                <a:ea typeface="Times New Roman" panose="02020603050405020304" pitchFamily="18" charset="0"/>
                <a:cs typeface="Times New Roman" panose="02020603050405020304" pitchFamily="18" charset="0"/>
              </a:rPr>
              <a:t>İZLEME</a:t>
            </a:r>
            <a:endParaRPr lang="tr-TR" sz="1800" dirty="0">
              <a:solidFill>
                <a:schemeClr val="accent6">
                  <a:lumMod val="75000"/>
                </a:schemeClr>
              </a:solidFill>
              <a:effectLst/>
              <a:ea typeface="Times New Roman" panose="02020603050405020304" pitchFamily="18" charset="0"/>
              <a:cs typeface="Times New Roman" panose="02020603050405020304" pitchFamily="18" charset="0"/>
            </a:endParaRPr>
          </a:p>
          <a:p>
            <a:r>
              <a:rPr lang="tr-TR" sz="1800" dirty="0">
                <a:solidFill>
                  <a:schemeClr val="accent6">
                    <a:lumMod val="75000"/>
                  </a:schemeClr>
                </a:solidFill>
                <a:effectLst/>
                <a:ea typeface="Times New Roman" panose="02020603050405020304" pitchFamily="18" charset="0"/>
                <a:cs typeface="Times New Roman" panose="02020603050405020304" pitchFamily="18" charset="0"/>
              </a:rPr>
              <a:t>Paydaşın potansiyel tehdidini </a:t>
            </a:r>
            <a:r>
              <a:rPr lang="tr-TR" dirty="0">
                <a:solidFill>
                  <a:schemeClr val="accent6">
                    <a:lumMod val="75000"/>
                  </a:schemeClr>
                </a:solidFill>
                <a:ea typeface="Times New Roman" panose="02020603050405020304" pitchFamily="18" charset="0"/>
                <a:cs typeface="Times New Roman" panose="02020603050405020304" pitchFamily="18" charset="0"/>
              </a:rPr>
              <a:t>ve </a:t>
            </a:r>
            <a:r>
              <a:rPr lang="tr-TR" sz="1800" dirty="0">
                <a:solidFill>
                  <a:schemeClr val="accent6">
                    <a:lumMod val="75000"/>
                  </a:schemeClr>
                </a:solidFill>
                <a:effectLst/>
                <a:ea typeface="Times New Roman" panose="02020603050405020304" pitchFamily="18" charset="0"/>
                <a:cs typeface="Times New Roman" panose="02020603050405020304" pitchFamily="18" charset="0"/>
              </a:rPr>
              <a:t>potansiye</a:t>
            </a:r>
            <a:r>
              <a:rPr lang="tr-TR" dirty="0">
                <a:solidFill>
                  <a:schemeClr val="accent6">
                    <a:lumMod val="75000"/>
                  </a:schemeClr>
                </a:solidFill>
                <a:ea typeface="Times New Roman" panose="02020603050405020304" pitchFamily="18" charset="0"/>
                <a:cs typeface="Times New Roman" panose="02020603050405020304" pitchFamily="18" charset="0"/>
              </a:rPr>
              <a:t>l destek düzeyini izlemek (takip etmek).</a:t>
            </a:r>
          </a:p>
        </p:txBody>
      </p:sp>
      <p:sp>
        <p:nvSpPr>
          <p:cNvPr id="36" name="Metin kutusu 35">
            <a:extLst>
              <a:ext uri="{FF2B5EF4-FFF2-40B4-BE49-F238E27FC236}">
                <a16:creationId xmlns:a16="http://schemas.microsoft.com/office/drawing/2014/main" id="{8775F884-6603-AD0A-683C-8DE5E66D6B18}"/>
              </a:ext>
            </a:extLst>
          </p:cNvPr>
          <p:cNvSpPr txBox="1"/>
          <p:nvPr/>
        </p:nvSpPr>
        <p:spPr>
          <a:xfrm>
            <a:off x="303306" y="4946887"/>
            <a:ext cx="4835532" cy="1200329"/>
          </a:xfrm>
          <a:prstGeom prst="rect">
            <a:avLst/>
          </a:prstGeom>
          <a:noFill/>
        </p:spPr>
        <p:txBody>
          <a:bodyPr wrap="square">
            <a:spAutoFit/>
          </a:bodyPr>
          <a:lstStyle/>
          <a:p>
            <a:r>
              <a:rPr lang="tr-TR" dirty="0">
                <a:solidFill>
                  <a:schemeClr val="tx1">
                    <a:lumMod val="75000"/>
                    <a:lumOff val="25000"/>
                  </a:schemeClr>
                </a:solidFill>
                <a:ea typeface="Times New Roman" panose="02020603050405020304" pitchFamily="18" charset="0"/>
                <a:cs typeface="Times New Roman" panose="02020603050405020304" pitchFamily="18" charset="0"/>
              </a:rPr>
              <a:t>SAVUNMA</a:t>
            </a:r>
            <a:endParaRPr lang="tr-TR" sz="1800" dirty="0">
              <a:solidFill>
                <a:schemeClr val="tx1">
                  <a:lumMod val="75000"/>
                  <a:lumOff val="25000"/>
                </a:schemeClr>
              </a:solidFill>
              <a:effectLst/>
              <a:ea typeface="Times New Roman" panose="02020603050405020304" pitchFamily="18" charset="0"/>
              <a:cs typeface="Times New Roman" panose="02020603050405020304" pitchFamily="18" charset="0"/>
            </a:endParaRPr>
          </a:p>
          <a:p>
            <a:r>
              <a:rPr lang="tr-TR" sz="1800" dirty="0">
                <a:solidFill>
                  <a:schemeClr val="tx1">
                    <a:lumMod val="75000"/>
                    <a:lumOff val="25000"/>
                  </a:schemeClr>
                </a:solidFill>
                <a:effectLst/>
                <a:ea typeface="Times New Roman" panose="02020603050405020304" pitchFamily="18" charset="0"/>
                <a:cs typeface="Times New Roman" panose="02020603050405020304" pitchFamily="18" charset="0"/>
              </a:rPr>
              <a:t>Paydaşın potansiyel tehdidini önlemek veya azaltmak için savunmaya geçmek.  Rekabet en etkili savunma stratejisidir.</a:t>
            </a:r>
            <a:endParaRPr lang="tr-TR" dirty="0">
              <a:solidFill>
                <a:schemeClr val="tx1">
                  <a:lumMod val="75000"/>
                  <a:lumOff val="25000"/>
                </a:schemeClr>
              </a:solidFill>
            </a:endParaRPr>
          </a:p>
        </p:txBody>
      </p:sp>
    </p:spTree>
    <p:extLst>
      <p:ext uri="{BB962C8B-B14F-4D97-AF65-F5344CB8AC3E}">
        <p14:creationId xmlns:p14="http://schemas.microsoft.com/office/powerpoint/2010/main" val="286337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circle(in)">
                                      <p:cBhvr>
                                        <p:cTn id="12" dur="20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circle(in)">
                                      <p:cBhvr>
                                        <p:cTn id="22" dur="20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circle(in)">
                                      <p:cBhvr>
                                        <p:cTn id="27" dur="20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circle(in)">
                                      <p:cBhvr>
                                        <p:cTn id="32" dur="20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circle(in)">
                                      <p:cBhvr>
                                        <p:cTn id="37" dur="20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circle(in)">
                                      <p:cBhvr>
                                        <p:cTn id="42" dur="2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21" grpId="0"/>
      <p:bldP spid="22" grpId="0"/>
      <p:bldP spid="30" grpId="0"/>
      <p:bldP spid="34" grpId="0"/>
      <p:bldP spid="35" grpId="0"/>
      <p:bldP spid="3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adım-5. stratejilerin uygulanması (taktikler)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graphicFrame>
        <p:nvGraphicFramePr>
          <p:cNvPr id="4" name="Tablo 3">
            <a:extLst>
              <a:ext uri="{FF2B5EF4-FFF2-40B4-BE49-F238E27FC236}">
                <a16:creationId xmlns:a16="http://schemas.microsoft.com/office/drawing/2014/main" id="{8B889A71-3528-D624-0730-56593A1165DA}"/>
              </a:ext>
            </a:extLst>
          </p:cNvPr>
          <p:cNvGraphicFramePr>
            <a:graphicFrameLocks noGrp="1"/>
          </p:cNvGraphicFramePr>
          <p:nvPr>
            <p:extLst>
              <p:ext uri="{D42A27DB-BD31-4B8C-83A1-F6EECF244321}">
                <p14:modId xmlns:p14="http://schemas.microsoft.com/office/powerpoint/2010/main" val="463046516"/>
              </p:ext>
            </p:extLst>
          </p:nvPr>
        </p:nvGraphicFramePr>
        <p:xfrm>
          <a:off x="2049864" y="1585595"/>
          <a:ext cx="9797143" cy="4907280"/>
        </p:xfrm>
        <a:graphic>
          <a:graphicData uri="http://schemas.openxmlformats.org/drawingml/2006/table">
            <a:tbl>
              <a:tblPr firstRow="1" firstCol="1" bandRow="1">
                <a:tableStyleId>{5C22544A-7EE6-4342-B048-85BDC9FD1C3A}</a:tableStyleId>
              </a:tblPr>
              <a:tblGrid>
                <a:gridCol w="2262307">
                  <a:extLst>
                    <a:ext uri="{9D8B030D-6E8A-4147-A177-3AD203B41FA5}">
                      <a16:colId xmlns:a16="http://schemas.microsoft.com/office/drawing/2014/main" val="3973555179"/>
                    </a:ext>
                  </a:extLst>
                </a:gridCol>
                <a:gridCol w="7534836">
                  <a:extLst>
                    <a:ext uri="{9D8B030D-6E8A-4147-A177-3AD203B41FA5}">
                      <a16:colId xmlns:a16="http://schemas.microsoft.com/office/drawing/2014/main" val="1277033576"/>
                    </a:ext>
                  </a:extLst>
                </a:gridCol>
              </a:tblGrid>
              <a:tr h="155484">
                <a:tc>
                  <a:txBody>
                    <a:bodyPr/>
                    <a:lstStyle/>
                    <a:p>
                      <a:pPr algn="ctr"/>
                      <a:r>
                        <a:rPr lang="tr-TR" sz="1400" dirty="0">
                          <a:effectLst/>
                        </a:rPr>
                        <a:t>Stratejiler </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lumMod val="50000"/>
                      </a:schemeClr>
                    </a:solidFill>
                  </a:tcPr>
                </a:tc>
                <a:tc>
                  <a:txBody>
                    <a:bodyPr/>
                    <a:lstStyle/>
                    <a:p>
                      <a:pPr algn="just"/>
                      <a:r>
                        <a:rPr lang="tr-TR" sz="1400" dirty="0">
                          <a:effectLst/>
                        </a:rPr>
                        <a:t>Taktik Örnekleri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lumMod val="50000"/>
                      </a:schemeClr>
                    </a:solidFill>
                  </a:tcPr>
                </a:tc>
                <a:extLst>
                  <a:ext uri="{0D108BD9-81ED-4DB2-BD59-A6C34878D82A}">
                    <a16:rowId xmlns:a16="http://schemas.microsoft.com/office/drawing/2014/main" val="366417343"/>
                  </a:ext>
                </a:extLst>
              </a:tr>
              <a:tr h="932902">
                <a:tc>
                  <a:txBody>
                    <a:bodyPr/>
                    <a:lstStyle/>
                    <a:p>
                      <a:pPr algn="ctr"/>
                      <a:r>
                        <a:rPr lang="tr-TR" sz="1400" dirty="0">
                          <a:solidFill>
                            <a:schemeClr val="tx1">
                              <a:lumMod val="75000"/>
                              <a:lumOff val="25000"/>
                            </a:schemeClr>
                          </a:solidFill>
                          <a:effectLst/>
                          <a:latin typeface="+mn-lt"/>
                        </a:rPr>
                        <a:t>Katılım</a:t>
                      </a:r>
                    </a:p>
                    <a:p>
                      <a:pPr algn="ctr"/>
                      <a:r>
                        <a:rPr lang="tr-TR" sz="1400" dirty="0">
                          <a:solidFill>
                            <a:schemeClr val="tx1">
                              <a:lumMod val="75000"/>
                              <a:lumOff val="25000"/>
                            </a:schemeClr>
                          </a:solidFill>
                          <a:effectLst/>
                          <a:latin typeface="+mn-lt"/>
                        </a:rPr>
                        <a:t>(Destekleyici Paydaşlar)</a:t>
                      </a:r>
                      <a:endParaRPr lang="tr-TR" sz="1400" dirty="0">
                        <a:solidFill>
                          <a:schemeClr val="tx1">
                            <a:lumMod val="75000"/>
                            <a:lumOff val="25000"/>
                          </a:schemeClr>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E2D0E6"/>
                    </a:solidFill>
                  </a:tcPr>
                </a:tc>
                <a:tc>
                  <a:txBody>
                    <a:bodyPr/>
                    <a:lstStyle/>
                    <a:p>
                      <a:pPr marL="342900" lvl="0" indent="-342900">
                        <a:buFont typeface="Symbol" panose="05050102010706020507" pitchFamily="18" charset="2"/>
                        <a:buChar char=""/>
                      </a:pPr>
                      <a:r>
                        <a:rPr lang="tr-TR" sz="1400" dirty="0">
                          <a:effectLst/>
                          <a:latin typeface="+mn-lt"/>
                        </a:rPr>
                        <a:t>Paydaşlarla sürekli iletişim kurma.</a:t>
                      </a:r>
                    </a:p>
                    <a:p>
                      <a:pPr marL="342900" lvl="0" indent="-342900">
                        <a:buFont typeface="Symbol" panose="05050102010706020507" pitchFamily="18" charset="2"/>
                        <a:buChar char=""/>
                      </a:pPr>
                      <a:r>
                        <a:rPr lang="tr-TR" sz="1400" dirty="0">
                          <a:effectLst/>
                          <a:latin typeface="+mn-lt"/>
                        </a:rPr>
                        <a:t>Strateji ve politika geliştirme süreçlerine paydaşların aktif olarak katılımını sağlama.</a:t>
                      </a:r>
                    </a:p>
                    <a:p>
                      <a:pPr marL="342900" lvl="0" indent="-342900">
                        <a:buFont typeface="Symbol" panose="05050102010706020507" pitchFamily="18" charset="2"/>
                        <a:buChar char=""/>
                      </a:pPr>
                      <a:r>
                        <a:rPr lang="tr-TR" sz="1400" dirty="0">
                          <a:effectLst/>
                          <a:latin typeface="+mn-lt"/>
                        </a:rPr>
                        <a:t>Destekleyici paydaş temsilcilerinden oluşan istişare kurulları oluşturma,</a:t>
                      </a:r>
                    </a:p>
                    <a:p>
                      <a:pPr marL="342900" lvl="0" indent="-342900">
                        <a:buFont typeface="Symbol" panose="05050102010706020507" pitchFamily="18" charset="2"/>
                        <a:buChar char=""/>
                      </a:pPr>
                      <a:r>
                        <a:rPr lang="tr-TR" sz="1400" dirty="0">
                          <a:effectLst/>
                          <a:latin typeface="+mn-lt"/>
                        </a:rPr>
                        <a:t>Kurumsal sosyal sorumluluk projeleri yoluyla paydaşların kuruma yönelik ilgisini/desteğini canlı tutma.</a:t>
                      </a:r>
                      <a:endParaRPr lang="tr-TR" sz="14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E2D0E6"/>
                    </a:solidFill>
                  </a:tcPr>
                </a:tc>
                <a:extLst>
                  <a:ext uri="{0D108BD9-81ED-4DB2-BD59-A6C34878D82A}">
                    <a16:rowId xmlns:a16="http://schemas.microsoft.com/office/drawing/2014/main" val="4194001491"/>
                  </a:ext>
                </a:extLst>
              </a:tr>
              <a:tr h="621934">
                <a:tc>
                  <a:txBody>
                    <a:bodyPr/>
                    <a:lstStyle/>
                    <a:p>
                      <a:pPr algn="ctr"/>
                      <a:r>
                        <a:rPr lang="tr-TR" sz="1400" dirty="0">
                          <a:solidFill>
                            <a:schemeClr val="tx1">
                              <a:lumMod val="75000"/>
                              <a:lumOff val="25000"/>
                            </a:schemeClr>
                          </a:solidFill>
                          <a:effectLst/>
                          <a:latin typeface="+mn-lt"/>
                        </a:rPr>
                        <a:t>İzleme</a:t>
                      </a:r>
                    </a:p>
                    <a:p>
                      <a:pPr algn="ctr"/>
                      <a:r>
                        <a:rPr lang="tr-TR" sz="1400" dirty="0">
                          <a:solidFill>
                            <a:schemeClr val="tx1">
                              <a:lumMod val="75000"/>
                              <a:lumOff val="25000"/>
                            </a:schemeClr>
                          </a:solidFill>
                          <a:effectLst/>
                          <a:latin typeface="+mn-lt"/>
                        </a:rPr>
                        <a:t>(Marjinal Paydaşlar)</a:t>
                      </a:r>
                      <a:endParaRPr lang="tr-TR" sz="1400" dirty="0">
                        <a:solidFill>
                          <a:schemeClr val="tx1">
                            <a:lumMod val="75000"/>
                            <a:lumOff val="25000"/>
                          </a:schemeClr>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342900" lvl="0" indent="-342900">
                        <a:buFont typeface="Symbol" panose="05050102010706020507" pitchFamily="18" charset="2"/>
                        <a:buChar char=""/>
                      </a:pPr>
                      <a:r>
                        <a:rPr lang="tr-TR" sz="1400" dirty="0">
                          <a:effectLst/>
                          <a:latin typeface="+mn-lt"/>
                        </a:rPr>
                        <a:t>Sivil toplum kuruluşlarının faaliyetleri hakkında bilgi toplama.</a:t>
                      </a:r>
                    </a:p>
                    <a:p>
                      <a:pPr marL="342900" lvl="0" indent="-342900">
                        <a:buFont typeface="Symbol" panose="05050102010706020507" pitchFamily="18" charset="2"/>
                        <a:buChar char=""/>
                      </a:pPr>
                      <a:r>
                        <a:rPr lang="tr-TR" sz="1400" dirty="0">
                          <a:effectLst/>
                          <a:latin typeface="+mn-lt"/>
                        </a:rPr>
                        <a:t>Çevrenin ve doğanın korunmasına yönelik aktiviteleri destekleme.</a:t>
                      </a:r>
                    </a:p>
                    <a:p>
                      <a:pPr marL="342900" lvl="0" indent="-342900">
                        <a:buFont typeface="Symbol" panose="05050102010706020507" pitchFamily="18" charset="2"/>
                        <a:buChar char=""/>
                      </a:pPr>
                      <a:r>
                        <a:rPr lang="tr-TR" sz="1400" dirty="0">
                          <a:effectLst/>
                          <a:latin typeface="+mn-lt"/>
                        </a:rPr>
                        <a:t>Kurumsal sosyal sorumluluk projeleriyle marjinal paydaşların destek düzeyini artırma.</a:t>
                      </a:r>
                      <a:endParaRPr lang="tr-TR" sz="14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4207334959"/>
                  </a:ext>
                </a:extLst>
              </a:tr>
              <a:tr h="777418">
                <a:tc>
                  <a:txBody>
                    <a:bodyPr/>
                    <a:lstStyle/>
                    <a:p>
                      <a:pPr algn="ctr"/>
                      <a:r>
                        <a:rPr lang="tr-TR" sz="1400" dirty="0">
                          <a:solidFill>
                            <a:schemeClr val="tx1">
                              <a:lumMod val="75000"/>
                              <a:lumOff val="25000"/>
                            </a:schemeClr>
                          </a:solidFill>
                          <a:effectLst/>
                          <a:latin typeface="+mn-lt"/>
                        </a:rPr>
                        <a:t>Savunma</a:t>
                      </a:r>
                    </a:p>
                    <a:p>
                      <a:pPr algn="ctr"/>
                      <a:r>
                        <a:rPr lang="tr-TR" sz="1400" dirty="0">
                          <a:solidFill>
                            <a:schemeClr val="tx1">
                              <a:lumMod val="75000"/>
                              <a:lumOff val="25000"/>
                            </a:schemeClr>
                          </a:solidFill>
                          <a:effectLst/>
                          <a:latin typeface="+mn-lt"/>
                        </a:rPr>
                        <a:t>(Engelleyici Paydaşlar)</a:t>
                      </a:r>
                      <a:endParaRPr lang="tr-TR" sz="1400" dirty="0">
                        <a:solidFill>
                          <a:schemeClr val="tx1">
                            <a:lumMod val="75000"/>
                            <a:lumOff val="25000"/>
                          </a:schemeClr>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marL="342900" lvl="0" indent="-342900">
                        <a:buFont typeface="Symbol" panose="05050102010706020507" pitchFamily="18" charset="2"/>
                        <a:buChar char=""/>
                      </a:pPr>
                      <a:r>
                        <a:rPr lang="tr-TR" sz="1400" dirty="0">
                          <a:solidFill>
                            <a:schemeClr val="tx1"/>
                          </a:solidFill>
                          <a:effectLst/>
                          <a:latin typeface="+mn-lt"/>
                        </a:rPr>
                        <a:t>Pazarlama stratejileri.</a:t>
                      </a:r>
                    </a:p>
                    <a:p>
                      <a:pPr marL="342900" lvl="0" indent="-342900">
                        <a:buFont typeface="Symbol" panose="05050102010706020507" pitchFamily="18" charset="2"/>
                        <a:buChar char=""/>
                      </a:pPr>
                      <a:r>
                        <a:rPr lang="tr-TR" sz="1400" dirty="0">
                          <a:solidFill>
                            <a:schemeClr val="tx1"/>
                          </a:solidFill>
                          <a:effectLst/>
                          <a:latin typeface="+mn-lt"/>
                        </a:rPr>
                        <a:t>Rekabet stratejileri.</a:t>
                      </a:r>
                    </a:p>
                    <a:p>
                      <a:pPr marL="342900" lvl="0" indent="-342900">
                        <a:buFont typeface="Symbol" panose="05050102010706020507" pitchFamily="18" charset="2"/>
                        <a:buChar char=""/>
                      </a:pPr>
                      <a:r>
                        <a:rPr lang="tr-TR" sz="1400" dirty="0">
                          <a:solidFill>
                            <a:schemeClr val="tx1"/>
                          </a:solidFill>
                          <a:effectLst/>
                          <a:latin typeface="+mn-lt"/>
                        </a:rPr>
                        <a:t>Satın alma stratejileri.</a:t>
                      </a:r>
                    </a:p>
                    <a:p>
                      <a:pPr marL="342900" lvl="0" indent="-342900">
                        <a:buFont typeface="Symbol" panose="05050102010706020507" pitchFamily="18" charset="2"/>
                        <a:buChar char=""/>
                      </a:pPr>
                      <a:r>
                        <a:rPr lang="tr-TR" sz="1400" dirty="0">
                          <a:solidFill>
                            <a:schemeClr val="tx1"/>
                          </a:solidFill>
                          <a:effectLst/>
                          <a:latin typeface="+mn-lt"/>
                        </a:rPr>
                        <a:t>Rakiplere karşı diğer kurumla birleşme ve işbirliğine yönelme.</a:t>
                      </a:r>
                    </a:p>
                    <a:p>
                      <a:pPr marL="342900" lvl="0" indent="-342900">
                        <a:buFont typeface="Symbol" panose="05050102010706020507" pitchFamily="18" charset="2"/>
                        <a:buChar char=""/>
                      </a:pPr>
                      <a:r>
                        <a:rPr lang="tr-TR" sz="1400" dirty="0">
                          <a:solidFill>
                            <a:schemeClr val="tx1"/>
                          </a:solidFill>
                          <a:effectLst/>
                          <a:latin typeface="+mn-lt"/>
                        </a:rPr>
                        <a:t>Sendikalarla olumlu ilişkiler geliştirme</a:t>
                      </a:r>
                      <a:endParaRPr lang="tr-TR" sz="14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5">
                        <a:lumMod val="20000"/>
                        <a:lumOff val="80000"/>
                      </a:schemeClr>
                    </a:solidFill>
                  </a:tcPr>
                </a:tc>
                <a:extLst>
                  <a:ext uri="{0D108BD9-81ED-4DB2-BD59-A6C34878D82A}">
                    <a16:rowId xmlns:a16="http://schemas.microsoft.com/office/drawing/2014/main" val="4152095478"/>
                  </a:ext>
                </a:extLst>
              </a:tr>
              <a:tr h="1554836">
                <a:tc>
                  <a:txBody>
                    <a:bodyPr/>
                    <a:lstStyle/>
                    <a:p>
                      <a:pPr algn="ctr"/>
                      <a:r>
                        <a:rPr lang="tr-TR" sz="1400" dirty="0">
                          <a:solidFill>
                            <a:schemeClr val="tx1">
                              <a:lumMod val="75000"/>
                              <a:lumOff val="25000"/>
                            </a:schemeClr>
                          </a:solidFill>
                          <a:effectLst/>
                          <a:latin typeface="+mn-lt"/>
                        </a:rPr>
                        <a:t>İşbirliği</a:t>
                      </a:r>
                    </a:p>
                    <a:p>
                      <a:pPr algn="ctr"/>
                      <a:r>
                        <a:rPr lang="tr-TR" sz="1400" dirty="0">
                          <a:solidFill>
                            <a:schemeClr val="tx1">
                              <a:lumMod val="75000"/>
                              <a:lumOff val="25000"/>
                            </a:schemeClr>
                          </a:solidFill>
                          <a:effectLst/>
                          <a:latin typeface="+mn-lt"/>
                        </a:rPr>
                        <a:t>(Bıçak Sırtı Paydaşlar)</a:t>
                      </a:r>
                      <a:endParaRPr lang="tr-TR" sz="1400" dirty="0">
                        <a:solidFill>
                          <a:schemeClr val="tx1">
                            <a:lumMod val="75000"/>
                            <a:lumOff val="25000"/>
                          </a:schemeClr>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accent3">
                        <a:lumMod val="40000"/>
                        <a:lumOff val="60000"/>
                      </a:schemeClr>
                    </a:solidFill>
                  </a:tcPr>
                </a:tc>
                <a:tc>
                  <a:txBody>
                    <a:bodyPr/>
                    <a:lstStyle/>
                    <a:p>
                      <a:pPr marL="342900" lvl="0" indent="-342900">
                        <a:buFont typeface="Symbol" panose="05050102010706020507" pitchFamily="18" charset="2"/>
                        <a:buChar char=""/>
                      </a:pPr>
                      <a:r>
                        <a:rPr lang="tr-TR" sz="1400" dirty="0">
                          <a:effectLst/>
                          <a:latin typeface="+mn-lt"/>
                        </a:rPr>
                        <a:t>Hekimlerin ve sağlık personelinin yönetim kararlarına katılımını sağlama.</a:t>
                      </a:r>
                    </a:p>
                    <a:p>
                      <a:pPr marL="342900" lvl="0" indent="-342900">
                        <a:buFont typeface="Symbol" panose="05050102010706020507" pitchFamily="18" charset="2"/>
                        <a:buChar char=""/>
                      </a:pPr>
                      <a:r>
                        <a:rPr lang="tr-TR" sz="1400" dirty="0">
                          <a:effectLst/>
                          <a:latin typeface="+mn-lt"/>
                        </a:rPr>
                        <a:t>Kaliteli hizmet sunma.</a:t>
                      </a:r>
                    </a:p>
                    <a:p>
                      <a:pPr marL="342900" lvl="0" indent="-342900">
                        <a:buFont typeface="Symbol" panose="05050102010706020507" pitchFamily="18" charset="2"/>
                        <a:buChar char=""/>
                      </a:pPr>
                      <a:r>
                        <a:rPr lang="tr-TR" sz="1400" dirty="0">
                          <a:effectLst/>
                          <a:latin typeface="+mn-lt"/>
                        </a:rPr>
                        <a:t>Hasta memnuniyet araştırmalarına ağırlık verme.</a:t>
                      </a:r>
                    </a:p>
                    <a:p>
                      <a:pPr marL="342900" lvl="0" indent="-342900">
                        <a:buFont typeface="Symbol" panose="05050102010706020507" pitchFamily="18" charset="2"/>
                        <a:buChar char=""/>
                      </a:pPr>
                      <a:r>
                        <a:rPr lang="tr-TR" sz="1400" dirty="0">
                          <a:effectLst/>
                          <a:latin typeface="+mn-lt"/>
                        </a:rPr>
                        <a:t>Hasta şikayetlerine duyarlılık.</a:t>
                      </a:r>
                    </a:p>
                    <a:p>
                      <a:pPr marL="342900" lvl="0" indent="-342900">
                        <a:buFont typeface="Symbol" panose="05050102010706020507" pitchFamily="18" charset="2"/>
                        <a:buChar char=""/>
                      </a:pPr>
                      <a:r>
                        <a:rPr lang="tr-TR" sz="1400" dirty="0">
                          <a:effectLst/>
                          <a:latin typeface="+mn-lt"/>
                        </a:rPr>
                        <a:t>Toplumun sağlık ihtiyaçlarını analiz etme, hizmetlere erişimi ve kullanımı kolaylaştırma.</a:t>
                      </a:r>
                    </a:p>
                    <a:p>
                      <a:pPr marL="342900" lvl="0" indent="-342900">
                        <a:buFont typeface="Symbol" panose="05050102010706020507" pitchFamily="18" charset="2"/>
                        <a:buChar char=""/>
                      </a:pPr>
                      <a:r>
                        <a:rPr lang="tr-TR" sz="1400" dirty="0">
                          <a:effectLst/>
                          <a:latin typeface="+mn-lt"/>
                        </a:rPr>
                        <a:t>Ortak girişim.</a:t>
                      </a:r>
                    </a:p>
                    <a:p>
                      <a:pPr marL="342900" lvl="0" indent="-342900">
                        <a:buFont typeface="Symbol" panose="05050102010706020507" pitchFamily="18" charset="2"/>
                        <a:buChar char=""/>
                      </a:pPr>
                      <a:r>
                        <a:rPr lang="tr-TR" sz="1400" dirty="0">
                          <a:effectLst/>
                          <a:latin typeface="+mn-lt"/>
                        </a:rPr>
                        <a:t>Birleşme, satın alma</a:t>
                      </a:r>
                    </a:p>
                    <a:p>
                      <a:pPr marL="342900" lvl="0" indent="-342900">
                        <a:buFont typeface="Symbol" panose="05050102010706020507" pitchFamily="18" charset="2"/>
                        <a:buChar char=""/>
                      </a:pPr>
                      <a:r>
                        <a:rPr lang="tr-TR" sz="1400" dirty="0">
                          <a:effectLst/>
                          <a:latin typeface="+mn-lt"/>
                        </a:rPr>
                        <a:t>Uzun dönemli işbirliği sözleşmeleri.</a:t>
                      </a:r>
                    </a:p>
                    <a:p>
                      <a:pPr marL="342900" lvl="0" indent="-342900">
                        <a:buFont typeface="Symbol" panose="05050102010706020507" pitchFamily="18" charset="2"/>
                        <a:buChar char=""/>
                      </a:pPr>
                      <a:r>
                        <a:rPr lang="tr-TR" sz="1400" dirty="0">
                          <a:effectLst/>
                          <a:latin typeface="+mn-lt"/>
                        </a:rPr>
                        <a:t>Rekabet şartlarına aykırılık oluşturmayan anlaşmalar.</a:t>
                      </a:r>
                      <a:endParaRPr lang="tr-TR" sz="14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627574898"/>
                  </a:ext>
                </a:extLst>
              </a:tr>
            </a:tbl>
          </a:graphicData>
        </a:graphic>
      </p:graphicFrame>
    </p:spTree>
    <p:extLst>
      <p:ext uri="{BB962C8B-B14F-4D97-AF65-F5344CB8AC3E}">
        <p14:creationId xmlns:p14="http://schemas.microsoft.com/office/powerpoint/2010/main" val="2188600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id="{0C60B5D2-4601-6AA4-5010-8355EF0C780E}"/>
              </a:ext>
            </a:extLst>
          </p:cNvPr>
          <p:cNvGraphicFramePr>
            <a:graphicFrameLocks noGrp="1"/>
          </p:cNvGraphicFramePr>
          <p:nvPr>
            <p:extLst>
              <p:ext uri="{D42A27DB-BD31-4B8C-83A1-F6EECF244321}">
                <p14:modId xmlns:p14="http://schemas.microsoft.com/office/powerpoint/2010/main" val="2603086697"/>
              </p:ext>
            </p:extLst>
          </p:nvPr>
        </p:nvGraphicFramePr>
        <p:xfrm>
          <a:off x="974690" y="1704479"/>
          <a:ext cx="10520624" cy="4247416"/>
        </p:xfrm>
        <a:graphic>
          <a:graphicData uri="http://schemas.openxmlformats.org/drawingml/2006/table">
            <a:tbl>
              <a:tblPr firstRow="1" bandRow="1">
                <a:tableStyleId>{5C22544A-7EE6-4342-B048-85BDC9FD1C3A}</a:tableStyleId>
              </a:tblPr>
              <a:tblGrid>
                <a:gridCol w="1645953">
                  <a:extLst>
                    <a:ext uri="{9D8B030D-6E8A-4147-A177-3AD203B41FA5}">
                      <a16:colId xmlns:a16="http://schemas.microsoft.com/office/drawing/2014/main" val="2724618884"/>
                    </a:ext>
                  </a:extLst>
                </a:gridCol>
                <a:gridCol w="3330943">
                  <a:extLst>
                    <a:ext uri="{9D8B030D-6E8A-4147-A177-3AD203B41FA5}">
                      <a16:colId xmlns:a16="http://schemas.microsoft.com/office/drawing/2014/main" val="3465557337"/>
                    </a:ext>
                  </a:extLst>
                </a:gridCol>
                <a:gridCol w="2242197">
                  <a:extLst>
                    <a:ext uri="{9D8B030D-6E8A-4147-A177-3AD203B41FA5}">
                      <a16:colId xmlns:a16="http://schemas.microsoft.com/office/drawing/2014/main" val="1379630007"/>
                    </a:ext>
                  </a:extLst>
                </a:gridCol>
                <a:gridCol w="3301531">
                  <a:extLst>
                    <a:ext uri="{9D8B030D-6E8A-4147-A177-3AD203B41FA5}">
                      <a16:colId xmlns:a16="http://schemas.microsoft.com/office/drawing/2014/main" val="3832764594"/>
                    </a:ext>
                  </a:extLst>
                </a:gridCol>
              </a:tblGrid>
              <a:tr h="370284">
                <a:tc>
                  <a:txBody>
                    <a:bodyPr/>
                    <a:lstStyle/>
                    <a:p>
                      <a:pPr algn="l"/>
                      <a:r>
                        <a:rPr lang="tr-TR"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Paydaş Türleri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İlgili Yöneticiler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Paydaş Türleri</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İlgili Yöneticiler</a:t>
                      </a:r>
                      <a:endParaRPr lang="tr-T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5168616"/>
                  </a:ext>
                </a:extLst>
              </a:tr>
              <a:tr h="426081">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Hastalar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Hasta Hizmetleri Müdürlüğü</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Akreditasyon Kurumları</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Genel Müdür, Kalite Direktörlüğü</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3898892"/>
                  </a:ext>
                </a:extLst>
              </a:tr>
              <a:tr h="426081">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Hasta yakınları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Hasta Hizmetleri Müdürlüğü</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Tedarikçiler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Genel Müdür, Satın Alma Müdürü</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2082519"/>
                  </a:ext>
                </a:extLst>
              </a:tr>
              <a:tr h="426081">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Toplum/Nüfus</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Planlama Birimi, Halkla İlişkiler, Pazarlama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Gönüllüler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Halkla İlişkiler Müdürü</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41309457"/>
                  </a:ext>
                </a:extLst>
              </a:tr>
              <a:tr h="426081">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Sigorta kurumları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Finansman, Pazarlama, Medikal Muhasebe</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Finansman Kurumları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Genel Müdür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4164841"/>
                  </a:ext>
                </a:extLst>
              </a:tr>
              <a:tr h="370284">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Hekimler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Tıbbi Direktör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Sağlık Bakanlığı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Yönetim Kurulu Başkanı</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21833219"/>
                  </a:ext>
                </a:extLst>
              </a:tr>
              <a:tr h="370284">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Kurum personeli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İnsan Kaynakları Yönetimi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Devlet</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Yönetim Kurulu Başkanı</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63317733"/>
                  </a:ext>
                </a:extLst>
              </a:tr>
              <a:tr h="639121">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Hissedarlar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Yönetim Kurulu, Yönetim Kurulu Başkanı, Genel Müdür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Tıp öğrencileri-stajyerler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Tıbbi Direktör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420447"/>
                  </a:ext>
                </a:extLst>
              </a:tr>
              <a:tr h="426081">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Yönetim kurulu</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Yönetim Kurulu Başkanı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Rakipler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Genel Müdür, Yönetim Kurulu</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18100172"/>
                  </a:ext>
                </a:extLst>
              </a:tr>
              <a:tr h="213040">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Meslek örgütleri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Tıbbi Direktör, Klinik Şefler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Sivil toplum kuruluşları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r>
                        <a:rPr lang="tr-T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Halkla İlişkiler Yöneticisi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0388497"/>
                  </a:ext>
                </a:extLst>
              </a:tr>
            </a:tbl>
          </a:graphicData>
        </a:graphic>
      </p:graphicFrame>
      <p:sp>
        <p:nvSpPr>
          <p:cNvPr id="3" name="Rectangle: Rounded Corners 5">
            <a:extLst>
              <a:ext uri="{FF2B5EF4-FFF2-40B4-BE49-F238E27FC236}">
                <a16:creationId xmlns:a16="http://schemas.microsoft.com/office/drawing/2014/main" id="{3C002CE5-04E3-13A8-FF46-3802356ABE13}"/>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adım-5. stratejilerin uygulanmasından sorumlu kişiler</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9EFBDA66-A4E0-5508-889F-D4419889C5AB}"/>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7">
            <a:extLst>
              <a:ext uri="{FF2B5EF4-FFF2-40B4-BE49-F238E27FC236}">
                <a16:creationId xmlns:a16="http://schemas.microsoft.com/office/drawing/2014/main" id="{0CEA10E4-96E5-0A09-9A82-51AA89C052A8}"/>
              </a:ext>
            </a:extLst>
          </p:cNvPr>
          <p:cNvCxnSpPr>
            <a:cxnSpLocks/>
            <a:stCxn id="3" idx="3"/>
          </p:cNvCxnSpPr>
          <p:nvPr/>
        </p:nvCxnSpPr>
        <p:spPr>
          <a:xfrm>
            <a:off x="7543800" y="747711"/>
            <a:ext cx="456446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0609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grpSp>
        <p:nvGrpSpPr>
          <p:cNvPr id="6" name="Grup 5">
            <a:extLst>
              <a:ext uri="{FF2B5EF4-FFF2-40B4-BE49-F238E27FC236}">
                <a16:creationId xmlns:a16="http://schemas.microsoft.com/office/drawing/2014/main" id="{0D65409A-813A-4D19-9000-09FF8548ADCD}"/>
              </a:ext>
            </a:extLst>
          </p:cNvPr>
          <p:cNvGrpSpPr/>
          <p:nvPr/>
        </p:nvGrpSpPr>
        <p:grpSpPr>
          <a:xfrm>
            <a:off x="1060347" y="2444400"/>
            <a:ext cx="611167" cy="2678106"/>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290398" y="188628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7778967" y="-597133"/>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5896888" y="1699586"/>
            <a:ext cx="3487744" cy="400110"/>
          </a:xfrm>
          <a:prstGeom prst="rect">
            <a:avLst/>
          </a:prstGeom>
          <a:noFill/>
        </p:spPr>
        <p:txBody>
          <a:bodyPr wrap="square" rtlCol="0">
            <a:spAutoFit/>
          </a:bodyPr>
          <a:lstStyle/>
          <a:p>
            <a:r>
              <a:rPr lang="tr-TR" sz="2000" b="1" dirty="0"/>
              <a:t>Yanıtını arayacağımız sorular</a:t>
            </a:r>
          </a:p>
        </p:txBody>
      </p:sp>
      <p:cxnSp>
        <p:nvCxnSpPr>
          <p:cNvPr id="16" name="Dirsek Bağlayıcısı 15"/>
          <p:cNvCxnSpPr>
            <a:stCxn id="17" idx="0"/>
            <a:endCxn id="13" idx="2"/>
          </p:cNvCxnSpPr>
          <p:nvPr/>
        </p:nvCxnSpPr>
        <p:spPr>
          <a:xfrm rot="5400000" flipH="1" flipV="1">
            <a:off x="3217803" y="580067"/>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A94E58C7-3119-7FDA-A5CF-A6EDE19FD4C9}"/>
              </a:ext>
            </a:extLst>
          </p:cNvPr>
          <p:cNvSpPr txBox="1"/>
          <p:nvPr/>
        </p:nvSpPr>
        <p:spPr>
          <a:xfrm>
            <a:off x="1671514" y="2604783"/>
            <a:ext cx="4076700" cy="2585323"/>
          </a:xfrm>
          <a:prstGeom prst="rect">
            <a:avLst/>
          </a:prstGeom>
          <a:noFill/>
        </p:spPr>
        <p:txBody>
          <a:bodyPr wrap="square" rtlCol="0">
            <a:spAutoFit/>
          </a:bodyPr>
          <a:lstStyle/>
          <a:p>
            <a:pPr marL="285750" indent="-285750">
              <a:buFont typeface="Wingdings" panose="05000000000000000000" pitchFamily="2" charset="2"/>
              <a:buChar char="q"/>
            </a:pPr>
            <a:r>
              <a:rPr lang="tr-TR" dirty="0"/>
              <a:t>Paydaş kavramı ve türleri	</a:t>
            </a:r>
          </a:p>
          <a:p>
            <a:pPr marL="285750" indent="-285750">
              <a:buFont typeface="Wingdings" panose="05000000000000000000" pitchFamily="2" charset="2"/>
              <a:buChar char="q"/>
            </a:pPr>
            <a:endParaRPr lang="tr-TR" dirty="0"/>
          </a:p>
          <a:p>
            <a:endParaRPr lang="tr-TR" dirty="0"/>
          </a:p>
          <a:p>
            <a:pPr marL="285750" indent="-285750">
              <a:buFont typeface="Wingdings" panose="05000000000000000000" pitchFamily="2" charset="2"/>
              <a:buChar char="q"/>
            </a:pPr>
            <a:r>
              <a:rPr lang="tr-TR" dirty="0"/>
              <a:t>Stratejik paydaş yönetim süreci</a:t>
            </a:r>
          </a:p>
          <a:p>
            <a:pPr marL="742950" lvl="1" indent="-285750">
              <a:buFont typeface="Wingdings" panose="05000000000000000000" pitchFamily="2" charset="2"/>
              <a:buChar char="q"/>
            </a:pPr>
            <a:r>
              <a:rPr lang="tr-TR" dirty="0"/>
              <a:t>Paydaş türleri</a:t>
            </a:r>
          </a:p>
          <a:p>
            <a:pPr marL="742950" lvl="1" indent="-285750">
              <a:buFont typeface="Wingdings" panose="05000000000000000000" pitchFamily="2" charset="2"/>
              <a:buChar char="q"/>
            </a:pPr>
            <a:r>
              <a:rPr lang="tr-TR" dirty="0"/>
              <a:t>Paydaşlara yönelik stratejiler</a:t>
            </a:r>
          </a:p>
          <a:p>
            <a:pPr lvl="1"/>
            <a:endParaRPr lang="tr-TR" dirty="0"/>
          </a:p>
          <a:p>
            <a:pPr lvl="1"/>
            <a:endParaRPr lang="tr-TR" dirty="0"/>
          </a:p>
          <a:p>
            <a:pPr marL="285750" indent="-285750">
              <a:buFont typeface="Wingdings" panose="05000000000000000000" pitchFamily="2" charset="2"/>
              <a:buChar char="q"/>
            </a:pPr>
            <a:r>
              <a:rPr lang="tr-TR" dirty="0"/>
              <a:t>Kurumsal sosyal sorumluluklar</a:t>
            </a:r>
          </a:p>
        </p:txBody>
      </p:sp>
      <p:sp>
        <p:nvSpPr>
          <p:cNvPr id="8" name="Metin kutusu 7">
            <a:extLst>
              <a:ext uri="{FF2B5EF4-FFF2-40B4-BE49-F238E27FC236}">
                <a16:creationId xmlns:a16="http://schemas.microsoft.com/office/drawing/2014/main" id="{434EA31E-D237-9D2B-58ED-A8ACBC27A661}"/>
              </a:ext>
            </a:extLst>
          </p:cNvPr>
          <p:cNvSpPr txBox="1"/>
          <p:nvPr/>
        </p:nvSpPr>
        <p:spPr>
          <a:xfrm>
            <a:off x="5990253" y="2604783"/>
            <a:ext cx="4329404" cy="2862322"/>
          </a:xfrm>
          <a:prstGeom prst="rect">
            <a:avLst/>
          </a:prstGeom>
          <a:noFill/>
        </p:spPr>
        <p:txBody>
          <a:bodyPr wrap="square" rtlCol="0">
            <a:spAutoFit/>
          </a:bodyPr>
          <a:lstStyle/>
          <a:p>
            <a:r>
              <a:rPr lang="tr-TR" dirty="0"/>
              <a:t>Paydaş nedir? Paydaşlarımızı niçin öğrenmeliyiz?</a:t>
            </a:r>
          </a:p>
          <a:p>
            <a:endParaRPr lang="tr-TR" dirty="0"/>
          </a:p>
          <a:p>
            <a:r>
              <a:rPr lang="tr-TR" dirty="0"/>
              <a:t>Paydaş türleri nelerdir? Paydaşlarımızı nasıl sınıflandırabiliriz? Paydaşlarımıza karşı ne tür adımlar atabiliriz?</a:t>
            </a:r>
          </a:p>
          <a:p>
            <a:endParaRPr lang="tr-TR" dirty="0"/>
          </a:p>
          <a:p>
            <a:r>
              <a:rPr lang="tr-TR" dirty="0"/>
              <a:t>Kurumsal sosyal sorumluluklarımız nelerdir? Bu sorumlulukları kimler yerine getirir.</a:t>
            </a:r>
          </a:p>
          <a:p>
            <a:endParaRPr lang="tr-TR" dirty="0"/>
          </a:p>
        </p:txBody>
      </p: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7">
            <a:extLst>
              <a:ext uri="{FF2B5EF4-FFF2-40B4-BE49-F238E27FC236}">
                <a16:creationId xmlns:a16="http://schemas.microsoft.com/office/drawing/2014/main" id="{41AE9281-C087-9C8A-2428-2205D8771432}"/>
              </a:ext>
            </a:extLst>
          </p:cNvPr>
          <p:cNvCxnSpPr>
            <a:cxnSpLocks/>
          </p:cNvCxnSpPr>
          <p:nvPr/>
        </p:nvCxnSpPr>
        <p:spPr>
          <a:xfrm>
            <a:off x="5855677" y="771521"/>
            <a:ext cx="6336323"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Rectangle: Rounded Corners 5">
            <a:extLst>
              <a:ext uri="{FF2B5EF4-FFF2-40B4-BE49-F238E27FC236}">
                <a16:creationId xmlns:a16="http://schemas.microsoft.com/office/drawing/2014/main" id="{DAACB782-3309-D95A-E240-1860456BBB07}"/>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adım-6. sonuçların değerlendirilmesi</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7B06FE7C-9859-8114-F512-C30E5513840D}"/>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AutoShape 2" descr="CPA Firms are at a Crossroads - 2012 and Beyond - AICPA Insights">
            <a:extLst>
              <a:ext uri="{FF2B5EF4-FFF2-40B4-BE49-F238E27FC236}">
                <a16:creationId xmlns:a16="http://schemas.microsoft.com/office/drawing/2014/main" id="{C33DD396-8452-C22D-AF7F-B56B735D1F76}"/>
              </a:ext>
            </a:extLst>
          </p:cNvPr>
          <p:cNvSpPr>
            <a:spLocks noChangeAspect="1" noChangeArrowheads="1"/>
          </p:cNvSpPr>
          <p:nvPr/>
        </p:nvSpPr>
        <p:spPr bwMode="auto">
          <a:xfrm>
            <a:off x="434973" y="935829"/>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Metin kutusu 6">
            <a:extLst>
              <a:ext uri="{FF2B5EF4-FFF2-40B4-BE49-F238E27FC236}">
                <a16:creationId xmlns:a16="http://schemas.microsoft.com/office/drawing/2014/main" id="{19C25EC3-EA19-1F3F-FFBD-BB4CCD2E2C9A}"/>
              </a:ext>
            </a:extLst>
          </p:cNvPr>
          <p:cNvSpPr txBox="1"/>
          <p:nvPr/>
        </p:nvSpPr>
        <p:spPr>
          <a:xfrm>
            <a:off x="5104563" y="3567165"/>
            <a:ext cx="6240026" cy="1200329"/>
          </a:xfrm>
          <a:prstGeom prst="rect">
            <a:avLst/>
          </a:prstGeom>
          <a:noFill/>
        </p:spPr>
        <p:txBody>
          <a:bodyPr wrap="square" rtlCol="0">
            <a:spAutoFit/>
          </a:bodyPr>
          <a:lstStyle/>
          <a:p>
            <a:pPr marL="285750" indent="-285750">
              <a:buFont typeface="Arial" panose="020B0604020202020204" pitchFamily="34" charset="0"/>
              <a:buChar char="•"/>
            </a:pPr>
            <a:r>
              <a:rPr lang="tr-TR" dirty="0"/>
              <a:t>Paydaşlara yönelik uygulanan strateji ve taktiklerin ortaya çıkardığı sonuçlar nelerdir?</a:t>
            </a:r>
          </a:p>
          <a:p>
            <a:pPr marL="285750" indent="-285750">
              <a:buFont typeface="Arial" panose="020B0604020202020204" pitchFamily="34" charset="0"/>
              <a:buChar char="•"/>
            </a:pPr>
            <a:r>
              <a:rPr lang="tr-TR" dirty="0"/>
              <a:t>Bu sonuçlar tatmin edici mi?</a:t>
            </a:r>
          </a:p>
          <a:p>
            <a:pPr marL="285750" indent="-285750">
              <a:buFont typeface="Arial" panose="020B0604020202020204" pitchFamily="34" charset="0"/>
              <a:buChar char="•"/>
            </a:pPr>
            <a:r>
              <a:rPr lang="tr-TR" dirty="0"/>
              <a:t>Düzeltici  önlemler nelerdir?</a:t>
            </a:r>
          </a:p>
        </p:txBody>
      </p:sp>
    </p:spTree>
    <p:extLst>
      <p:ext uri="{BB962C8B-B14F-4D97-AF65-F5344CB8AC3E}">
        <p14:creationId xmlns:p14="http://schemas.microsoft.com/office/powerpoint/2010/main" val="3340030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kurumsal sosyal sorumluklar</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22186" y="6492875"/>
            <a:ext cx="2743200" cy="365125"/>
          </a:xfrm>
        </p:spPr>
        <p:txBody>
          <a:bodyPr/>
          <a:lstStyle/>
          <a:p>
            <a:fld id="{5570C600-3167-49D5-B953-3BFC16F3A3D1}" type="datetime1">
              <a:rPr lang="en-US" smtClean="0"/>
              <a:t>9/16/2022</a:t>
            </a:fld>
            <a:endParaRPr lang="en-US" dirty="0"/>
          </a:p>
        </p:txBody>
      </p:sp>
      <p:sp>
        <p:nvSpPr>
          <p:cNvPr id="2" name="Metin kutusu 1">
            <a:extLst>
              <a:ext uri="{FF2B5EF4-FFF2-40B4-BE49-F238E27FC236}">
                <a16:creationId xmlns:a16="http://schemas.microsoft.com/office/drawing/2014/main" id="{FC6B5D78-1F70-2D5A-2665-153D77172CE5}"/>
              </a:ext>
            </a:extLst>
          </p:cNvPr>
          <p:cNvSpPr txBox="1"/>
          <p:nvPr/>
        </p:nvSpPr>
        <p:spPr>
          <a:xfrm>
            <a:off x="5244523" y="3614784"/>
            <a:ext cx="6818586" cy="646331"/>
          </a:xfrm>
          <a:prstGeom prst="rect">
            <a:avLst/>
          </a:prstGeom>
          <a:noFill/>
        </p:spPr>
        <p:txBody>
          <a:bodyPr wrap="square" rtlCol="0">
            <a:spAutoFit/>
          </a:bodyPr>
          <a:lstStyle/>
          <a:p>
            <a:r>
              <a:rPr lang="tr-TR" dirty="0">
                <a:latin typeface="+mj-lt"/>
              </a:rPr>
              <a:t>Kurumsal sosyal sorumluluk, tüm paydaşların ve genel olarak toplumun beklentilerinin karşılanması yükümlülüğüdür</a:t>
            </a:r>
          </a:p>
        </p:txBody>
      </p:sp>
      <p:sp>
        <p:nvSpPr>
          <p:cNvPr id="3" name="Dikdörtgen 2">
            <a:extLst>
              <a:ext uri="{FF2B5EF4-FFF2-40B4-BE49-F238E27FC236}">
                <a16:creationId xmlns:a16="http://schemas.microsoft.com/office/drawing/2014/main" id="{69DCE867-055D-3F53-0CB9-07E14FE24704}"/>
              </a:ext>
            </a:extLst>
          </p:cNvPr>
          <p:cNvSpPr/>
          <p:nvPr/>
        </p:nvSpPr>
        <p:spPr>
          <a:xfrm>
            <a:off x="5244521" y="3700916"/>
            <a:ext cx="45719" cy="43900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Tree>
    <p:extLst>
      <p:ext uri="{BB962C8B-B14F-4D97-AF65-F5344CB8AC3E}">
        <p14:creationId xmlns:p14="http://schemas.microsoft.com/office/powerpoint/2010/main" val="1510480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up 42">
            <a:extLst>
              <a:ext uri="{FF2B5EF4-FFF2-40B4-BE49-F238E27FC236}">
                <a16:creationId xmlns:a16="http://schemas.microsoft.com/office/drawing/2014/main" id="{18C2E87A-DF00-47FF-4007-2CC22E97E522}"/>
              </a:ext>
            </a:extLst>
          </p:cNvPr>
          <p:cNvGrpSpPr/>
          <p:nvPr/>
        </p:nvGrpSpPr>
        <p:grpSpPr>
          <a:xfrm>
            <a:off x="3414481" y="1869416"/>
            <a:ext cx="5032451" cy="4338320"/>
            <a:chOff x="206171" y="1822585"/>
            <a:chExt cx="5032451" cy="4338320"/>
          </a:xfrm>
        </p:grpSpPr>
        <p:sp>
          <p:nvSpPr>
            <p:cNvPr id="6" name="Isosceles Triangle 110">
              <a:extLst>
                <a:ext uri="{FF2B5EF4-FFF2-40B4-BE49-F238E27FC236}">
                  <a16:creationId xmlns:a16="http://schemas.microsoft.com/office/drawing/2014/main" id="{FB5F2017-2F45-974D-E5BC-E2C18AAAFDF8}"/>
                </a:ext>
              </a:extLst>
            </p:cNvPr>
            <p:cNvSpPr/>
            <p:nvPr/>
          </p:nvSpPr>
          <p:spPr>
            <a:xfrm>
              <a:off x="206171" y="1822585"/>
              <a:ext cx="5032451" cy="4338320"/>
            </a:xfrm>
            <a:prstGeom prst="triangle">
              <a:avLst>
                <a:gd name="adj" fmla="val 49815"/>
              </a:avLst>
            </a:prstGeom>
            <a:gradFill flip="none" rotWithShape="1">
              <a:gsLst>
                <a:gs pos="0">
                  <a:schemeClr val="bg1">
                    <a:lumMod val="75000"/>
                  </a:schemeClr>
                </a:gs>
                <a:gs pos="100000">
                  <a:schemeClr val="bg1"/>
                </a:gs>
              </a:gsLst>
              <a:lin ang="0" scaled="0"/>
              <a:tileRect/>
            </a:gradFill>
            <a:ln>
              <a:noFill/>
            </a:ln>
            <a:effectLst>
              <a:outerShdw blurRad="165100" dist="63500" algn="l" rotWithShape="0">
                <a:schemeClr val="tx1">
                  <a:lumMod val="90000"/>
                  <a:lumOff val="10000"/>
                  <a:alpha val="3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Metin kutusu 41">
              <a:extLst>
                <a:ext uri="{FF2B5EF4-FFF2-40B4-BE49-F238E27FC236}">
                  <a16:creationId xmlns:a16="http://schemas.microsoft.com/office/drawing/2014/main" id="{AFD539C3-225D-5177-045E-057C1454A57E}"/>
                </a:ext>
              </a:extLst>
            </p:cNvPr>
            <p:cNvSpPr txBox="1"/>
            <p:nvPr/>
          </p:nvSpPr>
          <p:spPr>
            <a:xfrm>
              <a:off x="1600939" y="4274168"/>
              <a:ext cx="2294976" cy="646331"/>
            </a:xfrm>
            <a:prstGeom prst="rect">
              <a:avLst/>
            </a:prstGeom>
            <a:noFill/>
          </p:spPr>
          <p:txBody>
            <a:bodyPr wrap="square" rtlCol="0">
              <a:spAutoFit/>
            </a:bodyPr>
            <a:lstStyle/>
            <a:p>
              <a:pPr algn="ctr"/>
              <a:r>
                <a:rPr lang="tr-TR" dirty="0"/>
                <a:t>Kurumsal sosyal sorumluluklar</a:t>
              </a:r>
            </a:p>
          </p:txBody>
        </p:sp>
      </p:grpSp>
      <p:grpSp>
        <p:nvGrpSpPr>
          <p:cNvPr id="38" name="Grup 37">
            <a:extLst>
              <a:ext uri="{FF2B5EF4-FFF2-40B4-BE49-F238E27FC236}">
                <a16:creationId xmlns:a16="http://schemas.microsoft.com/office/drawing/2014/main" id="{9A99FAA6-6FE3-6C2C-21BC-60AA7E89D449}"/>
              </a:ext>
            </a:extLst>
          </p:cNvPr>
          <p:cNvGrpSpPr/>
          <p:nvPr/>
        </p:nvGrpSpPr>
        <p:grpSpPr>
          <a:xfrm>
            <a:off x="4997929" y="2578905"/>
            <a:ext cx="5811980" cy="889774"/>
            <a:chOff x="5044584" y="2504257"/>
            <a:chExt cx="5811980" cy="889774"/>
          </a:xfrm>
        </p:grpSpPr>
        <p:sp>
          <p:nvSpPr>
            <p:cNvPr id="2" name="Freeform 136">
              <a:extLst>
                <a:ext uri="{FF2B5EF4-FFF2-40B4-BE49-F238E27FC236}">
                  <a16:creationId xmlns:a16="http://schemas.microsoft.com/office/drawing/2014/main" id="{AB848E02-6A75-AAC0-5F9C-A5244A58D0F7}"/>
                </a:ext>
              </a:extLst>
            </p:cNvPr>
            <p:cNvSpPr/>
            <p:nvPr/>
          </p:nvSpPr>
          <p:spPr>
            <a:xfrm>
              <a:off x="5634089" y="2504257"/>
              <a:ext cx="5222475" cy="853914"/>
            </a:xfrm>
            <a:custGeom>
              <a:avLst/>
              <a:gdLst>
                <a:gd name="connsiteX0" fmla="*/ 0 w 4374778"/>
                <a:gd name="connsiteY0" fmla="*/ 0 h 1058423"/>
                <a:gd name="connsiteX1" fmla="*/ 3845567 w 4374778"/>
                <a:gd name="connsiteY1" fmla="*/ 0 h 1058423"/>
                <a:gd name="connsiteX2" fmla="*/ 4374778 w 4374778"/>
                <a:gd name="connsiteY2" fmla="*/ 529212 h 1058423"/>
                <a:gd name="connsiteX3" fmla="*/ 3845567 w 4374778"/>
                <a:gd name="connsiteY3" fmla="*/ 1058423 h 1058423"/>
                <a:gd name="connsiteX4" fmla="*/ 0 w 4374778"/>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8" h="1058423">
                  <a:moveTo>
                    <a:pt x="0" y="0"/>
                  </a:moveTo>
                  <a:lnTo>
                    <a:pt x="3845567" y="0"/>
                  </a:lnTo>
                  <a:cubicBezTo>
                    <a:pt x="4137842" y="0"/>
                    <a:pt x="4374778" y="236937"/>
                    <a:pt x="4374778" y="529212"/>
                  </a:cubicBezTo>
                  <a:cubicBezTo>
                    <a:pt x="4374778" y="821487"/>
                    <a:pt x="4137842" y="1058423"/>
                    <a:pt x="3845567" y="1058423"/>
                  </a:cubicBezTo>
                  <a:lnTo>
                    <a:pt x="0" y="1058423"/>
                  </a:lnTo>
                  <a:close/>
                </a:path>
              </a:pathLst>
            </a:cu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103">
              <a:extLst>
                <a:ext uri="{FF2B5EF4-FFF2-40B4-BE49-F238E27FC236}">
                  <a16:creationId xmlns:a16="http://schemas.microsoft.com/office/drawing/2014/main" id="{1CBDEB6B-93DF-34B4-F035-7102DD8BB3CA}"/>
                </a:ext>
              </a:extLst>
            </p:cNvPr>
            <p:cNvSpPr/>
            <p:nvPr/>
          </p:nvSpPr>
          <p:spPr>
            <a:xfrm rot="5400000" flipH="1">
              <a:off x="5243268" y="2341434"/>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6">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etin kutusu 12">
              <a:extLst>
                <a:ext uri="{FF2B5EF4-FFF2-40B4-BE49-F238E27FC236}">
                  <a16:creationId xmlns:a16="http://schemas.microsoft.com/office/drawing/2014/main" id="{29703967-D8A6-44AC-BCF3-E20BA2453C47}"/>
                </a:ext>
              </a:extLst>
            </p:cNvPr>
            <p:cNvSpPr txBox="1"/>
            <p:nvPr/>
          </p:nvSpPr>
          <p:spPr>
            <a:xfrm>
              <a:off x="6330342" y="2668142"/>
              <a:ext cx="4165771" cy="523220"/>
            </a:xfrm>
            <a:prstGeom prst="rect">
              <a:avLst/>
            </a:prstGeom>
            <a:noFill/>
          </p:spPr>
          <p:txBody>
            <a:bodyPr wrap="square" rtlCol="0">
              <a:spAutoFit/>
            </a:bodyPr>
            <a:lstStyle/>
            <a:p>
              <a:r>
                <a:rPr lang="tr-TR" sz="1400" dirty="0"/>
                <a:t>Toplum refahının gözetilmesi ve toplam sağlığının  geliştirilmesine yönelik gönüllü faaliyetlerde bulunma</a:t>
              </a:r>
            </a:p>
          </p:txBody>
        </p:sp>
        <p:sp>
          <p:nvSpPr>
            <p:cNvPr id="17" name="Metin kutusu 16">
              <a:extLst>
                <a:ext uri="{FF2B5EF4-FFF2-40B4-BE49-F238E27FC236}">
                  <a16:creationId xmlns:a16="http://schemas.microsoft.com/office/drawing/2014/main" id="{63422FEE-62A8-5AA0-D51B-8588DD09E5D3}"/>
                </a:ext>
              </a:extLst>
            </p:cNvPr>
            <p:cNvSpPr txBox="1"/>
            <p:nvPr/>
          </p:nvSpPr>
          <p:spPr>
            <a:xfrm>
              <a:off x="5210309" y="2763907"/>
              <a:ext cx="1251283" cy="523220"/>
            </a:xfrm>
            <a:prstGeom prst="rect">
              <a:avLst/>
            </a:prstGeom>
            <a:noFill/>
          </p:spPr>
          <p:txBody>
            <a:bodyPr wrap="square" rtlCol="0">
              <a:spAutoFit/>
            </a:bodyPr>
            <a:lstStyle/>
            <a:p>
              <a:r>
                <a:rPr lang="tr-TR" sz="1400" dirty="0"/>
                <a:t>Gönüllülük</a:t>
              </a:r>
            </a:p>
            <a:p>
              <a:r>
                <a:rPr lang="tr-TR" sz="1400" dirty="0"/>
                <a:t>Hayırseverlik</a:t>
              </a:r>
            </a:p>
          </p:txBody>
        </p:sp>
      </p:grpSp>
      <p:grpSp>
        <p:nvGrpSpPr>
          <p:cNvPr id="39" name="Grup 38">
            <a:extLst>
              <a:ext uri="{FF2B5EF4-FFF2-40B4-BE49-F238E27FC236}">
                <a16:creationId xmlns:a16="http://schemas.microsoft.com/office/drawing/2014/main" id="{B21CE670-502B-EB5F-E792-4DD49E8ECFAD}"/>
              </a:ext>
            </a:extLst>
          </p:cNvPr>
          <p:cNvGrpSpPr/>
          <p:nvPr/>
        </p:nvGrpSpPr>
        <p:grpSpPr>
          <a:xfrm>
            <a:off x="4509098" y="3420254"/>
            <a:ext cx="5539971" cy="863554"/>
            <a:chOff x="4549853" y="3394033"/>
            <a:chExt cx="6351734" cy="863554"/>
          </a:xfrm>
        </p:grpSpPr>
        <p:sp>
          <p:nvSpPr>
            <p:cNvPr id="3" name="Freeform 135">
              <a:extLst>
                <a:ext uri="{FF2B5EF4-FFF2-40B4-BE49-F238E27FC236}">
                  <a16:creationId xmlns:a16="http://schemas.microsoft.com/office/drawing/2014/main" id="{03CC5FE7-0884-E906-E709-31FFD2765D5B}"/>
                </a:ext>
              </a:extLst>
            </p:cNvPr>
            <p:cNvSpPr/>
            <p:nvPr/>
          </p:nvSpPr>
          <p:spPr>
            <a:xfrm>
              <a:off x="5422176" y="3403673"/>
              <a:ext cx="5479411" cy="853914"/>
            </a:xfrm>
            <a:custGeom>
              <a:avLst/>
              <a:gdLst>
                <a:gd name="connsiteX0" fmla="*/ 0 w 4374778"/>
                <a:gd name="connsiteY0" fmla="*/ 0 h 1058423"/>
                <a:gd name="connsiteX1" fmla="*/ 3845566 w 4374778"/>
                <a:gd name="connsiteY1" fmla="*/ 0 h 1058423"/>
                <a:gd name="connsiteX2" fmla="*/ 4374778 w 4374778"/>
                <a:gd name="connsiteY2" fmla="*/ 529212 h 1058423"/>
                <a:gd name="connsiteX3" fmla="*/ 3845566 w 4374778"/>
                <a:gd name="connsiteY3" fmla="*/ 1058423 h 1058423"/>
                <a:gd name="connsiteX4" fmla="*/ 0 w 4374778"/>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8" h="1058423">
                  <a:moveTo>
                    <a:pt x="0" y="0"/>
                  </a:moveTo>
                  <a:lnTo>
                    <a:pt x="3845566" y="0"/>
                  </a:lnTo>
                  <a:cubicBezTo>
                    <a:pt x="4137842" y="0"/>
                    <a:pt x="4374778" y="236937"/>
                    <a:pt x="4374778" y="529212"/>
                  </a:cubicBezTo>
                  <a:cubicBezTo>
                    <a:pt x="4374778" y="821487"/>
                    <a:pt x="4137842" y="1058423"/>
                    <a:pt x="3845566" y="1058423"/>
                  </a:cubicBezTo>
                  <a:lnTo>
                    <a:pt x="0" y="1058423"/>
                  </a:lnTo>
                  <a:close/>
                </a:path>
              </a:pathLst>
            </a:cu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121">
              <a:extLst>
                <a:ext uri="{FF2B5EF4-FFF2-40B4-BE49-F238E27FC236}">
                  <a16:creationId xmlns:a16="http://schemas.microsoft.com/office/drawing/2014/main" id="{B9D6F8F0-4345-68E6-FC0C-AB76CEEC8CFD}"/>
                </a:ext>
              </a:extLst>
            </p:cNvPr>
            <p:cNvSpPr/>
            <p:nvPr/>
          </p:nvSpPr>
          <p:spPr>
            <a:xfrm rot="5400000" flipH="1">
              <a:off x="4748537" y="3195349"/>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4">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Metin kutusu 15">
              <a:extLst>
                <a:ext uri="{FF2B5EF4-FFF2-40B4-BE49-F238E27FC236}">
                  <a16:creationId xmlns:a16="http://schemas.microsoft.com/office/drawing/2014/main" id="{E362B636-0279-2609-CAC1-B4F874FFAA26}"/>
                </a:ext>
              </a:extLst>
            </p:cNvPr>
            <p:cNvSpPr txBox="1"/>
            <p:nvPr/>
          </p:nvSpPr>
          <p:spPr>
            <a:xfrm>
              <a:off x="5030902" y="3694938"/>
              <a:ext cx="1251283" cy="307777"/>
            </a:xfrm>
            <a:prstGeom prst="rect">
              <a:avLst/>
            </a:prstGeom>
            <a:noFill/>
          </p:spPr>
          <p:txBody>
            <a:bodyPr wrap="square" rtlCol="0">
              <a:spAutoFit/>
            </a:bodyPr>
            <a:lstStyle/>
            <a:p>
              <a:r>
                <a:rPr lang="tr-TR" sz="1400" dirty="0"/>
                <a:t>Etik</a:t>
              </a:r>
            </a:p>
          </p:txBody>
        </p:sp>
        <p:sp>
          <p:nvSpPr>
            <p:cNvPr id="18" name="Metin kutusu 17">
              <a:extLst>
                <a:ext uri="{FF2B5EF4-FFF2-40B4-BE49-F238E27FC236}">
                  <a16:creationId xmlns:a16="http://schemas.microsoft.com/office/drawing/2014/main" id="{841F8C18-F47A-BED5-43D7-453A3A76C242}"/>
                </a:ext>
              </a:extLst>
            </p:cNvPr>
            <p:cNvSpPr txBox="1"/>
            <p:nvPr/>
          </p:nvSpPr>
          <p:spPr>
            <a:xfrm>
              <a:off x="5985144" y="3704578"/>
              <a:ext cx="4601958" cy="307777"/>
            </a:xfrm>
            <a:prstGeom prst="rect">
              <a:avLst/>
            </a:prstGeom>
            <a:noFill/>
          </p:spPr>
          <p:txBody>
            <a:bodyPr wrap="square" rtlCol="0">
              <a:spAutoFit/>
            </a:bodyPr>
            <a:lstStyle/>
            <a:p>
              <a:r>
                <a:rPr lang="tr-TR" sz="1400" dirty="0"/>
                <a:t>Etik düşünme,  etik karar alma, etik davranma. </a:t>
              </a:r>
            </a:p>
          </p:txBody>
        </p:sp>
      </p:grpSp>
      <p:grpSp>
        <p:nvGrpSpPr>
          <p:cNvPr id="41" name="Grup 40">
            <a:extLst>
              <a:ext uri="{FF2B5EF4-FFF2-40B4-BE49-F238E27FC236}">
                <a16:creationId xmlns:a16="http://schemas.microsoft.com/office/drawing/2014/main" id="{C84AC105-0C55-D5B8-BC3A-41B4990A9E39}"/>
              </a:ext>
            </a:extLst>
          </p:cNvPr>
          <p:cNvGrpSpPr/>
          <p:nvPr/>
        </p:nvGrpSpPr>
        <p:grpSpPr>
          <a:xfrm>
            <a:off x="3521010" y="5136830"/>
            <a:ext cx="5157015" cy="874390"/>
            <a:chOff x="3560391" y="5101862"/>
            <a:chExt cx="5157015" cy="874390"/>
          </a:xfrm>
        </p:grpSpPr>
        <p:sp>
          <p:nvSpPr>
            <p:cNvPr id="5" name="Freeform 133">
              <a:extLst>
                <a:ext uri="{FF2B5EF4-FFF2-40B4-BE49-F238E27FC236}">
                  <a16:creationId xmlns:a16="http://schemas.microsoft.com/office/drawing/2014/main" id="{E1CA86C1-CC86-D66B-6A20-6476C66CBA06}"/>
                </a:ext>
              </a:extLst>
            </p:cNvPr>
            <p:cNvSpPr/>
            <p:nvPr/>
          </p:nvSpPr>
          <p:spPr>
            <a:xfrm>
              <a:off x="4178481" y="5122338"/>
              <a:ext cx="4538925" cy="853914"/>
            </a:xfrm>
            <a:custGeom>
              <a:avLst/>
              <a:gdLst>
                <a:gd name="connsiteX0" fmla="*/ 0 w 4374778"/>
                <a:gd name="connsiteY0" fmla="*/ 0 h 1058423"/>
                <a:gd name="connsiteX1" fmla="*/ 3845566 w 4374778"/>
                <a:gd name="connsiteY1" fmla="*/ 0 h 1058423"/>
                <a:gd name="connsiteX2" fmla="*/ 4374778 w 4374778"/>
                <a:gd name="connsiteY2" fmla="*/ 529212 h 1058423"/>
                <a:gd name="connsiteX3" fmla="*/ 3845566 w 4374778"/>
                <a:gd name="connsiteY3" fmla="*/ 1058423 h 1058423"/>
                <a:gd name="connsiteX4" fmla="*/ 0 w 4374778"/>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8" h="1058423">
                  <a:moveTo>
                    <a:pt x="0" y="0"/>
                  </a:moveTo>
                  <a:lnTo>
                    <a:pt x="3845566" y="0"/>
                  </a:lnTo>
                  <a:cubicBezTo>
                    <a:pt x="4137842" y="0"/>
                    <a:pt x="4374778" y="236936"/>
                    <a:pt x="4374778" y="529212"/>
                  </a:cubicBezTo>
                  <a:cubicBezTo>
                    <a:pt x="4374778" y="821487"/>
                    <a:pt x="4137842" y="1058423"/>
                    <a:pt x="3845566" y="1058423"/>
                  </a:cubicBezTo>
                  <a:lnTo>
                    <a:pt x="0" y="1058423"/>
                  </a:lnTo>
                  <a:close/>
                </a:path>
              </a:pathLst>
            </a:custGeom>
            <a:solidFill>
              <a:schemeClr val="accent3">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27">
              <a:extLst>
                <a:ext uri="{FF2B5EF4-FFF2-40B4-BE49-F238E27FC236}">
                  <a16:creationId xmlns:a16="http://schemas.microsoft.com/office/drawing/2014/main" id="{0E837E25-D062-C873-A148-51BFB71DBE99}"/>
                </a:ext>
              </a:extLst>
            </p:cNvPr>
            <p:cNvSpPr/>
            <p:nvPr/>
          </p:nvSpPr>
          <p:spPr>
            <a:xfrm rot="5400000" flipH="1">
              <a:off x="3759075" y="4903178"/>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3">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Metin kutusu 13">
              <a:extLst>
                <a:ext uri="{FF2B5EF4-FFF2-40B4-BE49-F238E27FC236}">
                  <a16:creationId xmlns:a16="http://schemas.microsoft.com/office/drawing/2014/main" id="{8A0AB889-DD3D-D639-3436-5AA8B169FDF2}"/>
                </a:ext>
              </a:extLst>
            </p:cNvPr>
            <p:cNvSpPr txBox="1"/>
            <p:nvPr/>
          </p:nvSpPr>
          <p:spPr>
            <a:xfrm>
              <a:off x="3779619" y="5383404"/>
              <a:ext cx="1251283" cy="307777"/>
            </a:xfrm>
            <a:prstGeom prst="rect">
              <a:avLst/>
            </a:prstGeom>
            <a:noFill/>
          </p:spPr>
          <p:txBody>
            <a:bodyPr wrap="square" rtlCol="0">
              <a:spAutoFit/>
            </a:bodyPr>
            <a:lstStyle/>
            <a:p>
              <a:r>
                <a:rPr lang="tr-TR" sz="1400" dirty="0"/>
                <a:t>Ekonomik</a:t>
              </a:r>
            </a:p>
          </p:txBody>
        </p:sp>
        <p:sp>
          <p:nvSpPr>
            <p:cNvPr id="22" name="Metin kutusu 21">
              <a:extLst>
                <a:ext uri="{FF2B5EF4-FFF2-40B4-BE49-F238E27FC236}">
                  <a16:creationId xmlns:a16="http://schemas.microsoft.com/office/drawing/2014/main" id="{03683580-5627-D20D-FF05-F34580220ADD}"/>
                </a:ext>
              </a:extLst>
            </p:cNvPr>
            <p:cNvSpPr txBox="1"/>
            <p:nvPr/>
          </p:nvSpPr>
          <p:spPr>
            <a:xfrm>
              <a:off x="4784398" y="5208547"/>
              <a:ext cx="3644701" cy="738664"/>
            </a:xfrm>
            <a:prstGeom prst="rect">
              <a:avLst/>
            </a:prstGeom>
            <a:noFill/>
          </p:spPr>
          <p:txBody>
            <a:bodyPr wrap="square" rtlCol="0">
              <a:spAutoFit/>
            </a:bodyPr>
            <a:lstStyle/>
            <a:p>
              <a:r>
                <a:rPr lang="tr-TR" sz="1400" dirty="0"/>
                <a:t>Hizmet sunma, kaynakların verimli kullanılması, hissedarların kazançlarının maksimizasyonu, rekabet üstünlüğünün sağlanması</a:t>
              </a:r>
            </a:p>
          </p:txBody>
        </p:sp>
      </p:grpSp>
      <p:grpSp>
        <p:nvGrpSpPr>
          <p:cNvPr id="40" name="Grup 39">
            <a:extLst>
              <a:ext uri="{FF2B5EF4-FFF2-40B4-BE49-F238E27FC236}">
                <a16:creationId xmlns:a16="http://schemas.microsoft.com/office/drawing/2014/main" id="{92245976-74D0-D24F-75E4-2275056127DA}"/>
              </a:ext>
            </a:extLst>
          </p:cNvPr>
          <p:cNvGrpSpPr/>
          <p:nvPr/>
        </p:nvGrpSpPr>
        <p:grpSpPr>
          <a:xfrm>
            <a:off x="4055122" y="4247947"/>
            <a:ext cx="5311547" cy="915997"/>
            <a:chOff x="4055122" y="4247947"/>
            <a:chExt cx="5311547" cy="915997"/>
          </a:xfrm>
        </p:grpSpPr>
        <p:sp>
          <p:nvSpPr>
            <p:cNvPr id="4" name="Freeform 134">
              <a:extLst>
                <a:ext uri="{FF2B5EF4-FFF2-40B4-BE49-F238E27FC236}">
                  <a16:creationId xmlns:a16="http://schemas.microsoft.com/office/drawing/2014/main" id="{685473F1-AF2F-B836-6BCD-862CEFFB54CD}"/>
                </a:ext>
              </a:extLst>
            </p:cNvPr>
            <p:cNvSpPr/>
            <p:nvPr/>
          </p:nvSpPr>
          <p:spPr>
            <a:xfrm>
              <a:off x="4439957" y="4310030"/>
              <a:ext cx="4856159" cy="853914"/>
            </a:xfrm>
            <a:custGeom>
              <a:avLst/>
              <a:gdLst>
                <a:gd name="connsiteX0" fmla="*/ 0 w 4374777"/>
                <a:gd name="connsiteY0" fmla="*/ 0 h 1058423"/>
                <a:gd name="connsiteX1" fmla="*/ 3845567 w 4374777"/>
                <a:gd name="connsiteY1" fmla="*/ 0 h 1058423"/>
                <a:gd name="connsiteX2" fmla="*/ 4374777 w 4374777"/>
                <a:gd name="connsiteY2" fmla="*/ 529212 h 1058423"/>
                <a:gd name="connsiteX3" fmla="*/ 3845567 w 4374777"/>
                <a:gd name="connsiteY3" fmla="*/ 1058423 h 1058423"/>
                <a:gd name="connsiteX4" fmla="*/ 0 w 4374777"/>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7" h="1058423">
                  <a:moveTo>
                    <a:pt x="0" y="0"/>
                  </a:moveTo>
                  <a:lnTo>
                    <a:pt x="3845567" y="0"/>
                  </a:lnTo>
                  <a:cubicBezTo>
                    <a:pt x="4137841" y="0"/>
                    <a:pt x="4374777" y="236937"/>
                    <a:pt x="4374777" y="529212"/>
                  </a:cubicBezTo>
                  <a:cubicBezTo>
                    <a:pt x="4374777" y="821487"/>
                    <a:pt x="4137841" y="1058423"/>
                    <a:pt x="3845567" y="1058423"/>
                  </a:cubicBezTo>
                  <a:lnTo>
                    <a:pt x="0" y="1058423"/>
                  </a:lnTo>
                  <a:close/>
                </a:path>
              </a:pathLst>
            </a:cu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24">
              <a:extLst>
                <a:ext uri="{FF2B5EF4-FFF2-40B4-BE49-F238E27FC236}">
                  <a16:creationId xmlns:a16="http://schemas.microsoft.com/office/drawing/2014/main" id="{C22386D5-9594-0E46-C800-05E380321CCE}"/>
                </a:ext>
              </a:extLst>
            </p:cNvPr>
            <p:cNvSpPr/>
            <p:nvPr/>
          </p:nvSpPr>
          <p:spPr>
            <a:xfrm rot="5400000" flipH="1">
              <a:off x="4253806" y="4049263"/>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1">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Metin kutusu 14">
              <a:extLst>
                <a:ext uri="{FF2B5EF4-FFF2-40B4-BE49-F238E27FC236}">
                  <a16:creationId xmlns:a16="http://schemas.microsoft.com/office/drawing/2014/main" id="{49BB3D4C-415D-D2AB-5719-BF58EB026BBD}"/>
                </a:ext>
              </a:extLst>
            </p:cNvPr>
            <p:cNvSpPr txBox="1"/>
            <p:nvPr/>
          </p:nvSpPr>
          <p:spPr>
            <a:xfrm>
              <a:off x="4344152" y="4568899"/>
              <a:ext cx="1251283" cy="307777"/>
            </a:xfrm>
            <a:prstGeom prst="rect">
              <a:avLst/>
            </a:prstGeom>
            <a:noFill/>
          </p:spPr>
          <p:txBody>
            <a:bodyPr wrap="square" rtlCol="0">
              <a:spAutoFit/>
            </a:bodyPr>
            <a:lstStyle/>
            <a:p>
              <a:r>
                <a:rPr lang="tr-TR" sz="1400" dirty="0"/>
                <a:t>Hukuki</a:t>
              </a:r>
            </a:p>
          </p:txBody>
        </p:sp>
        <p:sp>
          <p:nvSpPr>
            <p:cNvPr id="29" name="Metin kutusu 28">
              <a:extLst>
                <a:ext uri="{FF2B5EF4-FFF2-40B4-BE49-F238E27FC236}">
                  <a16:creationId xmlns:a16="http://schemas.microsoft.com/office/drawing/2014/main" id="{6C198163-CA61-0F15-7589-4985A552D085}"/>
                </a:ext>
              </a:extLst>
            </p:cNvPr>
            <p:cNvSpPr txBox="1"/>
            <p:nvPr/>
          </p:nvSpPr>
          <p:spPr>
            <a:xfrm>
              <a:off x="5359871" y="4496298"/>
              <a:ext cx="4006798" cy="523220"/>
            </a:xfrm>
            <a:prstGeom prst="rect">
              <a:avLst/>
            </a:prstGeom>
            <a:noFill/>
          </p:spPr>
          <p:txBody>
            <a:bodyPr wrap="square" rtlCol="0">
              <a:spAutoFit/>
            </a:bodyPr>
            <a:lstStyle/>
            <a:p>
              <a:r>
                <a:rPr lang="tr-TR" sz="1400" dirty="0"/>
                <a:t>Hasta haklarının korunması,  mevzuata uygun  davranma, standartları karşılama.</a:t>
              </a:r>
            </a:p>
          </p:txBody>
        </p:sp>
      </p:grpSp>
      <p:sp>
        <p:nvSpPr>
          <p:cNvPr id="34" name="Rectangle: Rounded Corners 5">
            <a:extLst>
              <a:ext uri="{FF2B5EF4-FFF2-40B4-BE49-F238E27FC236}">
                <a16:creationId xmlns:a16="http://schemas.microsoft.com/office/drawing/2014/main" id="{6D3AC031-3870-DD8E-A5BE-7117AB59F102}"/>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kurumsal sosyal sorumluklar hiyerarşisi</a:t>
            </a:r>
            <a:endParaRPr lang="en-US" sz="2000" b="1" dirty="0">
              <a:solidFill>
                <a:schemeClr val="bg1"/>
              </a:solidFill>
              <a:latin typeface="+mj-lt"/>
            </a:endParaRPr>
          </a:p>
        </p:txBody>
      </p:sp>
      <p:sp>
        <p:nvSpPr>
          <p:cNvPr id="35" name="Oval 34">
            <a:extLst>
              <a:ext uri="{FF2B5EF4-FFF2-40B4-BE49-F238E27FC236}">
                <a16:creationId xmlns:a16="http://schemas.microsoft.com/office/drawing/2014/main" id="{8C594347-1A7B-127E-EB6C-DAA0F3C32907}"/>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6" name="Straight Connector 7">
            <a:extLst>
              <a:ext uri="{FF2B5EF4-FFF2-40B4-BE49-F238E27FC236}">
                <a16:creationId xmlns:a16="http://schemas.microsoft.com/office/drawing/2014/main" id="{172BD23C-4564-FFBC-637A-A01D78C5E43E}"/>
              </a:ext>
            </a:extLst>
          </p:cNvPr>
          <p:cNvCxnSpPr>
            <a:cxnSpLocks/>
            <a:stCxn id="34"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009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circle(in)">
                                      <p:cBhvr>
                                        <p:cTn id="7" dur="20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circle(in)">
                                      <p:cBhvr>
                                        <p:cTn id="12" dur="20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circle(in)">
                                      <p:cBhvr>
                                        <p:cTn id="17" dur="2000"/>
                                        <p:tgtEl>
                                          <p:spTgt spid="3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circle(in)">
                                      <p:cBhvr>
                                        <p:cTn id="22" dur="2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36">
            <a:extLst>
              <a:ext uri="{FF2B5EF4-FFF2-40B4-BE49-F238E27FC236}">
                <a16:creationId xmlns:a16="http://schemas.microsoft.com/office/drawing/2014/main" id="{AB848E02-6A75-AAC0-5F9C-A5244A58D0F7}"/>
              </a:ext>
            </a:extLst>
          </p:cNvPr>
          <p:cNvSpPr/>
          <p:nvPr/>
        </p:nvSpPr>
        <p:spPr>
          <a:xfrm>
            <a:off x="5634089" y="2504257"/>
            <a:ext cx="5268259" cy="853914"/>
          </a:xfrm>
          <a:custGeom>
            <a:avLst/>
            <a:gdLst>
              <a:gd name="connsiteX0" fmla="*/ 0 w 4374778"/>
              <a:gd name="connsiteY0" fmla="*/ 0 h 1058423"/>
              <a:gd name="connsiteX1" fmla="*/ 3845567 w 4374778"/>
              <a:gd name="connsiteY1" fmla="*/ 0 h 1058423"/>
              <a:gd name="connsiteX2" fmla="*/ 4374778 w 4374778"/>
              <a:gd name="connsiteY2" fmla="*/ 529212 h 1058423"/>
              <a:gd name="connsiteX3" fmla="*/ 3845567 w 4374778"/>
              <a:gd name="connsiteY3" fmla="*/ 1058423 h 1058423"/>
              <a:gd name="connsiteX4" fmla="*/ 0 w 4374778"/>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8" h="1058423">
                <a:moveTo>
                  <a:pt x="0" y="0"/>
                </a:moveTo>
                <a:lnTo>
                  <a:pt x="3845567" y="0"/>
                </a:lnTo>
                <a:cubicBezTo>
                  <a:pt x="4137842" y="0"/>
                  <a:pt x="4374778" y="236937"/>
                  <a:pt x="4374778" y="529212"/>
                </a:cubicBezTo>
                <a:cubicBezTo>
                  <a:pt x="4374778" y="821487"/>
                  <a:pt x="4137842" y="1058423"/>
                  <a:pt x="3845567" y="1058423"/>
                </a:cubicBezTo>
                <a:lnTo>
                  <a:pt x="0" y="1058423"/>
                </a:lnTo>
                <a:close/>
              </a:path>
            </a:pathLst>
          </a:cu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135">
            <a:extLst>
              <a:ext uri="{FF2B5EF4-FFF2-40B4-BE49-F238E27FC236}">
                <a16:creationId xmlns:a16="http://schemas.microsoft.com/office/drawing/2014/main" id="{03CC5FE7-0884-E906-E709-31FFD2765D5B}"/>
              </a:ext>
            </a:extLst>
          </p:cNvPr>
          <p:cNvSpPr/>
          <p:nvPr/>
        </p:nvSpPr>
        <p:spPr>
          <a:xfrm>
            <a:off x="6222335" y="3367827"/>
            <a:ext cx="4680012" cy="853914"/>
          </a:xfrm>
          <a:custGeom>
            <a:avLst/>
            <a:gdLst>
              <a:gd name="connsiteX0" fmla="*/ 0 w 4374778"/>
              <a:gd name="connsiteY0" fmla="*/ 0 h 1058423"/>
              <a:gd name="connsiteX1" fmla="*/ 3845566 w 4374778"/>
              <a:gd name="connsiteY1" fmla="*/ 0 h 1058423"/>
              <a:gd name="connsiteX2" fmla="*/ 4374778 w 4374778"/>
              <a:gd name="connsiteY2" fmla="*/ 529212 h 1058423"/>
              <a:gd name="connsiteX3" fmla="*/ 3845566 w 4374778"/>
              <a:gd name="connsiteY3" fmla="*/ 1058423 h 1058423"/>
              <a:gd name="connsiteX4" fmla="*/ 0 w 4374778"/>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8" h="1058423">
                <a:moveTo>
                  <a:pt x="0" y="0"/>
                </a:moveTo>
                <a:lnTo>
                  <a:pt x="3845566" y="0"/>
                </a:lnTo>
                <a:cubicBezTo>
                  <a:pt x="4137842" y="0"/>
                  <a:pt x="4374778" y="236937"/>
                  <a:pt x="4374778" y="529212"/>
                </a:cubicBezTo>
                <a:cubicBezTo>
                  <a:pt x="4374778" y="821487"/>
                  <a:pt x="4137842" y="1058423"/>
                  <a:pt x="3845566" y="1058423"/>
                </a:cubicBezTo>
                <a:lnTo>
                  <a:pt x="0" y="1058423"/>
                </a:lnTo>
                <a:close/>
              </a:path>
            </a:pathLst>
          </a:cu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reeform 134">
            <a:extLst>
              <a:ext uri="{FF2B5EF4-FFF2-40B4-BE49-F238E27FC236}">
                <a16:creationId xmlns:a16="http://schemas.microsoft.com/office/drawing/2014/main" id="{685473F1-AF2F-B836-6BCD-862CEFFB54CD}"/>
              </a:ext>
            </a:extLst>
          </p:cNvPr>
          <p:cNvSpPr/>
          <p:nvPr/>
        </p:nvSpPr>
        <p:spPr>
          <a:xfrm>
            <a:off x="6810581" y="4247947"/>
            <a:ext cx="4117726" cy="853914"/>
          </a:xfrm>
          <a:custGeom>
            <a:avLst/>
            <a:gdLst>
              <a:gd name="connsiteX0" fmla="*/ 0 w 4374777"/>
              <a:gd name="connsiteY0" fmla="*/ 0 h 1058423"/>
              <a:gd name="connsiteX1" fmla="*/ 3845567 w 4374777"/>
              <a:gd name="connsiteY1" fmla="*/ 0 h 1058423"/>
              <a:gd name="connsiteX2" fmla="*/ 4374777 w 4374777"/>
              <a:gd name="connsiteY2" fmla="*/ 529212 h 1058423"/>
              <a:gd name="connsiteX3" fmla="*/ 3845567 w 4374777"/>
              <a:gd name="connsiteY3" fmla="*/ 1058423 h 1058423"/>
              <a:gd name="connsiteX4" fmla="*/ 0 w 4374777"/>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7" h="1058423">
                <a:moveTo>
                  <a:pt x="0" y="0"/>
                </a:moveTo>
                <a:lnTo>
                  <a:pt x="3845567" y="0"/>
                </a:lnTo>
                <a:cubicBezTo>
                  <a:pt x="4137841" y="0"/>
                  <a:pt x="4374777" y="236937"/>
                  <a:pt x="4374777" y="529212"/>
                </a:cubicBezTo>
                <a:cubicBezTo>
                  <a:pt x="4374777" y="821487"/>
                  <a:pt x="4137841" y="1058423"/>
                  <a:pt x="3845567" y="1058423"/>
                </a:cubicBezTo>
                <a:lnTo>
                  <a:pt x="0" y="1058423"/>
                </a:lnTo>
                <a:close/>
              </a:path>
            </a:pathLst>
          </a:cu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133">
            <a:extLst>
              <a:ext uri="{FF2B5EF4-FFF2-40B4-BE49-F238E27FC236}">
                <a16:creationId xmlns:a16="http://schemas.microsoft.com/office/drawing/2014/main" id="{E1CA86C1-CC86-D66B-6A20-6476C66CBA06}"/>
              </a:ext>
            </a:extLst>
          </p:cNvPr>
          <p:cNvSpPr/>
          <p:nvPr/>
        </p:nvSpPr>
        <p:spPr>
          <a:xfrm>
            <a:off x="7398828" y="5101861"/>
            <a:ext cx="3503520" cy="853914"/>
          </a:xfrm>
          <a:custGeom>
            <a:avLst/>
            <a:gdLst>
              <a:gd name="connsiteX0" fmla="*/ 0 w 4374778"/>
              <a:gd name="connsiteY0" fmla="*/ 0 h 1058423"/>
              <a:gd name="connsiteX1" fmla="*/ 3845566 w 4374778"/>
              <a:gd name="connsiteY1" fmla="*/ 0 h 1058423"/>
              <a:gd name="connsiteX2" fmla="*/ 4374778 w 4374778"/>
              <a:gd name="connsiteY2" fmla="*/ 529212 h 1058423"/>
              <a:gd name="connsiteX3" fmla="*/ 3845566 w 4374778"/>
              <a:gd name="connsiteY3" fmla="*/ 1058423 h 1058423"/>
              <a:gd name="connsiteX4" fmla="*/ 0 w 4374778"/>
              <a:gd name="connsiteY4" fmla="*/ 1058423 h 1058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4778" h="1058423">
                <a:moveTo>
                  <a:pt x="0" y="0"/>
                </a:moveTo>
                <a:lnTo>
                  <a:pt x="3845566" y="0"/>
                </a:lnTo>
                <a:cubicBezTo>
                  <a:pt x="4137842" y="0"/>
                  <a:pt x="4374778" y="236936"/>
                  <a:pt x="4374778" y="529212"/>
                </a:cubicBezTo>
                <a:cubicBezTo>
                  <a:pt x="4374778" y="821487"/>
                  <a:pt x="4137842" y="1058423"/>
                  <a:pt x="3845566" y="1058423"/>
                </a:cubicBezTo>
                <a:lnTo>
                  <a:pt x="0" y="1058423"/>
                </a:lnTo>
                <a:close/>
              </a:path>
            </a:pathLst>
          </a:custGeom>
          <a:solidFill>
            <a:schemeClr val="accent3">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110">
            <a:extLst>
              <a:ext uri="{FF2B5EF4-FFF2-40B4-BE49-F238E27FC236}">
                <a16:creationId xmlns:a16="http://schemas.microsoft.com/office/drawing/2014/main" id="{FB5F2017-2F45-974D-E5BC-E2C18AAAFDF8}"/>
              </a:ext>
            </a:extLst>
          </p:cNvPr>
          <p:cNvSpPr/>
          <p:nvPr/>
        </p:nvSpPr>
        <p:spPr>
          <a:xfrm>
            <a:off x="3428164" y="1842643"/>
            <a:ext cx="5032451" cy="4338320"/>
          </a:xfrm>
          <a:prstGeom prst="triangle">
            <a:avLst>
              <a:gd name="adj" fmla="val 49815"/>
            </a:avLst>
          </a:prstGeom>
          <a:gradFill flip="none" rotWithShape="1">
            <a:gsLst>
              <a:gs pos="0">
                <a:schemeClr val="bg1">
                  <a:lumMod val="75000"/>
                </a:schemeClr>
              </a:gs>
              <a:gs pos="100000">
                <a:schemeClr val="bg1"/>
              </a:gs>
            </a:gsLst>
            <a:lin ang="0" scaled="0"/>
            <a:tileRect/>
          </a:gradFill>
          <a:ln>
            <a:noFill/>
          </a:ln>
          <a:effectLst>
            <a:outerShdw blurRad="165100" dist="63500" algn="l" rotWithShape="0">
              <a:schemeClr val="tx1">
                <a:lumMod val="90000"/>
                <a:lumOff val="10000"/>
                <a:alpha val="3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103">
            <a:extLst>
              <a:ext uri="{FF2B5EF4-FFF2-40B4-BE49-F238E27FC236}">
                <a16:creationId xmlns:a16="http://schemas.microsoft.com/office/drawing/2014/main" id="{1CBDEB6B-93DF-34B4-F035-7102DD8BB3CA}"/>
              </a:ext>
            </a:extLst>
          </p:cNvPr>
          <p:cNvSpPr/>
          <p:nvPr/>
        </p:nvSpPr>
        <p:spPr>
          <a:xfrm rot="5400000" flipH="1">
            <a:off x="5243268" y="2341434"/>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6">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121">
            <a:extLst>
              <a:ext uri="{FF2B5EF4-FFF2-40B4-BE49-F238E27FC236}">
                <a16:creationId xmlns:a16="http://schemas.microsoft.com/office/drawing/2014/main" id="{B9D6F8F0-4345-68E6-FC0C-AB76CEEC8CFD}"/>
              </a:ext>
            </a:extLst>
          </p:cNvPr>
          <p:cNvSpPr/>
          <p:nvPr/>
        </p:nvSpPr>
        <p:spPr>
          <a:xfrm rot="5400000" flipH="1">
            <a:off x="4748537" y="3195349"/>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4">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24">
            <a:extLst>
              <a:ext uri="{FF2B5EF4-FFF2-40B4-BE49-F238E27FC236}">
                <a16:creationId xmlns:a16="http://schemas.microsoft.com/office/drawing/2014/main" id="{C22386D5-9594-0E46-C800-05E380321CCE}"/>
              </a:ext>
            </a:extLst>
          </p:cNvPr>
          <p:cNvSpPr/>
          <p:nvPr/>
        </p:nvSpPr>
        <p:spPr>
          <a:xfrm rot="5400000" flipH="1">
            <a:off x="4253806" y="4049263"/>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1">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27">
            <a:extLst>
              <a:ext uri="{FF2B5EF4-FFF2-40B4-BE49-F238E27FC236}">
                <a16:creationId xmlns:a16="http://schemas.microsoft.com/office/drawing/2014/main" id="{0E837E25-D062-C873-A148-51BFB71DBE99}"/>
              </a:ext>
            </a:extLst>
          </p:cNvPr>
          <p:cNvSpPr/>
          <p:nvPr/>
        </p:nvSpPr>
        <p:spPr>
          <a:xfrm rot="5400000" flipH="1">
            <a:off x="3759075" y="4903178"/>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3">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etin kutusu 10">
            <a:extLst>
              <a:ext uri="{FF2B5EF4-FFF2-40B4-BE49-F238E27FC236}">
                <a16:creationId xmlns:a16="http://schemas.microsoft.com/office/drawing/2014/main" id="{F8C5CB2D-E835-0DA3-66E2-C03C4037E388}"/>
              </a:ext>
            </a:extLst>
          </p:cNvPr>
          <p:cNvSpPr txBox="1"/>
          <p:nvPr/>
        </p:nvSpPr>
        <p:spPr>
          <a:xfrm>
            <a:off x="9361527" y="2623438"/>
            <a:ext cx="1251283" cy="307777"/>
          </a:xfrm>
          <a:prstGeom prst="rect">
            <a:avLst/>
          </a:prstGeom>
          <a:noFill/>
        </p:spPr>
        <p:txBody>
          <a:bodyPr wrap="square" rtlCol="0">
            <a:spAutoFit/>
          </a:bodyPr>
          <a:lstStyle/>
          <a:p>
            <a:r>
              <a:rPr lang="tr-TR" sz="1400" dirty="0"/>
              <a:t>Kurum imajı</a:t>
            </a:r>
          </a:p>
        </p:txBody>
      </p:sp>
      <p:sp>
        <p:nvSpPr>
          <p:cNvPr id="12" name="Metin kutusu 11">
            <a:extLst>
              <a:ext uri="{FF2B5EF4-FFF2-40B4-BE49-F238E27FC236}">
                <a16:creationId xmlns:a16="http://schemas.microsoft.com/office/drawing/2014/main" id="{E5C06343-FDB7-CA4F-951F-BF3451147716}"/>
              </a:ext>
            </a:extLst>
          </p:cNvPr>
          <p:cNvSpPr txBox="1"/>
          <p:nvPr/>
        </p:nvSpPr>
        <p:spPr>
          <a:xfrm>
            <a:off x="8424479" y="2625894"/>
            <a:ext cx="1251283" cy="307777"/>
          </a:xfrm>
          <a:prstGeom prst="rect">
            <a:avLst/>
          </a:prstGeom>
          <a:noFill/>
        </p:spPr>
        <p:txBody>
          <a:bodyPr wrap="square" rtlCol="0">
            <a:spAutoFit/>
          </a:bodyPr>
          <a:lstStyle/>
          <a:p>
            <a:r>
              <a:rPr lang="tr-TR" sz="1400" dirty="0"/>
              <a:t>Tanıtım</a:t>
            </a:r>
          </a:p>
        </p:txBody>
      </p:sp>
      <p:sp>
        <p:nvSpPr>
          <p:cNvPr id="13" name="Metin kutusu 12">
            <a:extLst>
              <a:ext uri="{FF2B5EF4-FFF2-40B4-BE49-F238E27FC236}">
                <a16:creationId xmlns:a16="http://schemas.microsoft.com/office/drawing/2014/main" id="{29703967-D8A6-44AC-BCF3-E20BA2453C47}"/>
              </a:ext>
            </a:extLst>
          </p:cNvPr>
          <p:cNvSpPr txBox="1"/>
          <p:nvPr/>
        </p:nvSpPr>
        <p:spPr>
          <a:xfrm>
            <a:off x="6704764" y="2623437"/>
            <a:ext cx="1710384" cy="307777"/>
          </a:xfrm>
          <a:prstGeom prst="rect">
            <a:avLst/>
          </a:prstGeom>
          <a:noFill/>
        </p:spPr>
        <p:txBody>
          <a:bodyPr wrap="square" rtlCol="0">
            <a:spAutoFit/>
          </a:bodyPr>
          <a:lstStyle/>
          <a:p>
            <a:r>
              <a:rPr lang="tr-TR" sz="1400" dirty="0"/>
              <a:t>Sağlığın geliştirilmesi</a:t>
            </a:r>
          </a:p>
        </p:txBody>
      </p:sp>
      <p:sp>
        <p:nvSpPr>
          <p:cNvPr id="14" name="Metin kutusu 13">
            <a:extLst>
              <a:ext uri="{FF2B5EF4-FFF2-40B4-BE49-F238E27FC236}">
                <a16:creationId xmlns:a16="http://schemas.microsoft.com/office/drawing/2014/main" id="{8A0AB889-DD3D-D639-3436-5AA8B169FDF2}"/>
              </a:ext>
            </a:extLst>
          </p:cNvPr>
          <p:cNvSpPr txBox="1"/>
          <p:nvPr/>
        </p:nvSpPr>
        <p:spPr>
          <a:xfrm>
            <a:off x="3779619" y="5383404"/>
            <a:ext cx="1251283" cy="307777"/>
          </a:xfrm>
          <a:prstGeom prst="rect">
            <a:avLst/>
          </a:prstGeom>
          <a:noFill/>
        </p:spPr>
        <p:txBody>
          <a:bodyPr wrap="square" rtlCol="0">
            <a:spAutoFit/>
          </a:bodyPr>
          <a:lstStyle/>
          <a:p>
            <a:r>
              <a:rPr lang="tr-TR" sz="1400" dirty="0"/>
              <a:t>Ekonomik</a:t>
            </a:r>
          </a:p>
        </p:txBody>
      </p:sp>
      <p:sp>
        <p:nvSpPr>
          <p:cNvPr id="15" name="Metin kutusu 14">
            <a:extLst>
              <a:ext uri="{FF2B5EF4-FFF2-40B4-BE49-F238E27FC236}">
                <a16:creationId xmlns:a16="http://schemas.microsoft.com/office/drawing/2014/main" id="{49BB3D4C-415D-D2AB-5719-BF58EB026BBD}"/>
              </a:ext>
            </a:extLst>
          </p:cNvPr>
          <p:cNvSpPr txBox="1"/>
          <p:nvPr/>
        </p:nvSpPr>
        <p:spPr>
          <a:xfrm>
            <a:off x="4344152" y="4568899"/>
            <a:ext cx="1251283" cy="307777"/>
          </a:xfrm>
          <a:prstGeom prst="rect">
            <a:avLst/>
          </a:prstGeom>
          <a:noFill/>
        </p:spPr>
        <p:txBody>
          <a:bodyPr wrap="square" rtlCol="0">
            <a:spAutoFit/>
          </a:bodyPr>
          <a:lstStyle/>
          <a:p>
            <a:r>
              <a:rPr lang="tr-TR" sz="1400" dirty="0"/>
              <a:t>Hukuki</a:t>
            </a:r>
          </a:p>
        </p:txBody>
      </p:sp>
      <p:sp>
        <p:nvSpPr>
          <p:cNvPr id="16" name="Metin kutusu 15">
            <a:extLst>
              <a:ext uri="{FF2B5EF4-FFF2-40B4-BE49-F238E27FC236}">
                <a16:creationId xmlns:a16="http://schemas.microsoft.com/office/drawing/2014/main" id="{E362B636-0279-2609-CAC1-B4F874FFAA26}"/>
              </a:ext>
            </a:extLst>
          </p:cNvPr>
          <p:cNvSpPr txBox="1"/>
          <p:nvPr/>
        </p:nvSpPr>
        <p:spPr>
          <a:xfrm>
            <a:off x="5030902" y="3694938"/>
            <a:ext cx="1251283" cy="307777"/>
          </a:xfrm>
          <a:prstGeom prst="rect">
            <a:avLst/>
          </a:prstGeom>
          <a:noFill/>
        </p:spPr>
        <p:txBody>
          <a:bodyPr wrap="square" rtlCol="0">
            <a:spAutoFit/>
          </a:bodyPr>
          <a:lstStyle/>
          <a:p>
            <a:r>
              <a:rPr lang="tr-TR" sz="1400" dirty="0"/>
              <a:t>Etik</a:t>
            </a:r>
          </a:p>
        </p:txBody>
      </p:sp>
      <p:sp>
        <p:nvSpPr>
          <p:cNvPr id="17" name="Metin kutusu 16">
            <a:extLst>
              <a:ext uri="{FF2B5EF4-FFF2-40B4-BE49-F238E27FC236}">
                <a16:creationId xmlns:a16="http://schemas.microsoft.com/office/drawing/2014/main" id="{63422FEE-62A8-5AA0-D51B-8588DD09E5D3}"/>
              </a:ext>
            </a:extLst>
          </p:cNvPr>
          <p:cNvSpPr txBox="1"/>
          <p:nvPr/>
        </p:nvSpPr>
        <p:spPr>
          <a:xfrm>
            <a:off x="5210309" y="2763907"/>
            <a:ext cx="1251283" cy="523220"/>
          </a:xfrm>
          <a:prstGeom prst="rect">
            <a:avLst/>
          </a:prstGeom>
          <a:noFill/>
        </p:spPr>
        <p:txBody>
          <a:bodyPr wrap="square" rtlCol="0">
            <a:spAutoFit/>
          </a:bodyPr>
          <a:lstStyle/>
          <a:p>
            <a:r>
              <a:rPr lang="tr-TR" sz="1400" dirty="0"/>
              <a:t>Gönüllülük</a:t>
            </a:r>
          </a:p>
          <a:p>
            <a:r>
              <a:rPr lang="tr-TR" sz="1400" dirty="0"/>
              <a:t>Hayırseverlik</a:t>
            </a:r>
          </a:p>
        </p:txBody>
      </p:sp>
      <p:sp>
        <p:nvSpPr>
          <p:cNvPr id="18" name="Metin kutusu 17">
            <a:extLst>
              <a:ext uri="{FF2B5EF4-FFF2-40B4-BE49-F238E27FC236}">
                <a16:creationId xmlns:a16="http://schemas.microsoft.com/office/drawing/2014/main" id="{841F8C18-F47A-BED5-43D7-453A3A76C242}"/>
              </a:ext>
            </a:extLst>
          </p:cNvPr>
          <p:cNvSpPr txBox="1"/>
          <p:nvPr/>
        </p:nvSpPr>
        <p:spPr>
          <a:xfrm>
            <a:off x="6995993" y="3396912"/>
            <a:ext cx="2512358" cy="307777"/>
          </a:xfrm>
          <a:prstGeom prst="rect">
            <a:avLst/>
          </a:prstGeom>
          <a:noFill/>
        </p:spPr>
        <p:txBody>
          <a:bodyPr wrap="square" rtlCol="0">
            <a:spAutoFit/>
          </a:bodyPr>
          <a:lstStyle/>
          <a:p>
            <a:r>
              <a:rPr lang="tr-TR" sz="1400" dirty="0"/>
              <a:t>Nitelikli personel bulma</a:t>
            </a:r>
          </a:p>
        </p:txBody>
      </p:sp>
      <p:sp>
        <p:nvSpPr>
          <p:cNvPr id="19" name="Metin kutusu 18">
            <a:extLst>
              <a:ext uri="{FF2B5EF4-FFF2-40B4-BE49-F238E27FC236}">
                <a16:creationId xmlns:a16="http://schemas.microsoft.com/office/drawing/2014/main" id="{255845BB-3172-DA5B-9C10-7FE06084B71D}"/>
              </a:ext>
            </a:extLst>
          </p:cNvPr>
          <p:cNvSpPr txBox="1"/>
          <p:nvPr/>
        </p:nvSpPr>
        <p:spPr>
          <a:xfrm>
            <a:off x="7194291" y="3669980"/>
            <a:ext cx="2101273" cy="307777"/>
          </a:xfrm>
          <a:prstGeom prst="rect">
            <a:avLst/>
          </a:prstGeom>
          <a:noFill/>
        </p:spPr>
        <p:txBody>
          <a:bodyPr wrap="square" rtlCol="0">
            <a:spAutoFit/>
          </a:bodyPr>
          <a:lstStyle/>
          <a:p>
            <a:r>
              <a:rPr lang="tr-TR" sz="1400" dirty="0"/>
              <a:t>Personel motivasyonu</a:t>
            </a:r>
          </a:p>
        </p:txBody>
      </p:sp>
      <p:sp>
        <p:nvSpPr>
          <p:cNvPr id="20" name="Metin kutusu 19">
            <a:extLst>
              <a:ext uri="{FF2B5EF4-FFF2-40B4-BE49-F238E27FC236}">
                <a16:creationId xmlns:a16="http://schemas.microsoft.com/office/drawing/2014/main" id="{BDFB7EBB-A289-61CE-18B4-B8F8D44BD50F}"/>
              </a:ext>
            </a:extLst>
          </p:cNvPr>
          <p:cNvSpPr txBox="1"/>
          <p:nvPr/>
        </p:nvSpPr>
        <p:spPr>
          <a:xfrm>
            <a:off x="8082289" y="2952600"/>
            <a:ext cx="2203874" cy="307777"/>
          </a:xfrm>
          <a:prstGeom prst="rect">
            <a:avLst/>
          </a:prstGeom>
          <a:noFill/>
        </p:spPr>
        <p:txBody>
          <a:bodyPr wrap="square" rtlCol="0">
            <a:spAutoFit/>
          </a:bodyPr>
          <a:lstStyle/>
          <a:p>
            <a:r>
              <a:rPr lang="tr-TR" sz="1400" dirty="0"/>
              <a:t>Hizmetlere erişim</a:t>
            </a:r>
          </a:p>
        </p:txBody>
      </p:sp>
      <p:sp>
        <p:nvSpPr>
          <p:cNvPr id="21" name="Metin kutusu 20">
            <a:extLst>
              <a:ext uri="{FF2B5EF4-FFF2-40B4-BE49-F238E27FC236}">
                <a16:creationId xmlns:a16="http://schemas.microsoft.com/office/drawing/2014/main" id="{88156283-0F1D-510A-A693-6613A68D8E35}"/>
              </a:ext>
            </a:extLst>
          </p:cNvPr>
          <p:cNvSpPr txBox="1"/>
          <p:nvPr/>
        </p:nvSpPr>
        <p:spPr>
          <a:xfrm>
            <a:off x="9524164" y="5184664"/>
            <a:ext cx="1251283" cy="307777"/>
          </a:xfrm>
          <a:prstGeom prst="rect">
            <a:avLst/>
          </a:prstGeom>
          <a:noFill/>
        </p:spPr>
        <p:txBody>
          <a:bodyPr wrap="square" rtlCol="0">
            <a:spAutoFit/>
          </a:bodyPr>
          <a:lstStyle/>
          <a:p>
            <a:r>
              <a:rPr lang="tr-TR" sz="1400" dirty="0"/>
              <a:t>Karlılık</a:t>
            </a:r>
          </a:p>
        </p:txBody>
      </p:sp>
      <p:sp>
        <p:nvSpPr>
          <p:cNvPr id="22" name="Metin kutusu 21">
            <a:extLst>
              <a:ext uri="{FF2B5EF4-FFF2-40B4-BE49-F238E27FC236}">
                <a16:creationId xmlns:a16="http://schemas.microsoft.com/office/drawing/2014/main" id="{03683580-5627-D20D-FF05-F34580220ADD}"/>
              </a:ext>
            </a:extLst>
          </p:cNvPr>
          <p:cNvSpPr txBox="1"/>
          <p:nvPr/>
        </p:nvSpPr>
        <p:spPr>
          <a:xfrm>
            <a:off x="8055887" y="5173161"/>
            <a:ext cx="1498545" cy="307777"/>
          </a:xfrm>
          <a:prstGeom prst="rect">
            <a:avLst/>
          </a:prstGeom>
          <a:noFill/>
        </p:spPr>
        <p:txBody>
          <a:bodyPr wrap="square" rtlCol="0">
            <a:spAutoFit/>
          </a:bodyPr>
          <a:lstStyle/>
          <a:p>
            <a:r>
              <a:rPr lang="tr-TR" sz="1400" dirty="0"/>
              <a:t>Hasta sadakati</a:t>
            </a:r>
          </a:p>
        </p:txBody>
      </p:sp>
      <p:sp>
        <p:nvSpPr>
          <p:cNvPr id="23" name="Metin kutusu 22">
            <a:extLst>
              <a:ext uri="{FF2B5EF4-FFF2-40B4-BE49-F238E27FC236}">
                <a16:creationId xmlns:a16="http://schemas.microsoft.com/office/drawing/2014/main" id="{1637A5EA-85CD-FAE5-16F5-A12F092CC83B}"/>
              </a:ext>
            </a:extLst>
          </p:cNvPr>
          <p:cNvSpPr txBox="1"/>
          <p:nvPr/>
        </p:nvSpPr>
        <p:spPr>
          <a:xfrm>
            <a:off x="9432878" y="5509638"/>
            <a:ext cx="1251283" cy="307777"/>
          </a:xfrm>
          <a:prstGeom prst="rect">
            <a:avLst/>
          </a:prstGeom>
          <a:noFill/>
        </p:spPr>
        <p:txBody>
          <a:bodyPr wrap="square" rtlCol="0">
            <a:spAutoFit/>
          </a:bodyPr>
          <a:lstStyle/>
          <a:p>
            <a:r>
              <a:rPr lang="tr-TR" sz="1400" dirty="0"/>
              <a:t>Marka değeri</a:t>
            </a:r>
          </a:p>
        </p:txBody>
      </p:sp>
      <p:sp>
        <p:nvSpPr>
          <p:cNvPr id="24" name="Metin kutusu 23">
            <a:extLst>
              <a:ext uri="{FF2B5EF4-FFF2-40B4-BE49-F238E27FC236}">
                <a16:creationId xmlns:a16="http://schemas.microsoft.com/office/drawing/2014/main" id="{4F3AFE30-5BC2-8EF5-A00D-7FAC0951E104}"/>
              </a:ext>
            </a:extLst>
          </p:cNvPr>
          <p:cNvSpPr txBox="1"/>
          <p:nvPr/>
        </p:nvSpPr>
        <p:spPr>
          <a:xfrm>
            <a:off x="9399757" y="3428772"/>
            <a:ext cx="1251283" cy="307777"/>
          </a:xfrm>
          <a:prstGeom prst="rect">
            <a:avLst/>
          </a:prstGeom>
          <a:noFill/>
        </p:spPr>
        <p:txBody>
          <a:bodyPr wrap="square" rtlCol="0">
            <a:spAutoFit/>
          </a:bodyPr>
          <a:lstStyle/>
          <a:p>
            <a:r>
              <a:rPr lang="tr-TR" sz="1400" dirty="0"/>
              <a:t>İş tatmini</a:t>
            </a:r>
          </a:p>
        </p:txBody>
      </p:sp>
      <p:sp>
        <p:nvSpPr>
          <p:cNvPr id="25" name="Metin kutusu 24">
            <a:extLst>
              <a:ext uri="{FF2B5EF4-FFF2-40B4-BE49-F238E27FC236}">
                <a16:creationId xmlns:a16="http://schemas.microsoft.com/office/drawing/2014/main" id="{EA27D6FA-582F-E5CE-A542-01CF8290FAB8}"/>
              </a:ext>
            </a:extLst>
          </p:cNvPr>
          <p:cNvSpPr txBox="1"/>
          <p:nvPr/>
        </p:nvSpPr>
        <p:spPr>
          <a:xfrm>
            <a:off x="7458743" y="3942341"/>
            <a:ext cx="1913020" cy="307777"/>
          </a:xfrm>
          <a:prstGeom prst="rect">
            <a:avLst/>
          </a:prstGeom>
          <a:noFill/>
        </p:spPr>
        <p:txBody>
          <a:bodyPr wrap="square" rtlCol="0">
            <a:spAutoFit/>
          </a:bodyPr>
          <a:lstStyle/>
          <a:p>
            <a:r>
              <a:rPr lang="tr-TR" sz="1400" dirty="0"/>
              <a:t>Kurumsal bağlılık</a:t>
            </a:r>
          </a:p>
        </p:txBody>
      </p:sp>
      <p:sp>
        <p:nvSpPr>
          <p:cNvPr id="26" name="Metin kutusu 25">
            <a:extLst>
              <a:ext uri="{FF2B5EF4-FFF2-40B4-BE49-F238E27FC236}">
                <a16:creationId xmlns:a16="http://schemas.microsoft.com/office/drawing/2014/main" id="{400ECCB5-14FA-255C-CFDA-41C6A8028D0B}"/>
              </a:ext>
            </a:extLst>
          </p:cNvPr>
          <p:cNvSpPr txBox="1"/>
          <p:nvPr/>
        </p:nvSpPr>
        <p:spPr>
          <a:xfrm>
            <a:off x="8193795" y="5509638"/>
            <a:ext cx="1407819" cy="307777"/>
          </a:xfrm>
          <a:prstGeom prst="rect">
            <a:avLst/>
          </a:prstGeom>
          <a:noFill/>
        </p:spPr>
        <p:txBody>
          <a:bodyPr wrap="square" rtlCol="0">
            <a:spAutoFit/>
          </a:bodyPr>
          <a:lstStyle/>
          <a:p>
            <a:r>
              <a:rPr lang="tr-TR" sz="1400" dirty="0"/>
              <a:t>Kaynak temini</a:t>
            </a:r>
          </a:p>
        </p:txBody>
      </p:sp>
      <p:sp>
        <p:nvSpPr>
          <p:cNvPr id="27" name="Metin kutusu 26">
            <a:extLst>
              <a:ext uri="{FF2B5EF4-FFF2-40B4-BE49-F238E27FC236}">
                <a16:creationId xmlns:a16="http://schemas.microsoft.com/office/drawing/2014/main" id="{223E5209-2391-ACBD-E692-45E0B2FE8222}"/>
              </a:ext>
            </a:extLst>
          </p:cNvPr>
          <p:cNvSpPr txBox="1"/>
          <p:nvPr/>
        </p:nvSpPr>
        <p:spPr>
          <a:xfrm>
            <a:off x="9369226" y="3790983"/>
            <a:ext cx="1251283" cy="307777"/>
          </a:xfrm>
          <a:prstGeom prst="rect">
            <a:avLst/>
          </a:prstGeom>
          <a:noFill/>
        </p:spPr>
        <p:txBody>
          <a:bodyPr wrap="square" rtlCol="0">
            <a:spAutoFit/>
          </a:bodyPr>
          <a:lstStyle/>
          <a:p>
            <a:r>
              <a:rPr lang="tr-TR" sz="1400" dirty="0"/>
              <a:t>Üretkenlik</a:t>
            </a:r>
          </a:p>
        </p:txBody>
      </p:sp>
      <p:sp>
        <p:nvSpPr>
          <p:cNvPr id="28" name="Metin kutusu 27">
            <a:extLst>
              <a:ext uri="{FF2B5EF4-FFF2-40B4-BE49-F238E27FC236}">
                <a16:creationId xmlns:a16="http://schemas.microsoft.com/office/drawing/2014/main" id="{266D8A8E-98C9-7F55-E028-BEDBAD27DFC8}"/>
              </a:ext>
            </a:extLst>
          </p:cNvPr>
          <p:cNvSpPr txBox="1"/>
          <p:nvPr/>
        </p:nvSpPr>
        <p:spPr>
          <a:xfrm>
            <a:off x="6810581" y="2952601"/>
            <a:ext cx="1710384" cy="307777"/>
          </a:xfrm>
          <a:prstGeom prst="rect">
            <a:avLst/>
          </a:prstGeom>
          <a:noFill/>
        </p:spPr>
        <p:txBody>
          <a:bodyPr wrap="square" rtlCol="0">
            <a:spAutoFit/>
          </a:bodyPr>
          <a:lstStyle/>
          <a:p>
            <a:r>
              <a:rPr lang="tr-TR" sz="1400" dirty="0"/>
              <a:t>Sağlıklı çevre</a:t>
            </a:r>
          </a:p>
        </p:txBody>
      </p:sp>
      <p:sp>
        <p:nvSpPr>
          <p:cNvPr id="29" name="Metin kutusu 28">
            <a:extLst>
              <a:ext uri="{FF2B5EF4-FFF2-40B4-BE49-F238E27FC236}">
                <a16:creationId xmlns:a16="http://schemas.microsoft.com/office/drawing/2014/main" id="{6C198163-CA61-0F15-7589-4985A552D085}"/>
              </a:ext>
            </a:extLst>
          </p:cNvPr>
          <p:cNvSpPr txBox="1"/>
          <p:nvPr/>
        </p:nvSpPr>
        <p:spPr>
          <a:xfrm>
            <a:off x="7591153" y="4342656"/>
            <a:ext cx="2480587" cy="307777"/>
          </a:xfrm>
          <a:prstGeom prst="rect">
            <a:avLst/>
          </a:prstGeom>
          <a:noFill/>
        </p:spPr>
        <p:txBody>
          <a:bodyPr wrap="square" rtlCol="0">
            <a:spAutoFit/>
          </a:bodyPr>
          <a:lstStyle/>
          <a:p>
            <a:r>
              <a:rPr lang="tr-TR" sz="1400" dirty="0"/>
              <a:t>Hasta haklarının korunması</a:t>
            </a:r>
          </a:p>
        </p:txBody>
      </p:sp>
      <p:sp>
        <p:nvSpPr>
          <p:cNvPr id="30" name="Metin kutusu 29">
            <a:extLst>
              <a:ext uri="{FF2B5EF4-FFF2-40B4-BE49-F238E27FC236}">
                <a16:creationId xmlns:a16="http://schemas.microsoft.com/office/drawing/2014/main" id="{E0D5FEE2-8A86-F8DA-983B-04E018A50E19}"/>
              </a:ext>
            </a:extLst>
          </p:cNvPr>
          <p:cNvSpPr txBox="1"/>
          <p:nvPr/>
        </p:nvSpPr>
        <p:spPr>
          <a:xfrm>
            <a:off x="7897626" y="4677868"/>
            <a:ext cx="2480587" cy="307777"/>
          </a:xfrm>
          <a:prstGeom prst="rect">
            <a:avLst/>
          </a:prstGeom>
          <a:noFill/>
        </p:spPr>
        <p:txBody>
          <a:bodyPr wrap="square" rtlCol="0">
            <a:spAutoFit/>
          </a:bodyPr>
          <a:lstStyle/>
          <a:p>
            <a:r>
              <a:rPr lang="tr-TR" sz="1400" dirty="0"/>
              <a:t>Ceza ve tazminatları önleme</a:t>
            </a:r>
          </a:p>
        </p:txBody>
      </p:sp>
      <p:sp>
        <p:nvSpPr>
          <p:cNvPr id="34" name="Rectangle: Rounded Corners 5">
            <a:extLst>
              <a:ext uri="{FF2B5EF4-FFF2-40B4-BE49-F238E27FC236}">
                <a16:creationId xmlns:a16="http://schemas.microsoft.com/office/drawing/2014/main" id="{6D3AC031-3870-DD8E-A5BE-7117AB59F102}"/>
              </a:ext>
            </a:extLst>
          </p:cNvPr>
          <p:cNvSpPr/>
          <p:nvPr/>
        </p:nvSpPr>
        <p:spPr>
          <a:xfrm>
            <a:off x="725214" y="407192"/>
            <a:ext cx="681858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kurumsal sosyal sorumluklar hiyerarşisi</a:t>
            </a:r>
            <a:endParaRPr lang="en-US" sz="2000" b="1" dirty="0">
              <a:solidFill>
                <a:schemeClr val="bg1"/>
              </a:solidFill>
              <a:latin typeface="+mj-lt"/>
            </a:endParaRPr>
          </a:p>
        </p:txBody>
      </p:sp>
      <p:sp>
        <p:nvSpPr>
          <p:cNvPr id="35" name="Oval 34">
            <a:extLst>
              <a:ext uri="{FF2B5EF4-FFF2-40B4-BE49-F238E27FC236}">
                <a16:creationId xmlns:a16="http://schemas.microsoft.com/office/drawing/2014/main" id="{8C594347-1A7B-127E-EB6C-DAA0F3C32907}"/>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6" name="Straight Connector 7">
            <a:extLst>
              <a:ext uri="{FF2B5EF4-FFF2-40B4-BE49-F238E27FC236}">
                <a16:creationId xmlns:a16="http://schemas.microsoft.com/office/drawing/2014/main" id="{172BD23C-4564-FFBC-637A-A01D78C5E43E}"/>
              </a:ext>
            </a:extLst>
          </p:cNvPr>
          <p:cNvCxnSpPr>
            <a:cxnSpLocks/>
            <a:stCxn id="34" idx="3"/>
          </p:cNvCxnSpPr>
          <p:nvPr/>
        </p:nvCxnSpPr>
        <p:spPr>
          <a:xfrm flipV="1">
            <a:off x="7543800" y="723901"/>
            <a:ext cx="464820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7" name="Metin kutusu 36">
            <a:extLst>
              <a:ext uri="{FF2B5EF4-FFF2-40B4-BE49-F238E27FC236}">
                <a16:creationId xmlns:a16="http://schemas.microsoft.com/office/drawing/2014/main" id="{1AB011EC-ACAF-4DD3-2342-CF97FE39A1C9}"/>
              </a:ext>
            </a:extLst>
          </p:cNvPr>
          <p:cNvSpPr txBox="1"/>
          <p:nvPr/>
        </p:nvSpPr>
        <p:spPr>
          <a:xfrm>
            <a:off x="6883121" y="2091790"/>
            <a:ext cx="3044650" cy="338554"/>
          </a:xfrm>
          <a:prstGeom prst="rect">
            <a:avLst/>
          </a:prstGeom>
          <a:noFill/>
        </p:spPr>
        <p:txBody>
          <a:bodyPr wrap="square" rtlCol="0">
            <a:spAutoFit/>
          </a:bodyPr>
          <a:lstStyle/>
          <a:p>
            <a:pPr algn="ctr"/>
            <a:r>
              <a:rPr lang="tr-TR" sz="1600" dirty="0"/>
              <a:t>sonuçlar</a:t>
            </a:r>
          </a:p>
        </p:txBody>
      </p:sp>
    </p:spTree>
    <p:extLst>
      <p:ext uri="{BB962C8B-B14F-4D97-AF65-F5344CB8AC3E}">
        <p14:creationId xmlns:p14="http://schemas.microsoft.com/office/powerpoint/2010/main" val="12258442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sosceles Triangle 110">
            <a:extLst>
              <a:ext uri="{FF2B5EF4-FFF2-40B4-BE49-F238E27FC236}">
                <a16:creationId xmlns:a16="http://schemas.microsoft.com/office/drawing/2014/main" id="{FB5F2017-2F45-974D-E5BC-E2C18AAAFDF8}"/>
              </a:ext>
            </a:extLst>
          </p:cNvPr>
          <p:cNvSpPr/>
          <p:nvPr/>
        </p:nvSpPr>
        <p:spPr>
          <a:xfrm>
            <a:off x="6469263" y="1543456"/>
            <a:ext cx="5032451" cy="4338320"/>
          </a:xfrm>
          <a:prstGeom prst="triangle">
            <a:avLst>
              <a:gd name="adj" fmla="val 49815"/>
            </a:avLst>
          </a:prstGeom>
          <a:gradFill flip="none" rotWithShape="1">
            <a:gsLst>
              <a:gs pos="0">
                <a:schemeClr val="bg1">
                  <a:lumMod val="75000"/>
                </a:schemeClr>
              </a:gs>
              <a:gs pos="100000">
                <a:schemeClr val="bg1"/>
              </a:gs>
            </a:gsLst>
            <a:lin ang="0" scaled="0"/>
            <a:tileRect/>
          </a:gradFill>
          <a:ln>
            <a:noFill/>
          </a:ln>
          <a:effectLst>
            <a:outerShdw blurRad="165100" dist="63500" algn="l" rotWithShape="0">
              <a:schemeClr val="tx1">
                <a:lumMod val="90000"/>
                <a:lumOff val="10000"/>
                <a:alpha val="3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103">
            <a:extLst>
              <a:ext uri="{FF2B5EF4-FFF2-40B4-BE49-F238E27FC236}">
                <a16:creationId xmlns:a16="http://schemas.microsoft.com/office/drawing/2014/main" id="{1CBDEB6B-93DF-34B4-F035-7102DD8BB3CA}"/>
              </a:ext>
            </a:extLst>
          </p:cNvPr>
          <p:cNvSpPr/>
          <p:nvPr/>
        </p:nvSpPr>
        <p:spPr>
          <a:xfrm rot="5400000" flipH="1">
            <a:off x="8303710" y="2005318"/>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6">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121">
            <a:extLst>
              <a:ext uri="{FF2B5EF4-FFF2-40B4-BE49-F238E27FC236}">
                <a16:creationId xmlns:a16="http://schemas.microsoft.com/office/drawing/2014/main" id="{B9D6F8F0-4345-68E6-FC0C-AB76CEEC8CFD}"/>
              </a:ext>
            </a:extLst>
          </p:cNvPr>
          <p:cNvSpPr/>
          <p:nvPr/>
        </p:nvSpPr>
        <p:spPr>
          <a:xfrm rot="5400000" flipH="1">
            <a:off x="7808979" y="2859233"/>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4">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24">
            <a:extLst>
              <a:ext uri="{FF2B5EF4-FFF2-40B4-BE49-F238E27FC236}">
                <a16:creationId xmlns:a16="http://schemas.microsoft.com/office/drawing/2014/main" id="{C22386D5-9594-0E46-C800-05E380321CCE}"/>
              </a:ext>
            </a:extLst>
          </p:cNvPr>
          <p:cNvSpPr/>
          <p:nvPr/>
        </p:nvSpPr>
        <p:spPr>
          <a:xfrm rot="5400000" flipH="1">
            <a:off x="7314248" y="3713147"/>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1">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27">
            <a:extLst>
              <a:ext uri="{FF2B5EF4-FFF2-40B4-BE49-F238E27FC236}">
                <a16:creationId xmlns:a16="http://schemas.microsoft.com/office/drawing/2014/main" id="{0E837E25-D062-C873-A148-51BFB71DBE99}"/>
              </a:ext>
            </a:extLst>
          </p:cNvPr>
          <p:cNvSpPr/>
          <p:nvPr/>
        </p:nvSpPr>
        <p:spPr>
          <a:xfrm rot="5400000" flipH="1">
            <a:off x="6819517" y="4567062"/>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3">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Metin kutusu 13">
            <a:extLst>
              <a:ext uri="{FF2B5EF4-FFF2-40B4-BE49-F238E27FC236}">
                <a16:creationId xmlns:a16="http://schemas.microsoft.com/office/drawing/2014/main" id="{8A0AB889-DD3D-D639-3436-5AA8B169FDF2}"/>
              </a:ext>
            </a:extLst>
          </p:cNvPr>
          <p:cNvSpPr txBox="1"/>
          <p:nvPr/>
        </p:nvSpPr>
        <p:spPr>
          <a:xfrm>
            <a:off x="6840061" y="5047288"/>
            <a:ext cx="1251283" cy="307777"/>
          </a:xfrm>
          <a:prstGeom prst="rect">
            <a:avLst/>
          </a:prstGeom>
          <a:noFill/>
        </p:spPr>
        <p:txBody>
          <a:bodyPr wrap="square" rtlCol="0">
            <a:spAutoFit/>
          </a:bodyPr>
          <a:lstStyle/>
          <a:p>
            <a:r>
              <a:rPr lang="tr-TR" sz="1400" dirty="0"/>
              <a:t>Etik</a:t>
            </a:r>
          </a:p>
        </p:txBody>
      </p:sp>
      <p:sp>
        <p:nvSpPr>
          <p:cNvPr id="15" name="Metin kutusu 14">
            <a:extLst>
              <a:ext uri="{FF2B5EF4-FFF2-40B4-BE49-F238E27FC236}">
                <a16:creationId xmlns:a16="http://schemas.microsoft.com/office/drawing/2014/main" id="{49BB3D4C-415D-D2AB-5719-BF58EB026BBD}"/>
              </a:ext>
            </a:extLst>
          </p:cNvPr>
          <p:cNvSpPr txBox="1"/>
          <p:nvPr/>
        </p:nvSpPr>
        <p:spPr>
          <a:xfrm>
            <a:off x="7404594" y="4232783"/>
            <a:ext cx="1251283" cy="307777"/>
          </a:xfrm>
          <a:prstGeom prst="rect">
            <a:avLst/>
          </a:prstGeom>
          <a:noFill/>
        </p:spPr>
        <p:txBody>
          <a:bodyPr wrap="square" rtlCol="0">
            <a:spAutoFit/>
          </a:bodyPr>
          <a:lstStyle/>
          <a:p>
            <a:r>
              <a:rPr lang="tr-TR" sz="1400" dirty="0"/>
              <a:t>Hukuki</a:t>
            </a:r>
          </a:p>
        </p:txBody>
      </p:sp>
      <p:sp>
        <p:nvSpPr>
          <p:cNvPr id="16" name="Metin kutusu 15">
            <a:extLst>
              <a:ext uri="{FF2B5EF4-FFF2-40B4-BE49-F238E27FC236}">
                <a16:creationId xmlns:a16="http://schemas.microsoft.com/office/drawing/2014/main" id="{E362B636-0279-2609-CAC1-B4F874FFAA26}"/>
              </a:ext>
            </a:extLst>
          </p:cNvPr>
          <p:cNvSpPr txBox="1"/>
          <p:nvPr/>
        </p:nvSpPr>
        <p:spPr>
          <a:xfrm>
            <a:off x="7889247" y="3358849"/>
            <a:ext cx="1251283" cy="307777"/>
          </a:xfrm>
          <a:prstGeom prst="rect">
            <a:avLst/>
          </a:prstGeom>
          <a:noFill/>
        </p:spPr>
        <p:txBody>
          <a:bodyPr wrap="square" rtlCol="0">
            <a:spAutoFit/>
          </a:bodyPr>
          <a:lstStyle/>
          <a:p>
            <a:r>
              <a:rPr lang="tr-TR" sz="1400" dirty="0"/>
              <a:t>Ekonomik</a:t>
            </a:r>
          </a:p>
        </p:txBody>
      </p:sp>
      <p:sp>
        <p:nvSpPr>
          <p:cNvPr id="17" name="Metin kutusu 16">
            <a:extLst>
              <a:ext uri="{FF2B5EF4-FFF2-40B4-BE49-F238E27FC236}">
                <a16:creationId xmlns:a16="http://schemas.microsoft.com/office/drawing/2014/main" id="{63422FEE-62A8-5AA0-D51B-8588DD09E5D3}"/>
              </a:ext>
            </a:extLst>
          </p:cNvPr>
          <p:cNvSpPr txBox="1"/>
          <p:nvPr/>
        </p:nvSpPr>
        <p:spPr>
          <a:xfrm>
            <a:off x="8270751" y="2427791"/>
            <a:ext cx="1251283" cy="523220"/>
          </a:xfrm>
          <a:prstGeom prst="rect">
            <a:avLst/>
          </a:prstGeom>
          <a:noFill/>
        </p:spPr>
        <p:txBody>
          <a:bodyPr wrap="square" rtlCol="0">
            <a:spAutoFit/>
          </a:bodyPr>
          <a:lstStyle/>
          <a:p>
            <a:r>
              <a:rPr lang="tr-TR" sz="1400" dirty="0"/>
              <a:t>Gönüllülük</a:t>
            </a:r>
          </a:p>
          <a:p>
            <a:r>
              <a:rPr lang="tr-TR" sz="1400" dirty="0"/>
              <a:t>Hayırseverlik</a:t>
            </a:r>
          </a:p>
        </p:txBody>
      </p:sp>
      <p:sp>
        <p:nvSpPr>
          <p:cNvPr id="34" name="Rectangle: Rounded Corners 5">
            <a:extLst>
              <a:ext uri="{FF2B5EF4-FFF2-40B4-BE49-F238E27FC236}">
                <a16:creationId xmlns:a16="http://schemas.microsoft.com/office/drawing/2014/main" id="{9424CF98-159D-2AE2-E1C3-8F892F698469}"/>
              </a:ext>
            </a:extLst>
          </p:cNvPr>
          <p:cNvSpPr/>
          <p:nvPr/>
        </p:nvSpPr>
        <p:spPr>
          <a:xfrm>
            <a:off x="725213" y="407192"/>
            <a:ext cx="863631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438"/>
            <a:r>
              <a:rPr lang="tr-TR" sz="2000" b="1" dirty="0">
                <a:solidFill>
                  <a:schemeClr val="bg1"/>
                </a:solidFill>
                <a:latin typeface="+mj-lt"/>
              </a:rPr>
              <a:t>ideal kurumsal sosyal sorumluklar hiyerarşisi: etik yönetim anlayışı</a:t>
            </a:r>
            <a:endParaRPr lang="en-US" sz="2000" b="1" dirty="0">
              <a:solidFill>
                <a:schemeClr val="bg1"/>
              </a:solidFill>
              <a:latin typeface="+mj-lt"/>
            </a:endParaRPr>
          </a:p>
        </p:txBody>
      </p:sp>
      <p:sp>
        <p:nvSpPr>
          <p:cNvPr id="35" name="Oval 34">
            <a:extLst>
              <a:ext uri="{FF2B5EF4-FFF2-40B4-BE49-F238E27FC236}">
                <a16:creationId xmlns:a16="http://schemas.microsoft.com/office/drawing/2014/main" id="{079D1995-85B7-26AA-C3A1-42FF65F307C6}"/>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6" name="Straight Connector 7">
            <a:extLst>
              <a:ext uri="{FF2B5EF4-FFF2-40B4-BE49-F238E27FC236}">
                <a16:creationId xmlns:a16="http://schemas.microsoft.com/office/drawing/2014/main" id="{244B4354-D8DF-79F0-B0F0-6E3505D9ABA2}"/>
              </a:ext>
            </a:extLst>
          </p:cNvPr>
          <p:cNvCxnSpPr>
            <a:cxnSpLocks/>
            <a:stCxn id="34" idx="3"/>
          </p:cNvCxnSpPr>
          <p:nvPr/>
        </p:nvCxnSpPr>
        <p:spPr>
          <a:xfrm flipV="1">
            <a:off x="9361526" y="723901"/>
            <a:ext cx="283047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pSp>
        <p:nvGrpSpPr>
          <p:cNvPr id="25" name="Grup 24">
            <a:extLst>
              <a:ext uri="{FF2B5EF4-FFF2-40B4-BE49-F238E27FC236}">
                <a16:creationId xmlns:a16="http://schemas.microsoft.com/office/drawing/2014/main" id="{F2A9A4C7-C20C-6BDE-89A3-6206A69C887C}"/>
              </a:ext>
            </a:extLst>
          </p:cNvPr>
          <p:cNvGrpSpPr/>
          <p:nvPr/>
        </p:nvGrpSpPr>
        <p:grpSpPr>
          <a:xfrm>
            <a:off x="4861264" y="2508187"/>
            <a:ext cx="2738952" cy="1403643"/>
            <a:chOff x="8225609" y="3622371"/>
            <a:chExt cx="2385100" cy="1403643"/>
          </a:xfrm>
        </p:grpSpPr>
        <p:pic>
          <p:nvPicPr>
            <p:cNvPr id="3" name="Picture 2" descr="Investigation Icon Images | Free Vectors, Stock Photos &amp; PSD | Page 3">
              <a:extLst>
                <a:ext uri="{FF2B5EF4-FFF2-40B4-BE49-F238E27FC236}">
                  <a16:creationId xmlns:a16="http://schemas.microsoft.com/office/drawing/2014/main" id="{3D6B04F9-68D5-88E1-D5D8-42B54A7E3A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5609" y="3622371"/>
              <a:ext cx="1494848" cy="1403643"/>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FE654C69-455C-CFEF-CA4A-5577AD039E4E}"/>
                </a:ext>
              </a:extLst>
            </p:cNvPr>
            <p:cNvSpPr txBox="1"/>
            <p:nvPr/>
          </p:nvSpPr>
          <p:spPr>
            <a:xfrm>
              <a:off x="9334295" y="3884077"/>
              <a:ext cx="1276414" cy="1077218"/>
            </a:xfrm>
            <a:prstGeom prst="rect">
              <a:avLst/>
            </a:prstGeom>
            <a:noFill/>
          </p:spPr>
          <p:txBody>
            <a:bodyPr wrap="square" rtlCol="0">
              <a:spAutoFit/>
            </a:bodyPr>
            <a:lstStyle/>
            <a:p>
              <a:pPr algn="ctr"/>
              <a:r>
                <a:rPr lang="tr-TR" sz="1600" i="1" dirty="0"/>
                <a:t>Hangi sıralama sağlık kurumları için uygundur?</a:t>
              </a:r>
            </a:p>
          </p:txBody>
        </p:sp>
      </p:grpSp>
      <p:sp>
        <p:nvSpPr>
          <p:cNvPr id="5" name="Isosceles Triangle 110">
            <a:extLst>
              <a:ext uri="{FF2B5EF4-FFF2-40B4-BE49-F238E27FC236}">
                <a16:creationId xmlns:a16="http://schemas.microsoft.com/office/drawing/2014/main" id="{1FAF7EA6-3BEB-A66A-47BC-075F9DC6B2A1}"/>
              </a:ext>
            </a:extLst>
          </p:cNvPr>
          <p:cNvSpPr/>
          <p:nvPr/>
        </p:nvSpPr>
        <p:spPr>
          <a:xfrm>
            <a:off x="1412751" y="1553391"/>
            <a:ext cx="5032451" cy="4338320"/>
          </a:xfrm>
          <a:prstGeom prst="triangle">
            <a:avLst>
              <a:gd name="adj" fmla="val 49815"/>
            </a:avLst>
          </a:prstGeom>
          <a:gradFill flip="none" rotWithShape="1">
            <a:gsLst>
              <a:gs pos="0">
                <a:schemeClr val="bg1">
                  <a:lumMod val="75000"/>
                </a:schemeClr>
              </a:gs>
              <a:gs pos="100000">
                <a:schemeClr val="bg1"/>
              </a:gs>
            </a:gsLst>
            <a:lin ang="0" scaled="0"/>
            <a:tileRect/>
          </a:gradFill>
          <a:ln>
            <a:noFill/>
          </a:ln>
          <a:effectLst>
            <a:outerShdw blurRad="165100" dist="63500" algn="l" rotWithShape="0">
              <a:schemeClr val="tx1">
                <a:lumMod val="90000"/>
                <a:lumOff val="10000"/>
                <a:alpha val="3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3">
            <a:extLst>
              <a:ext uri="{FF2B5EF4-FFF2-40B4-BE49-F238E27FC236}">
                <a16:creationId xmlns:a16="http://schemas.microsoft.com/office/drawing/2014/main" id="{53F3E0A7-CAD1-1605-BB2C-EFDA9691B658}"/>
              </a:ext>
            </a:extLst>
          </p:cNvPr>
          <p:cNvSpPr/>
          <p:nvPr/>
        </p:nvSpPr>
        <p:spPr>
          <a:xfrm rot="5400000" flipH="1">
            <a:off x="3227855" y="2052182"/>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6">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21">
            <a:extLst>
              <a:ext uri="{FF2B5EF4-FFF2-40B4-BE49-F238E27FC236}">
                <a16:creationId xmlns:a16="http://schemas.microsoft.com/office/drawing/2014/main" id="{09A44F96-3688-75CA-40A8-4C131A72ED39}"/>
              </a:ext>
            </a:extLst>
          </p:cNvPr>
          <p:cNvSpPr/>
          <p:nvPr/>
        </p:nvSpPr>
        <p:spPr>
          <a:xfrm rot="5400000" flipH="1">
            <a:off x="2733124" y="2906097"/>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4">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4">
            <a:extLst>
              <a:ext uri="{FF2B5EF4-FFF2-40B4-BE49-F238E27FC236}">
                <a16:creationId xmlns:a16="http://schemas.microsoft.com/office/drawing/2014/main" id="{AAC9AF9F-9906-B4C2-C371-834BDFCB7D67}"/>
              </a:ext>
            </a:extLst>
          </p:cNvPr>
          <p:cNvSpPr/>
          <p:nvPr/>
        </p:nvSpPr>
        <p:spPr>
          <a:xfrm rot="5400000" flipH="1">
            <a:off x="2238393" y="3760011"/>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1">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27">
            <a:extLst>
              <a:ext uri="{FF2B5EF4-FFF2-40B4-BE49-F238E27FC236}">
                <a16:creationId xmlns:a16="http://schemas.microsoft.com/office/drawing/2014/main" id="{2FB85D78-EABE-6A5F-DDF4-102A8135E15E}"/>
              </a:ext>
            </a:extLst>
          </p:cNvPr>
          <p:cNvSpPr/>
          <p:nvPr/>
        </p:nvSpPr>
        <p:spPr>
          <a:xfrm rot="5400000" flipH="1">
            <a:off x="1743662" y="4613926"/>
            <a:ext cx="853913" cy="1251282"/>
          </a:xfrm>
          <a:custGeom>
            <a:avLst/>
            <a:gdLst>
              <a:gd name="connsiteX0" fmla="*/ 884910 w 884910"/>
              <a:gd name="connsiteY0" fmla="*/ 783455 h 1296703"/>
              <a:gd name="connsiteX1" fmla="*/ 884910 w 884910"/>
              <a:gd name="connsiteY1" fmla="*/ 442455 h 1296703"/>
              <a:gd name="connsiteX2" fmla="*/ 442455 w 884910"/>
              <a:gd name="connsiteY2" fmla="*/ 0 h 1296703"/>
              <a:gd name="connsiteX3" fmla="*/ 0 w 884910"/>
              <a:gd name="connsiteY3" fmla="*/ 442455 h 1296703"/>
              <a:gd name="connsiteX4" fmla="*/ 0 w 884910"/>
              <a:gd name="connsiteY4" fmla="*/ 1296703 h 1296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4910" h="1296703">
                <a:moveTo>
                  <a:pt x="884910" y="783455"/>
                </a:moveTo>
                <a:lnTo>
                  <a:pt x="884910" y="442455"/>
                </a:lnTo>
                <a:cubicBezTo>
                  <a:pt x="884910" y="198094"/>
                  <a:pt x="686816" y="0"/>
                  <a:pt x="442455" y="0"/>
                </a:cubicBezTo>
                <a:cubicBezTo>
                  <a:pt x="198094" y="0"/>
                  <a:pt x="0" y="198094"/>
                  <a:pt x="0" y="442455"/>
                </a:cubicBezTo>
                <a:lnTo>
                  <a:pt x="0" y="1296703"/>
                </a:lnTo>
                <a:close/>
              </a:path>
            </a:pathLst>
          </a:custGeom>
          <a:solidFill>
            <a:schemeClr val="accent3">
              <a:lumMod val="20000"/>
              <a:lumOff val="80000"/>
            </a:schemeClr>
          </a:solidFill>
          <a:ln>
            <a:noFill/>
          </a:ln>
          <a:effectLst>
            <a:innerShdw blurRad="88900" dist="50800" dir="16620000">
              <a:prstClr val="black">
                <a:alpha val="4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Düz Ok Bağlayıcısı 26">
            <a:extLst>
              <a:ext uri="{FF2B5EF4-FFF2-40B4-BE49-F238E27FC236}">
                <a16:creationId xmlns:a16="http://schemas.microsoft.com/office/drawing/2014/main" id="{7A7B8116-70E2-2DD7-7BB8-319991E4EFA8}"/>
              </a:ext>
            </a:extLst>
          </p:cNvPr>
          <p:cNvCxnSpPr>
            <a:cxnSpLocks/>
          </p:cNvCxnSpPr>
          <p:nvPr/>
        </p:nvCxnSpPr>
        <p:spPr>
          <a:xfrm>
            <a:off x="4759965" y="2624747"/>
            <a:ext cx="3418596" cy="0"/>
          </a:xfrm>
          <a:prstGeom prst="straightConnector1">
            <a:avLst/>
          </a:prstGeom>
          <a:ln>
            <a:headEnd type="arrow" w="med" len="med"/>
            <a:tailEnd type="arrow" w="med" len="med"/>
          </a:ln>
        </p:spPr>
        <p:style>
          <a:lnRef idx="1">
            <a:schemeClr val="accent2"/>
          </a:lnRef>
          <a:fillRef idx="0">
            <a:schemeClr val="accent2"/>
          </a:fillRef>
          <a:effectRef idx="0">
            <a:schemeClr val="accent2"/>
          </a:effectRef>
          <a:fontRef idx="minor">
            <a:schemeClr val="tx1"/>
          </a:fontRef>
        </p:style>
      </p:cxnSp>
      <p:sp>
        <p:nvSpPr>
          <p:cNvPr id="20" name="Metin kutusu 19">
            <a:extLst>
              <a:ext uri="{FF2B5EF4-FFF2-40B4-BE49-F238E27FC236}">
                <a16:creationId xmlns:a16="http://schemas.microsoft.com/office/drawing/2014/main" id="{A6247066-0A9F-7F93-783D-F38534BFBAFC}"/>
              </a:ext>
            </a:extLst>
          </p:cNvPr>
          <p:cNvSpPr txBox="1"/>
          <p:nvPr/>
        </p:nvSpPr>
        <p:spPr>
          <a:xfrm>
            <a:off x="1764206" y="5094152"/>
            <a:ext cx="1251283" cy="307777"/>
          </a:xfrm>
          <a:prstGeom prst="rect">
            <a:avLst/>
          </a:prstGeom>
          <a:noFill/>
        </p:spPr>
        <p:txBody>
          <a:bodyPr wrap="square" rtlCol="0">
            <a:spAutoFit/>
          </a:bodyPr>
          <a:lstStyle/>
          <a:p>
            <a:r>
              <a:rPr lang="tr-TR" sz="1400" dirty="0"/>
              <a:t>Ekonomik</a:t>
            </a:r>
          </a:p>
        </p:txBody>
      </p:sp>
      <p:sp>
        <p:nvSpPr>
          <p:cNvPr id="21" name="Metin kutusu 20">
            <a:extLst>
              <a:ext uri="{FF2B5EF4-FFF2-40B4-BE49-F238E27FC236}">
                <a16:creationId xmlns:a16="http://schemas.microsoft.com/office/drawing/2014/main" id="{8F6E7F65-CC5D-9EC0-D5D6-5F282D17206D}"/>
              </a:ext>
            </a:extLst>
          </p:cNvPr>
          <p:cNvSpPr txBox="1"/>
          <p:nvPr/>
        </p:nvSpPr>
        <p:spPr>
          <a:xfrm>
            <a:off x="2328739" y="4279647"/>
            <a:ext cx="1251283" cy="307777"/>
          </a:xfrm>
          <a:prstGeom prst="rect">
            <a:avLst/>
          </a:prstGeom>
          <a:noFill/>
        </p:spPr>
        <p:txBody>
          <a:bodyPr wrap="square" rtlCol="0">
            <a:spAutoFit/>
          </a:bodyPr>
          <a:lstStyle/>
          <a:p>
            <a:r>
              <a:rPr lang="tr-TR" sz="1400" dirty="0"/>
              <a:t>Hukuki</a:t>
            </a:r>
          </a:p>
        </p:txBody>
      </p:sp>
      <p:sp>
        <p:nvSpPr>
          <p:cNvPr id="22" name="Metin kutusu 21">
            <a:extLst>
              <a:ext uri="{FF2B5EF4-FFF2-40B4-BE49-F238E27FC236}">
                <a16:creationId xmlns:a16="http://schemas.microsoft.com/office/drawing/2014/main" id="{86119386-C79F-35C7-6CEB-250720992071}"/>
              </a:ext>
            </a:extLst>
          </p:cNvPr>
          <p:cNvSpPr txBox="1"/>
          <p:nvPr/>
        </p:nvSpPr>
        <p:spPr>
          <a:xfrm>
            <a:off x="3015489" y="3405686"/>
            <a:ext cx="1251283" cy="307777"/>
          </a:xfrm>
          <a:prstGeom prst="rect">
            <a:avLst/>
          </a:prstGeom>
          <a:noFill/>
        </p:spPr>
        <p:txBody>
          <a:bodyPr wrap="square" rtlCol="0">
            <a:spAutoFit/>
          </a:bodyPr>
          <a:lstStyle/>
          <a:p>
            <a:r>
              <a:rPr lang="tr-TR" sz="1400" dirty="0"/>
              <a:t>Etik</a:t>
            </a:r>
          </a:p>
        </p:txBody>
      </p:sp>
      <p:sp>
        <p:nvSpPr>
          <p:cNvPr id="23" name="Metin kutusu 22">
            <a:extLst>
              <a:ext uri="{FF2B5EF4-FFF2-40B4-BE49-F238E27FC236}">
                <a16:creationId xmlns:a16="http://schemas.microsoft.com/office/drawing/2014/main" id="{80DEF27B-A017-3DEA-979D-0EAC7A9C6C9F}"/>
              </a:ext>
            </a:extLst>
          </p:cNvPr>
          <p:cNvSpPr txBox="1"/>
          <p:nvPr/>
        </p:nvSpPr>
        <p:spPr>
          <a:xfrm>
            <a:off x="3194896" y="2474655"/>
            <a:ext cx="1251283" cy="523220"/>
          </a:xfrm>
          <a:prstGeom prst="rect">
            <a:avLst/>
          </a:prstGeom>
          <a:noFill/>
        </p:spPr>
        <p:txBody>
          <a:bodyPr wrap="square" rtlCol="0">
            <a:spAutoFit/>
          </a:bodyPr>
          <a:lstStyle/>
          <a:p>
            <a:r>
              <a:rPr lang="tr-TR" sz="1400" dirty="0"/>
              <a:t>Gönüllülük</a:t>
            </a:r>
          </a:p>
          <a:p>
            <a:r>
              <a:rPr lang="tr-TR" sz="1400" dirty="0"/>
              <a:t>Hayırseverlik</a:t>
            </a:r>
          </a:p>
        </p:txBody>
      </p:sp>
    </p:spTree>
    <p:extLst>
      <p:ext uri="{BB962C8B-B14F-4D97-AF65-F5344CB8AC3E}">
        <p14:creationId xmlns:p14="http://schemas.microsoft.com/office/powerpoint/2010/main" val="1260976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vestigation Icon Images | Free Vectors, Stock Photos &amp; PSD | Page 3">
            <a:extLst>
              <a:ext uri="{FF2B5EF4-FFF2-40B4-BE49-F238E27FC236}">
                <a16:creationId xmlns:a16="http://schemas.microsoft.com/office/drawing/2014/main" id="{6D862C69-C1F4-6D63-09BF-4C25DBF48A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2430" y="5648518"/>
            <a:ext cx="1174938" cy="1174938"/>
          </a:xfrm>
          <a:prstGeom prst="rect">
            <a:avLst/>
          </a:prstGeom>
          <a:noFill/>
          <a:extLst>
            <a:ext uri="{909E8E84-426E-40DD-AFC4-6F175D3DCCD1}">
              <a14:hiddenFill xmlns:a14="http://schemas.microsoft.com/office/drawing/2010/main">
                <a:solidFill>
                  <a:srgbClr val="FFFFFF"/>
                </a:solidFill>
              </a14:hiddenFill>
            </a:ext>
          </a:extLst>
        </p:spPr>
      </p:pic>
      <p:cxnSp>
        <p:nvCxnSpPr>
          <p:cNvPr id="2" name="Straight Connector 7">
            <a:extLst>
              <a:ext uri="{FF2B5EF4-FFF2-40B4-BE49-F238E27FC236}">
                <a16:creationId xmlns:a16="http://schemas.microsoft.com/office/drawing/2014/main" id="{41AE9281-C087-9C8A-2428-2205D8771432}"/>
              </a:ext>
            </a:extLst>
          </p:cNvPr>
          <p:cNvCxnSpPr>
            <a:cxnSpLocks/>
          </p:cNvCxnSpPr>
          <p:nvPr/>
        </p:nvCxnSpPr>
        <p:spPr>
          <a:xfrm>
            <a:off x="5855677" y="771521"/>
            <a:ext cx="6336323"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Rectangle: Rounded Corners 5">
            <a:extLst>
              <a:ext uri="{FF2B5EF4-FFF2-40B4-BE49-F238E27FC236}">
                <a16:creationId xmlns:a16="http://schemas.microsoft.com/office/drawing/2014/main" id="{DAACB782-3309-D95A-E240-1860456BBB07}"/>
              </a:ext>
            </a:extLst>
          </p:cNvPr>
          <p:cNvSpPr/>
          <p:nvPr/>
        </p:nvSpPr>
        <p:spPr>
          <a:xfrm>
            <a:off x="352424" y="407192"/>
            <a:ext cx="670151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sağlık alanı ile ilgili sosyal sorumluluk proje konuları</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7B06FE7C-9859-8114-F512-C30E5513840D}"/>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AutoShape 2" descr="CPA Firms are at a Crossroads - 2012 and Beyond - AICPA Insights">
            <a:extLst>
              <a:ext uri="{FF2B5EF4-FFF2-40B4-BE49-F238E27FC236}">
                <a16:creationId xmlns:a16="http://schemas.microsoft.com/office/drawing/2014/main" id="{C33DD396-8452-C22D-AF7F-B56B735D1F76}"/>
              </a:ext>
            </a:extLst>
          </p:cNvPr>
          <p:cNvSpPr>
            <a:spLocks noChangeAspect="1" noChangeArrowheads="1"/>
          </p:cNvSpPr>
          <p:nvPr/>
        </p:nvSpPr>
        <p:spPr bwMode="auto">
          <a:xfrm>
            <a:off x="434973" y="935829"/>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Metin kutusu 5">
            <a:extLst>
              <a:ext uri="{FF2B5EF4-FFF2-40B4-BE49-F238E27FC236}">
                <a16:creationId xmlns:a16="http://schemas.microsoft.com/office/drawing/2014/main" id="{1644AB69-3BAE-ADA5-4932-9C86BCE5C8D1}"/>
              </a:ext>
            </a:extLst>
          </p:cNvPr>
          <p:cNvSpPr txBox="1"/>
          <p:nvPr/>
        </p:nvSpPr>
        <p:spPr>
          <a:xfrm>
            <a:off x="5076572" y="2307530"/>
            <a:ext cx="6240026" cy="3416320"/>
          </a:xfrm>
          <a:prstGeom prst="rect">
            <a:avLst/>
          </a:prstGeom>
          <a:noFill/>
        </p:spPr>
        <p:txBody>
          <a:bodyPr wrap="square" rtlCol="0">
            <a:spAutoFit/>
          </a:bodyPr>
          <a:lstStyle/>
          <a:p>
            <a:pPr marL="342900" lvl="0" indent="-342900">
              <a:buFont typeface="Arial" panose="020B0604020202020204" pitchFamily="34" charset="0"/>
              <a:buChar char="•"/>
            </a:pPr>
            <a:r>
              <a:rPr lang="tr-TR" sz="1800" dirty="0">
                <a:solidFill>
                  <a:srgbClr val="000000"/>
                </a:solidFill>
                <a:effectLst/>
                <a:latin typeface="+mj-lt"/>
                <a:ea typeface="Times New Roman" panose="02020603050405020304" pitchFamily="18" charset="0"/>
              </a:rPr>
              <a:t>Sağlığın geliştirilmesi: Sigara, alkol ve uyuşturucuyla mücadele, </a:t>
            </a:r>
            <a:r>
              <a:rPr lang="tr-TR" sz="1800" dirty="0" err="1">
                <a:solidFill>
                  <a:srgbClr val="000000"/>
                </a:solidFill>
                <a:effectLst/>
                <a:latin typeface="+mj-lt"/>
                <a:ea typeface="Times New Roman" panose="02020603050405020304" pitchFamily="18" charset="0"/>
              </a:rPr>
              <a:t>adölesan</a:t>
            </a:r>
            <a:r>
              <a:rPr lang="tr-TR" sz="1800" dirty="0">
                <a:solidFill>
                  <a:srgbClr val="000000"/>
                </a:solidFill>
                <a:effectLst/>
                <a:latin typeface="+mj-lt"/>
                <a:ea typeface="Times New Roman" panose="02020603050405020304" pitchFamily="18" charset="0"/>
              </a:rPr>
              <a:t> gebeliklerinin önlenmesi, anne sütünün özendirilmesi, cinsel yolla buluşan hastalıklarla mücadele, obezite ile mücadele, kronik hastalıklarla mücadele projeleri.</a:t>
            </a:r>
            <a:endParaRPr lang="tr-TR" sz="1800" dirty="0">
              <a:effectLst/>
              <a:latin typeface="+mj-lt"/>
              <a:ea typeface="Times New Roman" panose="02020603050405020304" pitchFamily="18" charset="0"/>
            </a:endParaRPr>
          </a:p>
          <a:p>
            <a:pPr marL="342900" lvl="0" indent="-342900">
              <a:buFont typeface="Arial" panose="020B0604020202020204" pitchFamily="34" charset="0"/>
              <a:buChar char="•"/>
            </a:pPr>
            <a:r>
              <a:rPr lang="tr-TR" sz="1800" dirty="0">
                <a:solidFill>
                  <a:srgbClr val="000000"/>
                </a:solidFill>
                <a:effectLst/>
                <a:latin typeface="+mj-lt"/>
                <a:ea typeface="Times New Roman" panose="02020603050405020304" pitchFamily="18" charset="0"/>
              </a:rPr>
              <a:t>Kaza ve yaralanmaların önlenmesi: Emniyet kemeri kullanımının özendirilmesine, bebek koltuklarının kullanılmasının teşvik edilmesine, kadına yönelik veya aile içi şiddetin önlenmesine yönelik projeler. </a:t>
            </a:r>
            <a:endParaRPr lang="tr-TR" sz="1800" dirty="0">
              <a:effectLst/>
              <a:latin typeface="+mj-lt"/>
              <a:ea typeface="Times New Roman" panose="02020603050405020304" pitchFamily="18" charset="0"/>
            </a:endParaRPr>
          </a:p>
          <a:p>
            <a:pPr marL="342900" lvl="0" indent="-342900">
              <a:buFont typeface="Arial" panose="020B0604020202020204" pitchFamily="34" charset="0"/>
              <a:buChar char="•"/>
            </a:pPr>
            <a:r>
              <a:rPr lang="tr-TR" sz="1800" dirty="0">
                <a:solidFill>
                  <a:srgbClr val="000000"/>
                </a:solidFill>
                <a:effectLst/>
                <a:latin typeface="+mj-lt"/>
                <a:ea typeface="Times New Roman" panose="02020603050405020304" pitchFamily="18" charset="0"/>
              </a:rPr>
              <a:t>Çevrenin korunması: Tıbbi ve diğer atıkların yönetimine, doğanın ve doğal yaşamın korunmasına yönelik projeler.</a:t>
            </a:r>
            <a:endParaRPr lang="tr-TR" sz="1800" dirty="0">
              <a:effectLst/>
              <a:latin typeface="+mj-lt"/>
              <a:ea typeface="Times New Roman" panose="02020603050405020304" pitchFamily="18" charset="0"/>
            </a:endParaRPr>
          </a:p>
          <a:p>
            <a:pPr marL="342900" lvl="0" indent="-342900">
              <a:buFont typeface="Arial" panose="020B0604020202020204" pitchFamily="34" charset="0"/>
              <a:buChar char="•"/>
            </a:pPr>
            <a:r>
              <a:rPr lang="tr-TR" sz="1800" dirty="0">
                <a:solidFill>
                  <a:srgbClr val="000000"/>
                </a:solidFill>
                <a:effectLst/>
                <a:latin typeface="+mj-lt"/>
                <a:ea typeface="Times New Roman" panose="02020603050405020304" pitchFamily="18" charset="0"/>
              </a:rPr>
              <a:t>Toplumun harekete geçirilmesi: Kan ve organ bağışının teşvik edilmesi, aşı karşıtlığının önlenmesine yönelik projeler. </a:t>
            </a:r>
            <a:endParaRPr lang="tr-TR" sz="1800" dirty="0">
              <a:effectLst/>
              <a:latin typeface="+mj-lt"/>
              <a:ea typeface="Times New Roman" panose="02020603050405020304" pitchFamily="18" charset="0"/>
            </a:endParaRPr>
          </a:p>
        </p:txBody>
      </p:sp>
      <p:sp>
        <p:nvSpPr>
          <p:cNvPr id="8" name="Dikdörtgen 7">
            <a:extLst>
              <a:ext uri="{FF2B5EF4-FFF2-40B4-BE49-F238E27FC236}">
                <a16:creationId xmlns:a16="http://schemas.microsoft.com/office/drawing/2014/main" id="{784EB880-BE06-62E3-DBB9-FF984231C259}"/>
              </a:ext>
            </a:extLst>
          </p:cNvPr>
          <p:cNvSpPr/>
          <p:nvPr/>
        </p:nvSpPr>
        <p:spPr>
          <a:xfrm>
            <a:off x="5053245" y="2427818"/>
            <a:ext cx="46654" cy="3175744"/>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atin typeface="+mj-lt"/>
            </a:endParaRPr>
          </a:p>
        </p:txBody>
      </p:sp>
      <p:sp>
        <p:nvSpPr>
          <p:cNvPr id="9" name="Metin kutusu 8">
            <a:extLst>
              <a:ext uri="{FF2B5EF4-FFF2-40B4-BE49-F238E27FC236}">
                <a16:creationId xmlns:a16="http://schemas.microsoft.com/office/drawing/2014/main" id="{25DD94DE-9EEF-B183-6B56-8713CC3D2BA1}"/>
              </a:ext>
            </a:extLst>
          </p:cNvPr>
          <p:cNvSpPr txBox="1"/>
          <p:nvPr/>
        </p:nvSpPr>
        <p:spPr>
          <a:xfrm>
            <a:off x="5488555" y="5943600"/>
            <a:ext cx="6240026" cy="584775"/>
          </a:xfrm>
          <a:prstGeom prst="rect">
            <a:avLst/>
          </a:prstGeom>
          <a:noFill/>
        </p:spPr>
        <p:txBody>
          <a:bodyPr wrap="square" rtlCol="0">
            <a:spAutoFit/>
          </a:bodyPr>
          <a:lstStyle/>
          <a:p>
            <a:r>
              <a:rPr lang="tr-TR" sz="1600" i="1" dirty="0"/>
              <a:t>Hastanelerin web sitelerini ziyaret ederek uyguladıkları sosyal sorumluluk projelerini inceleyiniz. </a:t>
            </a:r>
          </a:p>
        </p:txBody>
      </p:sp>
    </p:spTree>
    <p:extLst>
      <p:ext uri="{BB962C8B-B14F-4D97-AF65-F5344CB8AC3E}">
        <p14:creationId xmlns:p14="http://schemas.microsoft.com/office/powerpoint/2010/main" val="17693051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5" y="407192"/>
            <a:ext cx="626495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       özet ve bir sonraki konuya hazırlık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flipV="1">
            <a:off x="6888412" y="723901"/>
            <a:ext cx="5303588"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sp>
        <p:nvSpPr>
          <p:cNvPr id="7" name="Metin kutusu 6">
            <a:extLst>
              <a:ext uri="{FF2B5EF4-FFF2-40B4-BE49-F238E27FC236}">
                <a16:creationId xmlns:a16="http://schemas.microsoft.com/office/drawing/2014/main" id="{E6F46D26-BFDB-441F-AEF7-85D22CEA6EB9}"/>
              </a:ext>
            </a:extLst>
          </p:cNvPr>
          <p:cNvSpPr txBox="1"/>
          <p:nvPr/>
        </p:nvSpPr>
        <p:spPr>
          <a:xfrm>
            <a:off x="5088812" y="1921136"/>
            <a:ext cx="7068286" cy="3046988"/>
          </a:xfrm>
          <a:prstGeom prst="rect">
            <a:avLst/>
          </a:prstGeom>
          <a:noFill/>
        </p:spPr>
        <p:txBody>
          <a:bodyPr wrap="square">
            <a:spAutoFit/>
          </a:bodyPr>
          <a:lstStyle/>
          <a:p>
            <a:pPr marL="285750" indent="-285750">
              <a:buFont typeface="Arial" panose="020B0604020202020204" pitchFamily="34" charset="0"/>
              <a:buChar char="•"/>
            </a:pPr>
            <a:r>
              <a:rPr lang="tr-TR" sz="1600" dirty="0">
                <a:latin typeface="+mj-lt"/>
                <a:cs typeface="Calibri" panose="020F0502020204030204" pitchFamily="34" charset="0"/>
              </a:rPr>
              <a:t>Sağlık kurumunun işleyiş ve performansını etkileyen veya sağlık kurumunun işleyiş ve performansından etkilenen kişi, grup ve kurumlara paydaş adı verilir. </a:t>
            </a:r>
          </a:p>
          <a:p>
            <a:pPr marL="285750" indent="-285750">
              <a:buFont typeface="Arial" panose="020B0604020202020204" pitchFamily="34" charset="0"/>
              <a:buChar char="•"/>
            </a:pPr>
            <a:r>
              <a:rPr lang="tr-TR" sz="1600" dirty="0">
                <a:latin typeface="+mj-lt"/>
                <a:cs typeface="Calibri" panose="020F0502020204030204" pitchFamily="34" charset="0"/>
              </a:rPr>
              <a:t>Paydaşları sağlık kurumuna sağladığı destek ve tehdit düzeyine göre destekleyici paydaşlar, engelleyici paydaşlar, bıçak sırtı paydaşlar ve marjinal paydaşlar olarak dört ana gruba ayırmak mümkündür. </a:t>
            </a:r>
          </a:p>
          <a:p>
            <a:pPr marL="285750" indent="-285750">
              <a:buFont typeface="Arial" panose="020B0604020202020204" pitchFamily="34" charset="0"/>
              <a:buChar char="•"/>
            </a:pPr>
            <a:r>
              <a:rPr lang="tr-TR" sz="1600" dirty="0">
                <a:latin typeface="+mj-lt"/>
                <a:cs typeface="Calibri" panose="020F0502020204030204" pitchFamily="34" charset="0"/>
              </a:rPr>
              <a:t>Paydaşların potansiyel destek ve tehdit düzeylerine göre paydaşlara yönelik olarak, katılım, savunma, işbirliği ve izleme stratejilerini uygulamalıdır.  Paydaşlara yönelik stratejilerin amacı, paydaşların potansiyel destek düzeyini artırmak, tehdit düzeyini ise minimize etmektir.</a:t>
            </a:r>
          </a:p>
          <a:p>
            <a:pPr marL="285750" indent="-285750">
              <a:buFont typeface="Arial" panose="020B0604020202020204" pitchFamily="34" charset="0"/>
              <a:buChar char="•"/>
            </a:pPr>
            <a:r>
              <a:rPr lang="tr-TR" sz="1600" dirty="0">
                <a:latin typeface="+mj-lt"/>
                <a:cs typeface="Calibri" panose="020F0502020204030204" pitchFamily="34" charset="0"/>
              </a:rPr>
              <a:t>Paydaşların beklentilerine yanıt verme sorumluluğuna kurumsal sosyal sorumluluklar olarak karşımıza çıkar. Kurumsal sosyal sorumluluklar, ekonomik, hukuki, etik ve gönüllü sorumluluklar olarak dört ana gruba ayrılır.</a:t>
            </a:r>
          </a:p>
        </p:txBody>
      </p:sp>
      <p:sp>
        <p:nvSpPr>
          <p:cNvPr id="9" name="Rectangle 39">
            <a:extLst>
              <a:ext uri="{FF2B5EF4-FFF2-40B4-BE49-F238E27FC236}">
                <a16:creationId xmlns:a16="http://schemas.microsoft.com/office/drawing/2014/main" id="{3F747BE8-A511-421C-9317-1A46D2767F13}"/>
              </a:ext>
            </a:extLst>
          </p:cNvPr>
          <p:cNvSpPr/>
          <p:nvPr/>
        </p:nvSpPr>
        <p:spPr>
          <a:xfrm>
            <a:off x="4933073" y="1986453"/>
            <a:ext cx="73030" cy="282814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45">
            <a:extLst>
              <a:ext uri="{FF2B5EF4-FFF2-40B4-BE49-F238E27FC236}">
                <a16:creationId xmlns:a16="http://schemas.microsoft.com/office/drawing/2014/main" id="{301A655D-5CBF-43B4-8D79-E55BBD7BE03C}"/>
              </a:ext>
            </a:extLst>
          </p:cNvPr>
          <p:cNvSpPr/>
          <p:nvPr/>
        </p:nvSpPr>
        <p:spPr>
          <a:xfrm flipH="1">
            <a:off x="4935893" y="5273412"/>
            <a:ext cx="70209" cy="117739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4" name="Metin kutusu 3">
            <a:extLst>
              <a:ext uri="{FF2B5EF4-FFF2-40B4-BE49-F238E27FC236}">
                <a16:creationId xmlns:a16="http://schemas.microsoft.com/office/drawing/2014/main" id="{36CA47DA-A200-4ABC-8BE6-B80AE17227EF}"/>
              </a:ext>
            </a:extLst>
          </p:cNvPr>
          <p:cNvSpPr txBox="1"/>
          <p:nvPr/>
        </p:nvSpPr>
        <p:spPr>
          <a:xfrm>
            <a:off x="3952035" y="1835548"/>
            <a:ext cx="962376" cy="461665"/>
          </a:xfrm>
          <a:prstGeom prst="rect">
            <a:avLst/>
          </a:prstGeom>
          <a:noFill/>
        </p:spPr>
        <p:txBody>
          <a:bodyPr wrap="square" rtlCol="0">
            <a:spAutoFit/>
          </a:bodyPr>
          <a:lstStyle/>
          <a:p>
            <a:pPr algn="r"/>
            <a:r>
              <a:rPr lang="tr-TR" sz="2400" b="1" dirty="0">
                <a:solidFill>
                  <a:schemeClr val="accent1">
                    <a:lumMod val="50000"/>
                  </a:schemeClr>
                </a:solidFill>
              </a:rPr>
              <a:t>özet</a:t>
            </a:r>
            <a:endParaRPr lang="tr-TR" sz="2000" b="1" dirty="0">
              <a:solidFill>
                <a:schemeClr val="accent1">
                  <a:lumMod val="50000"/>
                </a:schemeClr>
              </a:solidFill>
            </a:endParaRPr>
          </a:p>
        </p:txBody>
      </p:sp>
      <p:sp>
        <p:nvSpPr>
          <p:cNvPr id="12" name="Metin kutusu 11">
            <a:extLst>
              <a:ext uri="{FF2B5EF4-FFF2-40B4-BE49-F238E27FC236}">
                <a16:creationId xmlns:a16="http://schemas.microsoft.com/office/drawing/2014/main" id="{6A4780C4-B5AE-4224-B256-34E03D5C9C51}"/>
              </a:ext>
            </a:extLst>
          </p:cNvPr>
          <p:cNvSpPr txBox="1"/>
          <p:nvPr/>
        </p:nvSpPr>
        <p:spPr>
          <a:xfrm>
            <a:off x="3055739" y="5199548"/>
            <a:ext cx="1829916" cy="707886"/>
          </a:xfrm>
          <a:prstGeom prst="rect">
            <a:avLst/>
          </a:prstGeom>
          <a:noFill/>
        </p:spPr>
        <p:txBody>
          <a:bodyPr wrap="square" rtlCol="0">
            <a:spAutoFit/>
          </a:bodyPr>
          <a:lstStyle/>
          <a:p>
            <a:pPr algn="r"/>
            <a:r>
              <a:rPr lang="tr-TR" sz="2000" b="1" dirty="0">
                <a:solidFill>
                  <a:srgbClr val="339933"/>
                </a:solidFill>
              </a:rPr>
              <a:t>     bir sonraki konunun amacı</a:t>
            </a:r>
            <a:endParaRPr lang="tr-TR" b="1" dirty="0">
              <a:solidFill>
                <a:srgbClr val="339933"/>
              </a:solidFill>
            </a:endParaRPr>
          </a:p>
        </p:txBody>
      </p:sp>
      <p:sp>
        <p:nvSpPr>
          <p:cNvPr id="2" name="Metin kutusu 1">
            <a:extLst>
              <a:ext uri="{FF2B5EF4-FFF2-40B4-BE49-F238E27FC236}">
                <a16:creationId xmlns:a16="http://schemas.microsoft.com/office/drawing/2014/main" id="{E4110DB6-F13F-572B-F364-C484190133FE}"/>
              </a:ext>
            </a:extLst>
          </p:cNvPr>
          <p:cNvSpPr txBox="1"/>
          <p:nvPr/>
        </p:nvSpPr>
        <p:spPr>
          <a:xfrm>
            <a:off x="5253134" y="5199548"/>
            <a:ext cx="6419462" cy="1323439"/>
          </a:xfrm>
          <a:prstGeom prst="rect">
            <a:avLst/>
          </a:prstGeom>
          <a:noFill/>
        </p:spPr>
        <p:txBody>
          <a:bodyPr wrap="square" rtlCol="0">
            <a:spAutoFit/>
          </a:bodyPr>
          <a:lstStyle/>
          <a:p>
            <a:r>
              <a:rPr lang="tr-TR" sz="1600" dirty="0"/>
              <a:t>Sağlık kurumları yöneticileri, strateji geliştirme ve kararlaştırma sürecinde kurulduğu bölge ve o bölgede yaşayan nüfusunun (paydaş) sağlık ihtiyaçlarına, hizmet kullanım dinamiklerini ve hizmet bölgesinin diğer özelliklerini de incelemelidir.   Bir sonraki derste hizmet bölgesi analizi ile ilgili konular incelenmektedir. </a:t>
            </a:r>
          </a:p>
        </p:txBody>
      </p:sp>
    </p:spTree>
    <p:extLst>
      <p:ext uri="{BB962C8B-B14F-4D97-AF65-F5344CB8AC3E}">
        <p14:creationId xmlns:p14="http://schemas.microsoft.com/office/powerpoint/2010/main" val="2578804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paydaş kavramı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39">
            <a:extLst>
              <a:ext uri="{FF2B5EF4-FFF2-40B4-BE49-F238E27FC236}">
                <a16:creationId xmlns:a16="http://schemas.microsoft.com/office/drawing/2014/main" id="{A78699D1-FC34-28D5-2C70-176FCDB9E904}"/>
              </a:ext>
            </a:extLst>
          </p:cNvPr>
          <p:cNvSpPr/>
          <p:nvPr/>
        </p:nvSpPr>
        <p:spPr>
          <a:xfrm flipH="1">
            <a:off x="5199018" y="3256232"/>
            <a:ext cx="63447" cy="681038"/>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etin kutusu 4">
            <a:extLst>
              <a:ext uri="{FF2B5EF4-FFF2-40B4-BE49-F238E27FC236}">
                <a16:creationId xmlns:a16="http://schemas.microsoft.com/office/drawing/2014/main" id="{5C394E63-97DE-91CC-9D28-12A74A8F2E07}"/>
              </a:ext>
            </a:extLst>
          </p:cNvPr>
          <p:cNvSpPr txBox="1"/>
          <p:nvPr/>
        </p:nvSpPr>
        <p:spPr>
          <a:xfrm>
            <a:off x="5262465" y="3135086"/>
            <a:ext cx="6055568" cy="923330"/>
          </a:xfrm>
          <a:prstGeom prst="rect">
            <a:avLst/>
          </a:prstGeom>
          <a:noFill/>
        </p:spPr>
        <p:txBody>
          <a:bodyPr wrap="square" rtlCol="0">
            <a:spAutoFit/>
          </a:bodyPr>
          <a:lstStyle/>
          <a:p>
            <a:r>
              <a:rPr lang="tr-TR" dirty="0"/>
              <a:t>Kurumsal faaliyetleri ve performansı etkileyen, aynı zamanda da kurumsal faaliyetlerden ve kurumun performansından etkilenen kişi, grup ve kurumlardır.</a:t>
            </a:r>
          </a:p>
        </p:txBody>
      </p:sp>
    </p:spTree>
    <p:extLst>
      <p:ext uri="{BB962C8B-B14F-4D97-AF65-F5344CB8AC3E}">
        <p14:creationId xmlns:p14="http://schemas.microsoft.com/office/powerpoint/2010/main" val="1980816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niçin paydaşlarımızı incelemeliyiz?</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39">
            <a:extLst>
              <a:ext uri="{FF2B5EF4-FFF2-40B4-BE49-F238E27FC236}">
                <a16:creationId xmlns:a16="http://schemas.microsoft.com/office/drawing/2014/main" id="{A78699D1-FC34-28D5-2C70-176FCDB9E904}"/>
              </a:ext>
            </a:extLst>
          </p:cNvPr>
          <p:cNvSpPr/>
          <p:nvPr/>
        </p:nvSpPr>
        <p:spPr>
          <a:xfrm>
            <a:off x="5285320" y="1590342"/>
            <a:ext cx="45719" cy="2046049"/>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etin kutusu 4">
            <a:extLst>
              <a:ext uri="{FF2B5EF4-FFF2-40B4-BE49-F238E27FC236}">
                <a16:creationId xmlns:a16="http://schemas.microsoft.com/office/drawing/2014/main" id="{5C394E63-97DE-91CC-9D28-12A74A8F2E07}"/>
              </a:ext>
            </a:extLst>
          </p:cNvPr>
          <p:cNvSpPr txBox="1"/>
          <p:nvPr/>
        </p:nvSpPr>
        <p:spPr>
          <a:xfrm>
            <a:off x="5400453" y="1468859"/>
            <a:ext cx="6055568" cy="2308324"/>
          </a:xfrm>
          <a:prstGeom prst="rect">
            <a:avLst/>
          </a:prstGeom>
          <a:noFill/>
        </p:spPr>
        <p:txBody>
          <a:bodyPr wrap="square" rtlCol="0">
            <a:spAutoFit/>
          </a:bodyPr>
          <a:lstStyle/>
          <a:p>
            <a:r>
              <a:rPr lang="tr-TR" dirty="0">
                <a:latin typeface="+mj-lt"/>
              </a:rPr>
              <a:t>Paydaşlar kurumsal faaliyetleri ve performansı etkiler.</a:t>
            </a:r>
          </a:p>
          <a:p>
            <a:r>
              <a:rPr lang="tr-TR" dirty="0">
                <a:latin typeface="+mj-lt"/>
              </a:rPr>
              <a:t>Yönetim ekibi, </a:t>
            </a:r>
          </a:p>
          <a:p>
            <a:pPr marL="342900" indent="-342900">
              <a:buAutoNum type="arabicPeriod"/>
            </a:pPr>
            <a:r>
              <a:rPr lang="tr-TR" dirty="0">
                <a:latin typeface="+mj-lt"/>
              </a:rPr>
              <a:t>paydaşlara yönelik stratejiler geliştirmek için tüm paydaşları ve bu paydaşların beklentilerini, beklentilerin karşılanması ve karşılanmaması halinde paydaşların yaratabileceği potansiyel destek ve tehditleri öğrenmeli;</a:t>
            </a:r>
          </a:p>
          <a:p>
            <a:pPr marL="342900" indent="-342900">
              <a:buAutoNum type="arabicPeriod"/>
            </a:pPr>
            <a:r>
              <a:rPr lang="tr-TR" dirty="0">
                <a:latin typeface="+mj-lt"/>
              </a:rPr>
              <a:t>Potansiyel desteği artırmaya, potansiyel tehditleri azaltmaya yönelik stratejiler geliştirmelidir.</a:t>
            </a:r>
          </a:p>
        </p:txBody>
      </p:sp>
      <p:sp>
        <p:nvSpPr>
          <p:cNvPr id="7" name="Oval 6">
            <a:extLst>
              <a:ext uri="{FF2B5EF4-FFF2-40B4-BE49-F238E27FC236}">
                <a16:creationId xmlns:a16="http://schemas.microsoft.com/office/drawing/2014/main" id="{CF798D6A-C280-39C7-7215-1B567A42C2DE}"/>
              </a:ext>
            </a:extLst>
          </p:cNvPr>
          <p:cNvSpPr/>
          <p:nvPr/>
        </p:nvSpPr>
        <p:spPr>
          <a:xfrm>
            <a:off x="5150498" y="4144240"/>
            <a:ext cx="1418253" cy="130628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solidFill>
                  <a:schemeClr val="tx1"/>
                </a:solidFill>
              </a:rPr>
              <a:t>Paydaşlar</a:t>
            </a:r>
          </a:p>
        </p:txBody>
      </p:sp>
      <p:sp>
        <p:nvSpPr>
          <p:cNvPr id="8" name="Dikdörtgen: Köşeleri Yuvarlatılmış 7">
            <a:extLst>
              <a:ext uri="{FF2B5EF4-FFF2-40B4-BE49-F238E27FC236}">
                <a16:creationId xmlns:a16="http://schemas.microsoft.com/office/drawing/2014/main" id="{3787D577-3E07-C0F7-FF0B-EDB893F7E4E9}"/>
              </a:ext>
            </a:extLst>
          </p:cNvPr>
          <p:cNvSpPr/>
          <p:nvPr/>
        </p:nvSpPr>
        <p:spPr>
          <a:xfrm>
            <a:off x="10028410" y="3901003"/>
            <a:ext cx="2115584" cy="1568075"/>
          </a:xfrm>
          <a:prstGeom prst="round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b="1" dirty="0">
              <a:solidFill>
                <a:schemeClr val="tx1"/>
              </a:solidFill>
            </a:endParaRPr>
          </a:p>
        </p:txBody>
      </p:sp>
      <p:cxnSp>
        <p:nvCxnSpPr>
          <p:cNvPr id="10" name="Düz Ok Bağlayıcısı 9">
            <a:extLst>
              <a:ext uri="{FF2B5EF4-FFF2-40B4-BE49-F238E27FC236}">
                <a16:creationId xmlns:a16="http://schemas.microsoft.com/office/drawing/2014/main" id="{37C99CDB-EEAA-72A7-7CFD-7B70E7C896A6}"/>
              </a:ext>
            </a:extLst>
          </p:cNvPr>
          <p:cNvCxnSpPr>
            <a:cxnSpLocks/>
            <a:stCxn id="7" idx="6"/>
          </p:cNvCxnSpPr>
          <p:nvPr/>
        </p:nvCxnSpPr>
        <p:spPr>
          <a:xfrm flipV="1">
            <a:off x="6568751" y="4298865"/>
            <a:ext cx="1847463" cy="49851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Düz Ok Bağlayıcısı 17">
            <a:extLst>
              <a:ext uri="{FF2B5EF4-FFF2-40B4-BE49-F238E27FC236}">
                <a16:creationId xmlns:a16="http://schemas.microsoft.com/office/drawing/2014/main" id="{972199E2-921F-70FC-9046-0436C759B190}"/>
              </a:ext>
            </a:extLst>
          </p:cNvPr>
          <p:cNvCxnSpPr>
            <a:cxnSpLocks/>
            <a:stCxn id="7" idx="6"/>
          </p:cNvCxnSpPr>
          <p:nvPr/>
        </p:nvCxnSpPr>
        <p:spPr>
          <a:xfrm>
            <a:off x="6568751" y="4797384"/>
            <a:ext cx="1847463" cy="26792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Metin kutusu 19">
            <a:extLst>
              <a:ext uri="{FF2B5EF4-FFF2-40B4-BE49-F238E27FC236}">
                <a16:creationId xmlns:a16="http://schemas.microsoft.com/office/drawing/2014/main" id="{CE147A2A-1E7D-64E9-6BCA-48CF02861D27}"/>
              </a:ext>
            </a:extLst>
          </p:cNvPr>
          <p:cNvSpPr txBox="1"/>
          <p:nvPr/>
        </p:nvSpPr>
        <p:spPr>
          <a:xfrm rot="535296">
            <a:off x="6716642" y="4919986"/>
            <a:ext cx="1726164" cy="307777"/>
          </a:xfrm>
          <a:prstGeom prst="rect">
            <a:avLst/>
          </a:prstGeom>
          <a:noFill/>
        </p:spPr>
        <p:txBody>
          <a:bodyPr wrap="square" rtlCol="0">
            <a:spAutoFit/>
          </a:bodyPr>
          <a:lstStyle/>
          <a:p>
            <a:r>
              <a:rPr lang="tr-TR" sz="1400" dirty="0"/>
              <a:t>Potansiyel tehditler</a:t>
            </a:r>
          </a:p>
        </p:txBody>
      </p:sp>
      <p:sp>
        <p:nvSpPr>
          <p:cNvPr id="21" name="Metin kutusu 20">
            <a:extLst>
              <a:ext uri="{FF2B5EF4-FFF2-40B4-BE49-F238E27FC236}">
                <a16:creationId xmlns:a16="http://schemas.microsoft.com/office/drawing/2014/main" id="{647D82E7-9746-E1A2-C41C-F20395A2B192}"/>
              </a:ext>
            </a:extLst>
          </p:cNvPr>
          <p:cNvSpPr txBox="1"/>
          <p:nvPr/>
        </p:nvSpPr>
        <p:spPr>
          <a:xfrm rot="20627256">
            <a:off x="6696634" y="4245370"/>
            <a:ext cx="1726164" cy="307777"/>
          </a:xfrm>
          <a:prstGeom prst="rect">
            <a:avLst/>
          </a:prstGeom>
          <a:noFill/>
        </p:spPr>
        <p:txBody>
          <a:bodyPr wrap="square" rtlCol="0">
            <a:spAutoFit/>
          </a:bodyPr>
          <a:lstStyle/>
          <a:p>
            <a:r>
              <a:rPr lang="tr-TR" sz="1400" dirty="0"/>
              <a:t>Potansiyel* destekler</a:t>
            </a:r>
          </a:p>
        </p:txBody>
      </p:sp>
      <p:grpSp>
        <p:nvGrpSpPr>
          <p:cNvPr id="25" name="Grup 24">
            <a:extLst>
              <a:ext uri="{FF2B5EF4-FFF2-40B4-BE49-F238E27FC236}">
                <a16:creationId xmlns:a16="http://schemas.microsoft.com/office/drawing/2014/main" id="{CED3793E-09B5-F1A8-CF3B-02D894B0750A}"/>
              </a:ext>
            </a:extLst>
          </p:cNvPr>
          <p:cNvGrpSpPr/>
          <p:nvPr/>
        </p:nvGrpSpPr>
        <p:grpSpPr>
          <a:xfrm rot="682987">
            <a:off x="8503605" y="4162077"/>
            <a:ext cx="1768861" cy="307777"/>
            <a:chOff x="8523544" y="4325813"/>
            <a:chExt cx="1768861" cy="307777"/>
          </a:xfrm>
        </p:grpSpPr>
        <p:cxnSp>
          <p:nvCxnSpPr>
            <p:cNvPr id="23" name="Düz Ok Bağlayıcısı 22">
              <a:extLst>
                <a:ext uri="{FF2B5EF4-FFF2-40B4-BE49-F238E27FC236}">
                  <a16:creationId xmlns:a16="http://schemas.microsoft.com/office/drawing/2014/main" id="{AECC9B6B-5ED8-D992-B012-6EBCF3FA5564}"/>
                </a:ext>
              </a:extLst>
            </p:cNvPr>
            <p:cNvCxnSpPr>
              <a:stCxn id="8" idx="1"/>
            </p:cNvCxnSpPr>
            <p:nvPr/>
          </p:nvCxnSpPr>
          <p:spPr>
            <a:xfrm flipH="1" flipV="1">
              <a:off x="8523544" y="4592967"/>
              <a:ext cx="1364735" cy="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4" name="Metin kutusu 23">
              <a:extLst>
                <a:ext uri="{FF2B5EF4-FFF2-40B4-BE49-F238E27FC236}">
                  <a16:creationId xmlns:a16="http://schemas.microsoft.com/office/drawing/2014/main" id="{BEA82CB3-104F-049A-77FD-F719293B8D39}"/>
                </a:ext>
              </a:extLst>
            </p:cNvPr>
            <p:cNvSpPr txBox="1"/>
            <p:nvPr/>
          </p:nvSpPr>
          <p:spPr>
            <a:xfrm>
              <a:off x="8566241" y="4325813"/>
              <a:ext cx="1726164" cy="307777"/>
            </a:xfrm>
            <a:prstGeom prst="rect">
              <a:avLst/>
            </a:prstGeom>
            <a:noFill/>
          </p:spPr>
          <p:txBody>
            <a:bodyPr wrap="square" rtlCol="0">
              <a:spAutoFit/>
            </a:bodyPr>
            <a:lstStyle/>
            <a:p>
              <a:r>
                <a:rPr lang="tr-TR" sz="1400" dirty="0"/>
                <a:t>Paydaş stratejileri</a:t>
              </a:r>
            </a:p>
          </p:txBody>
        </p:sp>
      </p:grpSp>
      <p:grpSp>
        <p:nvGrpSpPr>
          <p:cNvPr id="26" name="Grup 25">
            <a:extLst>
              <a:ext uri="{FF2B5EF4-FFF2-40B4-BE49-F238E27FC236}">
                <a16:creationId xmlns:a16="http://schemas.microsoft.com/office/drawing/2014/main" id="{1D364A01-3C8A-3D79-8ECC-CBA4216016CC}"/>
              </a:ext>
            </a:extLst>
          </p:cNvPr>
          <p:cNvGrpSpPr/>
          <p:nvPr/>
        </p:nvGrpSpPr>
        <p:grpSpPr>
          <a:xfrm rot="20582434">
            <a:off x="8486283" y="4751959"/>
            <a:ext cx="1787088" cy="307777"/>
            <a:chOff x="8627353" y="5170233"/>
            <a:chExt cx="1787088" cy="307777"/>
          </a:xfrm>
        </p:grpSpPr>
        <p:cxnSp>
          <p:nvCxnSpPr>
            <p:cNvPr id="27" name="Düz Ok Bağlayıcısı 26">
              <a:extLst>
                <a:ext uri="{FF2B5EF4-FFF2-40B4-BE49-F238E27FC236}">
                  <a16:creationId xmlns:a16="http://schemas.microsoft.com/office/drawing/2014/main" id="{C9329DA3-2E3D-408A-3A48-85E6DC5E5A88}"/>
                </a:ext>
              </a:extLst>
            </p:cNvPr>
            <p:cNvCxnSpPr/>
            <p:nvPr/>
          </p:nvCxnSpPr>
          <p:spPr>
            <a:xfrm flipH="1" flipV="1">
              <a:off x="8627353" y="5250433"/>
              <a:ext cx="1364735" cy="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8" name="Metin kutusu 27">
              <a:extLst>
                <a:ext uri="{FF2B5EF4-FFF2-40B4-BE49-F238E27FC236}">
                  <a16:creationId xmlns:a16="http://schemas.microsoft.com/office/drawing/2014/main" id="{4703B3F0-2E65-1EBD-50D9-582CF3A3D61A}"/>
                </a:ext>
              </a:extLst>
            </p:cNvPr>
            <p:cNvSpPr txBox="1"/>
            <p:nvPr/>
          </p:nvSpPr>
          <p:spPr>
            <a:xfrm>
              <a:off x="8688277" y="5170233"/>
              <a:ext cx="1726164" cy="307777"/>
            </a:xfrm>
            <a:prstGeom prst="rect">
              <a:avLst/>
            </a:prstGeom>
            <a:noFill/>
          </p:spPr>
          <p:txBody>
            <a:bodyPr wrap="square" rtlCol="0">
              <a:spAutoFit/>
            </a:bodyPr>
            <a:lstStyle/>
            <a:p>
              <a:r>
                <a:rPr lang="tr-TR" sz="1400" dirty="0"/>
                <a:t>Paydaş stratejileri</a:t>
              </a:r>
            </a:p>
          </p:txBody>
        </p:sp>
      </p:grpSp>
      <p:sp>
        <p:nvSpPr>
          <p:cNvPr id="29" name="Metin kutusu 28">
            <a:extLst>
              <a:ext uri="{FF2B5EF4-FFF2-40B4-BE49-F238E27FC236}">
                <a16:creationId xmlns:a16="http://schemas.microsoft.com/office/drawing/2014/main" id="{4109A1C3-D1DF-8DF4-887B-030909843A63}"/>
              </a:ext>
            </a:extLst>
          </p:cNvPr>
          <p:cNvSpPr txBox="1"/>
          <p:nvPr/>
        </p:nvSpPr>
        <p:spPr>
          <a:xfrm>
            <a:off x="5008418" y="5953991"/>
            <a:ext cx="6733309" cy="523220"/>
          </a:xfrm>
          <a:prstGeom prst="rect">
            <a:avLst/>
          </a:prstGeom>
          <a:noFill/>
        </p:spPr>
        <p:txBody>
          <a:bodyPr wrap="square" rtlCol="0">
            <a:spAutoFit/>
          </a:bodyPr>
          <a:lstStyle/>
          <a:p>
            <a:r>
              <a:rPr lang="tr-TR" sz="1400" i="1" dirty="0">
                <a:latin typeface="+mj-lt"/>
              </a:rPr>
              <a:t>*Potansiyel destek/tehdit: paydaşın olumlu veya olumsuz yönde  kurumsal performansı etkileyebilme gücüne sahip olabilmesidir.</a:t>
            </a:r>
            <a:endParaRPr lang="tr-TR" sz="1400" i="1" dirty="0"/>
          </a:p>
        </p:txBody>
      </p:sp>
    </p:spTree>
    <p:extLst>
      <p:ext uri="{BB962C8B-B14F-4D97-AF65-F5344CB8AC3E}">
        <p14:creationId xmlns:p14="http://schemas.microsoft.com/office/powerpoint/2010/main" val="941099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 name="Slide Number Placeholder 34">
            <a:extLst>
              <a:ext uri="{FF2B5EF4-FFF2-40B4-BE49-F238E27FC236}">
                <a16:creationId xmlns:a16="http://schemas.microsoft.com/office/drawing/2014/main" id="{1C15411B-9C66-4E9C-8850-8D972850BDF0}"/>
              </a:ext>
            </a:extLst>
          </p:cNvPr>
          <p:cNvSpPr>
            <a:spLocks noGrp="1"/>
          </p:cNvSpPr>
          <p:nvPr>
            <p:ph type="sldNum" sz="quarter" idx="12"/>
          </p:nvPr>
        </p:nvSpPr>
        <p:spPr/>
        <p:txBody>
          <a:bodyPr/>
          <a:lstStyle/>
          <a:p>
            <a:fld id="{F68327C5-B821-4FE9-A59A-A60D9EB59A9A}" type="slidenum">
              <a:rPr lang="en-US" smtClean="0"/>
              <a:pPr/>
              <a:t>5</a:t>
            </a:fld>
            <a:endParaRPr lang="en-US" dirty="0"/>
          </a:p>
        </p:txBody>
      </p:sp>
      <p:sp>
        <p:nvSpPr>
          <p:cNvPr id="57" name="Rectangle 56">
            <a:extLst>
              <a:ext uri="{FF2B5EF4-FFF2-40B4-BE49-F238E27FC236}">
                <a16:creationId xmlns:a16="http://schemas.microsoft.com/office/drawing/2014/main" id="{7C732350-F030-4F72-99DE-BB47F7F5C011}"/>
              </a:ext>
            </a:extLst>
          </p:cNvPr>
          <p:cNvSpPr/>
          <p:nvPr/>
        </p:nvSpPr>
        <p:spPr>
          <a:xfrm>
            <a:off x="2644764" y="2808942"/>
            <a:ext cx="1678380" cy="1384995"/>
          </a:xfrm>
          <a:prstGeom prst="rect">
            <a:avLst/>
          </a:prstGeom>
        </p:spPr>
        <p:txBody>
          <a:bodyPr wrap="square" lIns="0">
            <a:spAutoFit/>
          </a:bodyPr>
          <a:lstStyle/>
          <a:p>
            <a:pPr marL="285750" indent="-285750">
              <a:spcBef>
                <a:spcPts val="1200"/>
              </a:spcBef>
              <a:buFont typeface="Arial" panose="020B0604020202020204" pitchFamily="34" charset="0"/>
              <a:buChar char="•"/>
            </a:pPr>
            <a:r>
              <a:rPr lang="tr-TR" sz="1400" noProof="1"/>
              <a:t>Paydaşların kurum için yaratacağı tehditler ve destekler/fırsatlar nelerdir?</a:t>
            </a:r>
            <a:endParaRPr lang="en-US" sz="1400" noProof="1"/>
          </a:p>
        </p:txBody>
      </p:sp>
      <p:sp>
        <p:nvSpPr>
          <p:cNvPr id="81" name="Rectangle 80">
            <a:extLst>
              <a:ext uri="{FF2B5EF4-FFF2-40B4-BE49-F238E27FC236}">
                <a16:creationId xmlns:a16="http://schemas.microsoft.com/office/drawing/2014/main" id="{9B8A1613-57C0-4647-8BB0-2CB8F99A4CC4}"/>
              </a:ext>
            </a:extLst>
          </p:cNvPr>
          <p:cNvSpPr/>
          <p:nvPr/>
        </p:nvSpPr>
        <p:spPr>
          <a:xfrm>
            <a:off x="9928536" y="2887741"/>
            <a:ext cx="1678380" cy="1508105"/>
          </a:xfrm>
          <a:prstGeom prst="rect">
            <a:avLst/>
          </a:prstGeom>
        </p:spPr>
        <p:txBody>
          <a:bodyPr wrap="square" lIns="0">
            <a:spAutoFit/>
          </a:bodyPr>
          <a:lstStyle/>
          <a:p>
            <a:pPr marL="252000" indent="-285750">
              <a:buFont typeface="Arial" panose="020B0604020202020204" pitchFamily="34" charset="0"/>
              <a:buChar char="•"/>
            </a:pPr>
            <a:r>
              <a:rPr lang="tr-TR" sz="1400" noProof="1"/>
              <a:t>Paydaş yönetim stratejileri ve taktiklerinin  sonuçlarını değerlendirme</a:t>
            </a:r>
          </a:p>
          <a:p>
            <a:pPr algn="just">
              <a:spcBef>
                <a:spcPts val="1200"/>
              </a:spcBef>
            </a:pPr>
            <a:r>
              <a:rPr lang="en-US" sz="1200" noProof="1"/>
              <a:t>.</a:t>
            </a:r>
          </a:p>
        </p:txBody>
      </p:sp>
      <p:sp>
        <p:nvSpPr>
          <p:cNvPr id="69" name="Rectangle 68">
            <a:extLst>
              <a:ext uri="{FF2B5EF4-FFF2-40B4-BE49-F238E27FC236}">
                <a16:creationId xmlns:a16="http://schemas.microsoft.com/office/drawing/2014/main" id="{31DA5F07-FDE2-4E6E-B7D4-88081DBACBF9}"/>
              </a:ext>
            </a:extLst>
          </p:cNvPr>
          <p:cNvSpPr/>
          <p:nvPr/>
        </p:nvSpPr>
        <p:spPr>
          <a:xfrm>
            <a:off x="6312036" y="2880367"/>
            <a:ext cx="1678380" cy="1292662"/>
          </a:xfrm>
          <a:prstGeom prst="rect">
            <a:avLst/>
          </a:prstGeom>
        </p:spPr>
        <p:txBody>
          <a:bodyPr wrap="square" lIns="0">
            <a:spAutoFit/>
          </a:bodyPr>
          <a:lstStyle/>
          <a:p>
            <a:pPr marL="252000" indent="-285750">
              <a:buFont typeface="Arial" panose="020B0604020202020204" pitchFamily="34" charset="0"/>
              <a:buChar char="•"/>
            </a:pPr>
            <a:r>
              <a:rPr lang="tr-TR" sz="1400" noProof="1"/>
              <a:t>Katılım</a:t>
            </a:r>
          </a:p>
          <a:p>
            <a:pPr marL="252000" indent="-285750">
              <a:buFont typeface="Arial" panose="020B0604020202020204" pitchFamily="34" charset="0"/>
              <a:buChar char="•"/>
            </a:pPr>
            <a:r>
              <a:rPr lang="tr-TR" sz="1400" noProof="1"/>
              <a:t>İşbirliği</a:t>
            </a:r>
          </a:p>
          <a:p>
            <a:pPr marL="252000" indent="-285750">
              <a:buFont typeface="Arial" panose="020B0604020202020204" pitchFamily="34" charset="0"/>
              <a:buChar char="•"/>
            </a:pPr>
            <a:r>
              <a:rPr lang="tr-TR" sz="1400" noProof="1"/>
              <a:t>Savunma</a:t>
            </a:r>
          </a:p>
          <a:p>
            <a:pPr marL="252000" indent="-285750">
              <a:buFont typeface="Arial" panose="020B0604020202020204" pitchFamily="34" charset="0"/>
              <a:buChar char="•"/>
            </a:pPr>
            <a:r>
              <a:rPr lang="tr-TR" sz="1400" noProof="1"/>
              <a:t>İzleme</a:t>
            </a:r>
            <a:endParaRPr lang="en-US" sz="1200" noProof="1"/>
          </a:p>
          <a:p>
            <a:pPr algn="just">
              <a:spcBef>
                <a:spcPts val="1200"/>
              </a:spcBef>
            </a:pPr>
            <a:r>
              <a:rPr lang="en-US" sz="1200" noProof="1"/>
              <a:t>.</a:t>
            </a:r>
          </a:p>
        </p:txBody>
      </p:sp>
      <p:grpSp>
        <p:nvGrpSpPr>
          <p:cNvPr id="26" name="Grup 25">
            <a:extLst>
              <a:ext uri="{FF2B5EF4-FFF2-40B4-BE49-F238E27FC236}">
                <a16:creationId xmlns:a16="http://schemas.microsoft.com/office/drawing/2014/main" id="{BD44727C-2AB0-4C7E-95E0-B9456FC1C00B}"/>
              </a:ext>
            </a:extLst>
          </p:cNvPr>
          <p:cNvGrpSpPr/>
          <p:nvPr/>
        </p:nvGrpSpPr>
        <p:grpSpPr>
          <a:xfrm>
            <a:off x="501035" y="2102554"/>
            <a:ext cx="1897444" cy="2967604"/>
            <a:chOff x="501035" y="1461429"/>
            <a:chExt cx="1897444" cy="2967604"/>
          </a:xfrm>
        </p:grpSpPr>
        <p:grpSp>
          <p:nvGrpSpPr>
            <p:cNvPr id="50" name="Group 49">
              <a:extLst>
                <a:ext uri="{FF2B5EF4-FFF2-40B4-BE49-F238E27FC236}">
                  <a16:creationId xmlns:a16="http://schemas.microsoft.com/office/drawing/2014/main" id="{E0FF70A3-F67C-4074-86C1-4A2DB5B31B44}"/>
                </a:ext>
              </a:extLst>
            </p:cNvPr>
            <p:cNvGrpSpPr/>
            <p:nvPr/>
          </p:nvGrpSpPr>
          <p:grpSpPr>
            <a:xfrm>
              <a:off x="501037" y="3708953"/>
              <a:ext cx="1824216" cy="720080"/>
              <a:chOff x="623889" y="2465648"/>
              <a:chExt cx="1824216" cy="720080"/>
            </a:xfrm>
            <a:solidFill>
              <a:schemeClr val="accent5">
                <a:lumMod val="40000"/>
                <a:lumOff val="60000"/>
              </a:schemeClr>
            </a:solidFill>
          </p:grpSpPr>
          <p:sp>
            <p:nvSpPr>
              <p:cNvPr id="7" name="Rectangle 6">
                <a:extLst>
                  <a:ext uri="{FF2B5EF4-FFF2-40B4-BE49-F238E27FC236}">
                    <a16:creationId xmlns:a16="http://schemas.microsoft.com/office/drawing/2014/main" id="{71136469-93BC-4BB3-A860-8011ABA93147}"/>
                  </a:ext>
                </a:extLst>
              </p:cNvPr>
              <p:cNvSpPr>
                <a:spLocks/>
              </p:cNvSpPr>
              <p:nvPr/>
            </p:nvSpPr>
            <p:spPr bwMode="auto">
              <a:xfrm>
                <a:off x="623889" y="2465648"/>
                <a:ext cx="816600" cy="229322"/>
              </a:xfrm>
              <a:prstGeom prst="rect">
                <a:avLst/>
              </a:prstGeom>
              <a:solidFill>
                <a:schemeClr val="accent6">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b="1"/>
              </a:p>
            </p:txBody>
          </p:sp>
          <p:sp>
            <p:nvSpPr>
              <p:cNvPr id="27" name="Freeform: Shape 26">
                <a:extLst>
                  <a:ext uri="{FF2B5EF4-FFF2-40B4-BE49-F238E27FC236}">
                    <a16:creationId xmlns:a16="http://schemas.microsoft.com/office/drawing/2014/main" id="{2944A36F-5E7C-4AB2-9D01-603B4B2385B1}"/>
                  </a:ext>
                </a:extLst>
              </p:cNvPr>
              <p:cNvSpPr/>
              <p:nvPr/>
            </p:nvSpPr>
            <p:spPr>
              <a:xfrm>
                <a:off x="911424" y="2465648"/>
                <a:ext cx="384553"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solidFill>
                    <a:schemeClr val="tx1"/>
                  </a:solidFill>
                </a:endParaRPr>
              </a:p>
            </p:txBody>
          </p:sp>
          <p:sp>
            <p:nvSpPr>
              <p:cNvPr id="3" name="Right Triangle 2">
                <a:extLst>
                  <a:ext uri="{FF2B5EF4-FFF2-40B4-BE49-F238E27FC236}">
                    <a16:creationId xmlns:a16="http://schemas.microsoft.com/office/drawing/2014/main" id="{16D76E45-64F0-4C2A-AD22-EEFFC1CBC2EE}"/>
                  </a:ext>
                </a:extLst>
              </p:cNvPr>
              <p:cNvSpPr/>
              <p:nvPr/>
            </p:nvSpPr>
            <p:spPr>
              <a:xfrm rot="5400000">
                <a:off x="1512001" y="2249624"/>
                <a:ext cx="720080" cy="1152128"/>
              </a:xfrm>
              <a:prstGeom prst="rtTriangle">
                <a:avLst/>
              </a:prstGeom>
              <a:solidFill>
                <a:schemeClr val="accent6">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b="1" dirty="0"/>
              </a:p>
            </p:txBody>
          </p:sp>
        </p:grpSp>
        <p:sp>
          <p:nvSpPr>
            <p:cNvPr id="40" name="TextBox 39">
              <a:extLst>
                <a:ext uri="{FF2B5EF4-FFF2-40B4-BE49-F238E27FC236}">
                  <a16:creationId xmlns:a16="http://schemas.microsoft.com/office/drawing/2014/main" id="{C2D750D6-0A77-4558-A7E3-6A1017496C16}"/>
                </a:ext>
              </a:extLst>
            </p:cNvPr>
            <p:cNvSpPr txBox="1"/>
            <p:nvPr/>
          </p:nvSpPr>
          <p:spPr>
            <a:xfrm>
              <a:off x="608729" y="1461429"/>
              <a:ext cx="1493654" cy="523220"/>
            </a:xfrm>
            <a:prstGeom prst="rect">
              <a:avLst/>
            </a:prstGeom>
            <a:noFill/>
          </p:spPr>
          <p:txBody>
            <a:bodyPr wrap="square" lIns="0" rtlCol="0" anchor="b">
              <a:spAutoFit/>
            </a:bodyPr>
            <a:lstStyle/>
            <a:p>
              <a:r>
                <a:rPr lang="tr-TR" sz="1400" b="1" noProof="1"/>
                <a:t>           Paydaşların                </a:t>
              </a:r>
            </a:p>
            <a:p>
              <a:r>
                <a:rPr lang="tr-TR" sz="1400" b="1" noProof="1"/>
                <a:t>           Belirlenmesi</a:t>
              </a:r>
              <a:endParaRPr lang="en-US" sz="1400" b="1" noProof="1"/>
            </a:p>
          </p:txBody>
        </p:sp>
        <p:cxnSp>
          <p:nvCxnSpPr>
            <p:cNvPr id="98" name="Straight Connector 97">
              <a:extLst>
                <a:ext uri="{FF2B5EF4-FFF2-40B4-BE49-F238E27FC236}">
                  <a16:creationId xmlns:a16="http://schemas.microsoft.com/office/drawing/2014/main" id="{983BA6BA-4E91-4DCE-86F1-38B070E00150}"/>
                </a:ext>
              </a:extLst>
            </p:cNvPr>
            <p:cNvCxnSpPr>
              <a:cxnSpLocks/>
            </p:cNvCxnSpPr>
            <p:nvPr/>
          </p:nvCxnSpPr>
          <p:spPr>
            <a:xfrm>
              <a:off x="501035" y="3538750"/>
              <a:ext cx="1897444" cy="0"/>
            </a:xfrm>
            <a:prstGeom prst="line">
              <a:avLst/>
            </a:prstGeom>
            <a:ln w="3175">
              <a:solidFill>
                <a:schemeClr val="accent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2043A2A9-B552-4004-A13B-B4E21A78C843}"/>
                </a:ext>
              </a:extLst>
            </p:cNvPr>
            <p:cNvSpPr txBox="1"/>
            <p:nvPr/>
          </p:nvSpPr>
          <p:spPr>
            <a:xfrm>
              <a:off x="547373" y="1525036"/>
              <a:ext cx="482397" cy="400110"/>
            </a:xfrm>
            <a:prstGeom prst="rect">
              <a:avLst/>
            </a:prstGeom>
            <a:noFill/>
          </p:spPr>
          <p:txBody>
            <a:bodyPr wrap="square" rtlCol="0">
              <a:spAutoFit/>
            </a:bodyPr>
            <a:lstStyle/>
            <a:p>
              <a:r>
                <a:rPr lang="tr-TR" sz="2000" b="1" dirty="0"/>
                <a:t>[1]</a:t>
              </a:r>
            </a:p>
          </p:txBody>
        </p:sp>
      </p:grpSp>
      <p:grpSp>
        <p:nvGrpSpPr>
          <p:cNvPr id="34" name="Grup 33">
            <a:extLst>
              <a:ext uri="{FF2B5EF4-FFF2-40B4-BE49-F238E27FC236}">
                <a16:creationId xmlns:a16="http://schemas.microsoft.com/office/drawing/2014/main" id="{7D44E107-A407-4597-AD79-25B68395E1C3}"/>
              </a:ext>
            </a:extLst>
          </p:cNvPr>
          <p:cNvGrpSpPr/>
          <p:nvPr/>
        </p:nvGrpSpPr>
        <p:grpSpPr>
          <a:xfrm>
            <a:off x="2102383" y="2062228"/>
            <a:ext cx="2220760" cy="3018321"/>
            <a:chOff x="2102383" y="1410712"/>
            <a:chExt cx="2220760" cy="3018321"/>
          </a:xfrm>
        </p:grpSpPr>
        <p:grpSp>
          <p:nvGrpSpPr>
            <p:cNvPr id="126" name="Group 125">
              <a:extLst>
                <a:ext uri="{FF2B5EF4-FFF2-40B4-BE49-F238E27FC236}">
                  <a16:creationId xmlns:a16="http://schemas.microsoft.com/office/drawing/2014/main" id="{9B3BAB1A-56F9-41A6-B67F-C9AAC17C37CC}"/>
                </a:ext>
              </a:extLst>
            </p:cNvPr>
            <p:cNvGrpSpPr/>
            <p:nvPr/>
          </p:nvGrpSpPr>
          <p:grpSpPr>
            <a:xfrm>
              <a:off x="2102383" y="3708953"/>
              <a:ext cx="2041895" cy="720080"/>
              <a:chOff x="2225234" y="2465648"/>
              <a:chExt cx="2041895" cy="720080"/>
            </a:xfrm>
            <a:solidFill>
              <a:schemeClr val="accent2">
                <a:lumMod val="20000"/>
                <a:lumOff val="80000"/>
              </a:schemeClr>
            </a:solidFill>
          </p:grpSpPr>
          <p:sp>
            <p:nvSpPr>
              <p:cNvPr id="9" name="Freeform: Shape 8">
                <a:extLst>
                  <a:ext uri="{FF2B5EF4-FFF2-40B4-BE49-F238E27FC236}">
                    <a16:creationId xmlns:a16="http://schemas.microsoft.com/office/drawing/2014/main" id="{5CE7A42C-D47D-4DF4-A19F-7B43481B1AE3}"/>
                  </a:ext>
                </a:extLst>
              </p:cNvPr>
              <p:cNvSpPr>
                <a:spLocks/>
              </p:cNvSpPr>
              <p:nvPr/>
            </p:nvSpPr>
            <p:spPr bwMode="auto">
              <a:xfrm>
                <a:off x="2225234" y="2465648"/>
                <a:ext cx="1039472" cy="229322"/>
              </a:xfrm>
              <a:custGeom>
                <a:avLst/>
                <a:gdLst>
                  <a:gd name="connsiteX0" fmla="*/ 366915 w 1039472"/>
                  <a:gd name="connsiteY0" fmla="*/ 0 h 229322"/>
                  <a:gd name="connsiteX1" fmla="*/ 1039472 w 1039472"/>
                  <a:gd name="connsiteY1" fmla="*/ 0 h 229322"/>
                  <a:gd name="connsiteX2" fmla="*/ 1039472 w 1039472"/>
                  <a:gd name="connsiteY2" fmla="*/ 229322 h 229322"/>
                  <a:gd name="connsiteX3" fmla="*/ 0 w 10394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039472" h="229322">
                    <a:moveTo>
                      <a:pt x="366915" y="0"/>
                    </a:moveTo>
                    <a:lnTo>
                      <a:pt x="1039472" y="0"/>
                    </a:lnTo>
                    <a:lnTo>
                      <a:pt x="1039472"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b="1"/>
              </a:p>
            </p:txBody>
          </p:sp>
          <p:sp>
            <p:nvSpPr>
              <p:cNvPr id="28" name="Freeform: Shape 27">
                <a:extLst>
                  <a:ext uri="{FF2B5EF4-FFF2-40B4-BE49-F238E27FC236}">
                    <a16:creationId xmlns:a16="http://schemas.microsoft.com/office/drawing/2014/main" id="{FE4D56DC-5E51-4BF4-84FD-0EBED7AE8086}"/>
                  </a:ext>
                </a:extLst>
              </p:cNvPr>
              <p:cNvSpPr/>
              <p:nvPr/>
            </p:nvSpPr>
            <p:spPr>
              <a:xfrm>
                <a:off x="2730448" y="2465648"/>
                <a:ext cx="384553"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solidFill>
                    <a:schemeClr val="tx1"/>
                  </a:solidFill>
                </a:endParaRPr>
              </a:p>
            </p:txBody>
          </p:sp>
          <p:sp>
            <p:nvSpPr>
              <p:cNvPr id="25" name="Right Triangle 24">
                <a:extLst>
                  <a:ext uri="{FF2B5EF4-FFF2-40B4-BE49-F238E27FC236}">
                    <a16:creationId xmlns:a16="http://schemas.microsoft.com/office/drawing/2014/main" id="{5679C4D1-1BA9-4D94-B35D-6FC9FE52CFE3}"/>
                  </a:ext>
                </a:extLst>
              </p:cNvPr>
              <p:cNvSpPr/>
              <p:nvPr/>
            </p:nvSpPr>
            <p:spPr>
              <a:xfrm rot="5400000">
                <a:off x="3331025"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grpSp>
        <p:sp>
          <p:nvSpPr>
            <p:cNvPr id="56" name="TextBox 55">
              <a:extLst>
                <a:ext uri="{FF2B5EF4-FFF2-40B4-BE49-F238E27FC236}">
                  <a16:creationId xmlns:a16="http://schemas.microsoft.com/office/drawing/2014/main" id="{D3A50410-1473-4509-B72F-E54550AA173D}"/>
                </a:ext>
              </a:extLst>
            </p:cNvPr>
            <p:cNvSpPr txBox="1"/>
            <p:nvPr/>
          </p:nvSpPr>
          <p:spPr>
            <a:xfrm>
              <a:off x="2607596" y="1410712"/>
              <a:ext cx="1715547" cy="584775"/>
            </a:xfrm>
            <a:prstGeom prst="rect">
              <a:avLst/>
            </a:prstGeom>
            <a:noFill/>
          </p:spPr>
          <p:txBody>
            <a:bodyPr wrap="square" lIns="0" rtlCol="0" anchor="b">
              <a:spAutoFit/>
            </a:bodyPr>
            <a:lstStyle/>
            <a:p>
              <a:r>
                <a:rPr lang="tr-TR" b="1" noProof="1"/>
                <a:t>       </a:t>
              </a:r>
              <a:r>
                <a:rPr lang="tr-TR" sz="1400" b="1" noProof="1"/>
                <a:t>Paydaşların</a:t>
              </a:r>
            </a:p>
            <a:p>
              <a:r>
                <a:rPr lang="tr-TR" sz="1400" b="1" noProof="1"/>
                <a:t>        Değerlendirilmesi</a:t>
              </a:r>
              <a:endParaRPr lang="en-US" sz="1400" b="1" noProof="1"/>
            </a:p>
          </p:txBody>
        </p:sp>
        <p:cxnSp>
          <p:nvCxnSpPr>
            <p:cNvPr id="101" name="Straight Connector 100">
              <a:extLst>
                <a:ext uri="{FF2B5EF4-FFF2-40B4-BE49-F238E27FC236}">
                  <a16:creationId xmlns:a16="http://schemas.microsoft.com/office/drawing/2014/main" id="{29DF65CD-B20B-4F87-93B0-5A81E518EFB0}"/>
                </a:ext>
              </a:extLst>
            </p:cNvPr>
            <p:cNvCxnSpPr>
              <a:cxnSpLocks/>
            </p:cNvCxnSpPr>
            <p:nvPr/>
          </p:nvCxnSpPr>
          <p:spPr>
            <a:xfrm>
              <a:off x="2552859" y="3534166"/>
              <a:ext cx="1687657" cy="0"/>
            </a:xfrm>
            <a:prstGeom prst="line">
              <a:avLst/>
            </a:prstGeom>
            <a:ln w="3175">
              <a:solidFill>
                <a:schemeClr val="accent2"/>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3" name="Metin kutusu 72">
              <a:extLst>
                <a:ext uri="{FF2B5EF4-FFF2-40B4-BE49-F238E27FC236}">
                  <a16:creationId xmlns:a16="http://schemas.microsoft.com/office/drawing/2014/main" id="{3C084EF8-A0F0-4AC3-9321-D6CB1407595A}"/>
                </a:ext>
              </a:extLst>
            </p:cNvPr>
            <p:cNvSpPr txBox="1"/>
            <p:nvPr/>
          </p:nvSpPr>
          <p:spPr>
            <a:xfrm>
              <a:off x="2248527" y="1531242"/>
              <a:ext cx="482397" cy="400110"/>
            </a:xfrm>
            <a:prstGeom prst="rect">
              <a:avLst/>
            </a:prstGeom>
            <a:noFill/>
          </p:spPr>
          <p:txBody>
            <a:bodyPr wrap="square" rtlCol="0">
              <a:spAutoFit/>
            </a:bodyPr>
            <a:lstStyle/>
            <a:p>
              <a:r>
                <a:rPr lang="tr-TR" sz="2000" b="1" dirty="0"/>
                <a:t>[2]</a:t>
              </a:r>
            </a:p>
          </p:txBody>
        </p:sp>
      </p:grpSp>
      <p:sp>
        <p:nvSpPr>
          <p:cNvPr id="63" name="Rectangle 62">
            <a:extLst>
              <a:ext uri="{FF2B5EF4-FFF2-40B4-BE49-F238E27FC236}">
                <a16:creationId xmlns:a16="http://schemas.microsoft.com/office/drawing/2014/main" id="{DD50ED85-DC05-4941-9A88-2E99D9480D53}"/>
              </a:ext>
            </a:extLst>
          </p:cNvPr>
          <p:cNvSpPr/>
          <p:nvPr/>
        </p:nvSpPr>
        <p:spPr>
          <a:xfrm>
            <a:off x="4438251" y="2864968"/>
            <a:ext cx="1795553" cy="954107"/>
          </a:xfrm>
          <a:prstGeom prst="rect">
            <a:avLst/>
          </a:prstGeom>
        </p:spPr>
        <p:txBody>
          <a:bodyPr wrap="square" lIns="0">
            <a:spAutoFit/>
          </a:bodyPr>
          <a:lstStyle/>
          <a:p>
            <a:pPr marL="252000" indent="-285750">
              <a:buFont typeface="Arial" panose="020B0604020202020204" pitchFamily="34" charset="0"/>
              <a:buChar char="•"/>
            </a:pPr>
            <a:r>
              <a:rPr lang="tr-TR" sz="1400" noProof="1"/>
              <a:t>Destekleyici</a:t>
            </a:r>
          </a:p>
          <a:p>
            <a:pPr marL="252000" indent="-285750">
              <a:buFont typeface="Arial" panose="020B0604020202020204" pitchFamily="34" charset="0"/>
              <a:buChar char="•"/>
            </a:pPr>
            <a:r>
              <a:rPr lang="tr-TR" sz="1400" noProof="1"/>
              <a:t>İki ucu keskin bıçak</a:t>
            </a:r>
          </a:p>
          <a:p>
            <a:pPr marL="252000" indent="-285750">
              <a:buFont typeface="Arial" panose="020B0604020202020204" pitchFamily="34" charset="0"/>
              <a:buChar char="•"/>
            </a:pPr>
            <a:r>
              <a:rPr lang="tr-TR" sz="1400" noProof="1"/>
              <a:t>Engelleyici</a:t>
            </a:r>
          </a:p>
          <a:p>
            <a:pPr marL="252000" indent="-285750">
              <a:buFont typeface="Arial" panose="020B0604020202020204" pitchFamily="34" charset="0"/>
              <a:buChar char="•"/>
            </a:pPr>
            <a:r>
              <a:rPr lang="tr-TR" sz="1400" noProof="1"/>
              <a:t>Marjinal</a:t>
            </a:r>
            <a:endParaRPr lang="en-US" sz="1200" noProof="1"/>
          </a:p>
        </p:txBody>
      </p:sp>
      <p:grpSp>
        <p:nvGrpSpPr>
          <p:cNvPr id="37" name="Grup 36">
            <a:extLst>
              <a:ext uri="{FF2B5EF4-FFF2-40B4-BE49-F238E27FC236}">
                <a16:creationId xmlns:a16="http://schemas.microsoft.com/office/drawing/2014/main" id="{DB05BECF-C7D3-444A-8C8A-CB1092F513AF}"/>
              </a:ext>
            </a:extLst>
          </p:cNvPr>
          <p:cNvGrpSpPr/>
          <p:nvPr/>
        </p:nvGrpSpPr>
        <p:grpSpPr>
          <a:xfrm>
            <a:off x="3902671" y="2123336"/>
            <a:ext cx="2177006" cy="2956766"/>
            <a:chOff x="3952607" y="1532917"/>
            <a:chExt cx="2177006" cy="2956766"/>
          </a:xfrm>
        </p:grpSpPr>
        <p:grpSp>
          <p:nvGrpSpPr>
            <p:cNvPr id="125" name="Group 124">
              <a:extLst>
                <a:ext uri="{FF2B5EF4-FFF2-40B4-BE49-F238E27FC236}">
                  <a16:creationId xmlns:a16="http://schemas.microsoft.com/office/drawing/2014/main" id="{836AFCEF-A5E0-4136-B133-1A75FA854CE7}"/>
                </a:ext>
              </a:extLst>
            </p:cNvPr>
            <p:cNvGrpSpPr/>
            <p:nvPr/>
          </p:nvGrpSpPr>
          <p:grpSpPr>
            <a:xfrm>
              <a:off x="3952607" y="3769603"/>
              <a:ext cx="2049144" cy="720080"/>
              <a:chOff x="4044259" y="2465648"/>
              <a:chExt cx="2049144" cy="720080"/>
            </a:xfrm>
            <a:solidFill>
              <a:schemeClr val="accent3">
                <a:lumMod val="60000"/>
                <a:lumOff val="40000"/>
              </a:schemeClr>
            </a:solidFill>
          </p:grpSpPr>
          <p:sp>
            <p:nvSpPr>
              <p:cNvPr id="11" name="Freeform: Shape 10">
                <a:extLst>
                  <a:ext uri="{FF2B5EF4-FFF2-40B4-BE49-F238E27FC236}">
                    <a16:creationId xmlns:a16="http://schemas.microsoft.com/office/drawing/2014/main" id="{A8E8CC9A-6A2B-44B6-A2D1-76FF15949922}"/>
                  </a:ext>
                </a:extLst>
              </p:cNvPr>
              <p:cNvSpPr>
                <a:spLocks/>
              </p:cNvSpPr>
              <p:nvPr/>
            </p:nvSpPr>
            <p:spPr bwMode="auto">
              <a:xfrm>
                <a:off x="4044259" y="2465648"/>
                <a:ext cx="1044665" cy="229322"/>
              </a:xfrm>
              <a:custGeom>
                <a:avLst/>
                <a:gdLst>
                  <a:gd name="connsiteX0" fmla="*/ 366915 w 1044665"/>
                  <a:gd name="connsiteY0" fmla="*/ 0 h 229322"/>
                  <a:gd name="connsiteX1" fmla="*/ 1044665 w 1044665"/>
                  <a:gd name="connsiteY1" fmla="*/ 0 h 229322"/>
                  <a:gd name="connsiteX2" fmla="*/ 1044665 w 1044665"/>
                  <a:gd name="connsiteY2" fmla="*/ 229322 h 229322"/>
                  <a:gd name="connsiteX3" fmla="*/ 0 w 1044665"/>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044665" h="229322">
                    <a:moveTo>
                      <a:pt x="366915" y="0"/>
                    </a:moveTo>
                    <a:lnTo>
                      <a:pt x="1044665" y="0"/>
                    </a:lnTo>
                    <a:lnTo>
                      <a:pt x="1044665"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b="1"/>
              </a:p>
            </p:txBody>
          </p:sp>
          <p:sp>
            <p:nvSpPr>
              <p:cNvPr id="29" name="Freeform: Shape 28">
                <a:extLst>
                  <a:ext uri="{FF2B5EF4-FFF2-40B4-BE49-F238E27FC236}">
                    <a16:creationId xmlns:a16="http://schemas.microsoft.com/office/drawing/2014/main" id="{16DC202B-453E-4860-A38A-F1D08E161438}"/>
                  </a:ext>
                </a:extLst>
              </p:cNvPr>
              <p:cNvSpPr/>
              <p:nvPr/>
            </p:nvSpPr>
            <p:spPr>
              <a:xfrm>
                <a:off x="4556722" y="2465648"/>
                <a:ext cx="384553"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solidFill>
                    <a:schemeClr val="tx1"/>
                  </a:solidFill>
                </a:endParaRPr>
              </a:p>
            </p:txBody>
          </p:sp>
          <p:sp>
            <p:nvSpPr>
              <p:cNvPr id="23" name="Right Triangle 22">
                <a:extLst>
                  <a:ext uri="{FF2B5EF4-FFF2-40B4-BE49-F238E27FC236}">
                    <a16:creationId xmlns:a16="http://schemas.microsoft.com/office/drawing/2014/main" id="{68B08615-96EA-41C2-8B35-BA85A7C739C4}"/>
                  </a:ext>
                </a:extLst>
              </p:cNvPr>
              <p:cNvSpPr/>
              <p:nvPr/>
            </p:nvSpPr>
            <p:spPr>
              <a:xfrm rot="5400000">
                <a:off x="5157299"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grpSp>
        <p:sp>
          <p:nvSpPr>
            <p:cNvPr id="62" name="TextBox 61">
              <a:extLst>
                <a:ext uri="{FF2B5EF4-FFF2-40B4-BE49-F238E27FC236}">
                  <a16:creationId xmlns:a16="http://schemas.microsoft.com/office/drawing/2014/main" id="{2F2D3598-03D7-49E9-A3D1-F7058F3C1210}"/>
                </a:ext>
              </a:extLst>
            </p:cNvPr>
            <p:cNvSpPr txBox="1"/>
            <p:nvPr/>
          </p:nvSpPr>
          <p:spPr>
            <a:xfrm>
              <a:off x="4324814" y="1532917"/>
              <a:ext cx="1804799" cy="523220"/>
            </a:xfrm>
            <a:prstGeom prst="rect">
              <a:avLst/>
            </a:prstGeom>
            <a:noFill/>
          </p:spPr>
          <p:txBody>
            <a:bodyPr wrap="square" lIns="0" rtlCol="0" anchor="b">
              <a:spAutoFit/>
            </a:bodyPr>
            <a:lstStyle/>
            <a:p>
              <a:r>
                <a:rPr lang="tr-TR" sz="1400" b="1" noProof="1"/>
                <a:t>           Paydaşların</a:t>
              </a:r>
            </a:p>
            <a:p>
              <a:r>
                <a:rPr lang="tr-TR" sz="1400" b="1" noProof="1"/>
                <a:t>           Sınıflandırılması</a:t>
              </a:r>
              <a:endParaRPr lang="en-US" sz="1400" b="1" noProof="1"/>
            </a:p>
          </p:txBody>
        </p:sp>
        <p:cxnSp>
          <p:nvCxnSpPr>
            <p:cNvPr id="103" name="Straight Connector 102">
              <a:extLst>
                <a:ext uri="{FF2B5EF4-FFF2-40B4-BE49-F238E27FC236}">
                  <a16:creationId xmlns:a16="http://schemas.microsoft.com/office/drawing/2014/main" id="{1EC8079F-F38D-4EDE-A7CA-6D5FFF055878}"/>
                </a:ext>
              </a:extLst>
            </p:cNvPr>
            <p:cNvCxnSpPr>
              <a:cxnSpLocks/>
            </p:cNvCxnSpPr>
            <p:nvPr/>
          </p:nvCxnSpPr>
          <p:spPr>
            <a:xfrm>
              <a:off x="4426095" y="3594816"/>
              <a:ext cx="1646806" cy="0"/>
            </a:xfrm>
            <a:prstGeom prst="line">
              <a:avLst/>
            </a:prstGeom>
            <a:ln w="3175">
              <a:solidFill>
                <a:schemeClr val="accent3">
                  <a:lumMod val="75000"/>
                </a:schemeClr>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6" name="Metin kutusu 75">
              <a:extLst>
                <a:ext uri="{FF2B5EF4-FFF2-40B4-BE49-F238E27FC236}">
                  <a16:creationId xmlns:a16="http://schemas.microsoft.com/office/drawing/2014/main" id="{5AF34A58-DCD0-4465-8523-FCB28EFB901F}"/>
                </a:ext>
              </a:extLst>
            </p:cNvPr>
            <p:cNvSpPr txBox="1"/>
            <p:nvPr/>
          </p:nvSpPr>
          <p:spPr>
            <a:xfrm>
              <a:off x="4286129" y="1571062"/>
              <a:ext cx="482397" cy="400110"/>
            </a:xfrm>
            <a:prstGeom prst="rect">
              <a:avLst/>
            </a:prstGeom>
            <a:noFill/>
          </p:spPr>
          <p:txBody>
            <a:bodyPr wrap="square" rtlCol="0">
              <a:spAutoFit/>
            </a:bodyPr>
            <a:lstStyle/>
            <a:p>
              <a:r>
                <a:rPr lang="tr-TR" sz="2000" b="1" dirty="0"/>
                <a:t>[3]</a:t>
              </a:r>
            </a:p>
          </p:txBody>
        </p:sp>
      </p:grpSp>
      <p:grpSp>
        <p:nvGrpSpPr>
          <p:cNvPr id="38" name="Grup 37">
            <a:extLst>
              <a:ext uri="{FF2B5EF4-FFF2-40B4-BE49-F238E27FC236}">
                <a16:creationId xmlns:a16="http://schemas.microsoft.com/office/drawing/2014/main" id="{C3306474-2501-47E6-9876-DF3E50C98935}"/>
              </a:ext>
            </a:extLst>
          </p:cNvPr>
          <p:cNvGrpSpPr/>
          <p:nvPr/>
        </p:nvGrpSpPr>
        <p:grpSpPr>
          <a:xfrm>
            <a:off x="5799572" y="2102554"/>
            <a:ext cx="2095207" cy="2956766"/>
            <a:chOff x="5747681" y="1472267"/>
            <a:chExt cx="2095207" cy="2956766"/>
          </a:xfrm>
        </p:grpSpPr>
        <p:grpSp>
          <p:nvGrpSpPr>
            <p:cNvPr id="124" name="Group 123">
              <a:extLst>
                <a:ext uri="{FF2B5EF4-FFF2-40B4-BE49-F238E27FC236}">
                  <a16:creationId xmlns:a16="http://schemas.microsoft.com/office/drawing/2014/main" id="{CD53C1C6-6102-4E43-95E8-E30734EF0D57}"/>
                </a:ext>
              </a:extLst>
            </p:cNvPr>
            <p:cNvGrpSpPr/>
            <p:nvPr/>
          </p:nvGrpSpPr>
          <p:grpSpPr>
            <a:xfrm>
              <a:off x="5747681" y="3708953"/>
              <a:ext cx="2049145" cy="720080"/>
              <a:chOff x="5870532" y="2465648"/>
              <a:chExt cx="2049145" cy="720080"/>
            </a:xfrm>
            <a:solidFill>
              <a:schemeClr val="accent4">
                <a:lumMod val="40000"/>
                <a:lumOff val="60000"/>
              </a:schemeClr>
            </a:solidFill>
          </p:grpSpPr>
          <p:sp>
            <p:nvSpPr>
              <p:cNvPr id="13" name="Freeform: Shape 12">
                <a:extLst>
                  <a:ext uri="{FF2B5EF4-FFF2-40B4-BE49-F238E27FC236}">
                    <a16:creationId xmlns:a16="http://schemas.microsoft.com/office/drawing/2014/main" id="{D39A071D-0350-4592-B1D1-3B2BA00B6FF6}"/>
                  </a:ext>
                </a:extLst>
              </p:cNvPr>
              <p:cNvSpPr>
                <a:spLocks/>
              </p:cNvSpPr>
              <p:nvPr/>
            </p:nvSpPr>
            <p:spPr bwMode="auto">
              <a:xfrm>
                <a:off x="5870532" y="2465648"/>
                <a:ext cx="1042608" cy="229322"/>
              </a:xfrm>
              <a:custGeom>
                <a:avLst/>
                <a:gdLst>
                  <a:gd name="connsiteX0" fmla="*/ 366915 w 1042608"/>
                  <a:gd name="connsiteY0" fmla="*/ 0 h 229322"/>
                  <a:gd name="connsiteX1" fmla="*/ 1042608 w 1042608"/>
                  <a:gd name="connsiteY1" fmla="*/ 0 h 229322"/>
                  <a:gd name="connsiteX2" fmla="*/ 1042608 w 1042608"/>
                  <a:gd name="connsiteY2" fmla="*/ 229322 h 229322"/>
                  <a:gd name="connsiteX3" fmla="*/ 0 w 1042608"/>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042608" h="229322">
                    <a:moveTo>
                      <a:pt x="366915" y="0"/>
                    </a:moveTo>
                    <a:lnTo>
                      <a:pt x="1042608" y="0"/>
                    </a:lnTo>
                    <a:lnTo>
                      <a:pt x="1042608"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b="1"/>
              </a:p>
            </p:txBody>
          </p:sp>
          <p:sp>
            <p:nvSpPr>
              <p:cNvPr id="30" name="Freeform: Shape 29">
                <a:extLst>
                  <a:ext uri="{FF2B5EF4-FFF2-40B4-BE49-F238E27FC236}">
                    <a16:creationId xmlns:a16="http://schemas.microsoft.com/office/drawing/2014/main" id="{30D4427A-7718-45BB-9CD1-0A418EFD520E}"/>
                  </a:ext>
                </a:extLst>
              </p:cNvPr>
              <p:cNvSpPr/>
              <p:nvPr/>
            </p:nvSpPr>
            <p:spPr>
              <a:xfrm>
                <a:off x="6382996" y="2465648"/>
                <a:ext cx="384553"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solidFill>
                    <a:schemeClr val="tx1"/>
                  </a:solidFill>
                </a:endParaRPr>
              </a:p>
            </p:txBody>
          </p:sp>
          <p:sp>
            <p:nvSpPr>
              <p:cNvPr id="21" name="Right Triangle 20">
                <a:extLst>
                  <a:ext uri="{FF2B5EF4-FFF2-40B4-BE49-F238E27FC236}">
                    <a16:creationId xmlns:a16="http://schemas.microsoft.com/office/drawing/2014/main" id="{BDEFFE0B-33F9-48B7-84EB-7A9BF93CFFE6}"/>
                  </a:ext>
                </a:extLst>
              </p:cNvPr>
              <p:cNvSpPr/>
              <p:nvPr/>
            </p:nvSpPr>
            <p:spPr>
              <a:xfrm rot="5400000">
                <a:off x="6983573"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grpSp>
        <p:sp>
          <p:nvSpPr>
            <p:cNvPr id="68" name="TextBox 67">
              <a:extLst>
                <a:ext uri="{FF2B5EF4-FFF2-40B4-BE49-F238E27FC236}">
                  <a16:creationId xmlns:a16="http://schemas.microsoft.com/office/drawing/2014/main" id="{EA287D4B-1323-42AC-8D9F-7BE580F3128C}"/>
                </a:ext>
              </a:extLst>
            </p:cNvPr>
            <p:cNvSpPr txBox="1"/>
            <p:nvPr/>
          </p:nvSpPr>
          <p:spPr>
            <a:xfrm>
              <a:off x="6118139" y="1472267"/>
              <a:ext cx="1678380" cy="523220"/>
            </a:xfrm>
            <a:prstGeom prst="rect">
              <a:avLst/>
            </a:prstGeom>
            <a:noFill/>
          </p:spPr>
          <p:txBody>
            <a:bodyPr wrap="square" lIns="0" rtlCol="0" anchor="b">
              <a:spAutoFit/>
            </a:bodyPr>
            <a:lstStyle/>
            <a:p>
              <a:pPr marL="363538"/>
              <a:r>
                <a:rPr lang="tr-TR" sz="1400" b="1" noProof="1"/>
                <a:t>Stratejilerin Geliştirilmesi</a:t>
              </a:r>
              <a:endParaRPr lang="en-US" sz="1400" b="1" noProof="1"/>
            </a:p>
          </p:txBody>
        </p:sp>
        <p:cxnSp>
          <p:nvCxnSpPr>
            <p:cNvPr id="112" name="Straight Connector 111">
              <a:extLst>
                <a:ext uri="{FF2B5EF4-FFF2-40B4-BE49-F238E27FC236}">
                  <a16:creationId xmlns:a16="http://schemas.microsoft.com/office/drawing/2014/main" id="{7BF4DED2-91CA-4DC1-AC00-BB1A19BCACFB}"/>
                </a:ext>
              </a:extLst>
            </p:cNvPr>
            <p:cNvCxnSpPr>
              <a:cxnSpLocks/>
            </p:cNvCxnSpPr>
            <p:nvPr/>
          </p:nvCxnSpPr>
          <p:spPr>
            <a:xfrm>
              <a:off x="6196082" y="3534166"/>
              <a:ext cx="1646806" cy="0"/>
            </a:xfrm>
            <a:prstGeom prst="line">
              <a:avLst/>
            </a:prstGeom>
            <a:ln w="3175">
              <a:solidFill>
                <a:schemeClr val="accent4">
                  <a:lumMod val="75000"/>
                </a:schemeClr>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Metin kutusu 78">
              <a:extLst>
                <a:ext uri="{FF2B5EF4-FFF2-40B4-BE49-F238E27FC236}">
                  <a16:creationId xmlns:a16="http://schemas.microsoft.com/office/drawing/2014/main" id="{56945D0D-AF5E-4F7C-BE9D-019DDB3F2DD1}"/>
                </a:ext>
              </a:extLst>
            </p:cNvPr>
            <p:cNvSpPr txBox="1"/>
            <p:nvPr/>
          </p:nvSpPr>
          <p:spPr>
            <a:xfrm>
              <a:off x="6027786" y="1530333"/>
              <a:ext cx="482397" cy="400110"/>
            </a:xfrm>
            <a:prstGeom prst="rect">
              <a:avLst/>
            </a:prstGeom>
            <a:noFill/>
          </p:spPr>
          <p:txBody>
            <a:bodyPr wrap="square" rtlCol="0">
              <a:spAutoFit/>
            </a:bodyPr>
            <a:lstStyle/>
            <a:p>
              <a:r>
                <a:rPr lang="tr-TR" sz="2000" b="1" dirty="0"/>
                <a:t>[4]</a:t>
              </a:r>
            </a:p>
          </p:txBody>
        </p:sp>
      </p:grpSp>
      <p:sp>
        <p:nvSpPr>
          <p:cNvPr id="75" name="Rectangle 74">
            <a:extLst>
              <a:ext uri="{FF2B5EF4-FFF2-40B4-BE49-F238E27FC236}">
                <a16:creationId xmlns:a16="http://schemas.microsoft.com/office/drawing/2014/main" id="{84F77273-437F-4F41-9ACC-F016794FBD11}"/>
              </a:ext>
            </a:extLst>
          </p:cNvPr>
          <p:cNvSpPr/>
          <p:nvPr/>
        </p:nvSpPr>
        <p:spPr>
          <a:xfrm>
            <a:off x="8093692" y="2887741"/>
            <a:ext cx="1678380" cy="1077218"/>
          </a:xfrm>
          <a:prstGeom prst="rect">
            <a:avLst/>
          </a:prstGeom>
        </p:spPr>
        <p:txBody>
          <a:bodyPr wrap="square" lIns="0">
            <a:spAutoFit/>
          </a:bodyPr>
          <a:lstStyle/>
          <a:p>
            <a:pPr marL="252000" indent="-285750">
              <a:buFont typeface="Arial" panose="020B0604020202020204" pitchFamily="34" charset="0"/>
              <a:buChar char="•"/>
            </a:pPr>
            <a:r>
              <a:rPr lang="tr-TR" sz="1400" noProof="1"/>
              <a:t>Taktikler gelirme</a:t>
            </a:r>
          </a:p>
          <a:p>
            <a:pPr marL="252000" indent="-285750">
              <a:buFont typeface="Arial" panose="020B0604020202020204" pitchFamily="34" charset="0"/>
              <a:buChar char="•"/>
            </a:pPr>
            <a:r>
              <a:rPr lang="tr-TR" sz="1400" noProof="1"/>
              <a:t>Sorumlulukları yerine getirme</a:t>
            </a:r>
            <a:endParaRPr lang="en-US" sz="1200" noProof="1"/>
          </a:p>
          <a:p>
            <a:pPr algn="just">
              <a:spcBef>
                <a:spcPts val="1200"/>
              </a:spcBef>
            </a:pPr>
            <a:r>
              <a:rPr lang="en-US" sz="1200" noProof="1"/>
              <a:t>.</a:t>
            </a:r>
          </a:p>
        </p:txBody>
      </p:sp>
      <p:grpSp>
        <p:nvGrpSpPr>
          <p:cNvPr id="43" name="Grup 42">
            <a:extLst>
              <a:ext uri="{FF2B5EF4-FFF2-40B4-BE49-F238E27FC236}">
                <a16:creationId xmlns:a16="http://schemas.microsoft.com/office/drawing/2014/main" id="{78883169-EEA3-4433-BD33-97ABAF843CC2}"/>
              </a:ext>
            </a:extLst>
          </p:cNvPr>
          <p:cNvGrpSpPr/>
          <p:nvPr/>
        </p:nvGrpSpPr>
        <p:grpSpPr>
          <a:xfrm>
            <a:off x="7573956" y="2113392"/>
            <a:ext cx="2070118" cy="2956766"/>
            <a:chOff x="7573956" y="1472267"/>
            <a:chExt cx="2070118" cy="2956766"/>
          </a:xfrm>
        </p:grpSpPr>
        <p:grpSp>
          <p:nvGrpSpPr>
            <p:cNvPr id="123" name="Group 122">
              <a:extLst>
                <a:ext uri="{FF2B5EF4-FFF2-40B4-BE49-F238E27FC236}">
                  <a16:creationId xmlns:a16="http://schemas.microsoft.com/office/drawing/2014/main" id="{8945FAB7-C69C-4566-BF76-E0F20D72B647}"/>
                </a:ext>
              </a:extLst>
            </p:cNvPr>
            <p:cNvGrpSpPr/>
            <p:nvPr/>
          </p:nvGrpSpPr>
          <p:grpSpPr>
            <a:xfrm>
              <a:off x="7573956" y="3708953"/>
              <a:ext cx="2047088" cy="720080"/>
              <a:chOff x="7696807" y="2465648"/>
              <a:chExt cx="2047088" cy="720080"/>
            </a:xfrm>
            <a:solidFill>
              <a:srgbClr val="FFC1C2"/>
            </a:solidFill>
          </p:grpSpPr>
          <p:sp>
            <p:nvSpPr>
              <p:cNvPr id="15" name="Freeform: Shape 14">
                <a:extLst>
                  <a:ext uri="{FF2B5EF4-FFF2-40B4-BE49-F238E27FC236}">
                    <a16:creationId xmlns:a16="http://schemas.microsoft.com/office/drawing/2014/main" id="{DE845BFB-E3F5-44A0-A18C-7CE4D6785ECA}"/>
                  </a:ext>
                </a:extLst>
              </p:cNvPr>
              <p:cNvSpPr>
                <a:spLocks/>
              </p:cNvSpPr>
              <p:nvPr/>
            </p:nvSpPr>
            <p:spPr bwMode="auto">
              <a:xfrm>
                <a:off x="7696807" y="2465648"/>
                <a:ext cx="1039475" cy="229322"/>
              </a:xfrm>
              <a:custGeom>
                <a:avLst/>
                <a:gdLst>
                  <a:gd name="connsiteX0" fmla="*/ 366915 w 1039475"/>
                  <a:gd name="connsiteY0" fmla="*/ 0 h 229322"/>
                  <a:gd name="connsiteX1" fmla="*/ 1039475 w 1039475"/>
                  <a:gd name="connsiteY1" fmla="*/ 0 h 229322"/>
                  <a:gd name="connsiteX2" fmla="*/ 1039475 w 1039475"/>
                  <a:gd name="connsiteY2" fmla="*/ 229322 h 229322"/>
                  <a:gd name="connsiteX3" fmla="*/ 0 w 1039475"/>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039475" h="229322">
                    <a:moveTo>
                      <a:pt x="366915" y="0"/>
                    </a:moveTo>
                    <a:lnTo>
                      <a:pt x="1039475" y="0"/>
                    </a:lnTo>
                    <a:lnTo>
                      <a:pt x="1039475"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b="1"/>
              </a:p>
            </p:txBody>
          </p:sp>
          <p:sp>
            <p:nvSpPr>
              <p:cNvPr id="31" name="Freeform: Shape 30">
                <a:extLst>
                  <a:ext uri="{FF2B5EF4-FFF2-40B4-BE49-F238E27FC236}">
                    <a16:creationId xmlns:a16="http://schemas.microsoft.com/office/drawing/2014/main" id="{7E53A1D0-68D1-4361-B3F6-995699E3610A}"/>
                  </a:ext>
                </a:extLst>
              </p:cNvPr>
              <p:cNvSpPr/>
              <p:nvPr/>
            </p:nvSpPr>
            <p:spPr>
              <a:xfrm>
                <a:off x="8209270" y="2465648"/>
                <a:ext cx="384553"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solidFill>
                    <a:schemeClr val="tx1"/>
                  </a:solidFill>
                </a:endParaRPr>
              </a:p>
            </p:txBody>
          </p:sp>
          <p:sp>
            <p:nvSpPr>
              <p:cNvPr id="19" name="Right Triangle 18">
                <a:extLst>
                  <a:ext uri="{FF2B5EF4-FFF2-40B4-BE49-F238E27FC236}">
                    <a16:creationId xmlns:a16="http://schemas.microsoft.com/office/drawing/2014/main" id="{AB3715C1-EBB5-4B4F-81B5-6654FAE036B9}"/>
                  </a:ext>
                </a:extLst>
              </p:cNvPr>
              <p:cNvSpPr/>
              <p:nvPr/>
            </p:nvSpPr>
            <p:spPr>
              <a:xfrm rot="5400000">
                <a:off x="8807791"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grpSp>
        <p:sp>
          <p:nvSpPr>
            <p:cNvPr id="74" name="TextBox 73">
              <a:extLst>
                <a:ext uri="{FF2B5EF4-FFF2-40B4-BE49-F238E27FC236}">
                  <a16:creationId xmlns:a16="http://schemas.microsoft.com/office/drawing/2014/main" id="{BA2832C2-8E4D-4174-A184-C5A5D941A146}"/>
                </a:ext>
              </a:extLst>
            </p:cNvPr>
            <p:cNvSpPr txBox="1"/>
            <p:nvPr/>
          </p:nvSpPr>
          <p:spPr>
            <a:xfrm>
              <a:off x="7942663" y="1472267"/>
              <a:ext cx="1678380" cy="523220"/>
            </a:xfrm>
            <a:prstGeom prst="rect">
              <a:avLst/>
            </a:prstGeom>
            <a:noFill/>
          </p:spPr>
          <p:txBody>
            <a:bodyPr wrap="square" lIns="0" rtlCol="0" anchor="b">
              <a:spAutoFit/>
            </a:bodyPr>
            <a:lstStyle/>
            <a:p>
              <a:pPr marL="446088"/>
              <a:r>
                <a:rPr lang="tr-TR" sz="1400" b="1" noProof="1"/>
                <a:t>Stratejilerin Uygulanması</a:t>
              </a:r>
              <a:endParaRPr lang="en-US" sz="1400" b="1" noProof="1"/>
            </a:p>
          </p:txBody>
        </p:sp>
        <p:cxnSp>
          <p:nvCxnSpPr>
            <p:cNvPr id="105" name="Straight Connector 104">
              <a:extLst>
                <a:ext uri="{FF2B5EF4-FFF2-40B4-BE49-F238E27FC236}">
                  <a16:creationId xmlns:a16="http://schemas.microsoft.com/office/drawing/2014/main" id="{081B2314-A2D0-455E-A094-0ACA6E8EF0DB}"/>
                </a:ext>
              </a:extLst>
            </p:cNvPr>
            <p:cNvCxnSpPr>
              <a:cxnSpLocks/>
            </p:cNvCxnSpPr>
            <p:nvPr/>
          </p:nvCxnSpPr>
          <p:spPr>
            <a:xfrm>
              <a:off x="7997268" y="3534166"/>
              <a:ext cx="1646806" cy="0"/>
            </a:xfrm>
            <a:prstGeom prst="line">
              <a:avLst/>
            </a:prstGeom>
            <a:ln w="3175">
              <a:solidFill>
                <a:schemeClr val="accent5"/>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2" name="Metin kutusu 81">
              <a:extLst>
                <a:ext uri="{FF2B5EF4-FFF2-40B4-BE49-F238E27FC236}">
                  <a16:creationId xmlns:a16="http://schemas.microsoft.com/office/drawing/2014/main" id="{5D8A024C-EF21-45AA-85C0-01F9F98F9BDC}"/>
                </a:ext>
              </a:extLst>
            </p:cNvPr>
            <p:cNvSpPr txBox="1"/>
            <p:nvPr/>
          </p:nvSpPr>
          <p:spPr>
            <a:xfrm>
              <a:off x="7852494" y="1542349"/>
              <a:ext cx="482397" cy="400110"/>
            </a:xfrm>
            <a:prstGeom prst="rect">
              <a:avLst/>
            </a:prstGeom>
            <a:noFill/>
          </p:spPr>
          <p:txBody>
            <a:bodyPr wrap="square" rtlCol="0">
              <a:spAutoFit/>
            </a:bodyPr>
            <a:lstStyle/>
            <a:p>
              <a:r>
                <a:rPr lang="tr-TR" sz="2000" b="1" dirty="0"/>
                <a:t>[5]</a:t>
              </a:r>
            </a:p>
          </p:txBody>
        </p:sp>
      </p:grpSp>
      <p:grpSp>
        <p:nvGrpSpPr>
          <p:cNvPr id="44" name="Grup 43">
            <a:extLst>
              <a:ext uri="{FF2B5EF4-FFF2-40B4-BE49-F238E27FC236}">
                <a16:creationId xmlns:a16="http://schemas.microsoft.com/office/drawing/2014/main" id="{B0A5B606-FF9E-440E-AAAE-AA5D6FA44525}"/>
              </a:ext>
            </a:extLst>
          </p:cNvPr>
          <p:cNvGrpSpPr/>
          <p:nvPr/>
        </p:nvGrpSpPr>
        <p:grpSpPr>
          <a:xfrm>
            <a:off x="9398174" y="2113392"/>
            <a:ext cx="2227775" cy="2956766"/>
            <a:chOff x="9398174" y="1472267"/>
            <a:chExt cx="2227775" cy="2956766"/>
          </a:xfrm>
        </p:grpSpPr>
        <p:grpSp>
          <p:nvGrpSpPr>
            <p:cNvPr id="122" name="Group 121">
              <a:extLst>
                <a:ext uri="{FF2B5EF4-FFF2-40B4-BE49-F238E27FC236}">
                  <a16:creationId xmlns:a16="http://schemas.microsoft.com/office/drawing/2014/main" id="{BD8C978D-CF7F-4A73-BC36-86C11ED084E4}"/>
                </a:ext>
              </a:extLst>
            </p:cNvPr>
            <p:cNvGrpSpPr/>
            <p:nvPr/>
          </p:nvGrpSpPr>
          <p:grpSpPr>
            <a:xfrm>
              <a:off x="9398174" y="3708953"/>
              <a:ext cx="2047088" cy="720080"/>
              <a:chOff x="9521025" y="2465648"/>
              <a:chExt cx="2047088" cy="720080"/>
            </a:xfrm>
            <a:solidFill>
              <a:schemeClr val="accent1">
                <a:lumMod val="60000"/>
                <a:lumOff val="40000"/>
              </a:schemeClr>
            </a:solidFill>
          </p:grpSpPr>
          <p:sp>
            <p:nvSpPr>
              <p:cNvPr id="17" name="Freeform: Shape 16">
                <a:extLst>
                  <a:ext uri="{FF2B5EF4-FFF2-40B4-BE49-F238E27FC236}">
                    <a16:creationId xmlns:a16="http://schemas.microsoft.com/office/drawing/2014/main" id="{3D53D437-74BE-4796-BB5F-E4FF89C8BCBF}"/>
                  </a:ext>
                </a:extLst>
              </p:cNvPr>
              <p:cNvSpPr>
                <a:spLocks/>
              </p:cNvSpPr>
              <p:nvPr/>
            </p:nvSpPr>
            <p:spPr bwMode="auto">
              <a:xfrm>
                <a:off x="9521025" y="2465648"/>
                <a:ext cx="1039473" cy="229322"/>
              </a:xfrm>
              <a:custGeom>
                <a:avLst/>
                <a:gdLst>
                  <a:gd name="connsiteX0" fmla="*/ 366915 w 1039473"/>
                  <a:gd name="connsiteY0" fmla="*/ 0 h 229322"/>
                  <a:gd name="connsiteX1" fmla="*/ 1039473 w 1039473"/>
                  <a:gd name="connsiteY1" fmla="*/ 0 h 229322"/>
                  <a:gd name="connsiteX2" fmla="*/ 1039473 w 1039473"/>
                  <a:gd name="connsiteY2" fmla="*/ 229322 h 229322"/>
                  <a:gd name="connsiteX3" fmla="*/ 0 w 1039473"/>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1039473" h="229322">
                    <a:moveTo>
                      <a:pt x="366915" y="0"/>
                    </a:moveTo>
                    <a:lnTo>
                      <a:pt x="1039473" y="0"/>
                    </a:lnTo>
                    <a:lnTo>
                      <a:pt x="1039473" y="229322"/>
                    </a:lnTo>
                    <a:lnTo>
                      <a:pt x="0" y="22932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b="1"/>
              </a:p>
            </p:txBody>
          </p:sp>
          <p:sp>
            <p:nvSpPr>
              <p:cNvPr id="32" name="Freeform: Shape 31">
                <a:extLst>
                  <a:ext uri="{FF2B5EF4-FFF2-40B4-BE49-F238E27FC236}">
                    <a16:creationId xmlns:a16="http://schemas.microsoft.com/office/drawing/2014/main" id="{C7E93A74-5EC7-4F14-A314-4447696CF434}"/>
                  </a:ext>
                </a:extLst>
              </p:cNvPr>
              <p:cNvSpPr/>
              <p:nvPr/>
            </p:nvSpPr>
            <p:spPr>
              <a:xfrm>
                <a:off x="10031432" y="2465648"/>
                <a:ext cx="384553" cy="229322"/>
              </a:xfrm>
              <a:custGeom>
                <a:avLst/>
                <a:gdLst>
                  <a:gd name="connsiteX0" fmla="*/ 0 w 648072"/>
                  <a:gd name="connsiteY0" fmla="*/ 0 h 229322"/>
                  <a:gd name="connsiteX1" fmla="*/ 648072 w 648072"/>
                  <a:gd name="connsiteY1" fmla="*/ 0 h 229322"/>
                  <a:gd name="connsiteX2" fmla="*/ 648072 w 648072"/>
                  <a:gd name="connsiteY2" fmla="*/ 229322 h 229322"/>
                  <a:gd name="connsiteX3" fmla="*/ 0 w 648072"/>
                  <a:gd name="connsiteY3" fmla="*/ 229322 h 229322"/>
                </a:gdLst>
                <a:ahLst/>
                <a:cxnLst>
                  <a:cxn ang="0">
                    <a:pos x="connsiteX0" y="connsiteY0"/>
                  </a:cxn>
                  <a:cxn ang="0">
                    <a:pos x="connsiteX1" y="connsiteY1"/>
                  </a:cxn>
                  <a:cxn ang="0">
                    <a:pos x="connsiteX2" y="connsiteY2"/>
                  </a:cxn>
                  <a:cxn ang="0">
                    <a:pos x="connsiteX3" y="connsiteY3"/>
                  </a:cxn>
                </a:cxnLst>
                <a:rect l="l" t="t" r="r" b="b"/>
                <a:pathLst>
                  <a:path w="648072" h="229322">
                    <a:moveTo>
                      <a:pt x="0" y="0"/>
                    </a:moveTo>
                    <a:lnTo>
                      <a:pt x="648072" y="0"/>
                    </a:lnTo>
                    <a:lnTo>
                      <a:pt x="648072" y="229322"/>
                    </a:lnTo>
                    <a:lnTo>
                      <a:pt x="0" y="22932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solidFill>
                    <a:schemeClr val="tx1"/>
                  </a:solidFill>
                </a:endParaRPr>
              </a:p>
            </p:txBody>
          </p:sp>
          <p:sp>
            <p:nvSpPr>
              <p:cNvPr id="5" name="Right Triangle 4">
                <a:extLst>
                  <a:ext uri="{FF2B5EF4-FFF2-40B4-BE49-F238E27FC236}">
                    <a16:creationId xmlns:a16="http://schemas.microsoft.com/office/drawing/2014/main" id="{CAAA9451-5276-4EB3-8C31-5FAB0B0FDD42}"/>
                  </a:ext>
                </a:extLst>
              </p:cNvPr>
              <p:cNvSpPr/>
              <p:nvPr/>
            </p:nvSpPr>
            <p:spPr>
              <a:xfrm rot="5400000">
                <a:off x="10632009" y="2249624"/>
                <a:ext cx="720080" cy="1152128"/>
              </a:xfrm>
              <a:prstGeom prst="rtTriangle">
                <a:avLst/>
              </a:pr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b="1"/>
              </a:p>
            </p:txBody>
          </p:sp>
        </p:grpSp>
        <p:sp>
          <p:nvSpPr>
            <p:cNvPr id="80" name="TextBox 79">
              <a:extLst>
                <a:ext uri="{FF2B5EF4-FFF2-40B4-BE49-F238E27FC236}">
                  <a16:creationId xmlns:a16="http://schemas.microsoft.com/office/drawing/2014/main" id="{8C9E29C1-C344-49C1-944B-5296DDB011C8}"/>
                </a:ext>
              </a:extLst>
            </p:cNvPr>
            <p:cNvSpPr txBox="1"/>
            <p:nvPr/>
          </p:nvSpPr>
          <p:spPr>
            <a:xfrm>
              <a:off x="9767187" y="1472267"/>
              <a:ext cx="1858762" cy="523220"/>
            </a:xfrm>
            <a:prstGeom prst="rect">
              <a:avLst/>
            </a:prstGeom>
            <a:noFill/>
          </p:spPr>
          <p:txBody>
            <a:bodyPr wrap="square" lIns="0" rtlCol="0" anchor="b">
              <a:spAutoFit/>
            </a:bodyPr>
            <a:lstStyle/>
            <a:p>
              <a:r>
                <a:rPr lang="tr-TR" sz="1400" b="1" noProof="1"/>
                <a:t>           Sonuçların </a:t>
              </a:r>
            </a:p>
            <a:p>
              <a:r>
                <a:rPr lang="tr-TR" sz="1400" b="1" noProof="1"/>
                <a:t>          Değerlendirilmesi</a:t>
              </a:r>
              <a:endParaRPr lang="en-US" sz="1400" b="1" noProof="1"/>
            </a:p>
          </p:txBody>
        </p:sp>
        <p:cxnSp>
          <p:nvCxnSpPr>
            <p:cNvPr id="99" name="Straight Connector 98">
              <a:extLst>
                <a:ext uri="{FF2B5EF4-FFF2-40B4-BE49-F238E27FC236}">
                  <a16:creationId xmlns:a16="http://schemas.microsoft.com/office/drawing/2014/main" id="{0F5CD92A-AEED-4C13-9350-B79D83797B16}"/>
                </a:ext>
              </a:extLst>
            </p:cNvPr>
            <p:cNvCxnSpPr>
              <a:cxnSpLocks/>
            </p:cNvCxnSpPr>
            <p:nvPr/>
          </p:nvCxnSpPr>
          <p:spPr>
            <a:xfrm>
              <a:off x="9798456" y="3534166"/>
              <a:ext cx="1646806" cy="0"/>
            </a:xfrm>
            <a:prstGeom prst="line">
              <a:avLst/>
            </a:prstGeom>
            <a:ln w="3175">
              <a:solidFill>
                <a:schemeClr val="accent6"/>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4" name="Metin kutusu 83">
              <a:extLst>
                <a:ext uri="{FF2B5EF4-FFF2-40B4-BE49-F238E27FC236}">
                  <a16:creationId xmlns:a16="http://schemas.microsoft.com/office/drawing/2014/main" id="{51F93C98-2515-457D-A190-F7DDFF8AC786}"/>
                </a:ext>
              </a:extLst>
            </p:cNvPr>
            <p:cNvSpPr txBox="1"/>
            <p:nvPr/>
          </p:nvSpPr>
          <p:spPr>
            <a:xfrm>
              <a:off x="9676711" y="1541633"/>
              <a:ext cx="482397" cy="400110"/>
            </a:xfrm>
            <a:prstGeom prst="rect">
              <a:avLst/>
            </a:prstGeom>
            <a:noFill/>
          </p:spPr>
          <p:txBody>
            <a:bodyPr wrap="square" rtlCol="0">
              <a:spAutoFit/>
            </a:bodyPr>
            <a:lstStyle/>
            <a:p>
              <a:r>
                <a:rPr lang="tr-TR" sz="2000" b="1" dirty="0"/>
                <a:t>[6]</a:t>
              </a:r>
            </a:p>
          </p:txBody>
        </p:sp>
      </p:grpSp>
      <p:grpSp>
        <p:nvGrpSpPr>
          <p:cNvPr id="46" name="Grup 45">
            <a:extLst>
              <a:ext uri="{FF2B5EF4-FFF2-40B4-BE49-F238E27FC236}">
                <a16:creationId xmlns:a16="http://schemas.microsoft.com/office/drawing/2014/main" id="{F3F9D4D0-C84F-4222-A908-6D600E90FC4D}"/>
              </a:ext>
            </a:extLst>
          </p:cNvPr>
          <p:cNvGrpSpPr/>
          <p:nvPr/>
        </p:nvGrpSpPr>
        <p:grpSpPr>
          <a:xfrm>
            <a:off x="6644698" y="5101695"/>
            <a:ext cx="3650244" cy="963928"/>
            <a:chOff x="6644698" y="4429034"/>
            <a:chExt cx="3650244" cy="963928"/>
          </a:xfrm>
        </p:grpSpPr>
        <p:cxnSp>
          <p:nvCxnSpPr>
            <p:cNvPr id="6" name="Düz Bağlayıcı 5">
              <a:extLst>
                <a:ext uri="{FF2B5EF4-FFF2-40B4-BE49-F238E27FC236}">
                  <a16:creationId xmlns:a16="http://schemas.microsoft.com/office/drawing/2014/main" id="{CCD3D66F-1CDA-470C-B271-D284AAC12076}"/>
                </a:ext>
              </a:extLst>
            </p:cNvPr>
            <p:cNvCxnSpPr>
              <a:cxnSpLocks/>
            </p:cNvCxnSpPr>
            <p:nvPr/>
          </p:nvCxnSpPr>
          <p:spPr>
            <a:xfrm>
              <a:off x="10294942" y="4429034"/>
              <a:ext cx="0" cy="584143"/>
            </a:xfrm>
            <a:prstGeom prst="line">
              <a:avLst/>
            </a:prstGeom>
            <a:ln>
              <a:solidFill>
                <a:schemeClr val="accent6">
                  <a:lumMod val="50000"/>
                </a:schemeClr>
              </a:solidFill>
            </a:ln>
          </p:spPr>
          <p:style>
            <a:lnRef idx="1">
              <a:schemeClr val="accent2"/>
            </a:lnRef>
            <a:fillRef idx="0">
              <a:schemeClr val="accent2"/>
            </a:fillRef>
            <a:effectRef idx="0">
              <a:schemeClr val="accent2"/>
            </a:effectRef>
            <a:fontRef idx="minor">
              <a:schemeClr val="tx1"/>
            </a:fontRef>
          </p:style>
        </p:cxnSp>
        <p:cxnSp>
          <p:nvCxnSpPr>
            <p:cNvPr id="10" name="Düz Bağlayıcı 9">
              <a:extLst>
                <a:ext uri="{FF2B5EF4-FFF2-40B4-BE49-F238E27FC236}">
                  <a16:creationId xmlns:a16="http://schemas.microsoft.com/office/drawing/2014/main" id="{D3A8AF8B-87D1-450F-A48F-EDC9BFFC9460}"/>
                </a:ext>
              </a:extLst>
            </p:cNvPr>
            <p:cNvCxnSpPr>
              <a:cxnSpLocks/>
            </p:cNvCxnSpPr>
            <p:nvPr/>
          </p:nvCxnSpPr>
          <p:spPr>
            <a:xfrm flipH="1">
              <a:off x="6644698" y="5013177"/>
              <a:ext cx="3646166"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Düz Ok Bağlayıcısı 17">
              <a:extLst>
                <a:ext uri="{FF2B5EF4-FFF2-40B4-BE49-F238E27FC236}">
                  <a16:creationId xmlns:a16="http://schemas.microsoft.com/office/drawing/2014/main" id="{103148AD-2445-4211-B41E-A2192B0B52C9}"/>
                </a:ext>
              </a:extLst>
            </p:cNvPr>
            <p:cNvCxnSpPr>
              <a:cxnSpLocks/>
            </p:cNvCxnSpPr>
            <p:nvPr/>
          </p:nvCxnSpPr>
          <p:spPr>
            <a:xfrm flipV="1">
              <a:off x="6675569" y="4471074"/>
              <a:ext cx="0" cy="504056"/>
            </a:xfrm>
            <a:prstGeom prst="straightConnector1">
              <a:avLst/>
            </a:prstGeom>
            <a:ln>
              <a:solidFill>
                <a:schemeClr val="accent6">
                  <a:lumMod val="50000"/>
                </a:schemeClr>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6" name="Düz Ok Bağlayıcısı 85">
              <a:extLst>
                <a:ext uri="{FF2B5EF4-FFF2-40B4-BE49-F238E27FC236}">
                  <a16:creationId xmlns:a16="http://schemas.microsoft.com/office/drawing/2014/main" id="{54097C33-0398-4912-9507-8E838A7DF580}"/>
                </a:ext>
              </a:extLst>
            </p:cNvPr>
            <p:cNvCxnSpPr/>
            <p:nvPr/>
          </p:nvCxnSpPr>
          <p:spPr>
            <a:xfrm flipV="1">
              <a:off x="8469988" y="4509121"/>
              <a:ext cx="0" cy="504056"/>
            </a:xfrm>
            <a:prstGeom prst="straightConnector1">
              <a:avLst/>
            </a:prstGeom>
            <a:ln>
              <a:solidFill>
                <a:schemeClr val="accent6">
                  <a:lumMod val="50000"/>
                </a:schemeClr>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0" name="Metin kutusu 19">
              <a:extLst>
                <a:ext uri="{FF2B5EF4-FFF2-40B4-BE49-F238E27FC236}">
                  <a16:creationId xmlns:a16="http://schemas.microsoft.com/office/drawing/2014/main" id="{06C5AB5B-F458-4564-A8B0-616500D1EE84}"/>
                </a:ext>
              </a:extLst>
            </p:cNvPr>
            <p:cNvSpPr txBox="1"/>
            <p:nvPr/>
          </p:nvSpPr>
          <p:spPr>
            <a:xfrm>
              <a:off x="7464152" y="5085185"/>
              <a:ext cx="2179922" cy="307777"/>
            </a:xfrm>
            <a:prstGeom prst="rect">
              <a:avLst/>
            </a:prstGeom>
            <a:noFill/>
          </p:spPr>
          <p:txBody>
            <a:bodyPr wrap="square" rtlCol="0">
              <a:spAutoFit/>
            </a:bodyPr>
            <a:lstStyle/>
            <a:p>
              <a:pPr algn="ctr"/>
              <a:r>
                <a:rPr lang="tr-TR" sz="1400" b="1" dirty="0"/>
                <a:t>Geri Bildirim</a:t>
              </a:r>
            </a:p>
          </p:txBody>
        </p:sp>
      </p:grpSp>
      <p:sp>
        <p:nvSpPr>
          <p:cNvPr id="70" name="Rectangle 40">
            <a:extLst>
              <a:ext uri="{FF2B5EF4-FFF2-40B4-BE49-F238E27FC236}">
                <a16:creationId xmlns:a16="http://schemas.microsoft.com/office/drawing/2014/main" id="{1A1FEB70-103F-4872-9F53-DA2561690EC8}"/>
              </a:ext>
            </a:extLst>
          </p:cNvPr>
          <p:cNvSpPr/>
          <p:nvPr/>
        </p:nvSpPr>
        <p:spPr>
          <a:xfrm>
            <a:off x="547373" y="2795976"/>
            <a:ext cx="1678380" cy="1477328"/>
          </a:xfrm>
          <a:prstGeom prst="rect">
            <a:avLst/>
          </a:prstGeom>
        </p:spPr>
        <p:txBody>
          <a:bodyPr wrap="square" lIns="0">
            <a:spAutoFit/>
          </a:bodyPr>
          <a:lstStyle/>
          <a:p>
            <a:pPr marL="171450" indent="-171450">
              <a:spcBef>
                <a:spcPts val="600"/>
              </a:spcBef>
              <a:buFont typeface="Arial" panose="020B0604020202020204" pitchFamily="34" charset="0"/>
              <a:buChar char="•"/>
            </a:pPr>
            <a:r>
              <a:rPr lang="tr-TR" sz="1400" noProof="1"/>
              <a:t>Dış çevre paydaşları</a:t>
            </a:r>
          </a:p>
          <a:p>
            <a:pPr marL="171450" indent="-171450">
              <a:spcBef>
                <a:spcPts val="600"/>
              </a:spcBef>
              <a:buFont typeface="Arial" panose="020B0604020202020204" pitchFamily="34" charset="0"/>
              <a:buChar char="•"/>
            </a:pPr>
            <a:r>
              <a:rPr lang="tr-TR" sz="1400" noProof="1"/>
              <a:t>İç çevre Paydaşları</a:t>
            </a:r>
          </a:p>
          <a:p>
            <a:pPr marL="171450" indent="-171450">
              <a:spcBef>
                <a:spcPts val="600"/>
              </a:spcBef>
              <a:buFont typeface="Arial" panose="020B0604020202020204" pitchFamily="34" charset="0"/>
              <a:buChar char="•"/>
            </a:pPr>
            <a:r>
              <a:rPr lang="tr-TR" sz="1400" noProof="1"/>
              <a:t>Arayüzey Paydaşlar</a:t>
            </a:r>
          </a:p>
          <a:p>
            <a:pPr>
              <a:spcBef>
                <a:spcPts val="1200"/>
              </a:spcBef>
            </a:pPr>
            <a:endParaRPr lang="en-US" sz="1400" noProof="1"/>
          </a:p>
        </p:txBody>
      </p:sp>
      <p:sp>
        <p:nvSpPr>
          <p:cNvPr id="83" name="Rectangle: Rounded Corners 5">
            <a:extLst>
              <a:ext uri="{FF2B5EF4-FFF2-40B4-BE49-F238E27FC236}">
                <a16:creationId xmlns:a16="http://schemas.microsoft.com/office/drawing/2014/main" id="{74FBBD5E-D7F8-41B5-8D8A-DCD7E38F8FA8}"/>
              </a:ext>
            </a:extLst>
          </p:cNvPr>
          <p:cNvSpPr/>
          <p:nvPr/>
        </p:nvSpPr>
        <p:spPr>
          <a:xfrm>
            <a:off x="352424" y="407192"/>
            <a:ext cx="634416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         stratejik paydaş yönetim süreci</a:t>
            </a:r>
            <a:endParaRPr lang="en-US" sz="2000" b="1" dirty="0">
              <a:solidFill>
                <a:schemeClr val="bg1"/>
              </a:solidFill>
              <a:latin typeface="+mj-lt"/>
            </a:endParaRPr>
          </a:p>
        </p:txBody>
      </p:sp>
      <p:sp>
        <p:nvSpPr>
          <p:cNvPr id="85" name="Oval 84">
            <a:extLst>
              <a:ext uri="{FF2B5EF4-FFF2-40B4-BE49-F238E27FC236}">
                <a16:creationId xmlns:a16="http://schemas.microsoft.com/office/drawing/2014/main" id="{418764D7-264D-4B68-A3BF-23F61F36AFE4}"/>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7" name="Straight Connector 7">
            <a:extLst>
              <a:ext uri="{FF2B5EF4-FFF2-40B4-BE49-F238E27FC236}">
                <a16:creationId xmlns:a16="http://schemas.microsoft.com/office/drawing/2014/main" id="{A5EE665E-C999-44BA-9CAF-4EF51569E92A}"/>
              </a:ext>
            </a:extLst>
          </p:cNvPr>
          <p:cNvCxnSpPr>
            <a:cxnSpLocks/>
            <a:stCxn id="83" idx="3"/>
          </p:cNvCxnSpPr>
          <p:nvPr/>
        </p:nvCxnSpPr>
        <p:spPr>
          <a:xfrm>
            <a:off x="6696589" y="747711"/>
            <a:ext cx="5495411"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84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wipe(left)">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wipe(left)">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7"/>
                                        </p:tgtEl>
                                        <p:attrNameLst>
                                          <p:attrName>style.visibility</p:attrName>
                                        </p:attrNameLst>
                                      </p:cBhvr>
                                      <p:to>
                                        <p:strVal val="visible"/>
                                      </p:to>
                                    </p:set>
                                    <p:animEffect transition="in" filter="wipe(left)">
                                      <p:cBhvr>
                                        <p:cTn id="22" dur="500"/>
                                        <p:tgtEl>
                                          <p:spTgt spid="5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left)">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3"/>
                                        </p:tgtEl>
                                        <p:attrNameLst>
                                          <p:attrName>style.visibility</p:attrName>
                                        </p:attrNameLst>
                                      </p:cBhvr>
                                      <p:to>
                                        <p:strVal val="visible"/>
                                      </p:to>
                                    </p:set>
                                    <p:animEffect transition="in" filter="wipe(left)">
                                      <p:cBhvr>
                                        <p:cTn id="32" dur="500"/>
                                        <p:tgtEl>
                                          <p:spTgt spid="6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wipe(left)">
                                      <p:cBhvr>
                                        <p:cTn id="37" dur="500"/>
                                        <p:tgtEl>
                                          <p:spTgt spid="3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9"/>
                                        </p:tgtEl>
                                        <p:attrNameLst>
                                          <p:attrName>style.visibility</p:attrName>
                                        </p:attrNameLst>
                                      </p:cBhvr>
                                      <p:to>
                                        <p:strVal val="visible"/>
                                      </p:to>
                                    </p:set>
                                    <p:animEffect transition="in" filter="wipe(left)">
                                      <p:cBhvr>
                                        <p:cTn id="42" dur="500"/>
                                        <p:tgtEl>
                                          <p:spTgt spid="6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wipe(left)">
                                      <p:cBhvr>
                                        <p:cTn id="47" dur="500"/>
                                        <p:tgtEl>
                                          <p:spTgt spid="4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75"/>
                                        </p:tgtEl>
                                        <p:attrNameLst>
                                          <p:attrName>style.visibility</p:attrName>
                                        </p:attrNameLst>
                                      </p:cBhvr>
                                      <p:to>
                                        <p:strVal val="visible"/>
                                      </p:to>
                                    </p:set>
                                    <p:animEffect transition="in" filter="wipe(left)">
                                      <p:cBhvr>
                                        <p:cTn id="52" dur="500"/>
                                        <p:tgtEl>
                                          <p:spTgt spid="7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44"/>
                                        </p:tgtEl>
                                        <p:attrNameLst>
                                          <p:attrName>style.visibility</p:attrName>
                                        </p:attrNameLst>
                                      </p:cBhvr>
                                      <p:to>
                                        <p:strVal val="visible"/>
                                      </p:to>
                                    </p:set>
                                    <p:animEffect transition="in" filter="wipe(left)">
                                      <p:cBhvr>
                                        <p:cTn id="57" dur="500"/>
                                        <p:tgtEl>
                                          <p:spTgt spid="4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81"/>
                                        </p:tgtEl>
                                        <p:attrNameLst>
                                          <p:attrName>style.visibility</p:attrName>
                                        </p:attrNameLst>
                                      </p:cBhvr>
                                      <p:to>
                                        <p:strVal val="visible"/>
                                      </p:to>
                                    </p:set>
                                    <p:animEffect transition="in" filter="wipe(left)">
                                      <p:cBhvr>
                                        <p:cTn id="62" dur="500"/>
                                        <p:tgtEl>
                                          <p:spTgt spid="8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nodeType="clickEffect">
                                  <p:stCondLst>
                                    <p:cond delay="0"/>
                                  </p:stCondLst>
                                  <p:childTnLst>
                                    <p:set>
                                      <p:cBhvr>
                                        <p:cTn id="66" dur="1" fill="hold">
                                          <p:stCondLst>
                                            <p:cond delay="0"/>
                                          </p:stCondLst>
                                        </p:cTn>
                                        <p:tgtEl>
                                          <p:spTgt spid="46"/>
                                        </p:tgtEl>
                                        <p:attrNameLst>
                                          <p:attrName>style.visibility</p:attrName>
                                        </p:attrNameLst>
                                      </p:cBhvr>
                                      <p:to>
                                        <p:strVal val="visible"/>
                                      </p:to>
                                    </p:set>
                                    <p:animEffect transition="in" filter="wipe(right)">
                                      <p:cBhvr>
                                        <p:cTn id="6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81" grpId="0"/>
      <p:bldP spid="69" grpId="0"/>
      <p:bldP spid="63" grpId="0"/>
      <p:bldP spid="75" grpId="0"/>
      <p:bldP spid="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adım 1.  paydaşların belirlenmesi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Rectangle 39">
            <a:extLst>
              <a:ext uri="{FF2B5EF4-FFF2-40B4-BE49-F238E27FC236}">
                <a16:creationId xmlns:a16="http://schemas.microsoft.com/office/drawing/2014/main" id="{A78699D1-FC34-28D5-2C70-176FCDB9E904}"/>
              </a:ext>
            </a:extLst>
          </p:cNvPr>
          <p:cNvSpPr/>
          <p:nvPr/>
        </p:nvSpPr>
        <p:spPr>
          <a:xfrm flipH="1">
            <a:off x="4883726" y="3204277"/>
            <a:ext cx="46225" cy="1814531"/>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etin kutusu 4">
            <a:extLst>
              <a:ext uri="{FF2B5EF4-FFF2-40B4-BE49-F238E27FC236}">
                <a16:creationId xmlns:a16="http://schemas.microsoft.com/office/drawing/2014/main" id="{5C394E63-97DE-91CC-9D28-12A74A8F2E07}"/>
              </a:ext>
            </a:extLst>
          </p:cNvPr>
          <p:cNvSpPr txBox="1"/>
          <p:nvPr/>
        </p:nvSpPr>
        <p:spPr>
          <a:xfrm>
            <a:off x="5127379" y="3072741"/>
            <a:ext cx="6055568" cy="2031325"/>
          </a:xfrm>
          <a:prstGeom prst="rect">
            <a:avLst/>
          </a:prstGeom>
          <a:noFill/>
        </p:spPr>
        <p:txBody>
          <a:bodyPr wrap="square" rtlCol="0">
            <a:spAutoFit/>
          </a:bodyPr>
          <a:lstStyle/>
          <a:p>
            <a:pPr marL="285750" indent="-285750">
              <a:buFont typeface="Arial" panose="020B0604020202020204" pitchFamily="34" charset="0"/>
              <a:buChar char="•"/>
            </a:pPr>
            <a:r>
              <a:rPr lang="tr-TR" dirty="0">
                <a:latin typeface="+mj-lt"/>
              </a:rPr>
              <a:t>Kurumsal faaliyetleri ve performansı etkileyen, aynı zamanda da kurumsal faaliyetlerden ve kurumun performansından etkilenen kişi, grup ve kurumlar nelerdir?</a:t>
            </a:r>
          </a:p>
          <a:p>
            <a:pPr marL="285750" indent="-285750">
              <a:buFont typeface="Arial" panose="020B0604020202020204" pitchFamily="34" charset="0"/>
              <a:buChar char="•"/>
            </a:pPr>
            <a:endParaRPr lang="tr-TR" dirty="0">
              <a:latin typeface="+mj-lt"/>
            </a:endParaRPr>
          </a:p>
          <a:p>
            <a:pPr marL="285750" indent="-285750">
              <a:buFont typeface="Arial" panose="020B0604020202020204" pitchFamily="34" charset="0"/>
              <a:buChar char="•"/>
            </a:pPr>
            <a:r>
              <a:rPr lang="tr-TR" dirty="0">
                <a:latin typeface="+mj-lt"/>
              </a:rPr>
              <a:t>Paydaşları nasıl sınıflandırabiliriz?</a:t>
            </a:r>
          </a:p>
          <a:p>
            <a:pPr marL="285750" indent="-285750">
              <a:buFont typeface="Arial" panose="020B0604020202020204" pitchFamily="34" charset="0"/>
              <a:buChar char="•"/>
            </a:pPr>
            <a:endParaRPr lang="tr-TR" dirty="0">
              <a:latin typeface="+mj-lt"/>
            </a:endParaRPr>
          </a:p>
          <a:p>
            <a:pPr marL="285750" indent="-285750">
              <a:buFont typeface="Arial" panose="020B0604020202020204" pitchFamily="34" charset="0"/>
              <a:buChar char="•"/>
            </a:pPr>
            <a:r>
              <a:rPr lang="tr-TR" dirty="0">
                <a:latin typeface="+mj-lt"/>
              </a:rPr>
              <a:t>Paydaşlar kendi aralarında etkileşimi nasıl gelişmektedir?</a:t>
            </a:r>
          </a:p>
        </p:txBody>
      </p:sp>
    </p:spTree>
    <p:extLst>
      <p:ext uri="{BB962C8B-B14F-4D97-AF65-F5344CB8AC3E}">
        <p14:creationId xmlns:p14="http://schemas.microsoft.com/office/powerpoint/2010/main" val="3909725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50E3917D-C478-41F6-A1FF-0E61E4505102}"/>
              </a:ext>
            </a:extLst>
          </p:cNvPr>
          <p:cNvSpPr/>
          <p:nvPr/>
        </p:nvSpPr>
        <p:spPr>
          <a:xfrm>
            <a:off x="5541189" y="1850699"/>
            <a:ext cx="5477571" cy="4860017"/>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5" name="Oval 4">
            <a:extLst>
              <a:ext uri="{FF2B5EF4-FFF2-40B4-BE49-F238E27FC236}">
                <a16:creationId xmlns:a16="http://schemas.microsoft.com/office/drawing/2014/main" id="{CB9D038C-9DEC-4529-9F95-35863D1A436A}"/>
              </a:ext>
            </a:extLst>
          </p:cNvPr>
          <p:cNvSpPr/>
          <p:nvPr/>
        </p:nvSpPr>
        <p:spPr>
          <a:xfrm>
            <a:off x="6200803" y="3257477"/>
            <a:ext cx="4014899" cy="3268475"/>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6" name="Oval 5">
            <a:extLst>
              <a:ext uri="{FF2B5EF4-FFF2-40B4-BE49-F238E27FC236}">
                <a16:creationId xmlns:a16="http://schemas.microsoft.com/office/drawing/2014/main" id="{E31B6845-1E6B-4293-BD15-A883D9162817}"/>
              </a:ext>
            </a:extLst>
          </p:cNvPr>
          <p:cNvSpPr/>
          <p:nvPr/>
        </p:nvSpPr>
        <p:spPr>
          <a:xfrm>
            <a:off x="7021797" y="4272938"/>
            <a:ext cx="2307769" cy="220816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7" name="Metin kutusu 6">
            <a:extLst>
              <a:ext uri="{FF2B5EF4-FFF2-40B4-BE49-F238E27FC236}">
                <a16:creationId xmlns:a16="http://schemas.microsoft.com/office/drawing/2014/main" id="{106E0FCB-ACCF-49C4-AE56-5270BFF4518A}"/>
              </a:ext>
            </a:extLst>
          </p:cNvPr>
          <p:cNvSpPr txBox="1"/>
          <p:nvPr/>
        </p:nvSpPr>
        <p:spPr>
          <a:xfrm>
            <a:off x="7054957" y="3353417"/>
            <a:ext cx="2323322" cy="338554"/>
          </a:xfrm>
          <a:prstGeom prst="rect">
            <a:avLst/>
          </a:prstGeom>
          <a:noFill/>
        </p:spPr>
        <p:txBody>
          <a:bodyPr wrap="square" rtlCol="0">
            <a:spAutoFit/>
          </a:bodyPr>
          <a:lstStyle/>
          <a:p>
            <a:pPr algn="ctr"/>
            <a:r>
              <a:rPr lang="tr-TR" sz="1600" b="1" dirty="0"/>
              <a:t>GÖREV ÇEVRESİ</a:t>
            </a:r>
          </a:p>
        </p:txBody>
      </p:sp>
      <p:sp>
        <p:nvSpPr>
          <p:cNvPr id="8" name="Metin kutusu 7">
            <a:extLst>
              <a:ext uri="{FF2B5EF4-FFF2-40B4-BE49-F238E27FC236}">
                <a16:creationId xmlns:a16="http://schemas.microsoft.com/office/drawing/2014/main" id="{58F28570-CC00-401F-91CB-F69B6C2F6D96}"/>
              </a:ext>
            </a:extLst>
          </p:cNvPr>
          <p:cNvSpPr txBox="1"/>
          <p:nvPr/>
        </p:nvSpPr>
        <p:spPr>
          <a:xfrm>
            <a:off x="5521337" y="3713036"/>
            <a:ext cx="1334277"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Bankalar</a:t>
            </a:r>
          </a:p>
        </p:txBody>
      </p:sp>
      <p:sp>
        <p:nvSpPr>
          <p:cNvPr id="9" name="Metin kutusu 8">
            <a:extLst>
              <a:ext uri="{FF2B5EF4-FFF2-40B4-BE49-F238E27FC236}">
                <a16:creationId xmlns:a16="http://schemas.microsoft.com/office/drawing/2014/main" id="{2FEB58DD-AEC3-4B0C-A9FE-BCC5DA0322E1}"/>
              </a:ext>
            </a:extLst>
          </p:cNvPr>
          <p:cNvSpPr txBox="1"/>
          <p:nvPr/>
        </p:nvSpPr>
        <p:spPr>
          <a:xfrm>
            <a:off x="6919664" y="2377051"/>
            <a:ext cx="2020078"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Devlet</a:t>
            </a:r>
          </a:p>
        </p:txBody>
      </p:sp>
      <p:sp>
        <p:nvSpPr>
          <p:cNvPr id="10" name="Metin kutusu 9">
            <a:extLst>
              <a:ext uri="{FF2B5EF4-FFF2-40B4-BE49-F238E27FC236}">
                <a16:creationId xmlns:a16="http://schemas.microsoft.com/office/drawing/2014/main" id="{DEE96C43-9C5A-4767-9BC1-0B9FED3E7FD8}"/>
              </a:ext>
            </a:extLst>
          </p:cNvPr>
          <p:cNvSpPr txBox="1"/>
          <p:nvPr/>
        </p:nvSpPr>
        <p:spPr>
          <a:xfrm>
            <a:off x="9091768" y="5401112"/>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Hissedarlar</a:t>
            </a:r>
          </a:p>
        </p:txBody>
      </p:sp>
      <p:sp>
        <p:nvSpPr>
          <p:cNvPr id="11" name="Metin kutusu 10">
            <a:extLst>
              <a:ext uri="{FF2B5EF4-FFF2-40B4-BE49-F238E27FC236}">
                <a16:creationId xmlns:a16="http://schemas.microsoft.com/office/drawing/2014/main" id="{E7DE6CC6-B6E8-4ED9-A626-95CC6018FC7E}"/>
              </a:ext>
            </a:extLst>
          </p:cNvPr>
          <p:cNvSpPr txBox="1"/>
          <p:nvPr/>
        </p:nvSpPr>
        <p:spPr>
          <a:xfrm>
            <a:off x="6200804" y="2771950"/>
            <a:ext cx="2212909"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Finansal Kiralama</a:t>
            </a:r>
          </a:p>
        </p:txBody>
      </p:sp>
      <p:sp>
        <p:nvSpPr>
          <p:cNvPr id="12" name="Metin kutusu 11">
            <a:extLst>
              <a:ext uri="{FF2B5EF4-FFF2-40B4-BE49-F238E27FC236}">
                <a16:creationId xmlns:a16="http://schemas.microsoft.com/office/drawing/2014/main" id="{05B34D3D-BA01-4CD5-A7F8-983F3D987CB1}"/>
              </a:ext>
            </a:extLst>
          </p:cNvPr>
          <p:cNvSpPr txBox="1"/>
          <p:nvPr/>
        </p:nvSpPr>
        <p:spPr>
          <a:xfrm>
            <a:off x="9008963" y="2713190"/>
            <a:ext cx="1334277"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Borsa</a:t>
            </a:r>
          </a:p>
        </p:txBody>
      </p:sp>
      <p:sp>
        <p:nvSpPr>
          <p:cNvPr id="13" name="Metin kutusu 12">
            <a:extLst>
              <a:ext uri="{FF2B5EF4-FFF2-40B4-BE49-F238E27FC236}">
                <a16:creationId xmlns:a16="http://schemas.microsoft.com/office/drawing/2014/main" id="{54324DD7-41A9-4A08-81D6-CF97572AD47C}"/>
              </a:ext>
            </a:extLst>
          </p:cNvPr>
          <p:cNvSpPr txBox="1"/>
          <p:nvPr/>
        </p:nvSpPr>
        <p:spPr>
          <a:xfrm>
            <a:off x="5697216" y="3178481"/>
            <a:ext cx="2010746" cy="584775"/>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Portföy yönetim şirketleri</a:t>
            </a:r>
          </a:p>
        </p:txBody>
      </p:sp>
      <p:sp>
        <p:nvSpPr>
          <p:cNvPr id="15" name="Metin kutusu 14">
            <a:extLst>
              <a:ext uri="{FF2B5EF4-FFF2-40B4-BE49-F238E27FC236}">
                <a16:creationId xmlns:a16="http://schemas.microsoft.com/office/drawing/2014/main" id="{A3217427-3225-4576-A910-CA7D1930C6DD}"/>
              </a:ext>
            </a:extLst>
          </p:cNvPr>
          <p:cNvSpPr txBox="1"/>
          <p:nvPr/>
        </p:nvSpPr>
        <p:spPr>
          <a:xfrm>
            <a:off x="8204957" y="2354789"/>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Toplum</a:t>
            </a:r>
          </a:p>
        </p:txBody>
      </p:sp>
      <p:sp>
        <p:nvSpPr>
          <p:cNvPr id="16" name="Metin kutusu 15">
            <a:extLst>
              <a:ext uri="{FF2B5EF4-FFF2-40B4-BE49-F238E27FC236}">
                <a16:creationId xmlns:a16="http://schemas.microsoft.com/office/drawing/2014/main" id="{457CA154-8C9C-4997-9166-BCE256E0DF6A}"/>
              </a:ext>
            </a:extLst>
          </p:cNvPr>
          <p:cNvSpPr txBox="1"/>
          <p:nvPr/>
        </p:nvSpPr>
        <p:spPr>
          <a:xfrm>
            <a:off x="7129666" y="3713036"/>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Meslek örgütleri</a:t>
            </a:r>
          </a:p>
        </p:txBody>
      </p:sp>
      <p:sp>
        <p:nvSpPr>
          <p:cNvPr id="17" name="Metin kutusu 16">
            <a:extLst>
              <a:ext uri="{FF2B5EF4-FFF2-40B4-BE49-F238E27FC236}">
                <a16:creationId xmlns:a16="http://schemas.microsoft.com/office/drawing/2014/main" id="{598E9E3F-0F4E-4BEA-B331-20CF9A0213DB}"/>
              </a:ext>
            </a:extLst>
          </p:cNvPr>
          <p:cNvSpPr txBox="1"/>
          <p:nvPr/>
        </p:nvSpPr>
        <p:spPr>
          <a:xfrm>
            <a:off x="6312807" y="4510663"/>
            <a:ext cx="1018779"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STK</a:t>
            </a:r>
          </a:p>
        </p:txBody>
      </p:sp>
      <p:sp>
        <p:nvSpPr>
          <p:cNvPr id="18" name="Metin kutusu 17">
            <a:extLst>
              <a:ext uri="{FF2B5EF4-FFF2-40B4-BE49-F238E27FC236}">
                <a16:creationId xmlns:a16="http://schemas.microsoft.com/office/drawing/2014/main" id="{9912D712-1FFC-490F-940A-ED3FE1B7AC82}"/>
              </a:ext>
            </a:extLst>
          </p:cNvPr>
          <p:cNvSpPr txBox="1"/>
          <p:nvPr/>
        </p:nvSpPr>
        <p:spPr>
          <a:xfrm>
            <a:off x="9191986" y="4936157"/>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Rakipler</a:t>
            </a:r>
          </a:p>
        </p:txBody>
      </p:sp>
      <p:sp>
        <p:nvSpPr>
          <p:cNvPr id="19" name="Metin kutusu 18">
            <a:extLst>
              <a:ext uri="{FF2B5EF4-FFF2-40B4-BE49-F238E27FC236}">
                <a16:creationId xmlns:a16="http://schemas.microsoft.com/office/drawing/2014/main" id="{DD430195-EFC7-48B7-8FCC-0B569006D23A}"/>
              </a:ext>
            </a:extLst>
          </p:cNvPr>
          <p:cNvSpPr txBox="1"/>
          <p:nvPr/>
        </p:nvSpPr>
        <p:spPr>
          <a:xfrm>
            <a:off x="8479008" y="3973192"/>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Tedarikçiler</a:t>
            </a:r>
          </a:p>
        </p:txBody>
      </p:sp>
      <p:sp>
        <p:nvSpPr>
          <p:cNvPr id="20" name="Metin kutusu 19">
            <a:extLst>
              <a:ext uri="{FF2B5EF4-FFF2-40B4-BE49-F238E27FC236}">
                <a16:creationId xmlns:a16="http://schemas.microsoft.com/office/drawing/2014/main" id="{0B68F644-111B-423B-B7FF-9A4E13C3F003}"/>
              </a:ext>
            </a:extLst>
          </p:cNvPr>
          <p:cNvSpPr txBox="1"/>
          <p:nvPr/>
        </p:nvSpPr>
        <p:spPr>
          <a:xfrm>
            <a:off x="8909792" y="4307433"/>
            <a:ext cx="1456323" cy="584775"/>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Sigorta </a:t>
            </a:r>
          </a:p>
          <a:p>
            <a:r>
              <a:rPr lang="tr-TR" sz="1600" dirty="0"/>
              <a:t>      Kurumları</a:t>
            </a:r>
          </a:p>
        </p:txBody>
      </p:sp>
      <p:sp>
        <p:nvSpPr>
          <p:cNvPr id="21" name="Metin kutusu 20">
            <a:extLst>
              <a:ext uri="{FF2B5EF4-FFF2-40B4-BE49-F238E27FC236}">
                <a16:creationId xmlns:a16="http://schemas.microsoft.com/office/drawing/2014/main" id="{852CE2CA-C6E9-493B-BA6A-2028EAEBD08B}"/>
              </a:ext>
            </a:extLst>
          </p:cNvPr>
          <p:cNvSpPr txBox="1"/>
          <p:nvPr/>
        </p:nvSpPr>
        <p:spPr>
          <a:xfrm>
            <a:off x="6412298" y="3958683"/>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Bölge Nüfusu</a:t>
            </a:r>
          </a:p>
        </p:txBody>
      </p:sp>
      <p:sp>
        <p:nvSpPr>
          <p:cNvPr id="22" name="Metin kutusu 21">
            <a:extLst>
              <a:ext uri="{FF2B5EF4-FFF2-40B4-BE49-F238E27FC236}">
                <a16:creationId xmlns:a16="http://schemas.microsoft.com/office/drawing/2014/main" id="{6EBE06C8-4558-4314-8110-50EEB80D5487}"/>
              </a:ext>
            </a:extLst>
          </p:cNvPr>
          <p:cNvSpPr txBox="1"/>
          <p:nvPr/>
        </p:nvSpPr>
        <p:spPr>
          <a:xfrm>
            <a:off x="6419908" y="4936157"/>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Hastalar</a:t>
            </a:r>
          </a:p>
        </p:txBody>
      </p:sp>
      <p:sp>
        <p:nvSpPr>
          <p:cNvPr id="23" name="Metin kutusu 22">
            <a:extLst>
              <a:ext uri="{FF2B5EF4-FFF2-40B4-BE49-F238E27FC236}">
                <a16:creationId xmlns:a16="http://schemas.microsoft.com/office/drawing/2014/main" id="{0510448D-417A-4CD6-A9FB-32F3FBF72B70}"/>
              </a:ext>
            </a:extLst>
          </p:cNvPr>
          <p:cNvSpPr txBox="1"/>
          <p:nvPr/>
        </p:nvSpPr>
        <p:spPr>
          <a:xfrm>
            <a:off x="7039404" y="1872959"/>
            <a:ext cx="2323322" cy="338554"/>
          </a:xfrm>
          <a:prstGeom prst="rect">
            <a:avLst/>
          </a:prstGeom>
          <a:noFill/>
        </p:spPr>
        <p:txBody>
          <a:bodyPr wrap="square" rtlCol="0">
            <a:spAutoFit/>
          </a:bodyPr>
          <a:lstStyle/>
          <a:p>
            <a:pPr algn="ctr"/>
            <a:r>
              <a:rPr lang="tr-TR" sz="1600" b="1" dirty="0"/>
              <a:t>GENEL ÇEVRE</a:t>
            </a:r>
          </a:p>
        </p:txBody>
      </p:sp>
      <p:sp>
        <p:nvSpPr>
          <p:cNvPr id="24" name="Metin kutusu 23">
            <a:extLst>
              <a:ext uri="{FF2B5EF4-FFF2-40B4-BE49-F238E27FC236}">
                <a16:creationId xmlns:a16="http://schemas.microsoft.com/office/drawing/2014/main" id="{8A076291-CF7E-42E6-B0C1-D355143496A9}"/>
              </a:ext>
            </a:extLst>
          </p:cNvPr>
          <p:cNvSpPr txBox="1"/>
          <p:nvPr/>
        </p:nvSpPr>
        <p:spPr>
          <a:xfrm>
            <a:off x="6902560" y="4400390"/>
            <a:ext cx="2323322" cy="338554"/>
          </a:xfrm>
          <a:prstGeom prst="rect">
            <a:avLst/>
          </a:prstGeom>
          <a:noFill/>
        </p:spPr>
        <p:txBody>
          <a:bodyPr wrap="square" rtlCol="0">
            <a:spAutoFit/>
          </a:bodyPr>
          <a:lstStyle/>
          <a:p>
            <a:pPr algn="ctr"/>
            <a:r>
              <a:rPr lang="tr-TR" sz="1600" b="1" dirty="0"/>
              <a:t>İÇ ÇEVRE</a:t>
            </a:r>
          </a:p>
        </p:txBody>
      </p:sp>
      <p:sp>
        <p:nvSpPr>
          <p:cNvPr id="25" name="Metin kutusu 24">
            <a:extLst>
              <a:ext uri="{FF2B5EF4-FFF2-40B4-BE49-F238E27FC236}">
                <a16:creationId xmlns:a16="http://schemas.microsoft.com/office/drawing/2014/main" id="{C99BD897-BB8D-4B04-8777-1607155404A2}"/>
              </a:ext>
            </a:extLst>
          </p:cNvPr>
          <p:cNvSpPr txBox="1"/>
          <p:nvPr/>
        </p:nvSpPr>
        <p:spPr>
          <a:xfrm>
            <a:off x="7755824" y="4956822"/>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Personel</a:t>
            </a:r>
          </a:p>
        </p:txBody>
      </p:sp>
      <p:sp>
        <p:nvSpPr>
          <p:cNvPr id="26" name="Metin kutusu 25">
            <a:extLst>
              <a:ext uri="{FF2B5EF4-FFF2-40B4-BE49-F238E27FC236}">
                <a16:creationId xmlns:a16="http://schemas.microsoft.com/office/drawing/2014/main" id="{645A7129-5642-4BE5-BB92-47CC98D627D4}"/>
              </a:ext>
            </a:extLst>
          </p:cNvPr>
          <p:cNvSpPr txBox="1"/>
          <p:nvPr/>
        </p:nvSpPr>
        <p:spPr>
          <a:xfrm>
            <a:off x="7395221" y="5249303"/>
            <a:ext cx="2042213"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Yönetim kurulu</a:t>
            </a:r>
          </a:p>
        </p:txBody>
      </p:sp>
      <p:sp>
        <p:nvSpPr>
          <p:cNvPr id="27" name="Metin kutusu 26">
            <a:extLst>
              <a:ext uri="{FF2B5EF4-FFF2-40B4-BE49-F238E27FC236}">
                <a16:creationId xmlns:a16="http://schemas.microsoft.com/office/drawing/2014/main" id="{660A60C5-8ECD-4BF0-AB0D-7E658BA6EB08}"/>
              </a:ext>
            </a:extLst>
          </p:cNvPr>
          <p:cNvSpPr txBox="1"/>
          <p:nvPr/>
        </p:nvSpPr>
        <p:spPr>
          <a:xfrm>
            <a:off x="7054957" y="5535630"/>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Yöneticiler</a:t>
            </a:r>
          </a:p>
        </p:txBody>
      </p:sp>
      <p:sp>
        <p:nvSpPr>
          <p:cNvPr id="28" name="Metin kutusu 27">
            <a:extLst>
              <a:ext uri="{FF2B5EF4-FFF2-40B4-BE49-F238E27FC236}">
                <a16:creationId xmlns:a16="http://schemas.microsoft.com/office/drawing/2014/main" id="{5C531B66-8F10-41E0-9848-3315A51EAFE4}"/>
              </a:ext>
            </a:extLst>
          </p:cNvPr>
          <p:cNvSpPr txBox="1"/>
          <p:nvPr/>
        </p:nvSpPr>
        <p:spPr>
          <a:xfrm>
            <a:off x="6205684" y="5234736"/>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Sendikalar</a:t>
            </a:r>
          </a:p>
        </p:txBody>
      </p:sp>
      <p:sp>
        <p:nvSpPr>
          <p:cNvPr id="29" name="Metin kutusu 28">
            <a:extLst>
              <a:ext uri="{FF2B5EF4-FFF2-40B4-BE49-F238E27FC236}">
                <a16:creationId xmlns:a16="http://schemas.microsoft.com/office/drawing/2014/main" id="{80B22AB5-3AE9-4455-8FB2-B58908A3BCA2}"/>
              </a:ext>
            </a:extLst>
          </p:cNvPr>
          <p:cNvSpPr txBox="1"/>
          <p:nvPr/>
        </p:nvSpPr>
        <p:spPr>
          <a:xfrm>
            <a:off x="6956657" y="4685080"/>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Bağlı kurumlar</a:t>
            </a:r>
          </a:p>
        </p:txBody>
      </p:sp>
      <p:sp>
        <p:nvSpPr>
          <p:cNvPr id="30" name="Metin kutusu 29">
            <a:extLst>
              <a:ext uri="{FF2B5EF4-FFF2-40B4-BE49-F238E27FC236}">
                <a16:creationId xmlns:a16="http://schemas.microsoft.com/office/drawing/2014/main" id="{BCE599FB-93F5-48A8-806C-726C01759A9F}"/>
              </a:ext>
            </a:extLst>
          </p:cNvPr>
          <p:cNvSpPr txBox="1"/>
          <p:nvPr/>
        </p:nvSpPr>
        <p:spPr>
          <a:xfrm>
            <a:off x="7456486" y="5775884"/>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Danışmanlar</a:t>
            </a:r>
          </a:p>
        </p:txBody>
      </p:sp>
      <p:sp>
        <p:nvSpPr>
          <p:cNvPr id="57" name="Metin kutusu 56">
            <a:extLst>
              <a:ext uri="{FF2B5EF4-FFF2-40B4-BE49-F238E27FC236}">
                <a16:creationId xmlns:a16="http://schemas.microsoft.com/office/drawing/2014/main" id="{9F6A1FF3-A794-4FCE-BB23-E30EF814C30C}"/>
              </a:ext>
            </a:extLst>
          </p:cNvPr>
          <p:cNvSpPr txBox="1"/>
          <p:nvPr/>
        </p:nvSpPr>
        <p:spPr>
          <a:xfrm>
            <a:off x="9210330" y="3132540"/>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Hissedarlar</a:t>
            </a:r>
          </a:p>
        </p:txBody>
      </p:sp>
      <p:sp>
        <p:nvSpPr>
          <p:cNvPr id="31" name="Metin kutusu 30">
            <a:extLst>
              <a:ext uri="{FF2B5EF4-FFF2-40B4-BE49-F238E27FC236}">
                <a16:creationId xmlns:a16="http://schemas.microsoft.com/office/drawing/2014/main" id="{6D4FE81B-9CDB-4F09-ACC0-61EA8BF33EF6}"/>
              </a:ext>
            </a:extLst>
          </p:cNvPr>
          <p:cNvSpPr txBox="1"/>
          <p:nvPr/>
        </p:nvSpPr>
        <p:spPr>
          <a:xfrm>
            <a:off x="8636825" y="3556651"/>
            <a:ext cx="2528473"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Akreditasyon kurumları</a:t>
            </a:r>
          </a:p>
        </p:txBody>
      </p:sp>
      <p:sp>
        <p:nvSpPr>
          <p:cNvPr id="32" name="Metin kutusu 31">
            <a:extLst>
              <a:ext uri="{FF2B5EF4-FFF2-40B4-BE49-F238E27FC236}">
                <a16:creationId xmlns:a16="http://schemas.microsoft.com/office/drawing/2014/main" id="{847AF456-3BBB-41DD-B161-B50BAFC262F9}"/>
              </a:ext>
            </a:extLst>
          </p:cNvPr>
          <p:cNvSpPr txBox="1"/>
          <p:nvPr/>
        </p:nvSpPr>
        <p:spPr>
          <a:xfrm>
            <a:off x="6264393" y="4220810"/>
            <a:ext cx="20107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Hasta yakınları</a:t>
            </a:r>
          </a:p>
        </p:txBody>
      </p:sp>
      <p:sp>
        <p:nvSpPr>
          <p:cNvPr id="33" name="Metin kutusu 32">
            <a:extLst>
              <a:ext uri="{FF2B5EF4-FFF2-40B4-BE49-F238E27FC236}">
                <a16:creationId xmlns:a16="http://schemas.microsoft.com/office/drawing/2014/main" id="{020AA549-7A97-400A-B34B-1F4000E6882B}"/>
              </a:ext>
            </a:extLst>
          </p:cNvPr>
          <p:cNvSpPr txBox="1"/>
          <p:nvPr/>
        </p:nvSpPr>
        <p:spPr>
          <a:xfrm>
            <a:off x="8014371" y="2847307"/>
            <a:ext cx="1334277"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Medya</a:t>
            </a:r>
          </a:p>
        </p:txBody>
      </p:sp>
      <p:sp>
        <p:nvSpPr>
          <p:cNvPr id="34" name="Metin kutusu 33">
            <a:extLst>
              <a:ext uri="{FF2B5EF4-FFF2-40B4-BE49-F238E27FC236}">
                <a16:creationId xmlns:a16="http://schemas.microsoft.com/office/drawing/2014/main" id="{5C0A3315-87A4-441B-ACC7-6384FCF73880}"/>
              </a:ext>
            </a:extLst>
          </p:cNvPr>
          <p:cNvSpPr txBox="1"/>
          <p:nvPr/>
        </p:nvSpPr>
        <p:spPr>
          <a:xfrm>
            <a:off x="7139058" y="6012423"/>
            <a:ext cx="1698546" cy="338554"/>
          </a:xfrm>
          <a:prstGeom prst="rect">
            <a:avLst/>
          </a:prstGeom>
          <a:noFill/>
        </p:spPr>
        <p:txBody>
          <a:bodyPr wrap="square" rtlCol="0">
            <a:spAutoFit/>
          </a:bodyPr>
          <a:lstStyle/>
          <a:p>
            <a:pPr marL="285750" indent="-285750">
              <a:buFont typeface="Wingdings" panose="05000000000000000000" pitchFamily="2" charset="2"/>
              <a:buChar char="q"/>
            </a:pPr>
            <a:r>
              <a:rPr lang="tr-TR" sz="1600" dirty="0"/>
              <a:t>Gönüllüler</a:t>
            </a:r>
          </a:p>
        </p:txBody>
      </p:sp>
      <p:sp>
        <p:nvSpPr>
          <p:cNvPr id="3" name="Rectangle: Rounded Corners 5">
            <a:extLst>
              <a:ext uri="{FF2B5EF4-FFF2-40B4-BE49-F238E27FC236}">
                <a16:creationId xmlns:a16="http://schemas.microsoft.com/office/drawing/2014/main" id="{2BF7F3E4-E6A6-679A-348F-033921FF738F}"/>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 türüne göre paydaş türleri</a:t>
            </a:r>
            <a:endParaRPr lang="en-US" sz="2000" b="1" dirty="0">
              <a:solidFill>
                <a:schemeClr val="bg1"/>
              </a:solidFill>
              <a:latin typeface="+mj-lt"/>
            </a:endParaRPr>
          </a:p>
        </p:txBody>
      </p:sp>
      <p:sp>
        <p:nvSpPr>
          <p:cNvPr id="14" name="Oval 13">
            <a:extLst>
              <a:ext uri="{FF2B5EF4-FFF2-40B4-BE49-F238E27FC236}">
                <a16:creationId xmlns:a16="http://schemas.microsoft.com/office/drawing/2014/main" id="{595146C2-C18C-2CCA-D001-2A8727031446}"/>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5" name="Straight Connector 7">
            <a:extLst>
              <a:ext uri="{FF2B5EF4-FFF2-40B4-BE49-F238E27FC236}">
                <a16:creationId xmlns:a16="http://schemas.microsoft.com/office/drawing/2014/main" id="{BAB19031-A9DA-1615-5D10-172689F3F132}"/>
              </a:ext>
            </a:extLst>
          </p:cNvPr>
          <p:cNvCxnSpPr>
            <a:cxnSpLocks/>
            <a:stCxn id="3"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7593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etkileşim türüne göre paydaş türleri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08AC210B-5C4C-90B3-3D1B-DC96D308A665}"/>
              </a:ext>
            </a:extLst>
          </p:cNvPr>
          <p:cNvSpPr/>
          <p:nvPr/>
        </p:nvSpPr>
        <p:spPr>
          <a:xfrm flipH="1">
            <a:off x="7092880" y="3263890"/>
            <a:ext cx="45719" cy="6810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Metin kutusu 19">
            <a:extLst>
              <a:ext uri="{FF2B5EF4-FFF2-40B4-BE49-F238E27FC236}">
                <a16:creationId xmlns:a16="http://schemas.microsoft.com/office/drawing/2014/main" id="{7B252274-4163-A014-F22D-F418B85ADF2B}"/>
              </a:ext>
            </a:extLst>
          </p:cNvPr>
          <p:cNvSpPr txBox="1"/>
          <p:nvPr/>
        </p:nvSpPr>
        <p:spPr>
          <a:xfrm>
            <a:off x="4903794" y="3263890"/>
            <a:ext cx="2038186" cy="338554"/>
          </a:xfrm>
          <a:prstGeom prst="rect">
            <a:avLst/>
          </a:prstGeom>
          <a:noFill/>
        </p:spPr>
        <p:txBody>
          <a:bodyPr wrap="square" rtlCol="0">
            <a:spAutoFit/>
          </a:bodyPr>
          <a:lstStyle/>
          <a:p>
            <a:pPr algn="r"/>
            <a:r>
              <a:rPr lang="tr-TR" sz="1600" dirty="0">
                <a:solidFill>
                  <a:schemeClr val="accent1">
                    <a:lumMod val="50000"/>
                  </a:schemeClr>
                </a:solidFill>
              </a:rPr>
              <a:t>asli paydaşlar</a:t>
            </a:r>
            <a:endParaRPr lang="tr-TR" dirty="0">
              <a:solidFill>
                <a:schemeClr val="accent1">
                  <a:lumMod val="50000"/>
                </a:schemeClr>
              </a:solidFill>
            </a:endParaRPr>
          </a:p>
        </p:txBody>
      </p:sp>
      <p:sp>
        <p:nvSpPr>
          <p:cNvPr id="21" name="Metin kutusu 20">
            <a:extLst>
              <a:ext uri="{FF2B5EF4-FFF2-40B4-BE49-F238E27FC236}">
                <a16:creationId xmlns:a16="http://schemas.microsoft.com/office/drawing/2014/main" id="{3C096DA0-1421-2377-BA26-75B2AE2BCC30}"/>
              </a:ext>
            </a:extLst>
          </p:cNvPr>
          <p:cNvSpPr txBox="1"/>
          <p:nvPr/>
        </p:nvSpPr>
        <p:spPr>
          <a:xfrm>
            <a:off x="7163069" y="3195165"/>
            <a:ext cx="4086808" cy="830997"/>
          </a:xfrm>
          <a:prstGeom prst="rect">
            <a:avLst/>
          </a:prstGeom>
          <a:noFill/>
        </p:spPr>
        <p:txBody>
          <a:bodyPr wrap="square" rtlCol="0">
            <a:spAutoFit/>
          </a:bodyPr>
          <a:lstStyle/>
          <a:p>
            <a:r>
              <a:rPr lang="tr-TR" sz="1600" dirty="0"/>
              <a:t>Kurum ile doğrudan etkileşimde olan ve kurumun performansını, işleyişini etkileyen paydaşlardır.  (Hastalar, tedarikçiler, SGK)</a:t>
            </a:r>
          </a:p>
        </p:txBody>
      </p:sp>
      <p:sp>
        <p:nvSpPr>
          <p:cNvPr id="22" name="Dikdörtgen 21">
            <a:extLst>
              <a:ext uri="{FF2B5EF4-FFF2-40B4-BE49-F238E27FC236}">
                <a16:creationId xmlns:a16="http://schemas.microsoft.com/office/drawing/2014/main" id="{192B7A52-77E1-7823-5AD4-4C7948DEDDB0}"/>
              </a:ext>
            </a:extLst>
          </p:cNvPr>
          <p:cNvSpPr/>
          <p:nvPr/>
        </p:nvSpPr>
        <p:spPr>
          <a:xfrm flipH="1">
            <a:off x="7067996" y="4377341"/>
            <a:ext cx="45719" cy="681038"/>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Metin kutusu 22">
            <a:extLst>
              <a:ext uri="{FF2B5EF4-FFF2-40B4-BE49-F238E27FC236}">
                <a16:creationId xmlns:a16="http://schemas.microsoft.com/office/drawing/2014/main" id="{CC3AF4BA-AA8C-1383-C202-E606DEE7F69E}"/>
              </a:ext>
            </a:extLst>
          </p:cNvPr>
          <p:cNvSpPr txBox="1"/>
          <p:nvPr/>
        </p:nvSpPr>
        <p:spPr>
          <a:xfrm>
            <a:off x="5124005" y="4377341"/>
            <a:ext cx="1793091" cy="338554"/>
          </a:xfrm>
          <a:prstGeom prst="rect">
            <a:avLst/>
          </a:prstGeom>
          <a:noFill/>
        </p:spPr>
        <p:txBody>
          <a:bodyPr wrap="square" rtlCol="0">
            <a:spAutoFit/>
          </a:bodyPr>
          <a:lstStyle/>
          <a:p>
            <a:pPr algn="r"/>
            <a:r>
              <a:rPr lang="tr-TR" sz="1600" dirty="0">
                <a:solidFill>
                  <a:schemeClr val="accent2">
                    <a:lumMod val="50000"/>
                  </a:schemeClr>
                </a:solidFill>
              </a:rPr>
              <a:t>ikincil paydaşlar</a:t>
            </a:r>
            <a:endParaRPr lang="tr-TR" dirty="0">
              <a:solidFill>
                <a:schemeClr val="accent2">
                  <a:lumMod val="50000"/>
                </a:schemeClr>
              </a:solidFill>
            </a:endParaRPr>
          </a:p>
        </p:txBody>
      </p:sp>
      <p:sp>
        <p:nvSpPr>
          <p:cNvPr id="24" name="Metin kutusu 23">
            <a:extLst>
              <a:ext uri="{FF2B5EF4-FFF2-40B4-BE49-F238E27FC236}">
                <a16:creationId xmlns:a16="http://schemas.microsoft.com/office/drawing/2014/main" id="{D0DAD8B4-113D-DC05-C3F1-5A248A742D88}"/>
              </a:ext>
            </a:extLst>
          </p:cNvPr>
          <p:cNvSpPr txBox="1"/>
          <p:nvPr/>
        </p:nvSpPr>
        <p:spPr>
          <a:xfrm>
            <a:off x="7135076" y="4300884"/>
            <a:ext cx="4086808" cy="830997"/>
          </a:xfrm>
          <a:prstGeom prst="rect">
            <a:avLst/>
          </a:prstGeom>
          <a:noFill/>
        </p:spPr>
        <p:txBody>
          <a:bodyPr wrap="square" rtlCol="0">
            <a:spAutoFit/>
          </a:bodyPr>
          <a:lstStyle/>
          <a:p>
            <a:r>
              <a:rPr lang="tr-TR" sz="1600" dirty="0"/>
              <a:t>Kurum ile doğrudan etkileşim halinde olmayan ancak kurum performansını, işleyişini etkileyen paydaşlardır.  (Rakipler, meslek örgütleri)</a:t>
            </a:r>
          </a:p>
        </p:txBody>
      </p:sp>
      <p:sp>
        <p:nvSpPr>
          <p:cNvPr id="2" name="Oval 1">
            <a:extLst>
              <a:ext uri="{FF2B5EF4-FFF2-40B4-BE49-F238E27FC236}">
                <a16:creationId xmlns:a16="http://schemas.microsoft.com/office/drawing/2014/main" id="{37EA5FCA-B5BB-EF88-CF48-6CFF2B21BC2D}"/>
              </a:ext>
            </a:extLst>
          </p:cNvPr>
          <p:cNvSpPr/>
          <p:nvPr/>
        </p:nvSpPr>
        <p:spPr>
          <a:xfrm>
            <a:off x="739773" y="2948389"/>
            <a:ext cx="1408922" cy="130811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Asli Paydaşlar</a:t>
            </a:r>
            <a:endParaRPr lang="tr-TR" dirty="0">
              <a:solidFill>
                <a:schemeClr val="tx1"/>
              </a:solidFill>
            </a:endParaRPr>
          </a:p>
        </p:txBody>
      </p:sp>
      <p:sp>
        <p:nvSpPr>
          <p:cNvPr id="4" name="Oval 3">
            <a:extLst>
              <a:ext uri="{FF2B5EF4-FFF2-40B4-BE49-F238E27FC236}">
                <a16:creationId xmlns:a16="http://schemas.microsoft.com/office/drawing/2014/main" id="{4BC5699C-B5E0-2580-2185-A13CE5A57ADF}"/>
              </a:ext>
            </a:extLst>
          </p:cNvPr>
          <p:cNvSpPr/>
          <p:nvPr/>
        </p:nvSpPr>
        <p:spPr>
          <a:xfrm>
            <a:off x="743078" y="4546618"/>
            <a:ext cx="1408922" cy="13081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accent2">
                    <a:lumMod val="50000"/>
                  </a:schemeClr>
                </a:solidFill>
              </a:rPr>
              <a:t>İkincil Paydaşlar</a:t>
            </a:r>
          </a:p>
        </p:txBody>
      </p:sp>
      <p:sp>
        <p:nvSpPr>
          <p:cNvPr id="28" name="Dikdörtgen: Köşeleri Yuvarlatılmış 27">
            <a:extLst>
              <a:ext uri="{FF2B5EF4-FFF2-40B4-BE49-F238E27FC236}">
                <a16:creationId xmlns:a16="http://schemas.microsoft.com/office/drawing/2014/main" id="{F3C260CC-53D2-0EED-6A28-BC08AC93D139}"/>
              </a:ext>
            </a:extLst>
          </p:cNvPr>
          <p:cNvSpPr/>
          <p:nvPr/>
        </p:nvSpPr>
        <p:spPr>
          <a:xfrm>
            <a:off x="3234201" y="3282415"/>
            <a:ext cx="1669593" cy="2189851"/>
          </a:xfrm>
          <a:prstGeom prst="roundRect">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cxnSp>
        <p:nvCxnSpPr>
          <p:cNvPr id="30" name="Düz Ok Bağlayıcısı 29">
            <a:extLst>
              <a:ext uri="{FF2B5EF4-FFF2-40B4-BE49-F238E27FC236}">
                <a16:creationId xmlns:a16="http://schemas.microsoft.com/office/drawing/2014/main" id="{EFB77DC4-B4C8-1086-1563-56AB4CBF5E00}"/>
              </a:ext>
            </a:extLst>
          </p:cNvPr>
          <p:cNvCxnSpPr>
            <a:stCxn id="2" idx="6"/>
          </p:cNvCxnSpPr>
          <p:nvPr/>
        </p:nvCxnSpPr>
        <p:spPr>
          <a:xfrm>
            <a:off x="2148695" y="3602444"/>
            <a:ext cx="995721" cy="0"/>
          </a:xfrm>
          <a:prstGeom prst="straightConnector1">
            <a:avLst/>
          </a:prstGeom>
          <a:ln>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Düz Ok Bağlayıcısı 30">
            <a:extLst>
              <a:ext uri="{FF2B5EF4-FFF2-40B4-BE49-F238E27FC236}">
                <a16:creationId xmlns:a16="http://schemas.microsoft.com/office/drawing/2014/main" id="{4A08B1F2-1B8D-0EA6-FE8A-1C20C3036071}"/>
              </a:ext>
            </a:extLst>
          </p:cNvPr>
          <p:cNvCxnSpPr/>
          <p:nvPr/>
        </p:nvCxnSpPr>
        <p:spPr>
          <a:xfrm>
            <a:off x="2148695" y="5173141"/>
            <a:ext cx="995721" cy="0"/>
          </a:xfrm>
          <a:prstGeom prst="straightConnector1">
            <a:avLst/>
          </a:prstGeom>
          <a:ln>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997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352423" y="407192"/>
            <a:ext cx="73472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çevre konumuna göre paydaş türleri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7699664" y="747711"/>
            <a:ext cx="449233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3" name="Dikdörtgen 2">
            <a:extLst>
              <a:ext uri="{FF2B5EF4-FFF2-40B4-BE49-F238E27FC236}">
                <a16:creationId xmlns:a16="http://schemas.microsoft.com/office/drawing/2014/main" id="{08AC210B-5C4C-90B3-3D1B-DC96D308A665}"/>
              </a:ext>
            </a:extLst>
          </p:cNvPr>
          <p:cNvSpPr/>
          <p:nvPr/>
        </p:nvSpPr>
        <p:spPr>
          <a:xfrm flipH="1">
            <a:off x="7092880" y="3263890"/>
            <a:ext cx="45719" cy="6810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a:extLst>
              <a:ext uri="{FF2B5EF4-FFF2-40B4-BE49-F238E27FC236}">
                <a16:creationId xmlns:a16="http://schemas.microsoft.com/office/drawing/2014/main" id="{F81B5441-5227-EAF3-C3F5-2719C6302AEC}"/>
              </a:ext>
            </a:extLst>
          </p:cNvPr>
          <p:cNvSpPr/>
          <p:nvPr/>
        </p:nvSpPr>
        <p:spPr>
          <a:xfrm>
            <a:off x="1805475" y="2704052"/>
            <a:ext cx="3581400" cy="3528391"/>
          </a:xfrm>
          <a:prstGeom prst="ellipse">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9" name="Oval 8">
            <a:extLst>
              <a:ext uri="{FF2B5EF4-FFF2-40B4-BE49-F238E27FC236}">
                <a16:creationId xmlns:a16="http://schemas.microsoft.com/office/drawing/2014/main" id="{FA0B110D-7D67-1E2B-9A11-D7AEDD936E81}"/>
              </a:ext>
            </a:extLst>
          </p:cNvPr>
          <p:cNvSpPr/>
          <p:nvPr/>
        </p:nvSpPr>
        <p:spPr>
          <a:xfrm>
            <a:off x="2540969" y="3548877"/>
            <a:ext cx="2083905" cy="1883461"/>
          </a:xfrm>
          <a:prstGeom prst="ellipse">
            <a:avLst/>
          </a:prstGeom>
          <a:solidFill>
            <a:schemeClr val="accent6">
              <a:lumMod val="40000"/>
              <a:lumOff val="60000"/>
            </a:schemeClr>
          </a:solidFill>
          <a:ln>
            <a:noFill/>
            <a:prstDash val="dash"/>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İç Paydaşlar </a:t>
            </a:r>
          </a:p>
        </p:txBody>
      </p:sp>
      <p:sp>
        <p:nvSpPr>
          <p:cNvPr id="10" name="Metin kutusu 9">
            <a:extLst>
              <a:ext uri="{FF2B5EF4-FFF2-40B4-BE49-F238E27FC236}">
                <a16:creationId xmlns:a16="http://schemas.microsoft.com/office/drawing/2014/main" id="{DFFF5F10-4DBF-84B2-767B-008089EE3220}"/>
              </a:ext>
            </a:extLst>
          </p:cNvPr>
          <p:cNvSpPr txBox="1"/>
          <p:nvPr/>
        </p:nvSpPr>
        <p:spPr>
          <a:xfrm>
            <a:off x="2882213" y="3015550"/>
            <a:ext cx="1540566" cy="338554"/>
          </a:xfrm>
          <a:prstGeom prst="rect">
            <a:avLst/>
          </a:prstGeom>
          <a:noFill/>
        </p:spPr>
        <p:txBody>
          <a:bodyPr wrap="square" rtlCol="0">
            <a:spAutoFit/>
          </a:bodyPr>
          <a:lstStyle/>
          <a:p>
            <a:r>
              <a:rPr lang="tr-TR" sz="1600" dirty="0"/>
              <a:t>Dış Paydaşlar</a:t>
            </a:r>
          </a:p>
        </p:txBody>
      </p:sp>
      <p:sp>
        <p:nvSpPr>
          <p:cNvPr id="11" name="Dikdörtgen 10">
            <a:extLst>
              <a:ext uri="{FF2B5EF4-FFF2-40B4-BE49-F238E27FC236}">
                <a16:creationId xmlns:a16="http://schemas.microsoft.com/office/drawing/2014/main" id="{77406918-F567-5AA0-D624-E4F165AF2B34}"/>
              </a:ext>
            </a:extLst>
          </p:cNvPr>
          <p:cNvSpPr/>
          <p:nvPr/>
        </p:nvSpPr>
        <p:spPr>
          <a:xfrm>
            <a:off x="3423895" y="3890638"/>
            <a:ext cx="318052" cy="278296"/>
          </a:xfrm>
          <a:prstGeom prst="rect">
            <a:avLst/>
          </a:prstGeom>
          <a:solidFill>
            <a:srgbClr val="CC99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2" name="Dikdörtgen 11">
            <a:extLst>
              <a:ext uri="{FF2B5EF4-FFF2-40B4-BE49-F238E27FC236}">
                <a16:creationId xmlns:a16="http://schemas.microsoft.com/office/drawing/2014/main" id="{E8500E45-B9EB-4186-4D12-68548457C8EF}"/>
              </a:ext>
            </a:extLst>
          </p:cNvPr>
          <p:cNvSpPr/>
          <p:nvPr/>
        </p:nvSpPr>
        <p:spPr>
          <a:xfrm>
            <a:off x="3800412" y="4781330"/>
            <a:ext cx="318052" cy="278296"/>
          </a:xfrm>
          <a:prstGeom prst="rect">
            <a:avLst/>
          </a:prstGeom>
          <a:solidFill>
            <a:srgbClr val="CC99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3" name="Dikdörtgen 12">
            <a:extLst>
              <a:ext uri="{FF2B5EF4-FFF2-40B4-BE49-F238E27FC236}">
                <a16:creationId xmlns:a16="http://schemas.microsoft.com/office/drawing/2014/main" id="{FDF52D37-63FB-5C92-03F7-8E8BC1DB836A}"/>
              </a:ext>
            </a:extLst>
          </p:cNvPr>
          <p:cNvSpPr/>
          <p:nvPr/>
        </p:nvSpPr>
        <p:spPr>
          <a:xfrm>
            <a:off x="3134976" y="4784021"/>
            <a:ext cx="318052" cy="278296"/>
          </a:xfrm>
          <a:prstGeom prst="rect">
            <a:avLst/>
          </a:prstGeom>
          <a:solidFill>
            <a:srgbClr val="CC99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4" name="Dikdörtgen 13">
            <a:extLst>
              <a:ext uri="{FF2B5EF4-FFF2-40B4-BE49-F238E27FC236}">
                <a16:creationId xmlns:a16="http://schemas.microsoft.com/office/drawing/2014/main" id="{D68A208B-944C-5043-0824-9B4FBCDAD00B}"/>
              </a:ext>
            </a:extLst>
          </p:cNvPr>
          <p:cNvSpPr/>
          <p:nvPr/>
        </p:nvSpPr>
        <p:spPr>
          <a:xfrm>
            <a:off x="2381943" y="3409729"/>
            <a:ext cx="318052" cy="278296"/>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5" name="Dikdörtgen 14">
            <a:extLst>
              <a:ext uri="{FF2B5EF4-FFF2-40B4-BE49-F238E27FC236}">
                <a16:creationId xmlns:a16="http://schemas.microsoft.com/office/drawing/2014/main" id="{9EACA7EC-DF4E-130E-3561-D51A0741247E}"/>
              </a:ext>
            </a:extLst>
          </p:cNvPr>
          <p:cNvSpPr/>
          <p:nvPr/>
        </p:nvSpPr>
        <p:spPr>
          <a:xfrm>
            <a:off x="2057993" y="4681938"/>
            <a:ext cx="318052" cy="278296"/>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6" name="Dikdörtgen 15">
            <a:extLst>
              <a:ext uri="{FF2B5EF4-FFF2-40B4-BE49-F238E27FC236}">
                <a16:creationId xmlns:a16="http://schemas.microsoft.com/office/drawing/2014/main" id="{1C662714-FA2A-DD5D-4087-6ABB98BB2D7B}"/>
              </a:ext>
            </a:extLst>
          </p:cNvPr>
          <p:cNvSpPr/>
          <p:nvPr/>
        </p:nvSpPr>
        <p:spPr>
          <a:xfrm>
            <a:off x="4263753" y="3320224"/>
            <a:ext cx="318052" cy="278296"/>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7" name="Dikdörtgen 16">
            <a:extLst>
              <a:ext uri="{FF2B5EF4-FFF2-40B4-BE49-F238E27FC236}">
                <a16:creationId xmlns:a16="http://schemas.microsoft.com/office/drawing/2014/main" id="{462E69A7-57A1-66D5-385C-0A2B0614395A}"/>
              </a:ext>
            </a:extLst>
          </p:cNvPr>
          <p:cNvSpPr/>
          <p:nvPr/>
        </p:nvSpPr>
        <p:spPr>
          <a:xfrm>
            <a:off x="2816924" y="5621540"/>
            <a:ext cx="318052" cy="278296"/>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8" name="Dikdörtgen 17">
            <a:extLst>
              <a:ext uri="{FF2B5EF4-FFF2-40B4-BE49-F238E27FC236}">
                <a16:creationId xmlns:a16="http://schemas.microsoft.com/office/drawing/2014/main" id="{7110E1E8-97A4-E1DA-8E6C-6662AC49FF66}"/>
              </a:ext>
            </a:extLst>
          </p:cNvPr>
          <p:cNvSpPr/>
          <p:nvPr/>
        </p:nvSpPr>
        <p:spPr>
          <a:xfrm>
            <a:off x="4265409" y="5502269"/>
            <a:ext cx="318052" cy="278296"/>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a:p>
        </p:txBody>
      </p:sp>
      <p:sp>
        <p:nvSpPr>
          <p:cNvPr id="19" name="Dikdörtgen 18">
            <a:extLst>
              <a:ext uri="{FF2B5EF4-FFF2-40B4-BE49-F238E27FC236}">
                <a16:creationId xmlns:a16="http://schemas.microsoft.com/office/drawing/2014/main" id="{73545B25-2546-4B10-4A3A-795F3D93F8A3}"/>
              </a:ext>
            </a:extLst>
          </p:cNvPr>
          <p:cNvSpPr/>
          <p:nvPr/>
        </p:nvSpPr>
        <p:spPr>
          <a:xfrm>
            <a:off x="4142139" y="4029786"/>
            <a:ext cx="1087079" cy="460945"/>
          </a:xfrm>
          <a:prstGeom prst="rect">
            <a:avLst/>
          </a:prstGeom>
          <a:solidFill>
            <a:srgbClr val="C5C4A7">
              <a:alpha val="41961"/>
            </a:srgb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solidFill>
                  <a:schemeClr val="tx1"/>
                </a:solidFill>
              </a:rPr>
              <a:t>Ara Yüzey</a:t>
            </a:r>
          </a:p>
          <a:p>
            <a:pPr algn="ctr"/>
            <a:r>
              <a:rPr lang="tr-TR" sz="1400" dirty="0">
                <a:solidFill>
                  <a:schemeClr val="tx1"/>
                </a:solidFill>
              </a:rPr>
              <a:t>Paydaşlar</a:t>
            </a:r>
          </a:p>
        </p:txBody>
      </p:sp>
      <p:sp>
        <p:nvSpPr>
          <p:cNvPr id="20" name="Metin kutusu 19">
            <a:extLst>
              <a:ext uri="{FF2B5EF4-FFF2-40B4-BE49-F238E27FC236}">
                <a16:creationId xmlns:a16="http://schemas.microsoft.com/office/drawing/2014/main" id="{7B252274-4163-A014-F22D-F418B85ADF2B}"/>
              </a:ext>
            </a:extLst>
          </p:cNvPr>
          <p:cNvSpPr txBox="1"/>
          <p:nvPr/>
        </p:nvSpPr>
        <p:spPr>
          <a:xfrm>
            <a:off x="5542388" y="3263890"/>
            <a:ext cx="1399592" cy="338554"/>
          </a:xfrm>
          <a:prstGeom prst="rect">
            <a:avLst/>
          </a:prstGeom>
          <a:noFill/>
        </p:spPr>
        <p:txBody>
          <a:bodyPr wrap="square" rtlCol="0">
            <a:spAutoFit/>
          </a:bodyPr>
          <a:lstStyle/>
          <a:p>
            <a:pPr algn="r"/>
            <a:r>
              <a:rPr lang="tr-TR" sz="1600" dirty="0">
                <a:solidFill>
                  <a:schemeClr val="accent1">
                    <a:lumMod val="50000"/>
                  </a:schemeClr>
                </a:solidFill>
              </a:rPr>
              <a:t>dış paydaşlar</a:t>
            </a:r>
            <a:endParaRPr lang="tr-TR" dirty="0">
              <a:solidFill>
                <a:schemeClr val="accent1">
                  <a:lumMod val="50000"/>
                </a:schemeClr>
              </a:solidFill>
            </a:endParaRPr>
          </a:p>
        </p:txBody>
      </p:sp>
      <p:sp>
        <p:nvSpPr>
          <p:cNvPr id="21" name="Metin kutusu 20">
            <a:extLst>
              <a:ext uri="{FF2B5EF4-FFF2-40B4-BE49-F238E27FC236}">
                <a16:creationId xmlns:a16="http://schemas.microsoft.com/office/drawing/2014/main" id="{3C096DA0-1421-2377-BA26-75B2AE2BCC30}"/>
              </a:ext>
            </a:extLst>
          </p:cNvPr>
          <p:cNvSpPr txBox="1"/>
          <p:nvPr/>
        </p:nvSpPr>
        <p:spPr>
          <a:xfrm>
            <a:off x="7163069" y="3195165"/>
            <a:ext cx="4086808" cy="830997"/>
          </a:xfrm>
          <a:prstGeom prst="rect">
            <a:avLst/>
          </a:prstGeom>
          <a:noFill/>
        </p:spPr>
        <p:txBody>
          <a:bodyPr wrap="square" rtlCol="0">
            <a:spAutoFit/>
          </a:bodyPr>
          <a:lstStyle/>
          <a:p>
            <a:r>
              <a:rPr lang="tr-TR" sz="1600" dirty="0"/>
              <a:t>Hastalar, hasta yakınları, rakipler, sigorta kurumları, kredi kurumları, tedarikçi firmalar, meslek örgütleri</a:t>
            </a:r>
          </a:p>
        </p:txBody>
      </p:sp>
      <p:sp>
        <p:nvSpPr>
          <p:cNvPr id="22" name="Dikdörtgen 21">
            <a:extLst>
              <a:ext uri="{FF2B5EF4-FFF2-40B4-BE49-F238E27FC236}">
                <a16:creationId xmlns:a16="http://schemas.microsoft.com/office/drawing/2014/main" id="{192B7A52-77E1-7823-5AD4-4C7948DEDDB0}"/>
              </a:ext>
            </a:extLst>
          </p:cNvPr>
          <p:cNvSpPr/>
          <p:nvPr/>
        </p:nvSpPr>
        <p:spPr>
          <a:xfrm flipH="1">
            <a:off x="7067996" y="4377341"/>
            <a:ext cx="45719" cy="681038"/>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Metin kutusu 22">
            <a:extLst>
              <a:ext uri="{FF2B5EF4-FFF2-40B4-BE49-F238E27FC236}">
                <a16:creationId xmlns:a16="http://schemas.microsoft.com/office/drawing/2014/main" id="{CC3AF4BA-AA8C-1383-C202-E606DEE7F69E}"/>
              </a:ext>
            </a:extLst>
          </p:cNvPr>
          <p:cNvSpPr txBox="1"/>
          <p:nvPr/>
        </p:nvSpPr>
        <p:spPr>
          <a:xfrm>
            <a:off x="5517504" y="4377341"/>
            <a:ext cx="1399592" cy="584775"/>
          </a:xfrm>
          <a:prstGeom prst="rect">
            <a:avLst/>
          </a:prstGeom>
          <a:noFill/>
        </p:spPr>
        <p:txBody>
          <a:bodyPr wrap="square" rtlCol="0">
            <a:spAutoFit/>
          </a:bodyPr>
          <a:lstStyle/>
          <a:p>
            <a:pPr algn="r"/>
            <a:r>
              <a:rPr lang="tr-TR" sz="1600" u="sng" dirty="0">
                <a:solidFill>
                  <a:schemeClr val="accent2">
                    <a:lumMod val="50000"/>
                  </a:schemeClr>
                </a:solidFill>
              </a:rPr>
              <a:t>ara yüzey </a:t>
            </a:r>
            <a:r>
              <a:rPr lang="tr-TR" sz="1600" dirty="0">
                <a:solidFill>
                  <a:schemeClr val="accent2">
                    <a:lumMod val="50000"/>
                  </a:schemeClr>
                </a:solidFill>
              </a:rPr>
              <a:t> paydaşlar</a:t>
            </a:r>
            <a:endParaRPr lang="tr-TR" dirty="0">
              <a:solidFill>
                <a:schemeClr val="accent2">
                  <a:lumMod val="50000"/>
                </a:schemeClr>
              </a:solidFill>
            </a:endParaRPr>
          </a:p>
        </p:txBody>
      </p:sp>
      <p:sp>
        <p:nvSpPr>
          <p:cNvPr id="24" name="Metin kutusu 23">
            <a:extLst>
              <a:ext uri="{FF2B5EF4-FFF2-40B4-BE49-F238E27FC236}">
                <a16:creationId xmlns:a16="http://schemas.microsoft.com/office/drawing/2014/main" id="{D0DAD8B4-113D-DC05-C3F1-5A248A742D88}"/>
              </a:ext>
            </a:extLst>
          </p:cNvPr>
          <p:cNvSpPr txBox="1"/>
          <p:nvPr/>
        </p:nvSpPr>
        <p:spPr>
          <a:xfrm>
            <a:off x="7135076" y="4300884"/>
            <a:ext cx="4086808" cy="830997"/>
          </a:xfrm>
          <a:prstGeom prst="rect">
            <a:avLst/>
          </a:prstGeom>
          <a:noFill/>
        </p:spPr>
        <p:txBody>
          <a:bodyPr wrap="square" rtlCol="0">
            <a:spAutoFit/>
          </a:bodyPr>
          <a:lstStyle/>
          <a:p>
            <a:r>
              <a:rPr lang="tr-TR" sz="1600" dirty="0"/>
              <a:t>Hissedarlar, tıpta uzmanlık eğitimi alan asistanlar, </a:t>
            </a:r>
            <a:r>
              <a:rPr lang="tr-TR" sz="1600" dirty="0" err="1"/>
              <a:t>intörn</a:t>
            </a:r>
            <a:r>
              <a:rPr lang="tr-TR" sz="1600" dirty="0"/>
              <a:t> hekimler, gönüllüler ve gönüllü organizasyonlar</a:t>
            </a:r>
          </a:p>
        </p:txBody>
      </p:sp>
      <p:sp>
        <p:nvSpPr>
          <p:cNvPr id="25" name="Dikdörtgen 24">
            <a:extLst>
              <a:ext uri="{FF2B5EF4-FFF2-40B4-BE49-F238E27FC236}">
                <a16:creationId xmlns:a16="http://schemas.microsoft.com/office/drawing/2014/main" id="{06610C8C-C598-3700-02E3-52F596B78D57}"/>
              </a:ext>
            </a:extLst>
          </p:cNvPr>
          <p:cNvSpPr/>
          <p:nvPr/>
        </p:nvSpPr>
        <p:spPr>
          <a:xfrm flipH="1">
            <a:off x="7047727" y="5319736"/>
            <a:ext cx="56659" cy="49614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accent6">
                  <a:lumMod val="50000"/>
                </a:schemeClr>
              </a:solidFill>
            </a:endParaRPr>
          </a:p>
        </p:txBody>
      </p:sp>
      <p:sp>
        <p:nvSpPr>
          <p:cNvPr id="26" name="Metin kutusu 25">
            <a:extLst>
              <a:ext uri="{FF2B5EF4-FFF2-40B4-BE49-F238E27FC236}">
                <a16:creationId xmlns:a16="http://schemas.microsoft.com/office/drawing/2014/main" id="{6BD43DDC-538C-961A-F181-B43037FD9B24}"/>
              </a:ext>
            </a:extLst>
          </p:cNvPr>
          <p:cNvSpPr txBox="1"/>
          <p:nvPr/>
        </p:nvSpPr>
        <p:spPr>
          <a:xfrm>
            <a:off x="5508176" y="5319736"/>
            <a:ext cx="1399592" cy="338554"/>
          </a:xfrm>
          <a:prstGeom prst="rect">
            <a:avLst/>
          </a:prstGeom>
          <a:noFill/>
        </p:spPr>
        <p:txBody>
          <a:bodyPr wrap="square" rtlCol="0">
            <a:spAutoFit/>
          </a:bodyPr>
          <a:lstStyle/>
          <a:p>
            <a:pPr algn="r"/>
            <a:r>
              <a:rPr lang="tr-TR" sz="1600" dirty="0">
                <a:solidFill>
                  <a:schemeClr val="accent6">
                    <a:lumMod val="50000"/>
                  </a:schemeClr>
                </a:solidFill>
              </a:rPr>
              <a:t>İç paydaşlar</a:t>
            </a:r>
            <a:endParaRPr lang="tr-TR" dirty="0">
              <a:solidFill>
                <a:schemeClr val="accent6">
                  <a:lumMod val="50000"/>
                </a:schemeClr>
              </a:solidFill>
            </a:endParaRPr>
          </a:p>
        </p:txBody>
      </p:sp>
      <p:sp>
        <p:nvSpPr>
          <p:cNvPr id="27" name="Metin kutusu 26">
            <a:extLst>
              <a:ext uri="{FF2B5EF4-FFF2-40B4-BE49-F238E27FC236}">
                <a16:creationId xmlns:a16="http://schemas.microsoft.com/office/drawing/2014/main" id="{B57396E5-CE31-ECCC-8D74-51FAC87B4D26}"/>
              </a:ext>
            </a:extLst>
          </p:cNvPr>
          <p:cNvSpPr txBox="1"/>
          <p:nvPr/>
        </p:nvSpPr>
        <p:spPr>
          <a:xfrm>
            <a:off x="7135076" y="5282010"/>
            <a:ext cx="4086808" cy="584775"/>
          </a:xfrm>
          <a:prstGeom prst="rect">
            <a:avLst/>
          </a:prstGeom>
          <a:noFill/>
        </p:spPr>
        <p:txBody>
          <a:bodyPr wrap="square" rtlCol="0">
            <a:spAutoFit/>
          </a:bodyPr>
          <a:lstStyle/>
          <a:p>
            <a:r>
              <a:rPr lang="tr-TR" sz="1600" dirty="0"/>
              <a:t>Yönetim kurulu, kurum personeli, danışmanlar, yönetim ekibi.</a:t>
            </a:r>
          </a:p>
        </p:txBody>
      </p:sp>
    </p:spTree>
    <p:extLst>
      <p:ext uri="{BB962C8B-B14F-4D97-AF65-F5344CB8AC3E}">
        <p14:creationId xmlns:p14="http://schemas.microsoft.com/office/powerpoint/2010/main" val="30316882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TotalTime>
  <Words>2064</Words>
  <Application>Microsoft Office PowerPoint</Application>
  <PresentationFormat>Geniş ekran</PresentationFormat>
  <Paragraphs>455</Paragraphs>
  <Slides>26</Slides>
  <Notes>3</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26</vt:i4>
      </vt:variant>
    </vt:vector>
  </HeadingPairs>
  <TitlesOfParts>
    <vt:vector size="36" baseType="lpstr">
      <vt:lpstr>Amasis MT Pro Black</vt:lpstr>
      <vt:lpstr>Arial</vt:lpstr>
      <vt:lpstr>Arial Black</vt:lpstr>
      <vt:lpstr>Calibri</vt:lpstr>
      <vt:lpstr>Calibri Light</vt:lpstr>
      <vt:lpstr>Rockwell Nova Extra Bold</vt:lpstr>
      <vt:lpstr>Symbol</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26</cp:revision>
  <dcterms:created xsi:type="dcterms:W3CDTF">2022-09-02T11:58:59Z</dcterms:created>
  <dcterms:modified xsi:type="dcterms:W3CDTF">2022-09-16T13:54:43Z</dcterms:modified>
</cp:coreProperties>
</file>