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41"/>
  </p:notesMasterIdLst>
  <p:sldIdLst>
    <p:sldId id="257" r:id="rId2"/>
    <p:sldId id="267" r:id="rId3"/>
    <p:sldId id="258" r:id="rId4"/>
    <p:sldId id="292" r:id="rId5"/>
    <p:sldId id="293" r:id="rId6"/>
    <p:sldId id="269" r:id="rId7"/>
    <p:sldId id="294" r:id="rId8"/>
    <p:sldId id="295" r:id="rId9"/>
    <p:sldId id="296" r:id="rId10"/>
    <p:sldId id="260" r:id="rId11"/>
    <p:sldId id="297" r:id="rId12"/>
    <p:sldId id="270" r:id="rId13"/>
    <p:sldId id="271" r:id="rId14"/>
    <p:sldId id="298" r:id="rId15"/>
    <p:sldId id="299" r:id="rId16"/>
    <p:sldId id="272" r:id="rId17"/>
    <p:sldId id="300" r:id="rId18"/>
    <p:sldId id="311" r:id="rId19"/>
    <p:sldId id="312" r:id="rId20"/>
    <p:sldId id="273" r:id="rId21"/>
    <p:sldId id="314" r:id="rId22"/>
    <p:sldId id="315" r:id="rId23"/>
    <p:sldId id="316" r:id="rId24"/>
    <p:sldId id="301" r:id="rId25"/>
    <p:sldId id="317" r:id="rId26"/>
    <p:sldId id="318" r:id="rId27"/>
    <p:sldId id="321" r:id="rId28"/>
    <p:sldId id="322" r:id="rId29"/>
    <p:sldId id="323" r:id="rId30"/>
    <p:sldId id="325" r:id="rId31"/>
    <p:sldId id="326" r:id="rId32"/>
    <p:sldId id="327" r:id="rId33"/>
    <p:sldId id="328" r:id="rId34"/>
    <p:sldId id="329" r:id="rId35"/>
    <p:sldId id="313" r:id="rId36"/>
    <p:sldId id="320" r:id="rId37"/>
    <p:sldId id="302" r:id="rId38"/>
    <p:sldId id="303" r:id="rId39"/>
    <p:sldId id="331" r:id="rId4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6D9F66E-5EB9-4882-86FB-DCBF35E3C3E4}" styleName="Orta Stil 4 - Vurgu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1FECB4D8-DB02-4DC6-A0A2-4F2EBAE1DC90}" styleName="Orta Stil 1 - Vurgu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511" autoAdjust="0"/>
  </p:normalViewPr>
  <p:slideViewPr>
    <p:cSldViewPr snapToGrid="0">
      <p:cViewPr varScale="1">
        <p:scale>
          <a:sx n="78" d="100"/>
          <a:sy n="78" d="100"/>
        </p:scale>
        <p:origin x="806" y="58"/>
      </p:cViewPr>
      <p:guideLst/>
    </p:cSldViewPr>
  </p:slideViewPr>
  <p:outlineViewPr>
    <p:cViewPr>
      <p:scale>
        <a:sx n="33" d="100"/>
        <a:sy n="33" d="100"/>
      </p:scale>
      <p:origin x="0" y="-172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tr-T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dLbls>
          <c:showLegendKey val="0"/>
          <c:showVal val="0"/>
          <c:showCatName val="0"/>
          <c:showSerName val="0"/>
          <c:showPercent val="0"/>
          <c:showBubbleSize val="0"/>
          <c:showLeaderLines val="0"/>
        </c:dLbls>
        <c:firstSliceAng val="0"/>
      </c:pieChart>
    </c:plotArea>
    <c:plotVisOnly val="1"/>
    <c:dispBlanksAs val="gap"/>
    <c:showDLblsOverMax val="0"/>
  </c:chart>
  <c:txPr>
    <a:bodyPr/>
    <a:lstStyle/>
    <a:p>
      <a:pPr>
        <a:defRPr sz="1800"/>
      </a:pPr>
      <a:endParaRPr lang="tr-TR"/>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tr-T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dLbls>
          <c:showLegendKey val="0"/>
          <c:showVal val="0"/>
          <c:showCatName val="0"/>
          <c:showSerName val="0"/>
          <c:showPercent val="0"/>
          <c:showBubbleSize val="0"/>
          <c:showLeaderLines val="0"/>
        </c:dLbls>
        <c:firstSliceAng val="0"/>
      </c:pieChart>
    </c:plotArea>
    <c:plotVisOnly val="1"/>
    <c:dispBlanksAs val="gap"/>
    <c:showDLblsOverMax val="0"/>
  </c:chart>
  <c:txPr>
    <a:bodyPr/>
    <a:lstStyle/>
    <a:p>
      <a:pPr>
        <a:defRPr sz="1800"/>
      </a:pPr>
      <a:endParaRPr lang="tr-TR"/>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tr-T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dLbls>
          <c:showLegendKey val="0"/>
          <c:showVal val="0"/>
          <c:showCatName val="0"/>
          <c:showSerName val="0"/>
          <c:showPercent val="0"/>
          <c:showBubbleSize val="0"/>
          <c:showLeaderLines val="0"/>
        </c:dLbls>
        <c:firstSliceAng val="0"/>
      </c:pieChart>
    </c:plotArea>
    <c:plotVisOnly val="1"/>
    <c:dispBlanksAs val="gap"/>
    <c:showDLblsOverMax val="0"/>
  </c:chart>
  <c:txPr>
    <a:bodyPr/>
    <a:lstStyle/>
    <a:p>
      <a:pPr>
        <a:defRPr sz="1800"/>
      </a:pPr>
      <a:endParaRPr lang="tr-TR"/>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tr-T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dLbls>
          <c:showLegendKey val="0"/>
          <c:showVal val="0"/>
          <c:showCatName val="0"/>
          <c:showSerName val="0"/>
          <c:showPercent val="0"/>
          <c:showBubbleSize val="0"/>
          <c:showLeaderLines val="0"/>
        </c:dLbls>
        <c:firstSliceAng val="0"/>
      </c:pieChart>
    </c:plotArea>
    <c:plotVisOnly val="1"/>
    <c:dispBlanksAs val="gap"/>
    <c:showDLblsOverMax val="0"/>
  </c:chart>
  <c:txPr>
    <a:bodyPr/>
    <a:lstStyle/>
    <a:p>
      <a:pPr>
        <a:defRPr sz="1800"/>
      </a:pPr>
      <a:endParaRPr lang="tr-TR"/>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tr-T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dLbls>
          <c:showLegendKey val="0"/>
          <c:showVal val="0"/>
          <c:showCatName val="0"/>
          <c:showSerName val="0"/>
          <c:showPercent val="0"/>
          <c:showBubbleSize val="0"/>
          <c:showLeaderLines val="0"/>
        </c:dLbls>
        <c:firstSliceAng val="0"/>
      </c:pieChart>
    </c:plotArea>
    <c:plotVisOnly val="1"/>
    <c:dispBlanksAs val="gap"/>
    <c:showDLblsOverMax val="0"/>
  </c:chart>
  <c:txPr>
    <a:bodyPr/>
    <a:lstStyle/>
    <a:p>
      <a:pPr>
        <a:defRPr sz="1800"/>
      </a:pPr>
      <a:endParaRPr lang="tr-TR"/>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3899E37-A30E-44C4-8A7A-85AAE5D6DDD1}" type="datetimeFigureOut">
              <a:rPr lang="tr-TR" smtClean="0"/>
              <a:t>16.09.2022</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CB1708-32D9-4B37-8528-A3A7AA3869E5}" type="slidenum">
              <a:rPr lang="tr-TR" smtClean="0"/>
              <a:t>‹#›</a:t>
            </a:fld>
            <a:endParaRPr lang="tr-TR"/>
          </a:p>
        </p:txBody>
      </p:sp>
    </p:spTree>
    <p:extLst>
      <p:ext uri="{BB962C8B-B14F-4D97-AF65-F5344CB8AC3E}">
        <p14:creationId xmlns:p14="http://schemas.microsoft.com/office/powerpoint/2010/main" val="10463013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p:cNvSpPr>
            <a:spLocks noGrp="1"/>
          </p:cNvSpPr>
          <p:nvPr>
            <p:ph type="dt" sz="half" idx="10"/>
          </p:nvPr>
        </p:nvSpPr>
        <p:spPr/>
        <p:txBody>
          <a:bodyPr/>
          <a:lstStyle/>
          <a:p>
            <a:fld id="{51B3F7F8-E03C-4549-AEBE-0F2BFE8228E8}" type="datetimeFigureOut">
              <a:rPr lang="tr-TR" smtClean="0"/>
              <a:t>16.09.2022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EE85284-35F0-45BB-BB50-53AC1FF16F57}" type="slidenum">
              <a:rPr lang="tr-TR" smtClean="0"/>
              <a:t>‹#›</a:t>
            </a:fld>
            <a:endParaRPr lang="tr-TR"/>
          </a:p>
        </p:txBody>
      </p:sp>
    </p:spTree>
    <p:extLst>
      <p:ext uri="{BB962C8B-B14F-4D97-AF65-F5344CB8AC3E}">
        <p14:creationId xmlns:p14="http://schemas.microsoft.com/office/powerpoint/2010/main" val="11476394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51B3F7F8-E03C-4549-AEBE-0F2BFE8228E8}" type="datetimeFigureOut">
              <a:rPr lang="tr-TR" smtClean="0"/>
              <a:t>16.09.2022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EE85284-35F0-45BB-BB50-53AC1FF16F57}" type="slidenum">
              <a:rPr lang="tr-TR" smtClean="0"/>
              <a:t>‹#›</a:t>
            </a:fld>
            <a:endParaRPr lang="tr-TR"/>
          </a:p>
        </p:txBody>
      </p:sp>
    </p:spTree>
    <p:extLst>
      <p:ext uri="{BB962C8B-B14F-4D97-AF65-F5344CB8AC3E}">
        <p14:creationId xmlns:p14="http://schemas.microsoft.com/office/powerpoint/2010/main" val="3201882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51B3F7F8-E03C-4549-AEBE-0F2BFE8228E8}" type="datetimeFigureOut">
              <a:rPr lang="tr-TR" smtClean="0"/>
              <a:t>16.09.2022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EE85284-35F0-45BB-BB50-53AC1FF16F57}" type="slidenum">
              <a:rPr lang="tr-TR" smtClean="0"/>
              <a:t>‹#›</a:t>
            </a:fld>
            <a:endParaRPr lang="tr-TR"/>
          </a:p>
        </p:txBody>
      </p:sp>
    </p:spTree>
    <p:extLst>
      <p:ext uri="{BB962C8B-B14F-4D97-AF65-F5344CB8AC3E}">
        <p14:creationId xmlns:p14="http://schemas.microsoft.com/office/powerpoint/2010/main" val="18121898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Diapositive de titre">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887755" y="620688"/>
            <a:ext cx="7694645" cy="288032"/>
          </a:xfrm>
        </p:spPr>
        <p:txBody>
          <a:bodyPr anchor="ctr">
            <a:noAutofit/>
          </a:bodyPr>
          <a:lstStyle>
            <a:lvl1pPr marL="0" indent="0" algn="r">
              <a:buNone/>
              <a:defRPr sz="1600" cap="small" baseline="0">
                <a:solidFill>
                  <a:srgbClr val="1D263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a:t>Modifiez le style des sous-titres du masque</a:t>
            </a:r>
            <a:endParaRPr lang="en-US" dirty="0"/>
          </a:p>
        </p:txBody>
      </p:sp>
      <p:sp>
        <p:nvSpPr>
          <p:cNvPr id="7" name="Espace réservé du titre 1"/>
          <p:cNvSpPr>
            <a:spLocks noGrp="1"/>
          </p:cNvSpPr>
          <p:nvPr>
            <p:ph type="title"/>
          </p:nvPr>
        </p:nvSpPr>
        <p:spPr>
          <a:xfrm>
            <a:off x="3887755" y="3076"/>
            <a:ext cx="7694645" cy="617612"/>
          </a:xfrm>
          <a:prstGeom prst="rect">
            <a:avLst/>
          </a:prstGeom>
        </p:spPr>
        <p:txBody>
          <a:bodyPr vert="horz" lIns="91440" tIns="45720" rIns="91440" bIns="45720" rtlCol="0" anchor="ctr">
            <a:normAutofit/>
          </a:bodyPr>
          <a:lstStyle/>
          <a:p>
            <a:r>
              <a:rPr lang="fr-FR" dirty="0"/>
              <a:t>Modifiez le style du titre</a:t>
            </a:r>
            <a:endParaRPr lang="en-US" dirty="0"/>
          </a:p>
        </p:txBody>
      </p:sp>
    </p:spTree>
    <p:extLst>
      <p:ext uri="{BB962C8B-B14F-4D97-AF65-F5344CB8AC3E}">
        <p14:creationId xmlns:p14="http://schemas.microsoft.com/office/powerpoint/2010/main" val="3831100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51B3F7F8-E03C-4549-AEBE-0F2BFE8228E8}" type="datetimeFigureOut">
              <a:rPr lang="tr-TR" smtClean="0"/>
              <a:t>16.09.2022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EE85284-35F0-45BB-BB50-53AC1FF16F57}" type="slidenum">
              <a:rPr lang="tr-TR" smtClean="0"/>
              <a:t>‹#›</a:t>
            </a:fld>
            <a:endParaRPr lang="tr-TR"/>
          </a:p>
        </p:txBody>
      </p:sp>
    </p:spTree>
    <p:extLst>
      <p:ext uri="{BB962C8B-B14F-4D97-AF65-F5344CB8AC3E}">
        <p14:creationId xmlns:p14="http://schemas.microsoft.com/office/powerpoint/2010/main" val="35113651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p:cNvSpPr>
            <a:spLocks noGrp="1"/>
          </p:cNvSpPr>
          <p:nvPr>
            <p:ph type="dt" sz="half" idx="10"/>
          </p:nvPr>
        </p:nvSpPr>
        <p:spPr/>
        <p:txBody>
          <a:bodyPr/>
          <a:lstStyle/>
          <a:p>
            <a:fld id="{51B3F7F8-E03C-4549-AEBE-0F2BFE8228E8}" type="datetimeFigureOut">
              <a:rPr lang="tr-TR" smtClean="0"/>
              <a:t>16.09.2022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EE85284-35F0-45BB-BB50-53AC1FF16F57}" type="slidenum">
              <a:rPr lang="tr-TR" smtClean="0"/>
              <a:t>‹#›</a:t>
            </a:fld>
            <a:endParaRPr lang="tr-TR"/>
          </a:p>
        </p:txBody>
      </p:sp>
    </p:spTree>
    <p:extLst>
      <p:ext uri="{BB962C8B-B14F-4D97-AF65-F5344CB8AC3E}">
        <p14:creationId xmlns:p14="http://schemas.microsoft.com/office/powerpoint/2010/main" val="37191878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51B3F7F8-E03C-4549-AEBE-0F2BFE8228E8}" type="datetimeFigureOut">
              <a:rPr lang="tr-TR" smtClean="0"/>
              <a:t>16.09.2022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EE85284-35F0-45BB-BB50-53AC1FF16F57}" type="slidenum">
              <a:rPr lang="tr-TR" smtClean="0"/>
              <a:t>‹#›</a:t>
            </a:fld>
            <a:endParaRPr lang="tr-TR"/>
          </a:p>
        </p:txBody>
      </p:sp>
    </p:spTree>
    <p:extLst>
      <p:ext uri="{BB962C8B-B14F-4D97-AF65-F5344CB8AC3E}">
        <p14:creationId xmlns:p14="http://schemas.microsoft.com/office/powerpoint/2010/main" val="18964511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51B3F7F8-E03C-4549-AEBE-0F2BFE8228E8}" type="datetimeFigureOut">
              <a:rPr lang="tr-TR" smtClean="0"/>
              <a:t>16.09.2022</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EE85284-35F0-45BB-BB50-53AC1FF16F57}" type="slidenum">
              <a:rPr lang="tr-TR" smtClean="0"/>
              <a:t>‹#›</a:t>
            </a:fld>
            <a:endParaRPr lang="tr-TR"/>
          </a:p>
        </p:txBody>
      </p:sp>
    </p:spTree>
    <p:extLst>
      <p:ext uri="{BB962C8B-B14F-4D97-AF65-F5344CB8AC3E}">
        <p14:creationId xmlns:p14="http://schemas.microsoft.com/office/powerpoint/2010/main" val="9339850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51B3F7F8-E03C-4549-AEBE-0F2BFE8228E8}" type="datetimeFigureOut">
              <a:rPr lang="tr-TR" smtClean="0"/>
              <a:t>16.09.2022</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EE85284-35F0-45BB-BB50-53AC1FF16F57}" type="slidenum">
              <a:rPr lang="tr-TR" smtClean="0"/>
              <a:t>‹#›</a:t>
            </a:fld>
            <a:endParaRPr lang="tr-TR"/>
          </a:p>
        </p:txBody>
      </p:sp>
    </p:spTree>
    <p:extLst>
      <p:ext uri="{BB962C8B-B14F-4D97-AF65-F5344CB8AC3E}">
        <p14:creationId xmlns:p14="http://schemas.microsoft.com/office/powerpoint/2010/main" val="6025135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1B3F7F8-E03C-4549-AEBE-0F2BFE8228E8}" type="datetimeFigureOut">
              <a:rPr lang="tr-TR" smtClean="0"/>
              <a:t>16.09.2022</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EE85284-35F0-45BB-BB50-53AC1FF16F57}" type="slidenum">
              <a:rPr lang="tr-TR" smtClean="0"/>
              <a:t>‹#›</a:t>
            </a:fld>
            <a:endParaRPr lang="tr-TR"/>
          </a:p>
        </p:txBody>
      </p:sp>
    </p:spTree>
    <p:extLst>
      <p:ext uri="{BB962C8B-B14F-4D97-AF65-F5344CB8AC3E}">
        <p14:creationId xmlns:p14="http://schemas.microsoft.com/office/powerpoint/2010/main" val="33783306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51B3F7F8-E03C-4549-AEBE-0F2BFE8228E8}" type="datetimeFigureOut">
              <a:rPr lang="tr-TR" smtClean="0"/>
              <a:t>16.09.2022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EE85284-35F0-45BB-BB50-53AC1FF16F57}" type="slidenum">
              <a:rPr lang="tr-TR" smtClean="0"/>
              <a:t>‹#›</a:t>
            </a:fld>
            <a:endParaRPr lang="tr-TR"/>
          </a:p>
        </p:txBody>
      </p:sp>
    </p:spTree>
    <p:extLst>
      <p:ext uri="{BB962C8B-B14F-4D97-AF65-F5344CB8AC3E}">
        <p14:creationId xmlns:p14="http://schemas.microsoft.com/office/powerpoint/2010/main" val="30296046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51B3F7F8-E03C-4549-AEBE-0F2BFE8228E8}" type="datetimeFigureOut">
              <a:rPr lang="tr-TR" smtClean="0"/>
              <a:t>16.09.2022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EE85284-35F0-45BB-BB50-53AC1FF16F57}" type="slidenum">
              <a:rPr lang="tr-TR" smtClean="0"/>
              <a:t>‹#›</a:t>
            </a:fld>
            <a:endParaRPr lang="tr-TR"/>
          </a:p>
        </p:txBody>
      </p:sp>
    </p:spTree>
    <p:extLst>
      <p:ext uri="{BB962C8B-B14F-4D97-AF65-F5344CB8AC3E}">
        <p14:creationId xmlns:p14="http://schemas.microsoft.com/office/powerpoint/2010/main" val="9178772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B3F7F8-E03C-4549-AEBE-0F2BFE8228E8}" type="datetimeFigureOut">
              <a:rPr lang="tr-TR" smtClean="0"/>
              <a:t>16.09.2022</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E85284-35F0-45BB-BB50-53AC1FF16F57}" type="slidenum">
              <a:rPr lang="tr-TR" smtClean="0"/>
              <a:t>‹#›</a:t>
            </a:fld>
            <a:endParaRPr lang="tr-TR"/>
          </a:p>
        </p:txBody>
      </p:sp>
    </p:spTree>
    <p:extLst>
      <p:ext uri="{BB962C8B-B14F-4D97-AF65-F5344CB8AC3E}">
        <p14:creationId xmlns:p14="http://schemas.microsoft.com/office/powerpoint/2010/main" val="34201669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12.xml"/><Relationship Id="rId6" Type="http://schemas.openxmlformats.org/officeDocument/2006/relationships/chart" Target="../charts/chart5.xml"/><Relationship Id="rId5" Type="http://schemas.openxmlformats.org/officeDocument/2006/relationships/chart" Target="../charts/chart4.xml"/><Relationship Id="rId4" Type="http://schemas.openxmlformats.org/officeDocument/2006/relationships/chart" Target="../charts/chart3.xml"/></Relationships>
</file>

<file path=ppt/slides/_rels/slide3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Group 22">
            <a:extLst>
              <a:ext uri="{FF2B5EF4-FFF2-40B4-BE49-F238E27FC236}">
                <a16:creationId xmlns:a16="http://schemas.microsoft.com/office/drawing/2014/main" id="{B99E8A7A-8581-4D83-82EC-8B51F15FC67F}"/>
              </a:ext>
            </a:extLst>
          </p:cNvPr>
          <p:cNvGrpSpPr/>
          <p:nvPr/>
        </p:nvGrpSpPr>
        <p:grpSpPr>
          <a:xfrm>
            <a:off x="-643161" y="2693878"/>
            <a:ext cx="8363843" cy="2871166"/>
            <a:chOff x="-374191" y="3157859"/>
            <a:chExt cx="7745001" cy="2871166"/>
          </a:xfrm>
        </p:grpSpPr>
        <p:sp>
          <p:nvSpPr>
            <p:cNvPr id="11" name="TextBox 10">
              <a:extLst>
                <a:ext uri="{FF2B5EF4-FFF2-40B4-BE49-F238E27FC236}">
                  <a16:creationId xmlns:a16="http://schemas.microsoft.com/office/drawing/2014/main" id="{42CC7C91-872C-4F33-92F5-592F00CD333C}"/>
                </a:ext>
              </a:extLst>
            </p:cNvPr>
            <p:cNvSpPr txBox="1"/>
            <p:nvPr/>
          </p:nvSpPr>
          <p:spPr>
            <a:xfrm>
              <a:off x="-374191" y="3157859"/>
              <a:ext cx="5946448" cy="369332"/>
            </a:xfrm>
            <a:prstGeom prst="rect">
              <a:avLst/>
            </a:prstGeom>
            <a:noFill/>
          </p:spPr>
          <p:txBody>
            <a:bodyPr wrap="square" lIns="0" tIns="0" rIns="0" bIns="0" rtlCol="0">
              <a:spAutoFit/>
            </a:bodyPr>
            <a:lstStyle/>
            <a:p>
              <a:pPr algn="r"/>
              <a:r>
                <a:rPr lang="tr-TR" sz="2400" b="1" dirty="0">
                  <a:solidFill>
                    <a:schemeClr val="bg1"/>
                  </a:solidFill>
                  <a:latin typeface="+mj-lt"/>
                </a:rPr>
                <a:t>Dış çevre analizi</a:t>
              </a:r>
              <a:endParaRPr lang="en-US" sz="2400" b="1" dirty="0">
                <a:solidFill>
                  <a:schemeClr val="bg1"/>
                </a:solidFill>
                <a:latin typeface="+mj-lt"/>
              </a:endParaRPr>
            </a:p>
          </p:txBody>
        </p:sp>
        <p:sp>
          <p:nvSpPr>
            <p:cNvPr id="12" name="TextBox 11">
              <a:extLst>
                <a:ext uri="{FF2B5EF4-FFF2-40B4-BE49-F238E27FC236}">
                  <a16:creationId xmlns:a16="http://schemas.microsoft.com/office/drawing/2014/main" id="{4DC62499-0964-4B93-A3F9-C58FCC7FA301}"/>
                </a:ext>
              </a:extLst>
            </p:cNvPr>
            <p:cNvSpPr txBox="1"/>
            <p:nvPr/>
          </p:nvSpPr>
          <p:spPr>
            <a:xfrm>
              <a:off x="1706610" y="3566812"/>
              <a:ext cx="5664200" cy="2462213"/>
            </a:xfrm>
            <a:prstGeom prst="rect">
              <a:avLst/>
            </a:prstGeom>
            <a:noFill/>
          </p:spPr>
          <p:txBody>
            <a:bodyPr wrap="square" lIns="0" tIns="0" rIns="0" bIns="0" rtlCol="0">
              <a:spAutoFit/>
            </a:bodyPr>
            <a:lstStyle/>
            <a:p>
              <a:pPr algn="just"/>
              <a:endParaRPr lang="tr-TR" sz="2000" dirty="0">
                <a:solidFill>
                  <a:schemeClr val="bg1"/>
                </a:solidFill>
              </a:endParaRPr>
            </a:p>
            <a:p>
              <a:pPr algn="just"/>
              <a:endParaRPr lang="tr-TR" sz="2000" dirty="0">
                <a:solidFill>
                  <a:schemeClr val="bg1"/>
                </a:solidFill>
              </a:endParaRPr>
            </a:p>
            <a:p>
              <a:pPr algn="just"/>
              <a:endParaRPr lang="tr-TR" sz="2000" dirty="0">
                <a:solidFill>
                  <a:schemeClr val="bg1"/>
                </a:solidFill>
              </a:endParaRPr>
            </a:p>
            <a:p>
              <a:pPr algn="just"/>
              <a:endParaRPr lang="tr-TR" sz="2000" dirty="0">
                <a:solidFill>
                  <a:schemeClr val="bg1"/>
                </a:solidFill>
              </a:endParaRPr>
            </a:p>
            <a:p>
              <a:pPr algn="just"/>
              <a:endParaRPr lang="tr-TR" sz="2000" dirty="0">
                <a:solidFill>
                  <a:schemeClr val="bg1"/>
                </a:solidFill>
              </a:endParaRPr>
            </a:p>
            <a:p>
              <a:pPr algn="just"/>
              <a:endParaRPr lang="tr-TR" sz="2000" dirty="0">
                <a:solidFill>
                  <a:schemeClr val="bg1"/>
                </a:solidFill>
              </a:endParaRPr>
            </a:p>
            <a:p>
              <a:pPr algn="just"/>
              <a:endParaRPr lang="tr-TR" sz="2000" dirty="0">
                <a:solidFill>
                  <a:schemeClr val="bg1"/>
                </a:solidFill>
              </a:endParaRPr>
            </a:p>
            <a:p>
              <a:pPr algn="just"/>
              <a:endParaRPr lang="tr-TR" sz="2000" dirty="0">
                <a:solidFill>
                  <a:schemeClr val="bg1"/>
                </a:solidFill>
              </a:endParaRPr>
            </a:p>
          </p:txBody>
        </p:sp>
      </p:grpSp>
      <p:sp>
        <p:nvSpPr>
          <p:cNvPr id="2" name="Metin kutusu 1">
            <a:extLst>
              <a:ext uri="{FF2B5EF4-FFF2-40B4-BE49-F238E27FC236}">
                <a16:creationId xmlns:a16="http://schemas.microsoft.com/office/drawing/2014/main" id="{2F00FAA7-5AEE-4409-9CE4-E87A7EC4D45F}"/>
              </a:ext>
            </a:extLst>
          </p:cNvPr>
          <p:cNvSpPr txBox="1"/>
          <p:nvPr/>
        </p:nvSpPr>
        <p:spPr>
          <a:xfrm>
            <a:off x="7734893" y="2057097"/>
            <a:ext cx="4267809" cy="3785652"/>
          </a:xfrm>
          <a:prstGeom prst="rect">
            <a:avLst/>
          </a:prstGeom>
          <a:noFill/>
        </p:spPr>
        <p:txBody>
          <a:bodyPr wrap="square" rtlCol="0">
            <a:spAutoFit/>
          </a:bodyPr>
          <a:lstStyle/>
          <a:p>
            <a:pPr marL="285750" indent="-285750">
              <a:buFont typeface="Wingdings" panose="05000000000000000000" pitchFamily="2" charset="2"/>
              <a:buChar char="q"/>
            </a:pPr>
            <a:r>
              <a:rPr lang="tr-TR" sz="2000" b="1" dirty="0"/>
              <a:t>Dış çevre analizinin amaçları</a:t>
            </a:r>
          </a:p>
          <a:p>
            <a:pPr marL="285750" indent="-285750">
              <a:buFont typeface="Wingdings" panose="05000000000000000000" pitchFamily="2" charset="2"/>
              <a:buChar char="q"/>
            </a:pPr>
            <a:r>
              <a:rPr lang="tr-TR" sz="2000" b="1" dirty="0"/>
              <a:t>Dış çevre analizi süreci</a:t>
            </a:r>
          </a:p>
          <a:p>
            <a:pPr marL="800100" lvl="1" indent="-342900">
              <a:buFont typeface="Courier New" panose="02070309020205020404" pitchFamily="49" charset="0"/>
              <a:buChar char="o"/>
            </a:pPr>
            <a:r>
              <a:rPr lang="tr-TR" sz="2000" b="1" dirty="0"/>
              <a:t>Kavramsallaştırma</a:t>
            </a:r>
          </a:p>
          <a:p>
            <a:pPr marL="800100" lvl="1" indent="-342900">
              <a:buFont typeface="Courier New" panose="02070309020205020404" pitchFamily="49" charset="0"/>
              <a:buChar char="o"/>
            </a:pPr>
            <a:r>
              <a:rPr lang="tr-TR" sz="2000" b="1" dirty="0"/>
              <a:t>Tarama</a:t>
            </a:r>
          </a:p>
          <a:p>
            <a:pPr marL="800100" lvl="1" indent="-342900">
              <a:buFont typeface="Courier New" panose="02070309020205020404" pitchFamily="49" charset="0"/>
              <a:buChar char="o"/>
            </a:pPr>
            <a:r>
              <a:rPr lang="tr-TR" sz="2000" b="1" dirty="0"/>
              <a:t>İzleme</a:t>
            </a:r>
          </a:p>
          <a:p>
            <a:pPr marL="800100" lvl="1" indent="-342900">
              <a:buFont typeface="Courier New" panose="02070309020205020404" pitchFamily="49" charset="0"/>
              <a:buChar char="o"/>
            </a:pPr>
            <a:r>
              <a:rPr lang="tr-TR" sz="2000" b="1" dirty="0"/>
              <a:t>Öngörü</a:t>
            </a:r>
          </a:p>
          <a:p>
            <a:pPr marL="800100" lvl="1" indent="-342900">
              <a:buFont typeface="Courier New" panose="02070309020205020404" pitchFamily="49" charset="0"/>
              <a:buChar char="o"/>
            </a:pPr>
            <a:r>
              <a:rPr lang="tr-TR" sz="2000" b="1" dirty="0"/>
              <a:t>Değerlendirme</a:t>
            </a:r>
          </a:p>
          <a:p>
            <a:pPr marL="285750" indent="-285750">
              <a:buFont typeface="Wingdings" panose="05000000000000000000" pitchFamily="2" charset="2"/>
              <a:buChar char="q"/>
            </a:pPr>
            <a:r>
              <a:rPr lang="tr-TR" sz="2000" b="1" dirty="0"/>
              <a:t>Dış çevre analizinde kullanılan araçlar</a:t>
            </a:r>
          </a:p>
          <a:p>
            <a:pPr marL="914400" lvl="1" indent="-457200">
              <a:buFont typeface="Courier New" panose="02070309020205020404" pitchFamily="49" charset="0"/>
              <a:buChar char="o"/>
            </a:pPr>
            <a:r>
              <a:rPr lang="tr-TR" sz="2000" b="1" dirty="0"/>
              <a:t>Trend analizi</a:t>
            </a:r>
          </a:p>
          <a:p>
            <a:pPr marL="914400" lvl="1" indent="-457200">
              <a:buFont typeface="Courier New" panose="02070309020205020404" pitchFamily="49" charset="0"/>
              <a:buChar char="o"/>
            </a:pPr>
            <a:r>
              <a:rPr lang="tr-TR" sz="2000" b="1" dirty="0"/>
              <a:t> Çevresel sorun-trend matrisi</a:t>
            </a:r>
          </a:p>
          <a:p>
            <a:pPr marL="914400" lvl="1" indent="-457200">
              <a:buFont typeface="Courier New" panose="02070309020205020404" pitchFamily="49" charset="0"/>
              <a:buChar char="o"/>
            </a:pPr>
            <a:r>
              <a:rPr lang="tr-TR" sz="2000" b="1" dirty="0"/>
              <a:t> Uzmanlardan yararlanma</a:t>
            </a:r>
          </a:p>
        </p:txBody>
      </p:sp>
      <p:sp>
        <p:nvSpPr>
          <p:cNvPr id="3" name="Veri Yer Tutucusu 2">
            <a:extLst>
              <a:ext uri="{FF2B5EF4-FFF2-40B4-BE49-F238E27FC236}">
                <a16:creationId xmlns:a16="http://schemas.microsoft.com/office/drawing/2014/main" id="{20624A29-0E4C-44DE-A3B8-98E3C16A9EFD}"/>
              </a:ext>
            </a:extLst>
          </p:cNvPr>
          <p:cNvSpPr>
            <a:spLocks noGrp="1"/>
          </p:cNvSpPr>
          <p:nvPr>
            <p:ph type="dt" sz="half" idx="10"/>
          </p:nvPr>
        </p:nvSpPr>
        <p:spPr/>
        <p:txBody>
          <a:bodyPr/>
          <a:lstStyle/>
          <a:p>
            <a:fld id="{A19246B6-7C5A-40AA-A924-3DD20D1860FD}" type="datetime1">
              <a:rPr lang="en-US" smtClean="0"/>
              <a:t>9/16/2022</a:t>
            </a:fld>
            <a:endParaRPr lang="en-US"/>
          </a:p>
        </p:txBody>
      </p:sp>
      <p:grpSp>
        <p:nvGrpSpPr>
          <p:cNvPr id="6" name="Grup 5">
            <a:extLst>
              <a:ext uri="{FF2B5EF4-FFF2-40B4-BE49-F238E27FC236}">
                <a16:creationId xmlns:a16="http://schemas.microsoft.com/office/drawing/2014/main" id="{0D65409A-813A-4D19-9000-09FF8548ADCD}"/>
              </a:ext>
            </a:extLst>
          </p:cNvPr>
          <p:cNvGrpSpPr/>
          <p:nvPr/>
        </p:nvGrpSpPr>
        <p:grpSpPr>
          <a:xfrm>
            <a:off x="7215629" y="2117651"/>
            <a:ext cx="519265" cy="3725098"/>
            <a:chOff x="7259017" y="2809610"/>
            <a:chExt cx="534164" cy="2978004"/>
          </a:xfrm>
        </p:grpSpPr>
        <p:sp>
          <p:nvSpPr>
            <p:cNvPr id="5" name="Metin kutusu 4">
              <a:extLst>
                <a:ext uri="{FF2B5EF4-FFF2-40B4-BE49-F238E27FC236}">
                  <a16:creationId xmlns:a16="http://schemas.microsoft.com/office/drawing/2014/main" id="{BA210E14-3AA3-46C3-B4BB-9AEC1E705FE6}"/>
                </a:ext>
              </a:extLst>
            </p:cNvPr>
            <p:cNvSpPr txBox="1"/>
            <p:nvPr/>
          </p:nvSpPr>
          <p:spPr>
            <a:xfrm rot="16200000">
              <a:off x="6006303" y="4062324"/>
              <a:ext cx="2967093" cy="461665"/>
            </a:xfrm>
            <a:prstGeom prst="rect">
              <a:avLst/>
            </a:prstGeom>
            <a:noFill/>
          </p:spPr>
          <p:txBody>
            <a:bodyPr wrap="square" rtlCol="0">
              <a:spAutoFit/>
            </a:bodyPr>
            <a:lstStyle/>
            <a:p>
              <a:pPr algn="ctr"/>
              <a:r>
                <a:rPr lang="tr-TR" sz="2400" b="1" dirty="0"/>
                <a:t>Konular</a:t>
              </a:r>
              <a:r>
                <a:rPr lang="tr-TR" sz="2400" b="1" u="sng" dirty="0"/>
                <a:t> </a:t>
              </a:r>
            </a:p>
          </p:txBody>
        </p:sp>
        <p:sp>
          <p:nvSpPr>
            <p:cNvPr id="17" name="Rectangle 39">
              <a:extLst>
                <a:ext uri="{FF2B5EF4-FFF2-40B4-BE49-F238E27FC236}">
                  <a16:creationId xmlns:a16="http://schemas.microsoft.com/office/drawing/2014/main" id="{120C2FDA-9976-4933-B55E-349C587A5CE7}"/>
                </a:ext>
              </a:extLst>
            </p:cNvPr>
            <p:cNvSpPr/>
            <p:nvPr/>
          </p:nvSpPr>
          <p:spPr>
            <a:xfrm>
              <a:off x="7676608" y="2809611"/>
              <a:ext cx="116573" cy="2978003"/>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 name="Metin kutusu 6">
            <a:extLst>
              <a:ext uri="{FF2B5EF4-FFF2-40B4-BE49-F238E27FC236}">
                <a16:creationId xmlns:a16="http://schemas.microsoft.com/office/drawing/2014/main" id="{04567FF3-0D36-4556-BE2C-FCD73A527E3A}"/>
              </a:ext>
            </a:extLst>
          </p:cNvPr>
          <p:cNvSpPr txBox="1"/>
          <p:nvPr/>
        </p:nvSpPr>
        <p:spPr>
          <a:xfrm>
            <a:off x="5290398" y="1886280"/>
            <a:ext cx="606490" cy="923330"/>
          </a:xfrm>
          <a:prstGeom prst="rect">
            <a:avLst/>
          </a:prstGeom>
          <a:noFill/>
        </p:spPr>
        <p:txBody>
          <a:bodyPr wrap="square" rtlCol="0">
            <a:spAutoFit/>
          </a:bodyPr>
          <a:lstStyle/>
          <a:p>
            <a:r>
              <a:rPr lang="tr-TR" sz="5400" b="1" dirty="0">
                <a:solidFill>
                  <a:schemeClr val="bg1"/>
                </a:solidFill>
                <a:latin typeface="Arial Black" panose="020B0A04020102020204" pitchFamily="34" charset="0"/>
              </a:rPr>
              <a:t>4</a:t>
            </a:r>
          </a:p>
        </p:txBody>
      </p:sp>
      <p:pic>
        <p:nvPicPr>
          <p:cNvPr id="4" name="Resim 3">
            <a:extLst>
              <a:ext uri="{FF2B5EF4-FFF2-40B4-BE49-F238E27FC236}">
                <a16:creationId xmlns:a16="http://schemas.microsoft.com/office/drawing/2014/main" id="{C7184224-EF2B-D28F-3CFE-347B27DF143F}"/>
              </a:ext>
            </a:extLst>
          </p:cNvPr>
          <p:cNvPicPr>
            <a:picLocks noChangeAspect="1"/>
          </p:cNvPicPr>
          <p:nvPr/>
        </p:nvPicPr>
        <p:blipFill>
          <a:blip r:embed="rId2"/>
          <a:stretch>
            <a:fillRect/>
          </a:stretch>
        </p:blipFill>
        <p:spPr>
          <a:xfrm>
            <a:off x="-13334" y="0"/>
            <a:ext cx="6426915" cy="6858000"/>
          </a:xfrm>
          <a:prstGeom prst="rect">
            <a:avLst/>
          </a:prstGeom>
        </p:spPr>
      </p:pic>
      <p:sp>
        <p:nvSpPr>
          <p:cNvPr id="9" name="Metin kutusu 8">
            <a:extLst>
              <a:ext uri="{FF2B5EF4-FFF2-40B4-BE49-F238E27FC236}">
                <a16:creationId xmlns:a16="http://schemas.microsoft.com/office/drawing/2014/main" id="{58784D56-0341-B447-E4BF-9C138D2F3FB5}"/>
              </a:ext>
            </a:extLst>
          </p:cNvPr>
          <p:cNvSpPr txBox="1"/>
          <p:nvPr/>
        </p:nvSpPr>
        <p:spPr>
          <a:xfrm>
            <a:off x="-43565" y="3739880"/>
            <a:ext cx="5363401" cy="1200329"/>
          </a:xfrm>
          <a:prstGeom prst="rect">
            <a:avLst/>
          </a:prstGeom>
          <a:noFill/>
        </p:spPr>
        <p:txBody>
          <a:bodyPr wrap="square" rtlCol="0">
            <a:spAutoFit/>
          </a:bodyPr>
          <a:lstStyle/>
          <a:p>
            <a:pPr algn="r"/>
            <a:r>
              <a:rPr lang="tr-TR" sz="2400" dirty="0">
                <a:solidFill>
                  <a:schemeClr val="accent4">
                    <a:lumMod val="40000"/>
                    <a:lumOff val="60000"/>
                  </a:schemeClr>
                </a:solidFill>
                <a:latin typeface="Rockwell Nova Extra Bold" panose="02060903020205020403" pitchFamily="18" charset="0"/>
              </a:rPr>
              <a:t>BÖLÜM</a:t>
            </a:r>
          </a:p>
          <a:p>
            <a:pPr algn="r"/>
            <a:r>
              <a:rPr lang="tr-TR" sz="2400" dirty="0">
                <a:solidFill>
                  <a:schemeClr val="accent4">
                    <a:lumMod val="40000"/>
                    <a:lumOff val="60000"/>
                  </a:schemeClr>
                </a:solidFill>
                <a:latin typeface="Rockwell Nova Extra Bold" panose="02060903020205020403" pitchFamily="18" charset="0"/>
              </a:rPr>
              <a:t>dış çevre </a:t>
            </a:r>
          </a:p>
          <a:p>
            <a:pPr algn="r"/>
            <a:r>
              <a:rPr lang="tr-TR" sz="2400" dirty="0">
                <a:solidFill>
                  <a:schemeClr val="accent4">
                    <a:lumMod val="40000"/>
                    <a:lumOff val="60000"/>
                  </a:schemeClr>
                </a:solidFill>
                <a:latin typeface="Rockwell Nova Extra Bold" panose="02060903020205020403" pitchFamily="18" charset="0"/>
              </a:rPr>
              <a:t>analizi süreci </a:t>
            </a:r>
          </a:p>
        </p:txBody>
      </p:sp>
      <p:sp>
        <p:nvSpPr>
          <p:cNvPr id="10" name="Metin kutusu 9">
            <a:extLst>
              <a:ext uri="{FF2B5EF4-FFF2-40B4-BE49-F238E27FC236}">
                <a16:creationId xmlns:a16="http://schemas.microsoft.com/office/drawing/2014/main" id="{C7ADF867-302D-6EB1-9787-C95125C05E66}"/>
              </a:ext>
            </a:extLst>
          </p:cNvPr>
          <p:cNvSpPr txBox="1"/>
          <p:nvPr/>
        </p:nvSpPr>
        <p:spPr>
          <a:xfrm>
            <a:off x="5195450" y="3357244"/>
            <a:ext cx="609600" cy="1862048"/>
          </a:xfrm>
          <a:prstGeom prst="rect">
            <a:avLst/>
          </a:prstGeom>
          <a:noFill/>
        </p:spPr>
        <p:txBody>
          <a:bodyPr wrap="square" rtlCol="0">
            <a:spAutoFit/>
          </a:bodyPr>
          <a:lstStyle/>
          <a:p>
            <a:r>
              <a:rPr lang="tr-TR" sz="11500" dirty="0">
                <a:solidFill>
                  <a:srgbClr val="FFC1C2"/>
                </a:solidFill>
                <a:latin typeface="Amasis MT Pro Black" panose="020B0604020202020204" pitchFamily="18" charset="-94"/>
              </a:rPr>
              <a:t>5</a:t>
            </a:r>
          </a:p>
        </p:txBody>
      </p:sp>
      <p:sp>
        <p:nvSpPr>
          <p:cNvPr id="8" name="Metin kutusu 7">
            <a:extLst>
              <a:ext uri="{FF2B5EF4-FFF2-40B4-BE49-F238E27FC236}">
                <a16:creationId xmlns:a16="http://schemas.microsoft.com/office/drawing/2014/main" id="{9435E8C3-9695-F51B-49F5-268772AE31D2}"/>
              </a:ext>
            </a:extLst>
          </p:cNvPr>
          <p:cNvSpPr txBox="1"/>
          <p:nvPr/>
        </p:nvSpPr>
        <p:spPr>
          <a:xfrm>
            <a:off x="232300" y="6241714"/>
            <a:ext cx="2743200" cy="369332"/>
          </a:xfrm>
          <a:prstGeom prst="rect">
            <a:avLst/>
          </a:prstGeom>
          <a:noFill/>
        </p:spPr>
        <p:txBody>
          <a:bodyPr wrap="square"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dirty="0">
                <a:solidFill>
                  <a:schemeClr val="accent3">
                    <a:lumMod val="20000"/>
                    <a:lumOff val="80000"/>
                  </a:schemeClr>
                </a:solidFill>
              </a:rPr>
              <a:t>Dr. Şahin Kavuncubaşı</a:t>
            </a:r>
          </a:p>
        </p:txBody>
      </p:sp>
    </p:spTree>
    <p:extLst>
      <p:ext uri="{BB962C8B-B14F-4D97-AF65-F5344CB8AC3E}">
        <p14:creationId xmlns:p14="http://schemas.microsoft.com/office/powerpoint/2010/main" val="10995527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3" y="651744"/>
            <a:ext cx="8781952"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3. dış çevrenin izlenmesi</a:t>
            </a:r>
            <a:endParaRPr lang="en-US" sz="20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604914"/>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flipV="1">
            <a:off x="9134375" y="988831"/>
            <a:ext cx="3057625" cy="3432"/>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1" name="Metin kutusu 10"/>
          <p:cNvSpPr txBox="1"/>
          <p:nvPr/>
        </p:nvSpPr>
        <p:spPr>
          <a:xfrm>
            <a:off x="4040372" y="3147236"/>
            <a:ext cx="7612912" cy="2585323"/>
          </a:xfrm>
          <a:prstGeom prst="rect">
            <a:avLst/>
          </a:prstGeom>
          <a:noFill/>
        </p:spPr>
        <p:txBody>
          <a:bodyPr wrap="square" rtlCol="0">
            <a:spAutoFit/>
          </a:bodyPr>
          <a:lstStyle/>
          <a:p>
            <a:r>
              <a:rPr lang="tr-TR" dirty="0"/>
              <a:t>Tarama aşamasında yakalanan sinyallere daha yakından odaklanma ve sinyaller hakkında ayrıntılı (derinlemesine) bilgi toplama sürecidir.  Böylece tarama aşamasında alınan sinyallerden elde edilen dağınık, yetersiz, net olmayan bilgiler anlamlı bütünlük oluşturacak biçimde birleştirilmektedir.</a:t>
            </a:r>
          </a:p>
          <a:p>
            <a:endParaRPr lang="tr-TR" dirty="0"/>
          </a:p>
          <a:p>
            <a:pPr marL="342900" indent="-342900">
              <a:buFont typeface="Wingdings" panose="05000000000000000000" pitchFamily="2" charset="2"/>
              <a:buChar char="q"/>
            </a:pPr>
            <a:r>
              <a:rPr lang="tr-TR" dirty="0"/>
              <a:t>İzleme aşamasıyla birlikte yöneticilerin algıladığı çevresel belirsizlik, tamamen ortadan kalkmasa da düşmeye başlar,</a:t>
            </a:r>
          </a:p>
          <a:p>
            <a:pPr marL="342900" indent="-342900">
              <a:buFont typeface="Wingdings" panose="05000000000000000000" pitchFamily="2" charset="2"/>
              <a:buChar char="q"/>
            </a:pPr>
            <a:r>
              <a:rPr lang="tr-TR" dirty="0"/>
              <a:t>Çevresel gelişmelerin sağlık kurumu açısından yaratacağı tehdit ve fırsatlar daha belirgin hale gelir</a:t>
            </a:r>
          </a:p>
        </p:txBody>
      </p:sp>
    </p:spTree>
    <p:extLst>
      <p:ext uri="{BB962C8B-B14F-4D97-AF65-F5344CB8AC3E}">
        <p14:creationId xmlns:p14="http://schemas.microsoft.com/office/powerpoint/2010/main" val="33026568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3" y="651744"/>
            <a:ext cx="8781952"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4. öngörü</a:t>
            </a:r>
            <a:endParaRPr lang="en-US" sz="20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604914"/>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flipV="1">
            <a:off x="9134375" y="988831"/>
            <a:ext cx="3057625" cy="3432"/>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1" name="Metin kutusu 10"/>
          <p:cNvSpPr txBox="1"/>
          <p:nvPr/>
        </p:nvSpPr>
        <p:spPr>
          <a:xfrm>
            <a:off x="4263656" y="3636333"/>
            <a:ext cx="7612912" cy="646331"/>
          </a:xfrm>
          <a:prstGeom prst="rect">
            <a:avLst/>
          </a:prstGeom>
          <a:noFill/>
        </p:spPr>
        <p:txBody>
          <a:bodyPr wrap="square" rtlCol="0">
            <a:spAutoFit/>
          </a:bodyPr>
          <a:lstStyle/>
          <a:p>
            <a:r>
              <a:rPr lang="tr-TR" dirty="0"/>
              <a:t>Öngörü aşamasında tarama ve izleme aşamasında elde edilen veriler kullanılarak, geleceğe yönelik tahminler ve senaryolar geliştirilmektedir</a:t>
            </a:r>
          </a:p>
        </p:txBody>
      </p:sp>
    </p:spTree>
    <p:extLst>
      <p:ext uri="{BB962C8B-B14F-4D97-AF65-F5344CB8AC3E}">
        <p14:creationId xmlns:p14="http://schemas.microsoft.com/office/powerpoint/2010/main" val="39927471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4" y="407192"/>
            <a:ext cx="558592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b="1" dirty="0">
                <a:solidFill>
                  <a:schemeClr val="bg1"/>
                </a:solidFill>
                <a:latin typeface="+mj-lt"/>
              </a:rPr>
              <a:t>           </a:t>
            </a:r>
            <a:r>
              <a:rPr lang="tr-TR" sz="2000" b="1" dirty="0">
                <a:solidFill>
                  <a:schemeClr val="bg1"/>
                </a:solidFill>
                <a:latin typeface="+mj-lt"/>
              </a:rPr>
              <a:t>5. değerlendirme</a:t>
            </a:r>
            <a:endParaRPr lang="en-US" sz="24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stCxn id="6" idx="3"/>
          </p:cNvCxnSpPr>
          <p:nvPr/>
        </p:nvCxnSpPr>
        <p:spPr>
          <a:xfrm flipV="1">
            <a:off x="5938345" y="723901"/>
            <a:ext cx="6253655"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2F63EA61-739F-4FC5-B1D0-D87CEA790BFC}" type="datetime1">
              <a:rPr lang="en-US" smtClean="0"/>
              <a:t>9/16/2022</a:t>
            </a:fld>
            <a:endParaRPr lang="en-US"/>
          </a:p>
        </p:txBody>
      </p:sp>
      <p:sp>
        <p:nvSpPr>
          <p:cNvPr id="2" name="Slayt Numarası Yer Tutucusu 1">
            <a:extLst>
              <a:ext uri="{FF2B5EF4-FFF2-40B4-BE49-F238E27FC236}">
                <a16:creationId xmlns:a16="http://schemas.microsoft.com/office/drawing/2014/main" id="{B2A87AE4-CE3C-432C-A39F-1DB7E2613466}"/>
              </a:ext>
            </a:extLst>
          </p:cNvPr>
          <p:cNvSpPr>
            <a:spLocks noGrp="1"/>
          </p:cNvSpPr>
          <p:nvPr>
            <p:ph type="sldNum" sz="quarter" idx="12"/>
          </p:nvPr>
        </p:nvSpPr>
        <p:spPr>
          <a:xfrm>
            <a:off x="8765455" y="6356350"/>
            <a:ext cx="2743200" cy="365125"/>
          </a:xfrm>
        </p:spPr>
        <p:txBody>
          <a:bodyPr/>
          <a:lstStyle/>
          <a:p>
            <a:fld id="{585A37CE-56CC-4263-A743-6EA01FAEC455}" type="slidenum">
              <a:rPr lang="en-US" smtClean="0"/>
              <a:t>12</a:t>
            </a:fld>
            <a:endParaRPr lang="en-US"/>
          </a:p>
        </p:txBody>
      </p:sp>
      <p:sp>
        <p:nvSpPr>
          <p:cNvPr id="10" name="AutoShape 2" descr="CPA Firms are at a Crossroads - 2012 and Beyond - AICPA Insight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7" name="Rectangle 1"/>
          <p:cNvSpPr>
            <a:spLocks noChangeArrowheads="1"/>
          </p:cNvSpPr>
          <p:nvPr/>
        </p:nvSpPr>
        <p:spPr bwMode="auto">
          <a:xfrm>
            <a:off x="3219450" y="267493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a:ln>
                  <a:noFill/>
                </a:ln>
                <a:solidFill>
                  <a:schemeClr val="tx1"/>
                </a:solidFill>
                <a:effectLst/>
                <a:latin typeface="Arial" panose="020B0604020202020204" pitchFamily="34" charset="0"/>
              </a:rPr>
            </a:br>
            <a:endParaRPr kumimoji="0" lang="tr-TR" altLang="tr-TR" sz="1800" b="0" i="0" u="none" strike="noStrike" cap="none" normalizeH="0" baseline="0">
              <a:ln>
                <a:noFill/>
              </a:ln>
              <a:solidFill>
                <a:schemeClr val="tx1"/>
              </a:solidFill>
              <a:effectLst/>
              <a:latin typeface="Arial" panose="020B0604020202020204" pitchFamily="34" charset="0"/>
            </a:endParaRPr>
          </a:p>
        </p:txBody>
      </p:sp>
      <p:sp>
        <p:nvSpPr>
          <p:cNvPr id="14" name="AutoShape 8" descr="Kamuda Stratejik Yönetim |"/>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3" name="Metin kutusu 2"/>
          <p:cNvSpPr txBox="1"/>
          <p:nvPr/>
        </p:nvSpPr>
        <p:spPr>
          <a:xfrm>
            <a:off x="4678326" y="3776980"/>
            <a:ext cx="6411433" cy="2031325"/>
          </a:xfrm>
          <a:prstGeom prst="rect">
            <a:avLst/>
          </a:prstGeom>
          <a:noFill/>
        </p:spPr>
        <p:txBody>
          <a:bodyPr wrap="square" rtlCol="0">
            <a:spAutoFit/>
          </a:bodyPr>
          <a:lstStyle/>
          <a:p>
            <a:r>
              <a:rPr lang="tr-TR" dirty="0"/>
              <a:t>Değerlendirme aşamasında, tarama, izleme ve öngörü aşamalarında toplanan çevresel gelişmelere ilişkin bilgiler yorumlanır.</a:t>
            </a:r>
          </a:p>
          <a:p>
            <a:r>
              <a:rPr lang="tr-TR" dirty="0"/>
              <a:t>Değerlendirme aşamasının temel amacı, toplanan veri ve bilgilerin ötesine geçerek, geleceğe yönelik özgün fikirler (varsayımlar)  üretmektir  Hedefler, amaçlar ve stratejiler, bu varsayımlara dayalı olarak formüle edilir.</a:t>
            </a:r>
          </a:p>
        </p:txBody>
      </p:sp>
    </p:spTree>
    <p:extLst>
      <p:ext uri="{BB962C8B-B14F-4D97-AF65-F5344CB8AC3E}">
        <p14:creationId xmlns:p14="http://schemas.microsoft.com/office/powerpoint/2010/main" val="42427120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4" y="407192"/>
            <a:ext cx="558592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0         dış çevre analizinde kullanılan araçlar</a:t>
            </a:r>
            <a:endParaRPr lang="en-US" sz="20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stCxn id="6" idx="3"/>
          </p:cNvCxnSpPr>
          <p:nvPr/>
        </p:nvCxnSpPr>
        <p:spPr>
          <a:xfrm flipV="1">
            <a:off x="5938345" y="723901"/>
            <a:ext cx="6253655"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2F63EA61-739F-4FC5-B1D0-D87CEA790BFC}" type="datetime1">
              <a:rPr lang="en-US" smtClean="0"/>
              <a:t>9/16/2022</a:t>
            </a:fld>
            <a:endParaRPr lang="en-US" dirty="0"/>
          </a:p>
        </p:txBody>
      </p:sp>
      <p:sp>
        <p:nvSpPr>
          <p:cNvPr id="2" name="Slayt Numarası Yer Tutucusu 1">
            <a:extLst>
              <a:ext uri="{FF2B5EF4-FFF2-40B4-BE49-F238E27FC236}">
                <a16:creationId xmlns:a16="http://schemas.microsoft.com/office/drawing/2014/main" id="{B2A87AE4-CE3C-432C-A39F-1DB7E2613466}"/>
              </a:ext>
            </a:extLst>
          </p:cNvPr>
          <p:cNvSpPr>
            <a:spLocks noGrp="1"/>
          </p:cNvSpPr>
          <p:nvPr>
            <p:ph type="sldNum" sz="quarter" idx="12"/>
          </p:nvPr>
        </p:nvSpPr>
        <p:spPr>
          <a:xfrm>
            <a:off x="8808998" y="6356349"/>
            <a:ext cx="2743200" cy="365125"/>
          </a:xfrm>
        </p:spPr>
        <p:txBody>
          <a:bodyPr/>
          <a:lstStyle/>
          <a:p>
            <a:fld id="{585A37CE-56CC-4263-A743-6EA01FAEC455}" type="slidenum">
              <a:rPr lang="en-US" smtClean="0"/>
              <a:t>13</a:t>
            </a:fld>
            <a:endParaRPr lang="en-US"/>
          </a:p>
        </p:txBody>
      </p:sp>
      <p:sp>
        <p:nvSpPr>
          <p:cNvPr id="10" name="AutoShape 2" descr="CPA Firms are at a Crossroads - 2012 and Beyond - AICPA Insight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7" name="Rectangle 1"/>
          <p:cNvSpPr>
            <a:spLocks noChangeArrowheads="1"/>
          </p:cNvSpPr>
          <p:nvPr/>
        </p:nvSpPr>
        <p:spPr bwMode="auto">
          <a:xfrm>
            <a:off x="3219450" y="267493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a:ln>
                  <a:noFill/>
                </a:ln>
                <a:solidFill>
                  <a:schemeClr val="tx1"/>
                </a:solidFill>
                <a:effectLst/>
                <a:latin typeface="Arial" panose="020B0604020202020204" pitchFamily="34" charset="0"/>
              </a:rPr>
            </a:br>
            <a:endParaRPr kumimoji="0" lang="tr-TR" altLang="tr-TR" sz="1800" b="0" i="0" u="none" strike="noStrike" cap="none" normalizeH="0" baseline="0">
              <a:ln>
                <a:noFill/>
              </a:ln>
              <a:solidFill>
                <a:schemeClr val="tx1"/>
              </a:solidFill>
              <a:effectLst/>
              <a:latin typeface="Arial" panose="020B0604020202020204" pitchFamily="34" charset="0"/>
            </a:endParaRPr>
          </a:p>
        </p:txBody>
      </p:sp>
      <p:sp>
        <p:nvSpPr>
          <p:cNvPr id="3" name="Metin kutusu 2"/>
          <p:cNvSpPr txBox="1"/>
          <p:nvPr/>
        </p:nvSpPr>
        <p:spPr>
          <a:xfrm>
            <a:off x="5465135" y="3005344"/>
            <a:ext cx="5582093" cy="2031325"/>
          </a:xfrm>
          <a:prstGeom prst="rect">
            <a:avLst/>
          </a:prstGeom>
          <a:noFill/>
        </p:spPr>
        <p:txBody>
          <a:bodyPr wrap="square" rtlCol="0">
            <a:spAutoFit/>
          </a:bodyPr>
          <a:lstStyle/>
          <a:p>
            <a:pPr marL="285750" indent="-285750">
              <a:buFont typeface="Wingdings" panose="05000000000000000000" pitchFamily="2" charset="2"/>
              <a:buChar char="q"/>
            </a:pPr>
            <a:r>
              <a:rPr lang="tr-TR" dirty="0"/>
              <a:t>Trend analizi</a:t>
            </a:r>
          </a:p>
          <a:p>
            <a:pPr marL="285750" indent="-285750">
              <a:buFont typeface="Wingdings" panose="05000000000000000000" pitchFamily="2" charset="2"/>
              <a:buChar char="q"/>
            </a:pPr>
            <a:r>
              <a:rPr lang="tr-TR" dirty="0"/>
              <a:t>Çevresel sorun-trend matrisi</a:t>
            </a:r>
          </a:p>
          <a:p>
            <a:pPr marL="285750" indent="-285750">
              <a:buFont typeface="Wingdings" panose="05000000000000000000" pitchFamily="2" charset="2"/>
              <a:buChar char="q"/>
            </a:pPr>
            <a:r>
              <a:rPr lang="tr-TR" dirty="0"/>
              <a:t>Çevresel faktör değerlendirme matrisi</a:t>
            </a:r>
          </a:p>
          <a:p>
            <a:pPr marL="285750" indent="-285750">
              <a:buFont typeface="Wingdings" panose="05000000000000000000" pitchFamily="2" charset="2"/>
              <a:buChar char="q"/>
            </a:pPr>
            <a:r>
              <a:rPr lang="tr-TR" dirty="0"/>
              <a:t>Uzmanlardan yararlanma</a:t>
            </a:r>
          </a:p>
          <a:p>
            <a:pPr marL="742950" lvl="1" indent="-285750">
              <a:buFont typeface="Wingdings" panose="05000000000000000000" pitchFamily="2" charset="2"/>
              <a:buChar char="q"/>
            </a:pPr>
            <a:r>
              <a:rPr lang="tr-TR" dirty="0" err="1"/>
              <a:t>Delphi</a:t>
            </a:r>
            <a:r>
              <a:rPr lang="tr-TR" dirty="0"/>
              <a:t> tekniği</a:t>
            </a:r>
          </a:p>
          <a:p>
            <a:pPr marL="742950" lvl="1" indent="-285750">
              <a:buFont typeface="Wingdings" panose="05000000000000000000" pitchFamily="2" charset="2"/>
              <a:buChar char="q"/>
            </a:pPr>
            <a:r>
              <a:rPr lang="tr-TR" dirty="0"/>
              <a:t>Nominal grup tekniği</a:t>
            </a:r>
          </a:p>
          <a:p>
            <a:endParaRPr lang="tr-TR" dirty="0"/>
          </a:p>
        </p:txBody>
      </p:sp>
    </p:spTree>
    <p:extLst>
      <p:ext uri="{BB962C8B-B14F-4D97-AF65-F5344CB8AC3E}">
        <p14:creationId xmlns:p14="http://schemas.microsoft.com/office/powerpoint/2010/main" val="20335952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4" y="407192"/>
            <a:ext cx="558592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0         trend analizi</a:t>
            </a:r>
            <a:endParaRPr lang="en-US" sz="20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stCxn id="6" idx="3"/>
          </p:cNvCxnSpPr>
          <p:nvPr/>
        </p:nvCxnSpPr>
        <p:spPr>
          <a:xfrm flipV="1">
            <a:off x="5938345" y="723901"/>
            <a:ext cx="6253655"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2F63EA61-739F-4FC5-B1D0-D87CEA790BFC}" type="datetime1">
              <a:rPr lang="en-US" smtClean="0"/>
              <a:t>9/16/2022</a:t>
            </a:fld>
            <a:endParaRPr lang="en-US" dirty="0"/>
          </a:p>
        </p:txBody>
      </p:sp>
      <p:sp>
        <p:nvSpPr>
          <p:cNvPr id="2" name="Slayt Numarası Yer Tutucusu 1">
            <a:extLst>
              <a:ext uri="{FF2B5EF4-FFF2-40B4-BE49-F238E27FC236}">
                <a16:creationId xmlns:a16="http://schemas.microsoft.com/office/drawing/2014/main" id="{B2A87AE4-CE3C-432C-A39F-1DB7E2613466}"/>
              </a:ext>
            </a:extLst>
          </p:cNvPr>
          <p:cNvSpPr>
            <a:spLocks noGrp="1"/>
          </p:cNvSpPr>
          <p:nvPr>
            <p:ph type="sldNum" sz="quarter" idx="12"/>
          </p:nvPr>
        </p:nvSpPr>
        <p:spPr>
          <a:xfrm>
            <a:off x="9065172" y="6356349"/>
            <a:ext cx="2743200" cy="365125"/>
          </a:xfrm>
        </p:spPr>
        <p:txBody>
          <a:bodyPr/>
          <a:lstStyle/>
          <a:p>
            <a:fld id="{585A37CE-56CC-4263-A743-6EA01FAEC455}" type="slidenum">
              <a:rPr lang="en-US" smtClean="0"/>
              <a:t>14</a:t>
            </a:fld>
            <a:endParaRPr lang="en-US"/>
          </a:p>
        </p:txBody>
      </p:sp>
      <p:sp>
        <p:nvSpPr>
          <p:cNvPr id="10" name="AutoShape 2" descr="CPA Firms are at a Crossroads - 2012 and Beyond - AICPA Insight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7" name="Rectangle 1"/>
          <p:cNvSpPr>
            <a:spLocks noChangeArrowheads="1"/>
          </p:cNvSpPr>
          <p:nvPr/>
        </p:nvSpPr>
        <p:spPr bwMode="auto">
          <a:xfrm>
            <a:off x="3219450" y="267493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a:ln>
                  <a:noFill/>
                </a:ln>
                <a:solidFill>
                  <a:schemeClr val="tx1"/>
                </a:solidFill>
                <a:effectLst/>
                <a:latin typeface="Arial" panose="020B0604020202020204" pitchFamily="34" charset="0"/>
              </a:rPr>
            </a:br>
            <a:endParaRPr kumimoji="0" lang="tr-TR" altLang="tr-TR" sz="1800" b="0" i="0" u="none" strike="noStrike" cap="none" normalizeH="0" baseline="0">
              <a:ln>
                <a:noFill/>
              </a:ln>
              <a:solidFill>
                <a:schemeClr val="tx1"/>
              </a:solidFill>
              <a:effectLst/>
              <a:latin typeface="Arial" panose="020B0604020202020204" pitchFamily="34" charset="0"/>
            </a:endParaRPr>
          </a:p>
        </p:txBody>
      </p:sp>
      <p:sp>
        <p:nvSpPr>
          <p:cNvPr id="3" name="Metin kutusu 2"/>
          <p:cNvSpPr txBox="1"/>
          <p:nvPr/>
        </p:nvSpPr>
        <p:spPr>
          <a:xfrm>
            <a:off x="4465675" y="3005344"/>
            <a:ext cx="6581554" cy="1477328"/>
          </a:xfrm>
          <a:prstGeom prst="rect">
            <a:avLst/>
          </a:prstGeom>
          <a:noFill/>
        </p:spPr>
        <p:txBody>
          <a:bodyPr wrap="square" rtlCol="0">
            <a:spAutoFit/>
          </a:bodyPr>
          <a:lstStyle/>
          <a:p>
            <a:r>
              <a:rPr lang="tr-TR" dirty="0"/>
              <a:t>Sayısal bir yöntem olan trend analizi, incelenen bir çevresel faktörün gelecekte ne yönde değişebileceğini o faktör ile ilgili  tarihi verileri kullanarak belirlemeye yarayan bir yöntemdir.</a:t>
            </a:r>
          </a:p>
          <a:p>
            <a:endParaRPr lang="tr-TR" dirty="0"/>
          </a:p>
          <a:p>
            <a:r>
              <a:rPr lang="tr-TR" dirty="0"/>
              <a:t>Trend analizi, geleceğin,  geçmişin bir uzantısı olduğunu varsayar. </a:t>
            </a:r>
          </a:p>
        </p:txBody>
      </p:sp>
    </p:spTree>
    <p:extLst>
      <p:ext uri="{BB962C8B-B14F-4D97-AF65-F5344CB8AC3E}">
        <p14:creationId xmlns:p14="http://schemas.microsoft.com/office/powerpoint/2010/main" val="37737147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4" y="407192"/>
            <a:ext cx="558592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0         trend analizi</a:t>
            </a:r>
            <a:endParaRPr lang="en-US" sz="20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stCxn id="6" idx="3"/>
          </p:cNvCxnSpPr>
          <p:nvPr/>
        </p:nvCxnSpPr>
        <p:spPr>
          <a:xfrm flipV="1">
            <a:off x="5938345" y="723901"/>
            <a:ext cx="6253655"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2F63EA61-739F-4FC5-B1D0-D87CEA790BFC}" type="datetime1">
              <a:rPr lang="en-US" smtClean="0"/>
              <a:t>9/16/2022</a:t>
            </a:fld>
            <a:endParaRPr lang="en-US" dirty="0"/>
          </a:p>
        </p:txBody>
      </p:sp>
      <p:sp>
        <p:nvSpPr>
          <p:cNvPr id="2" name="Slayt Numarası Yer Tutucusu 1">
            <a:extLst>
              <a:ext uri="{FF2B5EF4-FFF2-40B4-BE49-F238E27FC236}">
                <a16:creationId xmlns:a16="http://schemas.microsoft.com/office/drawing/2014/main" id="{B2A87AE4-CE3C-432C-A39F-1DB7E2613466}"/>
              </a:ext>
            </a:extLst>
          </p:cNvPr>
          <p:cNvSpPr>
            <a:spLocks noGrp="1"/>
          </p:cNvSpPr>
          <p:nvPr>
            <p:ph type="sldNum" sz="quarter" idx="12"/>
          </p:nvPr>
        </p:nvSpPr>
        <p:spPr>
          <a:xfrm>
            <a:off x="9065172" y="6356349"/>
            <a:ext cx="2743200" cy="365125"/>
          </a:xfrm>
        </p:spPr>
        <p:txBody>
          <a:bodyPr/>
          <a:lstStyle/>
          <a:p>
            <a:fld id="{585A37CE-56CC-4263-A743-6EA01FAEC455}" type="slidenum">
              <a:rPr lang="en-US" smtClean="0"/>
              <a:t>15</a:t>
            </a:fld>
            <a:endParaRPr lang="en-US"/>
          </a:p>
        </p:txBody>
      </p:sp>
      <p:sp>
        <p:nvSpPr>
          <p:cNvPr id="10" name="AutoShape 2" descr="CPA Firms are at a Crossroads - 2012 and Beyond - AICPA Insight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7" name="Rectangle 1"/>
          <p:cNvSpPr>
            <a:spLocks noChangeArrowheads="1"/>
          </p:cNvSpPr>
          <p:nvPr/>
        </p:nvSpPr>
        <p:spPr bwMode="auto">
          <a:xfrm>
            <a:off x="3293878" y="267493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a:ln>
                  <a:noFill/>
                </a:ln>
                <a:solidFill>
                  <a:schemeClr val="tx1"/>
                </a:solidFill>
                <a:effectLst/>
                <a:latin typeface="Arial" panose="020B0604020202020204" pitchFamily="34" charset="0"/>
              </a:rPr>
            </a:br>
            <a:endParaRPr kumimoji="0" lang="tr-TR" altLang="tr-TR" sz="1800" b="0" i="0" u="none" strike="noStrike" cap="none" normalizeH="0" baseline="0">
              <a:ln>
                <a:noFill/>
              </a:ln>
              <a:solidFill>
                <a:schemeClr val="tx1"/>
              </a:solidFill>
              <a:effectLst/>
              <a:latin typeface="Arial" panose="020B0604020202020204" pitchFamily="34" charset="0"/>
            </a:endParaRPr>
          </a:p>
        </p:txBody>
      </p:sp>
      <p:graphicFrame>
        <p:nvGraphicFramePr>
          <p:cNvPr id="4" name="Tablo 3"/>
          <p:cNvGraphicFramePr>
            <a:graphicFrameLocks noGrp="1"/>
          </p:cNvGraphicFramePr>
          <p:nvPr>
            <p:extLst>
              <p:ext uri="{D42A27DB-BD31-4B8C-83A1-F6EECF244321}">
                <p14:modId xmlns:p14="http://schemas.microsoft.com/office/powerpoint/2010/main" val="1778118293"/>
              </p:ext>
            </p:extLst>
          </p:nvPr>
        </p:nvGraphicFramePr>
        <p:xfrm>
          <a:off x="626648" y="2495303"/>
          <a:ext cx="1659352" cy="2948694"/>
        </p:xfrm>
        <a:graphic>
          <a:graphicData uri="http://schemas.openxmlformats.org/drawingml/2006/table">
            <a:tbl>
              <a:tblPr firstRow="1" bandRow="1">
                <a:tableStyleId>{5C22544A-7EE6-4342-B048-85BDC9FD1C3A}</a:tableStyleId>
              </a:tblPr>
              <a:tblGrid>
                <a:gridCol w="829676">
                  <a:extLst>
                    <a:ext uri="{9D8B030D-6E8A-4147-A177-3AD203B41FA5}">
                      <a16:colId xmlns:a16="http://schemas.microsoft.com/office/drawing/2014/main" val="1722023450"/>
                    </a:ext>
                  </a:extLst>
                </a:gridCol>
                <a:gridCol w="829676">
                  <a:extLst>
                    <a:ext uri="{9D8B030D-6E8A-4147-A177-3AD203B41FA5}">
                      <a16:colId xmlns:a16="http://schemas.microsoft.com/office/drawing/2014/main" val="58862415"/>
                    </a:ext>
                  </a:extLst>
                </a:gridCol>
              </a:tblGrid>
              <a:tr h="384769">
                <a:tc>
                  <a:txBody>
                    <a:bodyPr/>
                    <a:lstStyle/>
                    <a:p>
                      <a:r>
                        <a:rPr lang="tr-TR" dirty="0"/>
                        <a:t>Yıllar</a:t>
                      </a:r>
                    </a:p>
                  </a:txBody>
                  <a:tcPr/>
                </a:tc>
                <a:tc>
                  <a:txBody>
                    <a:bodyPr/>
                    <a:lstStyle/>
                    <a:p>
                      <a:r>
                        <a:rPr lang="tr-TR" dirty="0"/>
                        <a:t>Nakil Sayısı</a:t>
                      </a:r>
                    </a:p>
                  </a:txBody>
                  <a:tcPr/>
                </a:tc>
                <a:extLst>
                  <a:ext uri="{0D108BD9-81ED-4DB2-BD59-A6C34878D82A}">
                    <a16:rowId xmlns:a16="http://schemas.microsoft.com/office/drawing/2014/main" val="3226672324"/>
                  </a:ext>
                </a:extLst>
              </a:tr>
              <a:tr h="384769">
                <a:tc>
                  <a:txBody>
                    <a:bodyPr/>
                    <a:lstStyle/>
                    <a:p>
                      <a:r>
                        <a:rPr lang="tr-TR" dirty="0"/>
                        <a:t>2014</a:t>
                      </a:r>
                    </a:p>
                  </a:txBody>
                  <a:tcPr/>
                </a:tc>
                <a:tc>
                  <a:txBody>
                    <a:bodyPr/>
                    <a:lstStyle/>
                    <a:p>
                      <a:pPr algn="r" fontAlgn="b"/>
                      <a:r>
                        <a:rPr lang="tr-TR" sz="2000" b="0" i="0" u="none" strike="noStrike" dirty="0">
                          <a:solidFill>
                            <a:srgbClr val="000000"/>
                          </a:solidFill>
                          <a:effectLst/>
                          <a:latin typeface="Calibri" panose="020F0502020204030204" pitchFamily="34" charset="0"/>
                        </a:rPr>
                        <a:t>2924</a:t>
                      </a:r>
                    </a:p>
                  </a:txBody>
                  <a:tcPr marL="6350" marR="6350" marT="6350" marB="0" anchor="b"/>
                </a:tc>
                <a:extLst>
                  <a:ext uri="{0D108BD9-81ED-4DB2-BD59-A6C34878D82A}">
                    <a16:rowId xmlns:a16="http://schemas.microsoft.com/office/drawing/2014/main" val="1801881284"/>
                  </a:ext>
                </a:extLst>
              </a:tr>
              <a:tr h="384769">
                <a:tc>
                  <a:txBody>
                    <a:bodyPr/>
                    <a:lstStyle/>
                    <a:p>
                      <a:r>
                        <a:rPr lang="tr-TR" dirty="0"/>
                        <a:t>2015</a:t>
                      </a:r>
                    </a:p>
                  </a:txBody>
                  <a:tcPr/>
                </a:tc>
                <a:tc>
                  <a:txBody>
                    <a:bodyPr/>
                    <a:lstStyle/>
                    <a:p>
                      <a:pPr algn="r" fontAlgn="b"/>
                      <a:r>
                        <a:rPr lang="tr-TR" sz="2000" b="0" i="0" u="none" strike="noStrike" dirty="0">
                          <a:solidFill>
                            <a:srgbClr val="000000"/>
                          </a:solidFill>
                          <a:effectLst/>
                          <a:latin typeface="Calibri" panose="020F0502020204030204" pitchFamily="34" charset="0"/>
                        </a:rPr>
                        <a:t>3204</a:t>
                      </a:r>
                    </a:p>
                  </a:txBody>
                  <a:tcPr marL="6350" marR="6350" marT="6350" marB="0" anchor="b"/>
                </a:tc>
                <a:extLst>
                  <a:ext uri="{0D108BD9-81ED-4DB2-BD59-A6C34878D82A}">
                    <a16:rowId xmlns:a16="http://schemas.microsoft.com/office/drawing/2014/main" val="697693803"/>
                  </a:ext>
                </a:extLst>
              </a:tr>
              <a:tr h="384769">
                <a:tc>
                  <a:txBody>
                    <a:bodyPr/>
                    <a:lstStyle/>
                    <a:p>
                      <a:r>
                        <a:rPr lang="tr-TR" dirty="0"/>
                        <a:t>2016</a:t>
                      </a:r>
                    </a:p>
                  </a:txBody>
                  <a:tcPr/>
                </a:tc>
                <a:tc>
                  <a:txBody>
                    <a:bodyPr/>
                    <a:lstStyle/>
                    <a:p>
                      <a:pPr algn="r" fontAlgn="b"/>
                      <a:r>
                        <a:rPr lang="tr-TR" sz="2000" b="0" i="0" u="none" strike="noStrike" dirty="0">
                          <a:solidFill>
                            <a:srgbClr val="000000"/>
                          </a:solidFill>
                          <a:effectLst/>
                          <a:latin typeface="Calibri" panose="020F0502020204030204" pitchFamily="34" charset="0"/>
                        </a:rPr>
                        <a:t>3419</a:t>
                      </a:r>
                    </a:p>
                  </a:txBody>
                  <a:tcPr marL="6350" marR="6350" marT="6350" marB="0" anchor="b"/>
                </a:tc>
                <a:extLst>
                  <a:ext uri="{0D108BD9-81ED-4DB2-BD59-A6C34878D82A}">
                    <a16:rowId xmlns:a16="http://schemas.microsoft.com/office/drawing/2014/main" val="733069595"/>
                  </a:ext>
                </a:extLst>
              </a:tr>
              <a:tr h="384769">
                <a:tc>
                  <a:txBody>
                    <a:bodyPr/>
                    <a:lstStyle/>
                    <a:p>
                      <a:r>
                        <a:rPr lang="tr-TR" dirty="0"/>
                        <a:t>2017</a:t>
                      </a:r>
                    </a:p>
                  </a:txBody>
                  <a:tcPr/>
                </a:tc>
                <a:tc>
                  <a:txBody>
                    <a:bodyPr/>
                    <a:lstStyle/>
                    <a:p>
                      <a:pPr algn="r" fontAlgn="b"/>
                      <a:r>
                        <a:rPr lang="tr-TR" sz="2000" b="0" i="0" u="none" strike="noStrike" dirty="0">
                          <a:solidFill>
                            <a:srgbClr val="000000"/>
                          </a:solidFill>
                          <a:effectLst/>
                          <a:latin typeface="Calibri" panose="020F0502020204030204" pitchFamily="34" charset="0"/>
                        </a:rPr>
                        <a:t>3341</a:t>
                      </a:r>
                    </a:p>
                  </a:txBody>
                  <a:tcPr marL="6350" marR="6350" marT="6350" marB="0" anchor="b"/>
                </a:tc>
                <a:extLst>
                  <a:ext uri="{0D108BD9-81ED-4DB2-BD59-A6C34878D82A}">
                    <a16:rowId xmlns:a16="http://schemas.microsoft.com/office/drawing/2014/main" val="3740475441"/>
                  </a:ext>
                </a:extLst>
              </a:tr>
              <a:tr h="384769">
                <a:tc>
                  <a:txBody>
                    <a:bodyPr/>
                    <a:lstStyle/>
                    <a:p>
                      <a:r>
                        <a:rPr lang="tr-TR" dirty="0"/>
                        <a:t>2018</a:t>
                      </a:r>
                    </a:p>
                  </a:txBody>
                  <a:tcPr/>
                </a:tc>
                <a:tc>
                  <a:txBody>
                    <a:bodyPr/>
                    <a:lstStyle/>
                    <a:p>
                      <a:pPr algn="r" fontAlgn="b"/>
                      <a:r>
                        <a:rPr lang="tr-TR" sz="2000" b="0" i="0" u="none" strike="noStrike" dirty="0">
                          <a:solidFill>
                            <a:srgbClr val="000000"/>
                          </a:solidFill>
                          <a:effectLst/>
                          <a:latin typeface="Calibri" panose="020F0502020204030204" pitchFamily="34" charset="0"/>
                        </a:rPr>
                        <a:t>3866</a:t>
                      </a:r>
                    </a:p>
                  </a:txBody>
                  <a:tcPr marL="6350" marR="6350" marT="6350" marB="0" anchor="b"/>
                </a:tc>
                <a:extLst>
                  <a:ext uri="{0D108BD9-81ED-4DB2-BD59-A6C34878D82A}">
                    <a16:rowId xmlns:a16="http://schemas.microsoft.com/office/drawing/2014/main" val="3242817839"/>
                  </a:ext>
                </a:extLst>
              </a:tr>
              <a:tr h="384769">
                <a:tc>
                  <a:txBody>
                    <a:bodyPr/>
                    <a:lstStyle/>
                    <a:p>
                      <a:r>
                        <a:rPr lang="tr-TR" dirty="0"/>
                        <a:t>2019</a:t>
                      </a:r>
                    </a:p>
                  </a:txBody>
                  <a:tcPr/>
                </a:tc>
                <a:tc>
                  <a:txBody>
                    <a:bodyPr/>
                    <a:lstStyle/>
                    <a:p>
                      <a:pPr algn="r" fontAlgn="b"/>
                      <a:r>
                        <a:rPr lang="tr-TR" sz="2000" b="0" i="0" u="none" strike="noStrike" dirty="0">
                          <a:solidFill>
                            <a:srgbClr val="000000"/>
                          </a:solidFill>
                          <a:effectLst/>
                          <a:latin typeface="Calibri" panose="020F0502020204030204" pitchFamily="34" charset="0"/>
                        </a:rPr>
                        <a:t>3863</a:t>
                      </a:r>
                    </a:p>
                  </a:txBody>
                  <a:tcPr marL="6350" marR="6350" marT="6350" marB="0" anchor="b"/>
                </a:tc>
                <a:extLst>
                  <a:ext uri="{0D108BD9-81ED-4DB2-BD59-A6C34878D82A}">
                    <a16:rowId xmlns:a16="http://schemas.microsoft.com/office/drawing/2014/main" val="2092277983"/>
                  </a:ext>
                </a:extLst>
              </a:tr>
            </a:tbl>
          </a:graphicData>
        </a:graphic>
      </p:graphicFrame>
      <p:grpSp>
        <p:nvGrpSpPr>
          <p:cNvPr id="3" name="Grup 2"/>
          <p:cNvGrpSpPr/>
          <p:nvPr/>
        </p:nvGrpSpPr>
        <p:grpSpPr>
          <a:xfrm>
            <a:off x="2495901" y="2512862"/>
            <a:ext cx="3985064" cy="2948694"/>
            <a:chOff x="2495901" y="2512862"/>
            <a:chExt cx="3985064" cy="2948694"/>
          </a:xfrm>
        </p:grpSpPr>
        <p:pic>
          <p:nvPicPr>
            <p:cNvPr id="11" name="Resim 10"/>
            <p:cNvPicPr>
              <a:picLocks noChangeAspect="1"/>
            </p:cNvPicPr>
            <p:nvPr/>
          </p:nvPicPr>
          <p:blipFill>
            <a:blip r:embed="rId2"/>
            <a:stretch>
              <a:fillRect/>
            </a:stretch>
          </p:blipFill>
          <p:spPr>
            <a:xfrm>
              <a:off x="2495901" y="2512862"/>
              <a:ext cx="3985064" cy="2948694"/>
            </a:xfrm>
            <a:prstGeom prst="rect">
              <a:avLst/>
            </a:prstGeom>
          </p:spPr>
        </p:pic>
        <p:cxnSp>
          <p:nvCxnSpPr>
            <p:cNvPr id="14" name="Düz Ok Bağlayıcısı 13"/>
            <p:cNvCxnSpPr/>
            <p:nvPr/>
          </p:nvCxnSpPr>
          <p:spPr>
            <a:xfrm flipV="1">
              <a:off x="3402419" y="3200400"/>
              <a:ext cx="2785730" cy="78680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6" name="Metin kutusu 15"/>
            <p:cNvSpPr txBox="1"/>
            <p:nvPr/>
          </p:nvSpPr>
          <p:spPr>
            <a:xfrm rot="20640714">
              <a:off x="5526123" y="2957674"/>
              <a:ext cx="627320" cy="307777"/>
            </a:xfrm>
            <a:prstGeom prst="rect">
              <a:avLst/>
            </a:prstGeom>
            <a:noFill/>
          </p:spPr>
          <p:txBody>
            <a:bodyPr wrap="square" rtlCol="0">
              <a:spAutoFit/>
            </a:bodyPr>
            <a:lstStyle/>
            <a:p>
              <a:r>
                <a:rPr lang="tr-TR" sz="1400" dirty="0"/>
                <a:t>Trend</a:t>
              </a:r>
            </a:p>
          </p:txBody>
        </p:sp>
      </p:grpSp>
      <p:sp>
        <p:nvSpPr>
          <p:cNvPr id="17" name="Metin kutusu 16"/>
          <p:cNvSpPr txBox="1"/>
          <p:nvPr/>
        </p:nvSpPr>
        <p:spPr>
          <a:xfrm>
            <a:off x="6932427" y="2884228"/>
            <a:ext cx="3540642" cy="1754326"/>
          </a:xfrm>
          <a:prstGeom prst="rect">
            <a:avLst/>
          </a:prstGeom>
          <a:noFill/>
        </p:spPr>
        <p:txBody>
          <a:bodyPr wrap="square" rtlCol="0">
            <a:spAutoFit/>
          </a:bodyPr>
          <a:lstStyle/>
          <a:p>
            <a:r>
              <a:rPr lang="tr-TR" dirty="0"/>
              <a:t>Sonuç: Gelecek yıllarda böbrek nakli yapılan hasta sayısı artmaya devam edecektir.</a:t>
            </a:r>
          </a:p>
          <a:p>
            <a:endParaRPr lang="tr-TR" dirty="0"/>
          </a:p>
          <a:p>
            <a:r>
              <a:rPr lang="tr-TR" dirty="0"/>
              <a:t>Bu bir fırsattır; bu nedenle büyüme stratejilerini tercih edebiliriz, </a:t>
            </a:r>
          </a:p>
        </p:txBody>
      </p:sp>
    </p:spTree>
    <p:extLst>
      <p:ext uri="{BB962C8B-B14F-4D97-AF65-F5344CB8AC3E}">
        <p14:creationId xmlns:p14="http://schemas.microsoft.com/office/powerpoint/2010/main" val="381473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4" y="407192"/>
            <a:ext cx="558592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çevresel sorun (faktör)-trend analizi</a:t>
            </a:r>
            <a:endParaRPr lang="en-US" sz="20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stCxn id="6" idx="3"/>
          </p:cNvCxnSpPr>
          <p:nvPr/>
        </p:nvCxnSpPr>
        <p:spPr>
          <a:xfrm flipV="1">
            <a:off x="5938345" y="723901"/>
            <a:ext cx="6253655"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2F63EA61-739F-4FC5-B1D0-D87CEA790BFC}" type="datetime1">
              <a:rPr lang="en-US" smtClean="0"/>
              <a:t>9/16/2022</a:t>
            </a:fld>
            <a:endParaRPr lang="en-US"/>
          </a:p>
        </p:txBody>
      </p:sp>
      <p:sp>
        <p:nvSpPr>
          <p:cNvPr id="2" name="Slayt Numarası Yer Tutucusu 1">
            <a:extLst>
              <a:ext uri="{FF2B5EF4-FFF2-40B4-BE49-F238E27FC236}">
                <a16:creationId xmlns:a16="http://schemas.microsoft.com/office/drawing/2014/main" id="{B2A87AE4-CE3C-432C-A39F-1DB7E2613466}"/>
              </a:ext>
            </a:extLst>
          </p:cNvPr>
          <p:cNvSpPr>
            <a:spLocks noGrp="1"/>
          </p:cNvSpPr>
          <p:nvPr>
            <p:ph type="sldNum" sz="quarter" idx="12"/>
          </p:nvPr>
        </p:nvSpPr>
        <p:spPr>
          <a:xfrm>
            <a:off x="9065172" y="6356350"/>
            <a:ext cx="2743200" cy="365125"/>
          </a:xfrm>
        </p:spPr>
        <p:txBody>
          <a:bodyPr/>
          <a:lstStyle/>
          <a:p>
            <a:fld id="{585A37CE-56CC-4263-A743-6EA01FAEC455}" type="slidenum">
              <a:rPr lang="en-US" smtClean="0"/>
              <a:t>16</a:t>
            </a:fld>
            <a:endParaRPr lang="en-US"/>
          </a:p>
        </p:txBody>
      </p:sp>
      <p:sp>
        <p:nvSpPr>
          <p:cNvPr id="10" name="AutoShape 2" descr="CPA Firms are at a Crossroads - 2012 and Beyond - AICPA Insight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7" name="Rectangle 1"/>
          <p:cNvSpPr>
            <a:spLocks noChangeArrowheads="1"/>
          </p:cNvSpPr>
          <p:nvPr/>
        </p:nvSpPr>
        <p:spPr bwMode="auto">
          <a:xfrm>
            <a:off x="3219450" y="267493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a:ln>
                  <a:noFill/>
                </a:ln>
                <a:solidFill>
                  <a:schemeClr val="tx1"/>
                </a:solidFill>
                <a:effectLst/>
                <a:latin typeface="Arial" panose="020B0604020202020204" pitchFamily="34" charset="0"/>
              </a:rPr>
            </a:br>
            <a:endParaRPr kumimoji="0" lang="tr-TR" altLang="tr-TR" sz="1800" b="0" i="0" u="none" strike="noStrike" cap="none" normalizeH="0" baseline="0">
              <a:ln>
                <a:noFill/>
              </a:ln>
              <a:solidFill>
                <a:schemeClr val="tx1"/>
              </a:solidFill>
              <a:effectLst/>
              <a:latin typeface="Arial" panose="020B0604020202020204" pitchFamily="34" charset="0"/>
            </a:endParaRPr>
          </a:p>
        </p:txBody>
      </p:sp>
      <p:sp>
        <p:nvSpPr>
          <p:cNvPr id="3" name="Metin kutusu 2"/>
          <p:cNvSpPr txBox="1"/>
          <p:nvPr/>
        </p:nvSpPr>
        <p:spPr>
          <a:xfrm>
            <a:off x="3689498" y="2923953"/>
            <a:ext cx="7442790" cy="1754326"/>
          </a:xfrm>
          <a:prstGeom prst="rect">
            <a:avLst/>
          </a:prstGeom>
          <a:noFill/>
        </p:spPr>
        <p:txBody>
          <a:bodyPr wrap="square" rtlCol="0">
            <a:spAutoFit/>
          </a:bodyPr>
          <a:lstStyle/>
          <a:p>
            <a:r>
              <a:rPr lang="tr-TR" dirty="0"/>
              <a:t>Çevresel sorun-trend matrisi, çevrede ortaya çıkan gelişmeleri veya sorunları </a:t>
            </a:r>
            <a:r>
              <a:rPr lang="tr-TR" dirty="0" err="1"/>
              <a:t>önceliklendirmek</a:t>
            </a:r>
            <a:r>
              <a:rPr lang="tr-TR" dirty="0"/>
              <a:t> amacıyla kullanılmaktadır. </a:t>
            </a:r>
          </a:p>
          <a:p>
            <a:endParaRPr lang="tr-TR" dirty="0"/>
          </a:p>
          <a:p>
            <a:r>
              <a:rPr lang="tr-TR" dirty="0"/>
              <a:t>Önceliklendirme yoluyla yönetim ekibi tüm çevresel faktörler, gelişmeler veya sorunlar yerine kurum açısından kritik önem taşıyan faktörlere ve sorunlara daha dikkatli biçimde odaklanma imkanına kavuşur.</a:t>
            </a:r>
          </a:p>
        </p:txBody>
      </p:sp>
    </p:spTree>
    <p:extLst>
      <p:ext uri="{BB962C8B-B14F-4D97-AF65-F5344CB8AC3E}">
        <p14:creationId xmlns:p14="http://schemas.microsoft.com/office/powerpoint/2010/main" val="9564459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4" y="407192"/>
            <a:ext cx="558592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çevresel sorun-trend analizi aşamaları</a:t>
            </a:r>
            <a:endParaRPr lang="en-US" sz="20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stCxn id="6" idx="3"/>
          </p:cNvCxnSpPr>
          <p:nvPr/>
        </p:nvCxnSpPr>
        <p:spPr>
          <a:xfrm>
            <a:off x="5938345" y="747711"/>
            <a:ext cx="6253655" cy="434"/>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2F63EA61-739F-4FC5-B1D0-D87CEA790BFC}" type="datetime1">
              <a:rPr lang="en-US" smtClean="0"/>
              <a:t>9/16/2022</a:t>
            </a:fld>
            <a:endParaRPr lang="en-US"/>
          </a:p>
        </p:txBody>
      </p:sp>
      <p:sp>
        <p:nvSpPr>
          <p:cNvPr id="2" name="Slayt Numarası Yer Tutucusu 1">
            <a:extLst>
              <a:ext uri="{FF2B5EF4-FFF2-40B4-BE49-F238E27FC236}">
                <a16:creationId xmlns:a16="http://schemas.microsoft.com/office/drawing/2014/main" id="{B2A87AE4-CE3C-432C-A39F-1DB7E2613466}"/>
              </a:ext>
            </a:extLst>
          </p:cNvPr>
          <p:cNvSpPr>
            <a:spLocks noGrp="1"/>
          </p:cNvSpPr>
          <p:nvPr>
            <p:ph type="sldNum" sz="quarter" idx="12"/>
          </p:nvPr>
        </p:nvSpPr>
        <p:spPr>
          <a:xfrm>
            <a:off x="9065172" y="6356350"/>
            <a:ext cx="2743200" cy="365125"/>
          </a:xfrm>
        </p:spPr>
        <p:txBody>
          <a:bodyPr/>
          <a:lstStyle/>
          <a:p>
            <a:fld id="{585A37CE-56CC-4263-A743-6EA01FAEC455}" type="slidenum">
              <a:rPr lang="en-US" smtClean="0"/>
              <a:t>17</a:t>
            </a:fld>
            <a:endParaRPr lang="en-US"/>
          </a:p>
        </p:txBody>
      </p:sp>
      <p:sp>
        <p:nvSpPr>
          <p:cNvPr id="10" name="AutoShape 2" descr="CPA Firms are at a Crossroads - 2012 and Beyond - AICPA Insight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7" name="Rectangle 1"/>
          <p:cNvSpPr>
            <a:spLocks noChangeArrowheads="1"/>
          </p:cNvSpPr>
          <p:nvPr/>
        </p:nvSpPr>
        <p:spPr bwMode="auto">
          <a:xfrm>
            <a:off x="3219450" y="267493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a:ln>
                  <a:noFill/>
                </a:ln>
                <a:solidFill>
                  <a:schemeClr val="tx1"/>
                </a:solidFill>
                <a:effectLst/>
                <a:latin typeface="Arial" panose="020B0604020202020204" pitchFamily="34" charset="0"/>
              </a:rPr>
            </a:br>
            <a:endParaRPr kumimoji="0" lang="tr-TR" altLang="tr-TR" sz="1800" b="0" i="0" u="none" strike="noStrike" cap="none" normalizeH="0" baseline="0">
              <a:ln>
                <a:noFill/>
              </a:ln>
              <a:solidFill>
                <a:schemeClr val="tx1"/>
              </a:solidFill>
              <a:effectLst/>
              <a:latin typeface="Arial" panose="020B0604020202020204" pitchFamily="34" charset="0"/>
            </a:endParaRPr>
          </a:p>
        </p:txBody>
      </p:sp>
      <p:sp>
        <p:nvSpPr>
          <p:cNvPr id="4" name="Yuvarlatılmış Dikdörtgen 3"/>
          <p:cNvSpPr/>
          <p:nvPr/>
        </p:nvSpPr>
        <p:spPr>
          <a:xfrm>
            <a:off x="1296785" y="2053244"/>
            <a:ext cx="2776451" cy="689956"/>
          </a:xfrm>
          <a:prstGeom prst="round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rPr>
              <a:t>Dış Çevrenin Kavramsallaştırılması</a:t>
            </a:r>
          </a:p>
        </p:txBody>
      </p:sp>
      <p:sp>
        <p:nvSpPr>
          <p:cNvPr id="11" name="Yuvarlatılmış Dikdörtgen 10"/>
          <p:cNvSpPr/>
          <p:nvPr/>
        </p:nvSpPr>
        <p:spPr>
          <a:xfrm>
            <a:off x="1296784" y="3055750"/>
            <a:ext cx="2776451" cy="689956"/>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rPr>
              <a:t>Dış Çevrenin </a:t>
            </a:r>
          </a:p>
          <a:p>
            <a:pPr algn="ctr"/>
            <a:r>
              <a:rPr lang="tr-TR" dirty="0">
                <a:solidFill>
                  <a:schemeClr val="tx1"/>
                </a:solidFill>
              </a:rPr>
              <a:t>İzlenmesi-Taranması</a:t>
            </a:r>
          </a:p>
        </p:txBody>
      </p:sp>
      <p:sp>
        <p:nvSpPr>
          <p:cNvPr id="12" name="Yuvarlatılmış Dikdörtgen 11"/>
          <p:cNvSpPr/>
          <p:nvPr/>
        </p:nvSpPr>
        <p:spPr>
          <a:xfrm>
            <a:off x="4350326" y="2053244"/>
            <a:ext cx="6522721" cy="689956"/>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dirty="0">
                <a:solidFill>
                  <a:schemeClr val="tx1"/>
                </a:solidFill>
              </a:rPr>
              <a:t>Kurumu etkileyen dış çevre faktörleri nelerdir? </a:t>
            </a:r>
          </a:p>
        </p:txBody>
      </p:sp>
      <p:sp>
        <p:nvSpPr>
          <p:cNvPr id="14" name="Yuvarlatılmış Dikdörtgen 13"/>
          <p:cNvSpPr/>
          <p:nvPr/>
        </p:nvSpPr>
        <p:spPr>
          <a:xfrm>
            <a:off x="4350326" y="3055750"/>
            <a:ext cx="6522721" cy="689956"/>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dirty="0">
                <a:solidFill>
                  <a:schemeClr val="tx1"/>
                </a:solidFill>
              </a:rPr>
              <a:t>Kurumu etkileyen dış çevre faktörleri hakkında bilgi toplama</a:t>
            </a:r>
          </a:p>
        </p:txBody>
      </p:sp>
      <p:sp>
        <p:nvSpPr>
          <p:cNvPr id="15" name="Yuvarlatılmış Dikdörtgen 14"/>
          <p:cNvSpPr/>
          <p:nvPr/>
        </p:nvSpPr>
        <p:spPr>
          <a:xfrm>
            <a:off x="4350326" y="4011102"/>
            <a:ext cx="6522721" cy="689956"/>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dirty="0">
                <a:solidFill>
                  <a:schemeClr val="tx1"/>
                </a:solidFill>
              </a:rPr>
              <a:t>Çevresel faktörler zaman içinde nasıl değişim göstermektedir?</a:t>
            </a:r>
          </a:p>
        </p:txBody>
      </p:sp>
      <p:sp>
        <p:nvSpPr>
          <p:cNvPr id="16" name="Yuvarlatılmış Dikdörtgen 15"/>
          <p:cNvSpPr/>
          <p:nvPr/>
        </p:nvSpPr>
        <p:spPr>
          <a:xfrm>
            <a:off x="1296784" y="4020764"/>
            <a:ext cx="2776451" cy="689956"/>
          </a:xfrm>
          <a:prstGeom prst="round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rPr>
              <a:t>Trend Tahmini</a:t>
            </a:r>
          </a:p>
        </p:txBody>
      </p:sp>
      <p:sp>
        <p:nvSpPr>
          <p:cNvPr id="17" name="Yuvarlatılmış Dikdörtgen 16"/>
          <p:cNvSpPr/>
          <p:nvPr/>
        </p:nvSpPr>
        <p:spPr>
          <a:xfrm>
            <a:off x="1296783" y="4985778"/>
            <a:ext cx="2776451" cy="689956"/>
          </a:xfrm>
          <a:prstGeom prst="round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rPr>
              <a:t>Öngörü</a:t>
            </a:r>
          </a:p>
        </p:txBody>
      </p:sp>
      <p:sp>
        <p:nvSpPr>
          <p:cNvPr id="18" name="Yuvarlatılmış Dikdörtgen 17"/>
          <p:cNvSpPr/>
          <p:nvPr/>
        </p:nvSpPr>
        <p:spPr>
          <a:xfrm>
            <a:off x="4350326" y="4985778"/>
            <a:ext cx="6522721" cy="689956"/>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dirty="0">
                <a:solidFill>
                  <a:schemeClr val="tx1"/>
                </a:solidFill>
              </a:rPr>
              <a:t>Çevresel faktörlerle ilgili mevcut trend,  gelecek dönemlerde de devam edebilir mi?</a:t>
            </a:r>
          </a:p>
        </p:txBody>
      </p:sp>
    </p:spTree>
    <p:extLst>
      <p:ext uri="{BB962C8B-B14F-4D97-AF65-F5344CB8AC3E}">
        <p14:creationId xmlns:p14="http://schemas.microsoft.com/office/powerpoint/2010/main" val="36951195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4" y="407192"/>
            <a:ext cx="558592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çevresel sorun-trend analizi aşamaları</a:t>
            </a:r>
            <a:endParaRPr lang="en-US" sz="20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stCxn id="6" idx="3"/>
          </p:cNvCxnSpPr>
          <p:nvPr/>
        </p:nvCxnSpPr>
        <p:spPr>
          <a:xfrm>
            <a:off x="5938345" y="747711"/>
            <a:ext cx="6253655" cy="434"/>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2F63EA61-739F-4FC5-B1D0-D87CEA790BFC}" type="datetime1">
              <a:rPr lang="en-US" smtClean="0"/>
              <a:t>9/16/2022</a:t>
            </a:fld>
            <a:endParaRPr lang="en-US"/>
          </a:p>
        </p:txBody>
      </p:sp>
      <p:sp>
        <p:nvSpPr>
          <p:cNvPr id="2" name="Slayt Numarası Yer Tutucusu 1">
            <a:extLst>
              <a:ext uri="{FF2B5EF4-FFF2-40B4-BE49-F238E27FC236}">
                <a16:creationId xmlns:a16="http://schemas.microsoft.com/office/drawing/2014/main" id="{B2A87AE4-CE3C-432C-A39F-1DB7E2613466}"/>
              </a:ext>
            </a:extLst>
          </p:cNvPr>
          <p:cNvSpPr>
            <a:spLocks noGrp="1"/>
          </p:cNvSpPr>
          <p:nvPr>
            <p:ph type="sldNum" sz="quarter" idx="12"/>
          </p:nvPr>
        </p:nvSpPr>
        <p:spPr>
          <a:xfrm>
            <a:off x="9065172" y="6356350"/>
            <a:ext cx="2743200" cy="365125"/>
          </a:xfrm>
        </p:spPr>
        <p:txBody>
          <a:bodyPr/>
          <a:lstStyle/>
          <a:p>
            <a:fld id="{585A37CE-56CC-4263-A743-6EA01FAEC455}" type="slidenum">
              <a:rPr lang="en-US" smtClean="0"/>
              <a:t>18</a:t>
            </a:fld>
            <a:endParaRPr lang="en-US"/>
          </a:p>
        </p:txBody>
      </p:sp>
      <p:sp>
        <p:nvSpPr>
          <p:cNvPr id="10" name="AutoShape 2" descr="CPA Firms are at a Crossroads - 2012 and Beyond - AICPA Insight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7" name="Rectangle 1"/>
          <p:cNvSpPr>
            <a:spLocks noChangeArrowheads="1"/>
          </p:cNvSpPr>
          <p:nvPr/>
        </p:nvSpPr>
        <p:spPr bwMode="auto">
          <a:xfrm>
            <a:off x="3219450" y="267493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a:ln>
                  <a:noFill/>
                </a:ln>
                <a:solidFill>
                  <a:schemeClr val="tx1"/>
                </a:solidFill>
                <a:effectLst/>
                <a:latin typeface="Arial" panose="020B0604020202020204" pitchFamily="34" charset="0"/>
              </a:rPr>
            </a:br>
            <a:endParaRPr kumimoji="0" lang="tr-TR" altLang="tr-TR" sz="1800" b="0" i="0" u="none" strike="noStrike" cap="none" normalizeH="0" baseline="0">
              <a:ln>
                <a:noFill/>
              </a:ln>
              <a:solidFill>
                <a:schemeClr val="tx1"/>
              </a:solidFill>
              <a:effectLst/>
              <a:latin typeface="Arial" panose="020B0604020202020204" pitchFamily="34" charset="0"/>
            </a:endParaRPr>
          </a:p>
        </p:txBody>
      </p:sp>
      <p:graphicFrame>
        <p:nvGraphicFramePr>
          <p:cNvPr id="3" name="Tablo 2"/>
          <p:cNvGraphicFramePr>
            <a:graphicFrameLocks noGrp="1"/>
          </p:cNvGraphicFramePr>
          <p:nvPr>
            <p:extLst>
              <p:ext uri="{D42A27DB-BD31-4B8C-83A1-F6EECF244321}">
                <p14:modId xmlns:p14="http://schemas.microsoft.com/office/powerpoint/2010/main" val="803793944"/>
              </p:ext>
            </p:extLst>
          </p:nvPr>
        </p:nvGraphicFramePr>
        <p:xfrm>
          <a:off x="914400" y="1725102"/>
          <a:ext cx="10548593" cy="4152513"/>
        </p:xfrm>
        <a:graphic>
          <a:graphicData uri="http://schemas.openxmlformats.org/drawingml/2006/table">
            <a:tbl>
              <a:tblPr firstRow="1" firstCol="1" bandRow="1">
                <a:tableStyleId>{5C22544A-7EE6-4342-B048-85BDC9FD1C3A}</a:tableStyleId>
              </a:tblPr>
              <a:tblGrid>
                <a:gridCol w="2757087">
                  <a:extLst>
                    <a:ext uri="{9D8B030D-6E8A-4147-A177-3AD203B41FA5}">
                      <a16:colId xmlns:a16="http://schemas.microsoft.com/office/drawing/2014/main" val="816840951"/>
                    </a:ext>
                  </a:extLst>
                </a:gridCol>
                <a:gridCol w="3614578">
                  <a:extLst>
                    <a:ext uri="{9D8B030D-6E8A-4147-A177-3AD203B41FA5}">
                      <a16:colId xmlns:a16="http://schemas.microsoft.com/office/drawing/2014/main" val="602885104"/>
                    </a:ext>
                  </a:extLst>
                </a:gridCol>
                <a:gridCol w="2064780">
                  <a:extLst>
                    <a:ext uri="{9D8B030D-6E8A-4147-A177-3AD203B41FA5}">
                      <a16:colId xmlns:a16="http://schemas.microsoft.com/office/drawing/2014/main" val="1437582160"/>
                    </a:ext>
                  </a:extLst>
                </a:gridCol>
                <a:gridCol w="2112148">
                  <a:extLst>
                    <a:ext uri="{9D8B030D-6E8A-4147-A177-3AD203B41FA5}">
                      <a16:colId xmlns:a16="http://schemas.microsoft.com/office/drawing/2014/main" val="4022135953"/>
                    </a:ext>
                  </a:extLst>
                </a:gridCol>
              </a:tblGrid>
              <a:tr h="830737">
                <a:tc>
                  <a:txBody>
                    <a:bodyPr/>
                    <a:lstStyle/>
                    <a:p>
                      <a:pPr algn="ctr">
                        <a:spcAft>
                          <a:spcPts val="0"/>
                        </a:spcAft>
                      </a:pPr>
                      <a:r>
                        <a:rPr lang="tr-TR" sz="1600" dirty="0">
                          <a:effectLst/>
                        </a:rPr>
                        <a:t>Faktörler (Sorunlar/gelişmeler)</a:t>
                      </a: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tr-TR" sz="1600" dirty="0">
                          <a:effectLst/>
                        </a:rPr>
                        <a:t>Kanıtlar </a:t>
                      </a: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tr-TR" sz="1600" dirty="0">
                          <a:effectLst/>
                        </a:rPr>
                        <a:t>Faktörün/Sorunun Kurumu Etkileme Derecesi</a:t>
                      </a: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tr-TR" sz="1600">
                          <a:effectLst/>
                        </a:rPr>
                        <a:t>Sorunla İlgili Trendin Devam Etme Olasılığı</a:t>
                      </a:r>
                      <a:endParaRPr lang="tr-TR"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502810698"/>
                  </a:ext>
                </a:extLst>
              </a:tr>
              <a:tr h="1107648">
                <a:tc>
                  <a:txBody>
                    <a:bodyPr/>
                    <a:lstStyle/>
                    <a:p>
                      <a:pPr algn="l">
                        <a:spcAft>
                          <a:spcPts val="0"/>
                        </a:spcAft>
                      </a:pPr>
                      <a:r>
                        <a:rPr lang="tr-TR" sz="1600" dirty="0">
                          <a:effectLst/>
                        </a:rPr>
                        <a:t>Döviz kurları (Ekonomik)</a:t>
                      </a: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tr-TR" sz="1600" dirty="0">
                          <a:effectLst/>
                        </a:rPr>
                        <a:t>Döviz kurlarının artması</a:t>
                      </a:r>
                    </a:p>
                    <a:p>
                      <a:pPr algn="l">
                        <a:spcAft>
                          <a:spcPts val="0"/>
                        </a:spcAft>
                      </a:pPr>
                      <a:r>
                        <a:rPr lang="tr-TR" sz="1600" dirty="0">
                          <a:effectLst/>
                        </a:rPr>
                        <a:t>Diyaliz merkezlerinin tüm cihaz ve sarf malzemelerinin önemli bir kısmı ithal malzemelerdir.</a:t>
                      </a: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tr-TR" sz="1600" dirty="0">
                          <a:effectLst/>
                        </a:rPr>
                        <a:t>9</a:t>
                      </a: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tr-TR" sz="1600">
                          <a:effectLst/>
                        </a:rPr>
                        <a:t>8</a:t>
                      </a:r>
                      <a:endParaRPr lang="tr-TR"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147768786"/>
                  </a:ext>
                </a:extLst>
              </a:tr>
              <a:tr h="553826">
                <a:tc>
                  <a:txBody>
                    <a:bodyPr/>
                    <a:lstStyle/>
                    <a:p>
                      <a:pPr algn="l">
                        <a:spcAft>
                          <a:spcPts val="0"/>
                        </a:spcAft>
                      </a:pPr>
                      <a:r>
                        <a:rPr lang="tr-TR" sz="1600" dirty="0">
                          <a:effectLst/>
                        </a:rPr>
                        <a:t>SGK fiyat düzenlemeleri (Devlet)</a:t>
                      </a: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tr-TR" sz="1600" dirty="0" err="1">
                          <a:effectLst/>
                        </a:rPr>
                        <a:t>SGK’nın</a:t>
                      </a:r>
                      <a:r>
                        <a:rPr lang="tr-TR" sz="1600" dirty="0">
                          <a:effectLst/>
                        </a:rPr>
                        <a:t>  fiyatları güncellememesi</a:t>
                      </a: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tr-TR" sz="1600">
                          <a:effectLst/>
                        </a:rPr>
                        <a:t>10</a:t>
                      </a:r>
                      <a:endParaRPr lang="tr-TR"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tr-TR" sz="1600">
                          <a:effectLst/>
                        </a:rPr>
                        <a:t>8</a:t>
                      </a:r>
                      <a:endParaRPr lang="tr-TR"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766880565"/>
                  </a:ext>
                </a:extLst>
              </a:tr>
              <a:tr h="552650">
                <a:tc>
                  <a:txBody>
                    <a:bodyPr/>
                    <a:lstStyle/>
                    <a:p>
                      <a:pPr algn="l">
                        <a:spcAft>
                          <a:spcPts val="0"/>
                        </a:spcAft>
                      </a:pPr>
                      <a:r>
                        <a:rPr lang="tr-TR" sz="1600" dirty="0">
                          <a:effectLst/>
                        </a:rPr>
                        <a:t>Rekabet Derecesi</a:t>
                      </a:r>
                      <a:endParaRPr lang="tr-TR" sz="1800" dirty="0">
                        <a:effectLst/>
                      </a:endParaRPr>
                    </a:p>
                    <a:p>
                      <a:pPr algn="l">
                        <a:spcAft>
                          <a:spcPts val="0"/>
                        </a:spcAft>
                      </a:pPr>
                      <a:r>
                        <a:rPr lang="tr-TR" sz="1600" dirty="0">
                          <a:effectLst/>
                        </a:rPr>
                        <a:t>(Ekonomi)</a:t>
                      </a: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tr-TR" sz="1600" dirty="0">
                          <a:effectLst/>
                        </a:rPr>
                        <a:t>Kamu diyaliz merkez sayısı ve kapasiteleri artıyor; özel merkez sayısı azalıyor</a:t>
                      </a: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1600">
                          <a:effectLst/>
                        </a:rPr>
                        <a:t>8</a:t>
                      </a:r>
                      <a:endParaRPr lang="tr-TR"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tr-TR" sz="1600">
                          <a:effectLst/>
                        </a:rPr>
                        <a:t>6</a:t>
                      </a:r>
                      <a:endParaRPr lang="tr-TR"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738152095"/>
                  </a:ext>
                </a:extLst>
              </a:tr>
              <a:tr h="553826">
                <a:tc>
                  <a:txBody>
                    <a:bodyPr/>
                    <a:lstStyle/>
                    <a:p>
                      <a:pPr algn="l">
                        <a:spcAft>
                          <a:spcPts val="0"/>
                        </a:spcAft>
                      </a:pPr>
                      <a:r>
                        <a:rPr lang="tr-TR" sz="1600" dirty="0">
                          <a:effectLst/>
                        </a:rPr>
                        <a:t>Hasta sayısı</a:t>
                      </a:r>
                      <a:endParaRPr lang="tr-TR" sz="1800" dirty="0">
                        <a:effectLst/>
                      </a:endParaRPr>
                    </a:p>
                    <a:p>
                      <a:pPr algn="l">
                        <a:spcAft>
                          <a:spcPts val="0"/>
                        </a:spcAft>
                      </a:pPr>
                      <a:r>
                        <a:rPr lang="tr-TR" sz="1600" dirty="0">
                          <a:effectLst/>
                        </a:rPr>
                        <a:t>(Epidemiyoloji)</a:t>
                      </a: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tr-TR" sz="1600" dirty="0">
                          <a:effectLst/>
                        </a:rPr>
                        <a:t>Diyalize giren hasta sayısı artıyor.</a:t>
                      </a: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tr-TR" sz="1600">
                          <a:effectLst/>
                        </a:rPr>
                        <a:t>9</a:t>
                      </a:r>
                      <a:endParaRPr lang="tr-TR"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tr-TR" sz="1600">
                          <a:effectLst/>
                        </a:rPr>
                        <a:t>9</a:t>
                      </a:r>
                      <a:endParaRPr lang="tr-TR"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796592033"/>
                  </a:ext>
                </a:extLst>
              </a:tr>
              <a:tr h="553826">
                <a:tc>
                  <a:txBody>
                    <a:bodyPr/>
                    <a:lstStyle/>
                    <a:p>
                      <a:pPr algn="l">
                        <a:spcAft>
                          <a:spcPts val="0"/>
                        </a:spcAft>
                      </a:pPr>
                      <a:r>
                        <a:rPr lang="tr-TR" sz="1600" dirty="0">
                          <a:effectLst/>
                        </a:rPr>
                        <a:t>Nitelikli Personel</a:t>
                      </a: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tr-TR" sz="1600" dirty="0">
                          <a:effectLst/>
                        </a:rPr>
                        <a:t>Nitelikli hemşire bulma konusunda rekabet artmaya devam edecek.</a:t>
                      </a: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tr-TR" sz="1600">
                          <a:effectLst/>
                        </a:rPr>
                        <a:t>6</a:t>
                      </a:r>
                      <a:endParaRPr lang="tr-TR"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tr-TR" sz="1600" dirty="0">
                          <a:effectLst/>
                        </a:rPr>
                        <a:t>5</a:t>
                      </a: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206117035"/>
                  </a:ext>
                </a:extLst>
              </a:tr>
            </a:tbl>
          </a:graphicData>
        </a:graphic>
      </p:graphicFrame>
    </p:spTree>
    <p:extLst>
      <p:ext uri="{BB962C8B-B14F-4D97-AF65-F5344CB8AC3E}">
        <p14:creationId xmlns:p14="http://schemas.microsoft.com/office/powerpoint/2010/main" val="23260185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4" y="407192"/>
            <a:ext cx="558592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çevresel sorun-trend analizi aşamaları</a:t>
            </a:r>
            <a:endParaRPr lang="en-US" sz="20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stCxn id="6" idx="3"/>
          </p:cNvCxnSpPr>
          <p:nvPr/>
        </p:nvCxnSpPr>
        <p:spPr>
          <a:xfrm>
            <a:off x="5938345" y="747711"/>
            <a:ext cx="6253655" cy="434"/>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2F63EA61-739F-4FC5-B1D0-D87CEA790BFC}" type="datetime1">
              <a:rPr lang="en-US" smtClean="0"/>
              <a:t>9/16/2022</a:t>
            </a:fld>
            <a:endParaRPr lang="en-US"/>
          </a:p>
        </p:txBody>
      </p:sp>
      <p:sp>
        <p:nvSpPr>
          <p:cNvPr id="2" name="Slayt Numarası Yer Tutucusu 1">
            <a:extLst>
              <a:ext uri="{FF2B5EF4-FFF2-40B4-BE49-F238E27FC236}">
                <a16:creationId xmlns:a16="http://schemas.microsoft.com/office/drawing/2014/main" id="{B2A87AE4-CE3C-432C-A39F-1DB7E2613466}"/>
              </a:ext>
            </a:extLst>
          </p:cNvPr>
          <p:cNvSpPr>
            <a:spLocks noGrp="1"/>
          </p:cNvSpPr>
          <p:nvPr>
            <p:ph type="sldNum" sz="quarter" idx="12"/>
          </p:nvPr>
        </p:nvSpPr>
        <p:spPr>
          <a:xfrm>
            <a:off x="9065172" y="6356350"/>
            <a:ext cx="2743200" cy="365125"/>
          </a:xfrm>
        </p:spPr>
        <p:txBody>
          <a:bodyPr/>
          <a:lstStyle/>
          <a:p>
            <a:fld id="{585A37CE-56CC-4263-A743-6EA01FAEC455}" type="slidenum">
              <a:rPr lang="en-US" smtClean="0"/>
              <a:t>19</a:t>
            </a:fld>
            <a:endParaRPr lang="en-US"/>
          </a:p>
        </p:txBody>
      </p:sp>
      <p:sp>
        <p:nvSpPr>
          <p:cNvPr id="10" name="AutoShape 2" descr="CPA Firms are at a Crossroads - 2012 and Beyond - AICPA Insight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7" name="Rectangle 1"/>
          <p:cNvSpPr>
            <a:spLocks noChangeArrowheads="1"/>
          </p:cNvSpPr>
          <p:nvPr/>
        </p:nvSpPr>
        <p:spPr bwMode="auto">
          <a:xfrm>
            <a:off x="3219450" y="267493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a:ln>
                  <a:noFill/>
                </a:ln>
                <a:solidFill>
                  <a:schemeClr val="tx1"/>
                </a:solidFill>
                <a:effectLst/>
                <a:latin typeface="Arial" panose="020B0604020202020204" pitchFamily="34" charset="0"/>
              </a:rPr>
            </a:br>
            <a:endParaRPr kumimoji="0" lang="tr-TR" altLang="tr-TR" sz="1800" b="0" i="0" u="none" strike="noStrike" cap="none" normalizeH="0" baseline="0">
              <a:ln>
                <a:noFill/>
              </a:ln>
              <a:solidFill>
                <a:schemeClr val="tx1"/>
              </a:solidFill>
              <a:effectLst/>
              <a:latin typeface="Arial" panose="020B0604020202020204" pitchFamily="34" charset="0"/>
            </a:endParaRPr>
          </a:p>
        </p:txBody>
      </p:sp>
      <p:pic>
        <p:nvPicPr>
          <p:cNvPr id="11" name="Resim 10"/>
          <p:cNvPicPr/>
          <p:nvPr/>
        </p:nvPicPr>
        <p:blipFill>
          <a:blip r:embed="rId2">
            <a:extLst>
              <a:ext uri="{28A0092B-C50C-407E-A947-70E740481C1C}">
                <a14:useLocalDpi xmlns:a14="http://schemas.microsoft.com/office/drawing/2010/main" val="0"/>
              </a:ext>
            </a:extLst>
          </a:blip>
          <a:srcRect/>
          <a:stretch>
            <a:fillRect/>
          </a:stretch>
        </p:blipFill>
        <p:spPr bwMode="auto">
          <a:xfrm>
            <a:off x="2379727" y="1565275"/>
            <a:ext cx="7117236" cy="5292725"/>
          </a:xfrm>
          <a:prstGeom prst="rect">
            <a:avLst/>
          </a:prstGeom>
          <a:noFill/>
        </p:spPr>
      </p:pic>
      <p:sp>
        <p:nvSpPr>
          <p:cNvPr id="9" name="Metin kutusu 8"/>
          <p:cNvSpPr txBox="1"/>
          <p:nvPr/>
        </p:nvSpPr>
        <p:spPr>
          <a:xfrm>
            <a:off x="9653047" y="1565275"/>
            <a:ext cx="2055044" cy="923330"/>
          </a:xfrm>
          <a:prstGeom prst="rect">
            <a:avLst/>
          </a:prstGeom>
          <a:noFill/>
        </p:spPr>
        <p:txBody>
          <a:bodyPr wrap="square" rtlCol="0">
            <a:spAutoFit/>
          </a:bodyPr>
          <a:lstStyle/>
          <a:p>
            <a:r>
              <a:rPr lang="tr-TR" dirty="0"/>
              <a:t>Üzerinde daha fazla durulması gereken faktörler</a:t>
            </a:r>
          </a:p>
        </p:txBody>
      </p:sp>
      <p:cxnSp>
        <p:nvCxnSpPr>
          <p:cNvPr id="14" name="Düz Ok Bağlayıcısı 13"/>
          <p:cNvCxnSpPr/>
          <p:nvPr/>
        </p:nvCxnSpPr>
        <p:spPr>
          <a:xfrm flipH="1">
            <a:off x="9315450" y="2026940"/>
            <a:ext cx="18151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89242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Veri Yer Tutucusu 2">
            <a:extLst>
              <a:ext uri="{FF2B5EF4-FFF2-40B4-BE49-F238E27FC236}">
                <a16:creationId xmlns:a16="http://schemas.microsoft.com/office/drawing/2014/main" id="{20624A29-0E4C-44DE-A3B8-98E3C16A9EFD}"/>
              </a:ext>
            </a:extLst>
          </p:cNvPr>
          <p:cNvSpPr>
            <a:spLocks noGrp="1"/>
          </p:cNvSpPr>
          <p:nvPr>
            <p:ph type="dt" sz="half" idx="10"/>
          </p:nvPr>
        </p:nvSpPr>
        <p:spPr/>
        <p:txBody>
          <a:bodyPr/>
          <a:lstStyle/>
          <a:p>
            <a:fld id="{A19246B6-7C5A-40AA-A924-3DD20D1860FD}" type="datetime1">
              <a:rPr lang="en-US" smtClean="0"/>
              <a:t>9/16/2022</a:t>
            </a:fld>
            <a:endParaRPr lang="en-US"/>
          </a:p>
        </p:txBody>
      </p:sp>
      <p:grpSp>
        <p:nvGrpSpPr>
          <p:cNvPr id="6" name="Grup 5">
            <a:extLst>
              <a:ext uri="{FF2B5EF4-FFF2-40B4-BE49-F238E27FC236}">
                <a16:creationId xmlns:a16="http://schemas.microsoft.com/office/drawing/2014/main" id="{0D65409A-813A-4D19-9000-09FF8548ADCD}"/>
              </a:ext>
            </a:extLst>
          </p:cNvPr>
          <p:cNvGrpSpPr/>
          <p:nvPr/>
        </p:nvGrpSpPr>
        <p:grpSpPr>
          <a:xfrm>
            <a:off x="1079597" y="2069013"/>
            <a:ext cx="611167" cy="3275420"/>
            <a:chOff x="7259017" y="2809610"/>
            <a:chExt cx="534164" cy="2978004"/>
          </a:xfrm>
        </p:grpSpPr>
        <p:sp>
          <p:nvSpPr>
            <p:cNvPr id="5" name="Metin kutusu 4">
              <a:extLst>
                <a:ext uri="{FF2B5EF4-FFF2-40B4-BE49-F238E27FC236}">
                  <a16:creationId xmlns:a16="http://schemas.microsoft.com/office/drawing/2014/main" id="{BA210E14-3AA3-46C3-B4BB-9AEC1E705FE6}"/>
                </a:ext>
              </a:extLst>
            </p:cNvPr>
            <p:cNvSpPr txBox="1"/>
            <p:nvPr/>
          </p:nvSpPr>
          <p:spPr>
            <a:xfrm rot="16200000">
              <a:off x="6006303" y="4062324"/>
              <a:ext cx="2967093" cy="461665"/>
            </a:xfrm>
            <a:prstGeom prst="rect">
              <a:avLst/>
            </a:prstGeom>
            <a:noFill/>
          </p:spPr>
          <p:txBody>
            <a:bodyPr wrap="square" rtlCol="0">
              <a:spAutoFit/>
            </a:bodyPr>
            <a:lstStyle/>
            <a:p>
              <a:pPr algn="ctr"/>
              <a:r>
                <a:rPr lang="tr-TR" sz="2400" b="1" dirty="0"/>
                <a:t>Konular</a:t>
              </a:r>
              <a:r>
                <a:rPr lang="tr-TR" sz="2400" b="1" u="sng" dirty="0"/>
                <a:t> </a:t>
              </a:r>
            </a:p>
          </p:txBody>
        </p:sp>
        <p:sp>
          <p:nvSpPr>
            <p:cNvPr id="17" name="Rectangle 39">
              <a:extLst>
                <a:ext uri="{FF2B5EF4-FFF2-40B4-BE49-F238E27FC236}">
                  <a16:creationId xmlns:a16="http://schemas.microsoft.com/office/drawing/2014/main" id="{120C2FDA-9976-4933-B55E-349C587A5CE7}"/>
                </a:ext>
              </a:extLst>
            </p:cNvPr>
            <p:cNvSpPr/>
            <p:nvPr/>
          </p:nvSpPr>
          <p:spPr>
            <a:xfrm>
              <a:off x="7676608" y="2809611"/>
              <a:ext cx="116573" cy="2978003"/>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 name="Metin kutusu 6">
            <a:extLst>
              <a:ext uri="{FF2B5EF4-FFF2-40B4-BE49-F238E27FC236}">
                <a16:creationId xmlns:a16="http://schemas.microsoft.com/office/drawing/2014/main" id="{04567FF3-0D36-4556-BE2C-FCD73A527E3A}"/>
              </a:ext>
            </a:extLst>
          </p:cNvPr>
          <p:cNvSpPr txBox="1"/>
          <p:nvPr/>
        </p:nvSpPr>
        <p:spPr>
          <a:xfrm>
            <a:off x="5309648" y="1510893"/>
            <a:ext cx="606490" cy="923330"/>
          </a:xfrm>
          <a:prstGeom prst="rect">
            <a:avLst/>
          </a:prstGeom>
          <a:noFill/>
        </p:spPr>
        <p:txBody>
          <a:bodyPr wrap="square" rtlCol="0">
            <a:spAutoFit/>
          </a:bodyPr>
          <a:lstStyle/>
          <a:p>
            <a:r>
              <a:rPr lang="tr-TR" sz="5400" b="1" dirty="0">
                <a:solidFill>
                  <a:schemeClr val="bg1"/>
                </a:solidFill>
                <a:latin typeface="Arial Black" panose="020B0A04020102020204" pitchFamily="34" charset="0"/>
              </a:rPr>
              <a:t>2</a:t>
            </a:r>
          </a:p>
        </p:txBody>
      </p:sp>
      <p:sp>
        <p:nvSpPr>
          <p:cNvPr id="13" name="Rectangle 39">
            <a:extLst>
              <a:ext uri="{FF2B5EF4-FFF2-40B4-BE49-F238E27FC236}">
                <a16:creationId xmlns:a16="http://schemas.microsoft.com/office/drawing/2014/main" id="{120C2FDA-9976-4933-B55E-349C587A5CE7}"/>
              </a:ext>
            </a:extLst>
          </p:cNvPr>
          <p:cNvSpPr/>
          <p:nvPr/>
        </p:nvSpPr>
        <p:spPr>
          <a:xfrm rot="5400000">
            <a:off x="7798217" y="-972520"/>
            <a:ext cx="186695" cy="5580353"/>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Metin kutusu 3"/>
          <p:cNvSpPr txBox="1"/>
          <p:nvPr/>
        </p:nvSpPr>
        <p:spPr>
          <a:xfrm>
            <a:off x="4981000" y="1291871"/>
            <a:ext cx="3487744" cy="400110"/>
          </a:xfrm>
          <a:prstGeom prst="rect">
            <a:avLst/>
          </a:prstGeom>
          <a:noFill/>
        </p:spPr>
        <p:txBody>
          <a:bodyPr wrap="square" rtlCol="0">
            <a:spAutoFit/>
          </a:bodyPr>
          <a:lstStyle/>
          <a:p>
            <a:r>
              <a:rPr lang="tr-TR" sz="2000" b="1" dirty="0"/>
              <a:t>Yanıtını arayacağımız sorular</a:t>
            </a:r>
          </a:p>
        </p:txBody>
      </p:sp>
      <p:sp>
        <p:nvSpPr>
          <p:cNvPr id="14" name="Metin kutusu 13">
            <a:extLst>
              <a:ext uri="{FF2B5EF4-FFF2-40B4-BE49-F238E27FC236}">
                <a16:creationId xmlns:a16="http://schemas.microsoft.com/office/drawing/2014/main" id="{2F00FAA7-5AEE-4409-9CE4-E87A7EC4D45F}"/>
              </a:ext>
            </a:extLst>
          </p:cNvPr>
          <p:cNvSpPr txBox="1"/>
          <p:nvPr/>
        </p:nvSpPr>
        <p:spPr>
          <a:xfrm>
            <a:off x="6124398" y="2069013"/>
            <a:ext cx="5263010" cy="2831544"/>
          </a:xfrm>
          <a:prstGeom prst="rect">
            <a:avLst/>
          </a:prstGeom>
          <a:noFill/>
        </p:spPr>
        <p:txBody>
          <a:bodyPr wrap="square" rtlCol="0">
            <a:spAutoFit/>
          </a:bodyPr>
          <a:lstStyle/>
          <a:p>
            <a:pPr marL="285750" indent="-285750">
              <a:buFont typeface="Wingdings" panose="05000000000000000000" pitchFamily="2" charset="2"/>
              <a:buChar char="q"/>
            </a:pPr>
            <a:r>
              <a:rPr lang="tr-TR" sz="2000" dirty="0"/>
              <a:t>Dış çevre analizinin amaçları nelerdir?</a:t>
            </a:r>
          </a:p>
          <a:p>
            <a:pPr marL="285750" indent="-285750">
              <a:buFont typeface="Wingdings" panose="05000000000000000000" pitchFamily="2" charset="2"/>
              <a:buChar char="q"/>
            </a:pPr>
            <a:r>
              <a:rPr lang="tr-TR" sz="2000" dirty="0"/>
              <a:t>Dış çevre analizinin temel adımları/aşamaları nelerdir?</a:t>
            </a:r>
          </a:p>
          <a:p>
            <a:endParaRPr lang="tr-TR" sz="2000" dirty="0"/>
          </a:p>
          <a:p>
            <a:endParaRPr lang="tr-TR" sz="2000" dirty="0"/>
          </a:p>
          <a:p>
            <a:endParaRPr lang="tr-TR" sz="2000" dirty="0"/>
          </a:p>
          <a:p>
            <a:endParaRPr lang="tr-TR" dirty="0"/>
          </a:p>
          <a:p>
            <a:pPr marL="285750" indent="-285750">
              <a:buFont typeface="Wingdings" panose="05000000000000000000" pitchFamily="2" charset="2"/>
              <a:buChar char="q"/>
            </a:pPr>
            <a:r>
              <a:rPr lang="tr-TR" sz="2000" dirty="0"/>
              <a:t>Dış çevre analizinde kullanılan araçlar nelerdir? Bu araçlar nasıl kullanılır.</a:t>
            </a:r>
          </a:p>
        </p:txBody>
      </p:sp>
      <p:cxnSp>
        <p:nvCxnSpPr>
          <p:cNvPr id="16" name="Dirsek Bağlayıcısı 15"/>
          <p:cNvCxnSpPr>
            <a:stCxn id="17" idx="0"/>
            <a:endCxn id="13" idx="2"/>
          </p:cNvCxnSpPr>
          <p:nvPr/>
        </p:nvCxnSpPr>
        <p:spPr>
          <a:xfrm rot="5400000" flipH="1" flipV="1">
            <a:off x="3237053" y="204680"/>
            <a:ext cx="251357" cy="3477313"/>
          </a:xfrm>
          <a:prstGeom prst="bentConnector2">
            <a:avLst/>
          </a:prstGeom>
          <a:ln w="38100">
            <a:solidFill>
              <a:schemeClr val="accent5">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2" name="Metin kutusu 11">
            <a:extLst>
              <a:ext uri="{FF2B5EF4-FFF2-40B4-BE49-F238E27FC236}">
                <a16:creationId xmlns:a16="http://schemas.microsoft.com/office/drawing/2014/main" id="{2F00FAA7-5AEE-4409-9CE4-E87A7EC4D45F}"/>
              </a:ext>
            </a:extLst>
          </p:cNvPr>
          <p:cNvSpPr txBox="1"/>
          <p:nvPr/>
        </p:nvSpPr>
        <p:spPr>
          <a:xfrm>
            <a:off x="1616055" y="2069013"/>
            <a:ext cx="4267809" cy="3785652"/>
          </a:xfrm>
          <a:prstGeom prst="rect">
            <a:avLst/>
          </a:prstGeom>
          <a:noFill/>
        </p:spPr>
        <p:txBody>
          <a:bodyPr wrap="square" rtlCol="0">
            <a:spAutoFit/>
          </a:bodyPr>
          <a:lstStyle/>
          <a:p>
            <a:pPr marL="285750" indent="-285750">
              <a:buFont typeface="Wingdings" panose="05000000000000000000" pitchFamily="2" charset="2"/>
              <a:buChar char="q"/>
            </a:pPr>
            <a:r>
              <a:rPr lang="tr-TR" sz="2000" b="1" dirty="0"/>
              <a:t>Dış çevre analizinin amaçları</a:t>
            </a:r>
          </a:p>
          <a:p>
            <a:pPr marL="285750" indent="-285750">
              <a:buFont typeface="Wingdings" panose="05000000000000000000" pitchFamily="2" charset="2"/>
              <a:buChar char="q"/>
            </a:pPr>
            <a:r>
              <a:rPr lang="tr-TR" sz="2000" b="1" dirty="0"/>
              <a:t>Dış çevre analizi süreci</a:t>
            </a:r>
          </a:p>
          <a:p>
            <a:pPr marL="800100" lvl="1" indent="-342900">
              <a:buFont typeface="Courier New" panose="02070309020205020404" pitchFamily="49" charset="0"/>
              <a:buChar char="o"/>
            </a:pPr>
            <a:r>
              <a:rPr lang="tr-TR" sz="2000" b="1" dirty="0"/>
              <a:t>Kavramsallaştırma</a:t>
            </a:r>
          </a:p>
          <a:p>
            <a:pPr marL="800100" lvl="1" indent="-342900">
              <a:buFont typeface="Courier New" panose="02070309020205020404" pitchFamily="49" charset="0"/>
              <a:buChar char="o"/>
            </a:pPr>
            <a:r>
              <a:rPr lang="tr-TR" sz="2000" b="1" dirty="0"/>
              <a:t>Tarama</a:t>
            </a:r>
          </a:p>
          <a:p>
            <a:pPr marL="800100" lvl="1" indent="-342900">
              <a:buFont typeface="Courier New" panose="02070309020205020404" pitchFamily="49" charset="0"/>
              <a:buChar char="o"/>
            </a:pPr>
            <a:r>
              <a:rPr lang="tr-TR" sz="2000" b="1" dirty="0"/>
              <a:t>İzleme</a:t>
            </a:r>
          </a:p>
          <a:p>
            <a:pPr marL="800100" lvl="1" indent="-342900">
              <a:buFont typeface="Courier New" panose="02070309020205020404" pitchFamily="49" charset="0"/>
              <a:buChar char="o"/>
            </a:pPr>
            <a:r>
              <a:rPr lang="tr-TR" sz="2000" b="1" dirty="0"/>
              <a:t>Öngörü</a:t>
            </a:r>
          </a:p>
          <a:p>
            <a:pPr marL="800100" lvl="1" indent="-342900">
              <a:buFont typeface="Courier New" panose="02070309020205020404" pitchFamily="49" charset="0"/>
              <a:buChar char="o"/>
            </a:pPr>
            <a:r>
              <a:rPr lang="tr-TR" sz="2000" b="1" dirty="0"/>
              <a:t>Değerlendirme</a:t>
            </a:r>
          </a:p>
          <a:p>
            <a:pPr marL="285750" indent="-285750">
              <a:buFont typeface="Wingdings" panose="05000000000000000000" pitchFamily="2" charset="2"/>
              <a:buChar char="q"/>
            </a:pPr>
            <a:r>
              <a:rPr lang="tr-TR" sz="2000" b="1" dirty="0"/>
              <a:t>Dış çevre analizinde kullanılan araçlar</a:t>
            </a:r>
          </a:p>
          <a:p>
            <a:pPr marL="914400" lvl="1" indent="-457200">
              <a:buFont typeface="Courier New" panose="02070309020205020404" pitchFamily="49" charset="0"/>
              <a:buChar char="o"/>
            </a:pPr>
            <a:r>
              <a:rPr lang="tr-TR" sz="2000" b="1" dirty="0"/>
              <a:t>Trend analizi</a:t>
            </a:r>
          </a:p>
          <a:p>
            <a:pPr marL="914400" lvl="1" indent="-457200">
              <a:buFont typeface="Courier New" panose="02070309020205020404" pitchFamily="49" charset="0"/>
              <a:buChar char="o"/>
            </a:pPr>
            <a:r>
              <a:rPr lang="tr-TR" sz="2000" b="1" dirty="0"/>
              <a:t> Çevresel sorun-trend matrisi</a:t>
            </a:r>
          </a:p>
          <a:p>
            <a:pPr marL="914400" lvl="1" indent="-457200">
              <a:buFont typeface="Courier New" panose="02070309020205020404" pitchFamily="49" charset="0"/>
              <a:buChar char="o"/>
            </a:pPr>
            <a:r>
              <a:rPr lang="tr-TR" sz="2000" b="1" dirty="0"/>
              <a:t> Uzmanlardan yararlanma</a:t>
            </a:r>
          </a:p>
        </p:txBody>
      </p:sp>
    </p:spTree>
    <p:extLst>
      <p:ext uri="{BB962C8B-B14F-4D97-AF65-F5344CB8AC3E}">
        <p14:creationId xmlns:p14="http://schemas.microsoft.com/office/powerpoint/2010/main" val="30470414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4" y="407192"/>
            <a:ext cx="7000483"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b="1" dirty="0">
                <a:solidFill>
                  <a:schemeClr val="bg1"/>
                </a:solidFill>
                <a:latin typeface="+mj-lt"/>
              </a:rPr>
              <a:t>               çevresel faktör değerlendirme (CFD) matrisi</a:t>
            </a:r>
            <a:endParaRPr lang="en-US" sz="24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stCxn id="6" idx="3"/>
          </p:cNvCxnSpPr>
          <p:nvPr/>
        </p:nvCxnSpPr>
        <p:spPr>
          <a:xfrm flipV="1">
            <a:off x="7352907" y="723901"/>
            <a:ext cx="4839093"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2F63EA61-739F-4FC5-B1D0-D87CEA790BFC}" type="datetime1">
              <a:rPr lang="en-US" smtClean="0"/>
              <a:t>9/16/2022</a:t>
            </a:fld>
            <a:endParaRPr lang="en-US"/>
          </a:p>
        </p:txBody>
      </p:sp>
      <p:sp>
        <p:nvSpPr>
          <p:cNvPr id="2" name="Slayt Numarası Yer Tutucusu 1">
            <a:extLst>
              <a:ext uri="{FF2B5EF4-FFF2-40B4-BE49-F238E27FC236}">
                <a16:creationId xmlns:a16="http://schemas.microsoft.com/office/drawing/2014/main" id="{B2A87AE4-CE3C-432C-A39F-1DB7E2613466}"/>
              </a:ext>
            </a:extLst>
          </p:cNvPr>
          <p:cNvSpPr>
            <a:spLocks noGrp="1"/>
          </p:cNvSpPr>
          <p:nvPr>
            <p:ph type="sldNum" sz="quarter" idx="12"/>
          </p:nvPr>
        </p:nvSpPr>
        <p:spPr>
          <a:xfrm>
            <a:off x="8558626" y="6356349"/>
            <a:ext cx="2743200" cy="365125"/>
          </a:xfrm>
        </p:spPr>
        <p:txBody>
          <a:bodyPr/>
          <a:lstStyle/>
          <a:p>
            <a:fld id="{585A37CE-56CC-4263-A743-6EA01FAEC455}" type="slidenum">
              <a:rPr lang="en-US" smtClean="0"/>
              <a:t>20</a:t>
            </a:fld>
            <a:endParaRPr lang="en-US" dirty="0"/>
          </a:p>
        </p:txBody>
      </p:sp>
      <p:sp>
        <p:nvSpPr>
          <p:cNvPr id="10" name="AutoShape 2" descr="CPA Firms are at a Crossroads - 2012 and Beyond - AICPA Insight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7" name="Rectangle 1"/>
          <p:cNvSpPr>
            <a:spLocks noChangeArrowheads="1"/>
          </p:cNvSpPr>
          <p:nvPr/>
        </p:nvSpPr>
        <p:spPr bwMode="auto">
          <a:xfrm>
            <a:off x="3219450" y="267493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a:ln>
                  <a:noFill/>
                </a:ln>
                <a:solidFill>
                  <a:schemeClr val="tx1"/>
                </a:solidFill>
                <a:effectLst/>
                <a:latin typeface="Arial" panose="020B0604020202020204" pitchFamily="34" charset="0"/>
              </a:rPr>
            </a:br>
            <a:endParaRPr kumimoji="0" lang="tr-TR" altLang="tr-TR" sz="1800" b="0" i="0" u="none" strike="noStrike" cap="none" normalizeH="0" baseline="0">
              <a:ln>
                <a:noFill/>
              </a:ln>
              <a:solidFill>
                <a:schemeClr val="tx1"/>
              </a:solidFill>
              <a:effectLst/>
              <a:latin typeface="Arial" panose="020B0604020202020204" pitchFamily="34" charset="0"/>
            </a:endParaRPr>
          </a:p>
        </p:txBody>
      </p:sp>
      <p:sp>
        <p:nvSpPr>
          <p:cNvPr id="4" name="Dikdörtgen 3"/>
          <p:cNvSpPr/>
          <p:nvPr/>
        </p:nvSpPr>
        <p:spPr>
          <a:xfrm>
            <a:off x="4603423" y="3245984"/>
            <a:ext cx="6096000" cy="2031325"/>
          </a:xfrm>
          <a:prstGeom prst="rect">
            <a:avLst/>
          </a:prstGeom>
        </p:spPr>
        <p:txBody>
          <a:bodyPr>
            <a:spAutoFit/>
          </a:bodyPr>
          <a:lstStyle/>
          <a:p>
            <a:r>
              <a:rPr lang="tr-TR" dirty="0">
                <a:ea typeface="Times New Roman" panose="02020603050405020304" pitchFamily="18" charset="0"/>
                <a:cs typeface="Times New Roman" panose="02020603050405020304" pitchFamily="18" charset="0"/>
              </a:rPr>
              <a:t>Kurumun hali hazırda uyguladığı stratejilerin, çevre şartlarından kaynaklanan fırsat ve tehditlere ne derece uygun olduğunu belirlemek için kullanılan bir araçtır.</a:t>
            </a:r>
          </a:p>
          <a:p>
            <a:endParaRPr lang="tr-TR" dirty="0">
              <a:cs typeface="Times New Roman" panose="02020603050405020304" pitchFamily="18" charset="0"/>
            </a:endParaRPr>
          </a:p>
          <a:p>
            <a:r>
              <a:rPr lang="tr-TR" dirty="0"/>
              <a:t>ÇFD matrisi de, çevresel faktörlerin önceliklendirilmesini sağlar; yönetim ekibine çevresel faktörlerden hangilerine daha fazla odaklanması gerektiği konusunda yol gösterir.</a:t>
            </a:r>
          </a:p>
        </p:txBody>
      </p:sp>
    </p:spTree>
    <p:extLst>
      <p:ext uri="{BB962C8B-B14F-4D97-AF65-F5344CB8AC3E}">
        <p14:creationId xmlns:p14="http://schemas.microsoft.com/office/powerpoint/2010/main" val="36581144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4" y="407192"/>
            <a:ext cx="9055527"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b="1" dirty="0">
                <a:solidFill>
                  <a:schemeClr val="bg1"/>
                </a:solidFill>
                <a:latin typeface="+mj-lt"/>
              </a:rPr>
              <a:t>               çevresel faktör değerlendirme (CFD) matrisinin oluşturulması</a:t>
            </a:r>
            <a:endParaRPr lang="en-US" sz="24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stCxn id="6" idx="3"/>
          </p:cNvCxnSpPr>
          <p:nvPr/>
        </p:nvCxnSpPr>
        <p:spPr>
          <a:xfrm flipV="1">
            <a:off x="9407951" y="723901"/>
            <a:ext cx="2784049"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2F63EA61-739F-4FC5-B1D0-D87CEA790BFC}" type="datetime1">
              <a:rPr lang="en-US" smtClean="0"/>
              <a:t>9/16/2022</a:t>
            </a:fld>
            <a:endParaRPr lang="en-US"/>
          </a:p>
        </p:txBody>
      </p:sp>
      <p:sp>
        <p:nvSpPr>
          <p:cNvPr id="2" name="Slayt Numarası Yer Tutucusu 1">
            <a:extLst>
              <a:ext uri="{FF2B5EF4-FFF2-40B4-BE49-F238E27FC236}">
                <a16:creationId xmlns:a16="http://schemas.microsoft.com/office/drawing/2014/main" id="{B2A87AE4-CE3C-432C-A39F-1DB7E2613466}"/>
              </a:ext>
            </a:extLst>
          </p:cNvPr>
          <p:cNvSpPr>
            <a:spLocks noGrp="1"/>
          </p:cNvSpPr>
          <p:nvPr>
            <p:ph type="sldNum" sz="quarter" idx="12"/>
          </p:nvPr>
        </p:nvSpPr>
        <p:spPr>
          <a:xfrm>
            <a:off x="8558626" y="6356349"/>
            <a:ext cx="2743200" cy="365125"/>
          </a:xfrm>
        </p:spPr>
        <p:txBody>
          <a:bodyPr/>
          <a:lstStyle/>
          <a:p>
            <a:fld id="{585A37CE-56CC-4263-A743-6EA01FAEC455}" type="slidenum">
              <a:rPr lang="en-US" smtClean="0"/>
              <a:t>21</a:t>
            </a:fld>
            <a:endParaRPr lang="en-US" dirty="0"/>
          </a:p>
        </p:txBody>
      </p:sp>
      <p:sp>
        <p:nvSpPr>
          <p:cNvPr id="10" name="AutoShape 2" descr="CPA Firms are at a Crossroads - 2012 and Beyond - AICPA Insight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7" name="Rectangle 1"/>
          <p:cNvSpPr>
            <a:spLocks noChangeArrowheads="1"/>
          </p:cNvSpPr>
          <p:nvPr/>
        </p:nvSpPr>
        <p:spPr bwMode="auto">
          <a:xfrm>
            <a:off x="3219450" y="267493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a:ln>
                  <a:noFill/>
                </a:ln>
                <a:solidFill>
                  <a:schemeClr val="tx1"/>
                </a:solidFill>
                <a:effectLst/>
                <a:latin typeface="Arial" panose="020B0604020202020204" pitchFamily="34" charset="0"/>
              </a:rPr>
            </a:br>
            <a:endParaRPr kumimoji="0" lang="tr-TR" altLang="tr-TR" sz="1800" b="0" i="0" u="none" strike="noStrike" cap="none" normalizeH="0" baseline="0">
              <a:ln>
                <a:noFill/>
              </a:ln>
              <a:solidFill>
                <a:schemeClr val="tx1"/>
              </a:solidFill>
              <a:effectLst/>
              <a:latin typeface="Arial" panose="020B0604020202020204" pitchFamily="34" charset="0"/>
            </a:endParaRPr>
          </a:p>
        </p:txBody>
      </p:sp>
      <p:sp>
        <p:nvSpPr>
          <p:cNvPr id="9" name="Metin kutusu 8"/>
          <p:cNvSpPr txBox="1"/>
          <p:nvPr/>
        </p:nvSpPr>
        <p:spPr>
          <a:xfrm>
            <a:off x="155574" y="1497842"/>
            <a:ext cx="3226141" cy="369332"/>
          </a:xfrm>
          <a:prstGeom prst="rect">
            <a:avLst/>
          </a:prstGeom>
          <a:noFill/>
        </p:spPr>
        <p:txBody>
          <a:bodyPr wrap="square" rtlCol="0">
            <a:spAutoFit/>
          </a:bodyPr>
          <a:lstStyle/>
          <a:p>
            <a:r>
              <a:rPr lang="tr-TR" dirty="0"/>
              <a:t>1. Çevresel faktörleri belirle</a:t>
            </a:r>
          </a:p>
        </p:txBody>
      </p:sp>
      <p:graphicFrame>
        <p:nvGraphicFramePr>
          <p:cNvPr id="11" name="Tablo 10"/>
          <p:cNvGraphicFramePr>
            <a:graphicFrameLocks noGrp="1"/>
          </p:cNvGraphicFramePr>
          <p:nvPr>
            <p:extLst>
              <p:ext uri="{D42A27DB-BD31-4B8C-83A1-F6EECF244321}">
                <p14:modId xmlns:p14="http://schemas.microsoft.com/office/powerpoint/2010/main" val="550903755"/>
              </p:ext>
            </p:extLst>
          </p:nvPr>
        </p:nvGraphicFramePr>
        <p:xfrm>
          <a:off x="4531983" y="1624888"/>
          <a:ext cx="4169914" cy="4876800"/>
        </p:xfrm>
        <a:graphic>
          <a:graphicData uri="http://schemas.openxmlformats.org/drawingml/2006/table">
            <a:tbl>
              <a:tblPr firstRow="1" firstCol="1" bandRow="1">
                <a:tableStyleId>{16D9F66E-5EB9-4882-86FB-DCBF35E3C3E4}</a:tableStyleId>
              </a:tblPr>
              <a:tblGrid>
                <a:gridCol w="4169914">
                  <a:extLst>
                    <a:ext uri="{9D8B030D-6E8A-4147-A177-3AD203B41FA5}">
                      <a16:colId xmlns:a16="http://schemas.microsoft.com/office/drawing/2014/main" val="3355679637"/>
                    </a:ext>
                  </a:extLst>
                </a:gridCol>
              </a:tblGrid>
              <a:tr h="243840">
                <a:tc>
                  <a:txBody>
                    <a:bodyPr/>
                    <a:lstStyle/>
                    <a:p>
                      <a:pPr>
                        <a:spcAft>
                          <a:spcPts val="0"/>
                        </a:spcAft>
                      </a:pPr>
                      <a:r>
                        <a:rPr lang="tr-TR"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Faktörler</a:t>
                      </a:r>
                    </a:p>
                  </a:txBody>
                  <a:tcPr marL="44450" marR="44450" marT="0" marB="0" anchor="ctr"/>
                </a:tc>
                <a:extLst>
                  <a:ext uri="{0D108BD9-81ED-4DB2-BD59-A6C34878D82A}">
                    <a16:rowId xmlns:a16="http://schemas.microsoft.com/office/drawing/2014/main" val="2498403264"/>
                  </a:ext>
                </a:extLst>
              </a:tr>
              <a:tr h="243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600" dirty="0">
                          <a:effectLst/>
                        </a:rPr>
                        <a:t>Özel muayenehanesi bulunan hekimler, hastanemizi daha çok tercih etmektedir.</a:t>
                      </a:r>
                      <a:endParaRPr lang="tr-TR"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3276500439"/>
                  </a:ext>
                </a:extLst>
              </a:tr>
              <a:tr h="480640">
                <a:tc>
                  <a:txBody>
                    <a:bodyPr/>
                    <a:lstStyle/>
                    <a:p>
                      <a:pPr>
                        <a:spcAft>
                          <a:spcPts val="0"/>
                        </a:spcAft>
                      </a:pPr>
                      <a:r>
                        <a:rPr lang="tr-TR" sz="1600" dirty="0">
                          <a:effectLst/>
                        </a:rPr>
                        <a:t>Metro çalışmaları önümüzdeki sene tamamlanacağı için ulaşım problemi büyük ölçüde çözülecektir.</a:t>
                      </a:r>
                      <a:endParaRPr lang="tr-TR"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2541781122"/>
                  </a:ext>
                </a:extLst>
              </a:tr>
              <a:tr h="480640">
                <a:tc>
                  <a:txBody>
                    <a:bodyPr/>
                    <a:lstStyle/>
                    <a:p>
                      <a:pPr>
                        <a:spcAft>
                          <a:spcPts val="0"/>
                        </a:spcAft>
                      </a:pPr>
                      <a:r>
                        <a:rPr lang="tr-TR" sz="1600" dirty="0">
                          <a:effectLst/>
                        </a:rPr>
                        <a:t>Bölge nüfusunun genel eğitim ve sağlık okuryazarlık düzeyi yüksektir.</a:t>
                      </a:r>
                      <a:endParaRPr lang="tr-TR"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769227235"/>
                  </a:ext>
                </a:extLst>
              </a:tr>
              <a:tr h="699113">
                <a:tc>
                  <a:txBody>
                    <a:bodyPr/>
                    <a:lstStyle/>
                    <a:p>
                      <a:pPr>
                        <a:spcAft>
                          <a:spcPts val="0"/>
                        </a:spcAft>
                      </a:pPr>
                      <a:r>
                        <a:rPr lang="tr-TR" sz="1600" dirty="0">
                          <a:effectLst/>
                        </a:rPr>
                        <a:t>OHSAD ve benzeri kurumlar, Sağlık Bakanlığının özel hastanelerin sorunlarına karşı daha duyarlı olması konusunda etkinliklerini artırmaktadır.</a:t>
                      </a:r>
                      <a:endParaRPr lang="tr-TR"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1622875117"/>
                  </a:ext>
                </a:extLst>
              </a:tr>
              <a:tr h="480640">
                <a:tc>
                  <a:txBody>
                    <a:bodyPr/>
                    <a:lstStyle/>
                    <a:p>
                      <a:pPr>
                        <a:spcAft>
                          <a:spcPts val="0"/>
                        </a:spcAft>
                      </a:pPr>
                      <a:r>
                        <a:rPr lang="tr-TR" sz="1600" dirty="0">
                          <a:effectLst/>
                        </a:rPr>
                        <a:t>Döviz kurlarındaki artış nedeniyle tıbbi malzeme ve ilaç maliyetleri artmaya devam edecektir.</a:t>
                      </a:r>
                      <a:endParaRPr lang="tr-TR"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1279515357"/>
                  </a:ext>
                </a:extLst>
              </a:tr>
              <a:tr h="480640">
                <a:tc>
                  <a:txBody>
                    <a:bodyPr/>
                    <a:lstStyle/>
                    <a:p>
                      <a:pPr>
                        <a:spcAft>
                          <a:spcPts val="0"/>
                        </a:spcAft>
                      </a:pPr>
                      <a:r>
                        <a:rPr lang="tr-TR" sz="1600" dirty="0">
                          <a:effectLst/>
                        </a:rPr>
                        <a:t>Tedarikçi firma sayısının azalması nedeniyle tedarik zincirinde aksamalar artacaktır.</a:t>
                      </a:r>
                      <a:endParaRPr lang="tr-TR"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572213631"/>
                  </a:ext>
                </a:extLst>
              </a:tr>
              <a:tr h="699113">
                <a:tc>
                  <a:txBody>
                    <a:bodyPr/>
                    <a:lstStyle/>
                    <a:p>
                      <a:pPr>
                        <a:spcAft>
                          <a:spcPts val="0"/>
                        </a:spcAft>
                      </a:pPr>
                      <a:r>
                        <a:rPr lang="tr-TR" sz="1600" dirty="0">
                          <a:effectLst/>
                        </a:rPr>
                        <a:t>SGK gelir-gider dengesi daha da bozulacağı için hizmet fiyatlarının istenilen düzeyde artırması beklenmemektedir.</a:t>
                      </a:r>
                      <a:endParaRPr lang="tr-TR"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1538234836"/>
                  </a:ext>
                </a:extLst>
              </a:tr>
              <a:tr h="480640">
                <a:tc>
                  <a:txBody>
                    <a:bodyPr/>
                    <a:lstStyle/>
                    <a:p>
                      <a:pPr>
                        <a:spcAft>
                          <a:spcPts val="0"/>
                        </a:spcAft>
                      </a:pPr>
                      <a:r>
                        <a:rPr lang="tr-TR" sz="1600" dirty="0">
                          <a:effectLst/>
                        </a:rPr>
                        <a:t>Sağlık Bakanlığı ilaçta uygulanan Euro kurunu % 50 artırabilir.</a:t>
                      </a:r>
                      <a:endParaRPr lang="tr-TR"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1750951564"/>
                  </a:ext>
                </a:extLst>
              </a:tr>
            </a:tbl>
          </a:graphicData>
        </a:graphic>
      </p:graphicFrame>
      <p:sp>
        <p:nvSpPr>
          <p:cNvPr id="14" name="Metin kutusu 13"/>
          <p:cNvSpPr txBox="1"/>
          <p:nvPr/>
        </p:nvSpPr>
        <p:spPr>
          <a:xfrm>
            <a:off x="155574" y="1889387"/>
            <a:ext cx="2930492" cy="646331"/>
          </a:xfrm>
          <a:prstGeom prst="rect">
            <a:avLst/>
          </a:prstGeom>
          <a:noFill/>
        </p:spPr>
        <p:txBody>
          <a:bodyPr wrap="square" rtlCol="0">
            <a:spAutoFit/>
          </a:bodyPr>
          <a:lstStyle/>
          <a:p>
            <a:r>
              <a:rPr lang="tr-TR" dirty="0"/>
              <a:t>2. Çevresel faktörleri, fırsatlar ve tehditler olarak sınıflandır</a:t>
            </a:r>
          </a:p>
        </p:txBody>
      </p:sp>
      <p:graphicFrame>
        <p:nvGraphicFramePr>
          <p:cNvPr id="12" name="Tablo 11"/>
          <p:cNvGraphicFramePr>
            <a:graphicFrameLocks noGrp="1"/>
          </p:cNvGraphicFramePr>
          <p:nvPr>
            <p:extLst>
              <p:ext uri="{D42A27DB-BD31-4B8C-83A1-F6EECF244321}">
                <p14:modId xmlns:p14="http://schemas.microsoft.com/office/powerpoint/2010/main" val="3467966081"/>
              </p:ext>
            </p:extLst>
          </p:nvPr>
        </p:nvGraphicFramePr>
        <p:xfrm>
          <a:off x="3490992" y="1642266"/>
          <a:ext cx="943958" cy="4885186"/>
        </p:xfrm>
        <a:graphic>
          <a:graphicData uri="http://schemas.openxmlformats.org/drawingml/2006/table">
            <a:tbl>
              <a:tblPr firstRow="1" firstCol="1" bandRow="1">
                <a:tableStyleId>{16D9F66E-5EB9-4882-86FB-DCBF35E3C3E4}</a:tableStyleId>
              </a:tblPr>
              <a:tblGrid>
                <a:gridCol w="943958">
                  <a:extLst>
                    <a:ext uri="{9D8B030D-6E8A-4147-A177-3AD203B41FA5}">
                      <a16:colId xmlns:a16="http://schemas.microsoft.com/office/drawing/2014/main" val="691851648"/>
                    </a:ext>
                  </a:extLst>
                </a:gridCol>
              </a:tblGrid>
              <a:tr h="231716">
                <a:tc>
                  <a:txBody>
                    <a:bodyPr/>
                    <a:lstStyle/>
                    <a:p>
                      <a:pPr>
                        <a:spcAft>
                          <a:spcPts val="0"/>
                        </a:spcAft>
                      </a:pPr>
                      <a:r>
                        <a:rPr lang="tr-TR" sz="1600" dirty="0">
                          <a:effectLst/>
                        </a:rPr>
                        <a:t>Tür</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2487908536"/>
                  </a:ext>
                </a:extLst>
              </a:tr>
              <a:tr h="46680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600" dirty="0">
                          <a:effectLst/>
                        </a:rPr>
                        <a:t>Fırsat</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1567485700"/>
                  </a:ext>
                </a:extLst>
              </a:tr>
              <a:tr h="758283">
                <a:tc>
                  <a:txBody>
                    <a:bodyPr/>
                    <a:lstStyle/>
                    <a:p>
                      <a:pPr>
                        <a:spcAft>
                          <a:spcPts val="0"/>
                        </a:spcAft>
                      </a:pPr>
                      <a:r>
                        <a:rPr lang="tr-TR" sz="1600">
                          <a:effectLst/>
                        </a:rPr>
                        <a:t>Fırsat</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3911478137"/>
                  </a:ext>
                </a:extLst>
              </a:tr>
              <a:tr h="512956">
                <a:tc>
                  <a:txBody>
                    <a:bodyPr/>
                    <a:lstStyle/>
                    <a:p>
                      <a:pPr>
                        <a:spcAft>
                          <a:spcPts val="0"/>
                        </a:spcAft>
                      </a:pPr>
                      <a:r>
                        <a:rPr lang="tr-TR" sz="1600">
                          <a:effectLst/>
                        </a:rPr>
                        <a:t>Fırsat</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2938815617"/>
                  </a:ext>
                </a:extLst>
              </a:tr>
              <a:tr h="669073">
                <a:tc>
                  <a:txBody>
                    <a:bodyPr/>
                    <a:lstStyle/>
                    <a:p>
                      <a:pPr>
                        <a:spcAft>
                          <a:spcPts val="0"/>
                        </a:spcAft>
                      </a:pPr>
                      <a:r>
                        <a:rPr lang="tr-TR" sz="1600" dirty="0">
                          <a:effectLst/>
                        </a:rPr>
                        <a:t>Fırsat</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1713703873"/>
                  </a:ext>
                </a:extLst>
              </a:tr>
              <a:tr h="501805">
                <a:tc>
                  <a:txBody>
                    <a:bodyPr/>
                    <a:lstStyle/>
                    <a:p>
                      <a:pPr>
                        <a:spcAft>
                          <a:spcPts val="0"/>
                        </a:spcAft>
                      </a:pPr>
                      <a:r>
                        <a:rPr lang="tr-TR" sz="1600">
                          <a:effectLst/>
                        </a:rPr>
                        <a:t>Tehdit</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1119937851"/>
                  </a:ext>
                </a:extLst>
              </a:tr>
              <a:tr h="479502">
                <a:tc>
                  <a:txBody>
                    <a:bodyPr/>
                    <a:lstStyle/>
                    <a:p>
                      <a:pPr>
                        <a:spcAft>
                          <a:spcPts val="0"/>
                        </a:spcAft>
                      </a:pPr>
                      <a:r>
                        <a:rPr lang="tr-TR" sz="1600">
                          <a:effectLst/>
                        </a:rPr>
                        <a:t>Tehdit</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2944183691"/>
                  </a:ext>
                </a:extLst>
              </a:tr>
              <a:tr h="691376">
                <a:tc>
                  <a:txBody>
                    <a:bodyPr/>
                    <a:lstStyle/>
                    <a:p>
                      <a:pPr>
                        <a:spcAft>
                          <a:spcPts val="0"/>
                        </a:spcAft>
                      </a:pPr>
                      <a:r>
                        <a:rPr lang="tr-TR" sz="1600" dirty="0">
                          <a:effectLst/>
                        </a:rPr>
                        <a:t>Tehdit</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308548032"/>
                  </a:ext>
                </a:extLst>
              </a:tr>
              <a:tr h="561550">
                <a:tc>
                  <a:txBody>
                    <a:bodyPr/>
                    <a:lstStyle/>
                    <a:p>
                      <a:pPr>
                        <a:spcAft>
                          <a:spcPts val="0"/>
                        </a:spcAft>
                      </a:pPr>
                      <a:r>
                        <a:rPr lang="tr-TR" sz="1600" dirty="0">
                          <a:effectLst/>
                        </a:rPr>
                        <a:t>Tehdit</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4254706865"/>
                  </a:ext>
                </a:extLst>
              </a:tr>
            </a:tbl>
          </a:graphicData>
        </a:graphic>
      </p:graphicFrame>
      <p:sp>
        <p:nvSpPr>
          <p:cNvPr id="15" name="Metin kutusu 14"/>
          <p:cNvSpPr txBox="1"/>
          <p:nvPr/>
        </p:nvSpPr>
        <p:spPr>
          <a:xfrm>
            <a:off x="170214" y="3873415"/>
            <a:ext cx="3049236" cy="2585323"/>
          </a:xfrm>
          <a:prstGeom prst="rect">
            <a:avLst/>
          </a:prstGeom>
          <a:noFill/>
        </p:spPr>
        <p:txBody>
          <a:bodyPr wrap="square" rtlCol="0">
            <a:spAutoFit/>
          </a:bodyPr>
          <a:lstStyle/>
          <a:p>
            <a:r>
              <a:rPr lang="tr-TR" dirty="0"/>
              <a:t>4. Faktör puanlarını belirle:</a:t>
            </a:r>
          </a:p>
          <a:p>
            <a:r>
              <a:rPr lang="tr-TR" dirty="0"/>
              <a:t>Uyguladığımız stratejiler fırsat ve tehditlere yanıt verme bakımından;</a:t>
            </a:r>
          </a:p>
          <a:p>
            <a:r>
              <a:rPr lang="tr-TR" dirty="0"/>
              <a:t>çok uygun ise   4 puan,</a:t>
            </a:r>
          </a:p>
          <a:p>
            <a:r>
              <a:rPr lang="tr-TR" dirty="0"/>
              <a:t>Uygun ise 3 puan,</a:t>
            </a:r>
          </a:p>
          <a:p>
            <a:r>
              <a:rPr lang="tr-TR" dirty="0"/>
              <a:t>Uygun değil ise 2 puan,</a:t>
            </a:r>
          </a:p>
          <a:p>
            <a:r>
              <a:rPr lang="tr-TR" dirty="0"/>
              <a:t>Hiç uygun değil ise 1 puan verilir.</a:t>
            </a:r>
          </a:p>
        </p:txBody>
      </p:sp>
      <p:graphicFrame>
        <p:nvGraphicFramePr>
          <p:cNvPr id="16" name="Tablo 15"/>
          <p:cNvGraphicFramePr>
            <a:graphicFrameLocks noGrp="1"/>
          </p:cNvGraphicFramePr>
          <p:nvPr>
            <p:extLst>
              <p:ext uri="{D42A27DB-BD31-4B8C-83A1-F6EECF244321}">
                <p14:modId xmlns:p14="http://schemas.microsoft.com/office/powerpoint/2010/main" val="1974923428"/>
              </p:ext>
            </p:extLst>
          </p:nvPr>
        </p:nvGraphicFramePr>
        <p:xfrm>
          <a:off x="8784099" y="1649701"/>
          <a:ext cx="623852" cy="4855450"/>
        </p:xfrm>
        <a:graphic>
          <a:graphicData uri="http://schemas.openxmlformats.org/drawingml/2006/table">
            <a:tbl>
              <a:tblPr firstRow="1" firstCol="1" bandRow="1">
                <a:tableStyleId>{16D9F66E-5EB9-4882-86FB-DCBF35E3C3E4}</a:tableStyleId>
              </a:tblPr>
              <a:tblGrid>
                <a:gridCol w="623852">
                  <a:extLst>
                    <a:ext uri="{9D8B030D-6E8A-4147-A177-3AD203B41FA5}">
                      <a16:colId xmlns:a16="http://schemas.microsoft.com/office/drawing/2014/main" val="691851648"/>
                    </a:ext>
                  </a:extLst>
                </a:gridCol>
              </a:tblGrid>
              <a:tr h="231716">
                <a:tc>
                  <a:txBody>
                    <a:bodyPr/>
                    <a:lstStyle/>
                    <a:p>
                      <a:pPr algn="ctr" fontAlgn="b"/>
                      <a:r>
                        <a:rPr lang="tr-TR" sz="1600" b="1" i="0" u="none" strike="noStrike" dirty="0">
                          <a:solidFill>
                            <a:srgbClr val="000000"/>
                          </a:solidFill>
                          <a:effectLst/>
                          <a:latin typeface="Calibri" panose="020F0502020204030204" pitchFamily="34" charset="0"/>
                        </a:rPr>
                        <a:t>w</a:t>
                      </a:r>
                    </a:p>
                  </a:txBody>
                  <a:tcPr marL="6350" marR="6350" marT="6350" marB="0" anchor="ctr"/>
                </a:tc>
                <a:extLst>
                  <a:ext uri="{0D108BD9-81ED-4DB2-BD59-A6C34878D82A}">
                    <a16:rowId xmlns:a16="http://schemas.microsoft.com/office/drawing/2014/main" val="2487908536"/>
                  </a:ext>
                </a:extLst>
              </a:tr>
              <a:tr h="430714">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tr-TR" sz="1600" b="1" i="0" u="none" strike="noStrike" dirty="0">
                          <a:solidFill>
                            <a:srgbClr val="000000"/>
                          </a:solidFill>
                          <a:effectLst/>
                          <a:latin typeface="Calibri" panose="020F0502020204030204" pitchFamily="34" charset="0"/>
                        </a:rPr>
                        <a:t>0,25</a:t>
                      </a:r>
                    </a:p>
                  </a:txBody>
                  <a:tcPr marL="6350" marR="6350" marT="6350" marB="0" anchor="ctr"/>
                </a:tc>
                <a:extLst>
                  <a:ext uri="{0D108BD9-81ED-4DB2-BD59-A6C34878D82A}">
                    <a16:rowId xmlns:a16="http://schemas.microsoft.com/office/drawing/2014/main" val="3305775315"/>
                  </a:ext>
                </a:extLst>
              </a:tr>
              <a:tr h="758284">
                <a:tc>
                  <a:txBody>
                    <a:bodyPr/>
                    <a:lstStyle/>
                    <a:p>
                      <a:pPr algn="ctr" fontAlgn="b"/>
                      <a:r>
                        <a:rPr lang="tr-TR" sz="1600" b="1" i="0" u="none" strike="noStrike" dirty="0">
                          <a:solidFill>
                            <a:srgbClr val="000000"/>
                          </a:solidFill>
                          <a:effectLst/>
                          <a:latin typeface="Calibri" panose="020F0502020204030204" pitchFamily="34" charset="0"/>
                        </a:rPr>
                        <a:t>0,1</a:t>
                      </a:r>
                    </a:p>
                  </a:txBody>
                  <a:tcPr marL="6350" marR="6350" marT="6350" marB="0" anchor="ctr"/>
                </a:tc>
                <a:extLst>
                  <a:ext uri="{0D108BD9-81ED-4DB2-BD59-A6C34878D82A}">
                    <a16:rowId xmlns:a16="http://schemas.microsoft.com/office/drawing/2014/main" val="3911478137"/>
                  </a:ext>
                </a:extLst>
              </a:tr>
              <a:tr h="512956">
                <a:tc>
                  <a:txBody>
                    <a:bodyPr/>
                    <a:lstStyle/>
                    <a:p>
                      <a:pPr algn="ctr" fontAlgn="b"/>
                      <a:r>
                        <a:rPr lang="tr-TR" sz="1600" b="1" i="0" u="none" strike="noStrike" dirty="0">
                          <a:solidFill>
                            <a:srgbClr val="000000"/>
                          </a:solidFill>
                          <a:effectLst/>
                          <a:latin typeface="Calibri" panose="020F0502020204030204" pitchFamily="34" charset="0"/>
                        </a:rPr>
                        <a:t>0,15</a:t>
                      </a:r>
                    </a:p>
                  </a:txBody>
                  <a:tcPr marL="6350" marR="6350" marT="6350" marB="0" anchor="ctr"/>
                </a:tc>
                <a:extLst>
                  <a:ext uri="{0D108BD9-81ED-4DB2-BD59-A6C34878D82A}">
                    <a16:rowId xmlns:a16="http://schemas.microsoft.com/office/drawing/2014/main" val="2938815617"/>
                  </a:ext>
                </a:extLst>
              </a:tr>
              <a:tr h="669073">
                <a:tc>
                  <a:txBody>
                    <a:bodyPr/>
                    <a:lstStyle/>
                    <a:p>
                      <a:pPr algn="ctr" fontAlgn="b"/>
                      <a:r>
                        <a:rPr lang="tr-TR" sz="1600" b="1" i="0" u="none" strike="noStrike" dirty="0">
                          <a:solidFill>
                            <a:srgbClr val="000000"/>
                          </a:solidFill>
                          <a:effectLst/>
                          <a:latin typeface="Calibri" panose="020F0502020204030204" pitchFamily="34" charset="0"/>
                        </a:rPr>
                        <a:t>0,05</a:t>
                      </a:r>
                    </a:p>
                  </a:txBody>
                  <a:tcPr marL="6350" marR="6350" marT="6350" marB="0" anchor="ctr"/>
                </a:tc>
                <a:extLst>
                  <a:ext uri="{0D108BD9-81ED-4DB2-BD59-A6C34878D82A}">
                    <a16:rowId xmlns:a16="http://schemas.microsoft.com/office/drawing/2014/main" val="1713703873"/>
                  </a:ext>
                </a:extLst>
              </a:tr>
              <a:tr h="501805">
                <a:tc>
                  <a:txBody>
                    <a:bodyPr/>
                    <a:lstStyle/>
                    <a:p>
                      <a:pPr algn="ctr" fontAlgn="b"/>
                      <a:r>
                        <a:rPr lang="tr-TR" sz="1600" b="1" i="0" u="none" strike="noStrike" dirty="0">
                          <a:solidFill>
                            <a:srgbClr val="000000"/>
                          </a:solidFill>
                          <a:effectLst/>
                          <a:latin typeface="Calibri" panose="020F0502020204030204" pitchFamily="34" charset="0"/>
                        </a:rPr>
                        <a:t>0,2</a:t>
                      </a:r>
                    </a:p>
                  </a:txBody>
                  <a:tcPr marL="6350" marR="6350" marT="6350" marB="0" anchor="ctr"/>
                </a:tc>
                <a:extLst>
                  <a:ext uri="{0D108BD9-81ED-4DB2-BD59-A6C34878D82A}">
                    <a16:rowId xmlns:a16="http://schemas.microsoft.com/office/drawing/2014/main" val="1119937851"/>
                  </a:ext>
                </a:extLst>
              </a:tr>
              <a:tr h="479502">
                <a:tc>
                  <a:txBody>
                    <a:bodyPr/>
                    <a:lstStyle/>
                    <a:p>
                      <a:pPr algn="ctr" fontAlgn="b"/>
                      <a:r>
                        <a:rPr lang="tr-TR" sz="1600" b="1" i="0" u="none" strike="noStrike" dirty="0">
                          <a:solidFill>
                            <a:srgbClr val="000000"/>
                          </a:solidFill>
                          <a:effectLst/>
                          <a:latin typeface="Calibri" panose="020F0502020204030204" pitchFamily="34" charset="0"/>
                        </a:rPr>
                        <a:t>0,1</a:t>
                      </a:r>
                    </a:p>
                  </a:txBody>
                  <a:tcPr marL="6350" marR="6350" marT="6350" marB="0" anchor="ctr"/>
                </a:tc>
                <a:extLst>
                  <a:ext uri="{0D108BD9-81ED-4DB2-BD59-A6C34878D82A}">
                    <a16:rowId xmlns:a16="http://schemas.microsoft.com/office/drawing/2014/main" val="2944183691"/>
                  </a:ext>
                </a:extLst>
              </a:tr>
              <a:tr h="691376">
                <a:tc>
                  <a:txBody>
                    <a:bodyPr/>
                    <a:lstStyle/>
                    <a:p>
                      <a:pPr algn="ctr" fontAlgn="b"/>
                      <a:r>
                        <a:rPr lang="tr-TR" sz="1600" b="1" i="0" u="none" strike="noStrike" dirty="0">
                          <a:solidFill>
                            <a:srgbClr val="000000"/>
                          </a:solidFill>
                          <a:effectLst/>
                          <a:latin typeface="Calibri" panose="020F0502020204030204" pitchFamily="34" charset="0"/>
                        </a:rPr>
                        <a:t>0,05</a:t>
                      </a:r>
                    </a:p>
                  </a:txBody>
                  <a:tcPr marL="6350" marR="6350" marT="6350" marB="0" anchor="ctr"/>
                </a:tc>
                <a:extLst>
                  <a:ext uri="{0D108BD9-81ED-4DB2-BD59-A6C34878D82A}">
                    <a16:rowId xmlns:a16="http://schemas.microsoft.com/office/drawing/2014/main" val="308548032"/>
                  </a:ext>
                </a:extLst>
              </a:tr>
              <a:tr h="561550">
                <a:tc>
                  <a:txBody>
                    <a:bodyPr/>
                    <a:lstStyle/>
                    <a:p>
                      <a:pPr algn="ctr" fontAlgn="b"/>
                      <a:r>
                        <a:rPr lang="tr-TR" sz="1600" b="1" i="0" u="none" strike="noStrike" dirty="0">
                          <a:solidFill>
                            <a:srgbClr val="000000"/>
                          </a:solidFill>
                          <a:effectLst/>
                          <a:latin typeface="Calibri" panose="020F0502020204030204" pitchFamily="34" charset="0"/>
                        </a:rPr>
                        <a:t>0,1</a:t>
                      </a:r>
                    </a:p>
                  </a:txBody>
                  <a:tcPr marL="6350" marR="6350" marT="6350" marB="0" anchor="ctr"/>
                </a:tc>
                <a:extLst>
                  <a:ext uri="{0D108BD9-81ED-4DB2-BD59-A6C34878D82A}">
                    <a16:rowId xmlns:a16="http://schemas.microsoft.com/office/drawing/2014/main" val="4254706865"/>
                  </a:ext>
                </a:extLst>
              </a:tr>
            </a:tbl>
          </a:graphicData>
        </a:graphic>
      </p:graphicFrame>
      <p:sp>
        <p:nvSpPr>
          <p:cNvPr id="17" name="Metin kutusu 16"/>
          <p:cNvSpPr txBox="1"/>
          <p:nvPr/>
        </p:nvSpPr>
        <p:spPr>
          <a:xfrm>
            <a:off x="155574" y="2710329"/>
            <a:ext cx="2930492" cy="923330"/>
          </a:xfrm>
          <a:prstGeom prst="rect">
            <a:avLst/>
          </a:prstGeom>
          <a:noFill/>
        </p:spPr>
        <p:txBody>
          <a:bodyPr wrap="square" rtlCol="0">
            <a:spAutoFit/>
          </a:bodyPr>
          <a:lstStyle/>
          <a:p>
            <a:r>
              <a:rPr lang="tr-TR" dirty="0"/>
              <a:t>3. Faktörlerin göreceli önemini yansıtan faktör ağırlıklarını (w)belirle.</a:t>
            </a:r>
          </a:p>
        </p:txBody>
      </p:sp>
      <p:graphicFrame>
        <p:nvGraphicFramePr>
          <p:cNvPr id="18" name="Tablo 17"/>
          <p:cNvGraphicFramePr>
            <a:graphicFrameLocks noGrp="1"/>
          </p:cNvGraphicFramePr>
          <p:nvPr>
            <p:extLst>
              <p:ext uri="{D42A27DB-BD31-4B8C-83A1-F6EECF244321}">
                <p14:modId xmlns:p14="http://schemas.microsoft.com/office/powerpoint/2010/main" val="2085327714"/>
              </p:ext>
            </p:extLst>
          </p:nvPr>
        </p:nvGraphicFramePr>
        <p:xfrm>
          <a:off x="9560969" y="1634831"/>
          <a:ext cx="623852" cy="4848016"/>
        </p:xfrm>
        <a:graphic>
          <a:graphicData uri="http://schemas.openxmlformats.org/drawingml/2006/table">
            <a:tbl>
              <a:tblPr firstRow="1" firstCol="1" bandRow="1">
                <a:tableStyleId>{16D9F66E-5EB9-4882-86FB-DCBF35E3C3E4}</a:tableStyleId>
              </a:tblPr>
              <a:tblGrid>
                <a:gridCol w="623852">
                  <a:extLst>
                    <a:ext uri="{9D8B030D-6E8A-4147-A177-3AD203B41FA5}">
                      <a16:colId xmlns:a16="http://schemas.microsoft.com/office/drawing/2014/main" val="691851648"/>
                    </a:ext>
                  </a:extLst>
                </a:gridCol>
              </a:tblGrid>
              <a:tr h="231716">
                <a:tc>
                  <a:txBody>
                    <a:bodyPr/>
                    <a:lstStyle/>
                    <a:p>
                      <a:pPr algn="ctr">
                        <a:spcAft>
                          <a:spcPts val="0"/>
                        </a:spcAft>
                      </a:pPr>
                      <a:r>
                        <a:rPr lang="tr-TR" sz="1600" dirty="0">
                          <a:effectLst/>
                          <a:latin typeface="Times New Roman" panose="02020603050405020304" pitchFamily="18" charset="0"/>
                          <a:ea typeface="Times New Roman" panose="02020603050405020304" pitchFamily="18" charset="0"/>
                          <a:cs typeface="Times New Roman" panose="02020603050405020304" pitchFamily="18" charset="0"/>
                        </a:rPr>
                        <a:t>p</a:t>
                      </a:r>
                    </a:p>
                  </a:txBody>
                  <a:tcPr marL="44450" marR="44450" marT="0" marB="0" anchor="ctr"/>
                </a:tc>
                <a:extLst>
                  <a:ext uri="{0D108BD9-81ED-4DB2-BD59-A6C34878D82A}">
                    <a16:rowId xmlns:a16="http://schemas.microsoft.com/office/drawing/2014/main" val="2487908536"/>
                  </a:ext>
                </a:extLst>
              </a:tr>
              <a:tr h="496539">
                <a:tc>
                  <a:txBody>
                    <a:bodyPr/>
                    <a:lstStyle/>
                    <a:p>
                      <a:pPr algn="ctr">
                        <a:spcAft>
                          <a:spcPts val="0"/>
                        </a:spcAft>
                      </a:pPr>
                      <a:r>
                        <a:rPr lang="tr-TR" sz="1600" dirty="0">
                          <a:effectLst/>
                          <a:latin typeface="Times New Roman" panose="02020603050405020304" pitchFamily="18" charset="0"/>
                          <a:ea typeface="Times New Roman" panose="02020603050405020304" pitchFamily="18" charset="0"/>
                          <a:cs typeface="Times New Roman" panose="02020603050405020304" pitchFamily="18" charset="0"/>
                        </a:rPr>
                        <a:t>4</a:t>
                      </a:r>
                    </a:p>
                  </a:txBody>
                  <a:tcPr marL="44450" marR="44450" marT="0" marB="0" anchor="ctr"/>
                </a:tc>
                <a:extLst>
                  <a:ext uri="{0D108BD9-81ED-4DB2-BD59-A6C34878D82A}">
                    <a16:rowId xmlns:a16="http://schemas.microsoft.com/office/drawing/2014/main" val="2298399095"/>
                  </a:ext>
                </a:extLst>
              </a:tr>
              <a:tr h="691375">
                <a:tc>
                  <a:txBody>
                    <a:bodyPr/>
                    <a:lstStyle/>
                    <a:p>
                      <a:pPr algn="ctr">
                        <a:spcAft>
                          <a:spcPts val="0"/>
                        </a:spcAft>
                      </a:pPr>
                      <a:r>
                        <a:rPr lang="tr-TR" sz="1600" dirty="0">
                          <a:effectLst/>
                        </a:rPr>
                        <a:t>3</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3911478137"/>
                  </a:ext>
                </a:extLst>
              </a:tr>
              <a:tr h="512956">
                <a:tc>
                  <a:txBody>
                    <a:bodyPr/>
                    <a:lstStyle/>
                    <a:p>
                      <a:pPr algn="ctr">
                        <a:spcAft>
                          <a:spcPts val="0"/>
                        </a:spcAft>
                      </a:pPr>
                      <a:r>
                        <a:rPr lang="tr-TR" sz="1600" dirty="0">
                          <a:effectLst/>
                        </a:rPr>
                        <a:t>3</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2938815617"/>
                  </a:ext>
                </a:extLst>
              </a:tr>
              <a:tr h="669073">
                <a:tc>
                  <a:txBody>
                    <a:bodyPr/>
                    <a:lstStyle/>
                    <a:p>
                      <a:pPr algn="ctr">
                        <a:spcAft>
                          <a:spcPts val="0"/>
                        </a:spcAft>
                      </a:pPr>
                      <a:r>
                        <a:rPr lang="tr-TR" sz="1600" dirty="0">
                          <a:effectLst/>
                        </a:rPr>
                        <a:t>3</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1713703873"/>
                  </a:ext>
                </a:extLst>
              </a:tr>
              <a:tr h="501805">
                <a:tc>
                  <a:txBody>
                    <a:bodyPr/>
                    <a:lstStyle/>
                    <a:p>
                      <a:pPr algn="ctr">
                        <a:spcAft>
                          <a:spcPts val="0"/>
                        </a:spcAft>
                      </a:pPr>
                      <a:r>
                        <a:rPr lang="tr-TR" sz="1600" dirty="0">
                          <a:effectLst/>
                        </a:rPr>
                        <a:t>2</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1119937851"/>
                  </a:ext>
                </a:extLst>
              </a:tr>
              <a:tr h="479502">
                <a:tc>
                  <a:txBody>
                    <a:bodyPr/>
                    <a:lstStyle/>
                    <a:p>
                      <a:pPr algn="ctr">
                        <a:spcAft>
                          <a:spcPts val="0"/>
                        </a:spcAft>
                      </a:pPr>
                      <a:r>
                        <a:rPr lang="tr-TR" sz="1600" dirty="0">
                          <a:effectLst/>
                        </a:rPr>
                        <a:t>3</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2944183691"/>
                  </a:ext>
                </a:extLst>
              </a:tr>
              <a:tr h="691376">
                <a:tc>
                  <a:txBody>
                    <a:bodyPr/>
                    <a:lstStyle/>
                    <a:p>
                      <a:pPr algn="ctr">
                        <a:spcAft>
                          <a:spcPts val="0"/>
                        </a:spcAft>
                      </a:pPr>
                      <a:r>
                        <a:rPr lang="tr-TR" sz="1600" dirty="0">
                          <a:effectLst/>
                        </a:rPr>
                        <a:t>4</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308548032"/>
                  </a:ext>
                </a:extLst>
              </a:tr>
              <a:tr h="561550">
                <a:tc>
                  <a:txBody>
                    <a:bodyPr/>
                    <a:lstStyle/>
                    <a:p>
                      <a:pPr algn="ctr">
                        <a:spcAft>
                          <a:spcPts val="0"/>
                        </a:spcAft>
                      </a:pPr>
                      <a:r>
                        <a:rPr lang="tr-TR" sz="1600" dirty="0">
                          <a:effectLst/>
                        </a:rPr>
                        <a:t>2</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4254706865"/>
                  </a:ext>
                </a:extLst>
              </a:tr>
            </a:tbl>
          </a:graphicData>
        </a:graphic>
      </p:graphicFrame>
    </p:spTree>
    <p:extLst>
      <p:ext uri="{BB962C8B-B14F-4D97-AF65-F5344CB8AC3E}">
        <p14:creationId xmlns:p14="http://schemas.microsoft.com/office/powerpoint/2010/main" val="972796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4" grpId="0"/>
      <p:bldP spid="15" grpId="0"/>
      <p:bldP spid="17"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4" y="407192"/>
            <a:ext cx="9055527"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b="1" dirty="0">
                <a:solidFill>
                  <a:schemeClr val="bg1"/>
                </a:solidFill>
                <a:latin typeface="+mj-lt"/>
              </a:rPr>
              <a:t>               çevresel faktör değerlendirme (CFD) matrisinin oluşturulması</a:t>
            </a:r>
            <a:endParaRPr lang="en-US" sz="24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stCxn id="6" idx="3"/>
          </p:cNvCxnSpPr>
          <p:nvPr/>
        </p:nvCxnSpPr>
        <p:spPr>
          <a:xfrm flipV="1">
            <a:off x="9407951" y="723901"/>
            <a:ext cx="2784049"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2F63EA61-739F-4FC5-B1D0-D87CEA790BFC}" type="datetime1">
              <a:rPr lang="en-US" smtClean="0"/>
              <a:t>9/16/2022</a:t>
            </a:fld>
            <a:endParaRPr lang="en-US"/>
          </a:p>
        </p:txBody>
      </p:sp>
      <p:sp>
        <p:nvSpPr>
          <p:cNvPr id="2" name="Slayt Numarası Yer Tutucusu 1">
            <a:extLst>
              <a:ext uri="{FF2B5EF4-FFF2-40B4-BE49-F238E27FC236}">
                <a16:creationId xmlns:a16="http://schemas.microsoft.com/office/drawing/2014/main" id="{B2A87AE4-CE3C-432C-A39F-1DB7E2613466}"/>
              </a:ext>
            </a:extLst>
          </p:cNvPr>
          <p:cNvSpPr>
            <a:spLocks noGrp="1"/>
          </p:cNvSpPr>
          <p:nvPr>
            <p:ph type="sldNum" sz="quarter" idx="12"/>
          </p:nvPr>
        </p:nvSpPr>
        <p:spPr>
          <a:xfrm>
            <a:off x="8558626" y="6077569"/>
            <a:ext cx="2743200" cy="365125"/>
          </a:xfrm>
        </p:spPr>
        <p:txBody>
          <a:bodyPr/>
          <a:lstStyle/>
          <a:p>
            <a:fld id="{585A37CE-56CC-4263-A743-6EA01FAEC455}" type="slidenum">
              <a:rPr lang="en-US" smtClean="0"/>
              <a:t>22</a:t>
            </a:fld>
            <a:endParaRPr lang="en-US" dirty="0"/>
          </a:p>
        </p:txBody>
      </p:sp>
      <p:sp>
        <p:nvSpPr>
          <p:cNvPr id="10" name="AutoShape 2" descr="CPA Firms are at a Crossroads - 2012 and Beyond - AICPA Insight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7" name="Rectangle 1"/>
          <p:cNvSpPr>
            <a:spLocks noChangeArrowheads="1"/>
          </p:cNvSpPr>
          <p:nvPr/>
        </p:nvSpPr>
        <p:spPr bwMode="auto">
          <a:xfrm>
            <a:off x="3219450" y="267493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a:ln>
                  <a:noFill/>
                </a:ln>
                <a:solidFill>
                  <a:schemeClr val="tx1"/>
                </a:solidFill>
                <a:effectLst/>
                <a:latin typeface="Arial" panose="020B0604020202020204" pitchFamily="34" charset="0"/>
              </a:rPr>
            </a:br>
            <a:endParaRPr kumimoji="0" lang="tr-TR" altLang="tr-TR" sz="1800" b="0" i="0" u="none" strike="noStrike" cap="none" normalizeH="0" baseline="0">
              <a:ln>
                <a:noFill/>
              </a:ln>
              <a:solidFill>
                <a:schemeClr val="tx1"/>
              </a:solidFill>
              <a:effectLst/>
              <a:latin typeface="Arial" panose="020B0604020202020204" pitchFamily="34" charset="0"/>
            </a:endParaRPr>
          </a:p>
        </p:txBody>
      </p:sp>
      <p:sp>
        <p:nvSpPr>
          <p:cNvPr id="9" name="Metin kutusu 8"/>
          <p:cNvSpPr txBox="1"/>
          <p:nvPr/>
        </p:nvSpPr>
        <p:spPr>
          <a:xfrm>
            <a:off x="155574" y="1497842"/>
            <a:ext cx="3226141" cy="646331"/>
          </a:xfrm>
          <a:prstGeom prst="rect">
            <a:avLst/>
          </a:prstGeom>
          <a:noFill/>
        </p:spPr>
        <p:txBody>
          <a:bodyPr wrap="square" rtlCol="0">
            <a:spAutoFit/>
          </a:bodyPr>
          <a:lstStyle/>
          <a:p>
            <a:r>
              <a:rPr lang="tr-TR" dirty="0"/>
              <a:t>5. Ağırlıklandırılmış puanları hesapla (</a:t>
            </a:r>
            <a:r>
              <a:rPr lang="tr-TR" dirty="0" err="1"/>
              <a:t>w.P</a:t>
            </a:r>
            <a:r>
              <a:rPr lang="tr-TR" dirty="0"/>
              <a:t>)</a:t>
            </a:r>
          </a:p>
        </p:txBody>
      </p:sp>
      <p:graphicFrame>
        <p:nvGraphicFramePr>
          <p:cNvPr id="11" name="Tablo 10"/>
          <p:cNvGraphicFramePr>
            <a:graphicFrameLocks noGrp="1"/>
          </p:cNvGraphicFramePr>
          <p:nvPr>
            <p:extLst>
              <p:ext uri="{D42A27DB-BD31-4B8C-83A1-F6EECF244321}">
                <p14:modId xmlns:p14="http://schemas.microsoft.com/office/powerpoint/2010/main" val="4064257288"/>
              </p:ext>
            </p:extLst>
          </p:nvPr>
        </p:nvGraphicFramePr>
        <p:xfrm>
          <a:off x="4531983" y="1346108"/>
          <a:ext cx="4169914" cy="4876800"/>
        </p:xfrm>
        <a:graphic>
          <a:graphicData uri="http://schemas.openxmlformats.org/drawingml/2006/table">
            <a:tbl>
              <a:tblPr firstRow="1" firstCol="1" bandRow="1">
                <a:tableStyleId>{16D9F66E-5EB9-4882-86FB-DCBF35E3C3E4}</a:tableStyleId>
              </a:tblPr>
              <a:tblGrid>
                <a:gridCol w="4169914">
                  <a:extLst>
                    <a:ext uri="{9D8B030D-6E8A-4147-A177-3AD203B41FA5}">
                      <a16:colId xmlns:a16="http://schemas.microsoft.com/office/drawing/2014/main" val="3355679637"/>
                    </a:ext>
                  </a:extLst>
                </a:gridCol>
              </a:tblGrid>
              <a:tr h="243840">
                <a:tc>
                  <a:txBody>
                    <a:bodyPr/>
                    <a:lstStyle/>
                    <a:p>
                      <a:pPr>
                        <a:spcAft>
                          <a:spcPts val="0"/>
                        </a:spcAft>
                      </a:pPr>
                      <a:r>
                        <a:rPr lang="tr-TR"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Faktörler</a:t>
                      </a:r>
                    </a:p>
                  </a:txBody>
                  <a:tcPr marL="44450" marR="44450" marT="0" marB="0" anchor="ctr"/>
                </a:tc>
                <a:extLst>
                  <a:ext uri="{0D108BD9-81ED-4DB2-BD59-A6C34878D82A}">
                    <a16:rowId xmlns:a16="http://schemas.microsoft.com/office/drawing/2014/main" val="2498403264"/>
                  </a:ext>
                </a:extLst>
              </a:tr>
              <a:tr h="243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600" dirty="0">
                          <a:effectLst/>
                        </a:rPr>
                        <a:t>Özel muayenehanesi bulunan hekimler, hastanemizi daha çok tercih etmektedir.</a:t>
                      </a:r>
                      <a:endParaRPr lang="tr-TR"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3276500439"/>
                  </a:ext>
                </a:extLst>
              </a:tr>
              <a:tr h="480640">
                <a:tc>
                  <a:txBody>
                    <a:bodyPr/>
                    <a:lstStyle/>
                    <a:p>
                      <a:pPr>
                        <a:spcAft>
                          <a:spcPts val="0"/>
                        </a:spcAft>
                      </a:pPr>
                      <a:r>
                        <a:rPr lang="tr-TR" sz="1600" dirty="0">
                          <a:effectLst/>
                        </a:rPr>
                        <a:t>Metro çalışmaları önümüzdeki sene tamamlanacağı için ulaşım problemi büyük ölçüde çözülecektir.</a:t>
                      </a:r>
                      <a:endParaRPr lang="tr-TR"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2541781122"/>
                  </a:ext>
                </a:extLst>
              </a:tr>
              <a:tr h="480640">
                <a:tc>
                  <a:txBody>
                    <a:bodyPr/>
                    <a:lstStyle/>
                    <a:p>
                      <a:pPr>
                        <a:spcAft>
                          <a:spcPts val="0"/>
                        </a:spcAft>
                      </a:pPr>
                      <a:r>
                        <a:rPr lang="tr-TR" sz="1600" dirty="0">
                          <a:effectLst/>
                        </a:rPr>
                        <a:t>Bölge nüfusunun genel eğitim ve sağlık okuryazarlık düzeyi yüksektir.</a:t>
                      </a:r>
                      <a:endParaRPr lang="tr-TR"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769227235"/>
                  </a:ext>
                </a:extLst>
              </a:tr>
              <a:tr h="699113">
                <a:tc>
                  <a:txBody>
                    <a:bodyPr/>
                    <a:lstStyle/>
                    <a:p>
                      <a:pPr>
                        <a:spcAft>
                          <a:spcPts val="0"/>
                        </a:spcAft>
                      </a:pPr>
                      <a:r>
                        <a:rPr lang="tr-TR" sz="1600" dirty="0">
                          <a:effectLst/>
                        </a:rPr>
                        <a:t>OHSAD ve benzeri kurumlar, Sağlık Bakanlığının özel hastanelerin sorunlarına karşı daha duyarlı olması konusunda etkinliklerini artırmaktadır.</a:t>
                      </a:r>
                      <a:endParaRPr lang="tr-TR"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1622875117"/>
                  </a:ext>
                </a:extLst>
              </a:tr>
              <a:tr h="480640">
                <a:tc>
                  <a:txBody>
                    <a:bodyPr/>
                    <a:lstStyle/>
                    <a:p>
                      <a:pPr>
                        <a:spcAft>
                          <a:spcPts val="0"/>
                        </a:spcAft>
                      </a:pPr>
                      <a:r>
                        <a:rPr lang="tr-TR" sz="1600" dirty="0">
                          <a:effectLst/>
                        </a:rPr>
                        <a:t>Döviz kurlarındaki artış nedeniyle tıbbi malzeme ve ilaç maliyetlerinin artmaya devam edecektir.</a:t>
                      </a:r>
                      <a:endParaRPr lang="tr-TR"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1279515357"/>
                  </a:ext>
                </a:extLst>
              </a:tr>
              <a:tr h="480640">
                <a:tc>
                  <a:txBody>
                    <a:bodyPr/>
                    <a:lstStyle/>
                    <a:p>
                      <a:pPr>
                        <a:spcAft>
                          <a:spcPts val="0"/>
                        </a:spcAft>
                      </a:pPr>
                      <a:r>
                        <a:rPr lang="tr-TR" sz="1600" dirty="0">
                          <a:effectLst/>
                        </a:rPr>
                        <a:t>Tedarikçi firma sayısının azalması nedeniyle tedarik zincirinde aksamaların artacaktır.</a:t>
                      </a:r>
                      <a:endParaRPr lang="tr-TR"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572213631"/>
                  </a:ext>
                </a:extLst>
              </a:tr>
              <a:tr h="699113">
                <a:tc>
                  <a:txBody>
                    <a:bodyPr/>
                    <a:lstStyle/>
                    <a:p>
                      <a:pPr>
                        <a:spcAft>
                          <a:spcPts val="0"/>
                        </a:spcAft>
                      </a:pPr>
                      <a:r>
                        <a:rPr lang="tr-TR" sz="1600" dirty="0">
                          <a:effectLst/>
                        </a:rPr>
                        <a:t>SGK gelir-gider dengesi daha da bozulacağı için hizmet fiyatlarının istenilen düzeyde artırması beklenmemektedir.</a:t>
                      </a:r>
                      <a:endParaRPr lang="tr-TR"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1538234836"/>
                  </a:ext>
                </a:extLst>
              </a:tr>
              <a:tr h="480640">
                <a:tc>
                  <a:txBody>
                    <a:bodyPr/>
                    <a:lstStyle/>
                    <a:p>
                      <a:pPr>
                        <a:spcAft>
                          <a:spcPts val="0"/>
                        </a:spcAft>
                      </a:pPr>
                      <a:r>
                        <a:rPr lang="tr-TR" sz="1600" dirty="0">
                          <a:effectLst/>
                        </a:rPr>
                        <a:t>Sağlık Bakanlığı ilaçta uygulanan Euro kurunu % 50 artırabilir.</a:t>
                      </a:r>
                      <a:endParaRPr lang="tr-TR"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1750951564"/>
                  </a:ext>
                </a:extLst>
              </a:tr>
            </a:tbl>
          </a:graphicData>
        </a:graphic>
      </p:graphicFrame>
      <p:graphicFrame>
        <p:nvGraphicFramePr>
          <p:cNvPr id="12" name="Tablo 11"/>
          <p:cNvGraphicFramePr>
            <a:graphicFrameLocks noGrp="1"/>
          </p:cNvGraphicFramePr>
          <p:nvPr>
            <p:extLst>
              <p:ext uri="{D42A27DB-BD31-4B8C-83A1-F6EECF244321}">
                <p14:modId xmlns:p14="http://schemas.microsoft.com/office/powerpoint/2010/main" val="2704350615"/>
              </p:ext>
            </p:extLst>
          </p:nvPr>
        </p:nvGraphicFramePr>
        <p:xfrm>
          <a:off x="3490992" y="1363486"/>
          <a:ext cx="943958" cy="4885186"/>
        </p:xfrm>
        <a:graphic>
          <a:graphicData uri="http://schemas.openxmlformats.org/drawingml/2006/table">
            <a:tbl>
              <a:tblPr firstRow="1" firstCol="1" bandRow="1">
                <a:tableStyleId>{16D9F66E-5EB9-4882-86FB-DCBF35E3C3E4}</a:tableStyleId>
              </a:tblPr>
              <a:tblGrid>
                <a:gridCol w="943958">
                  <a:extLst>
                    <a:ext uri="{9D8B030D-6E8A-4147-A177-3AD203B41FA5}">
                      <a16:colId xmlns:a16="http://schemas.microsoft.com/office/drawing/2014/main" val="691851648"/>
                    </a:ext>
                  </a:extLst>
                </a:gridCol>
              </a:tblGrid>
              <a:tr h="231716">
                <a:tc>
                  <a:txBody>
                    <a:bodyPr/>
                    <a:lstStyle/>
                    <a:p>
                      <a:pPr>
                        <a:spcAft>
                          <a:spcPts val="0"/>
                        </a:spcAft>
                      </a:pPr>
                      <a:r>
                        <a:rPr lang="tr-TR" sz="1600" dirty="0">
                          <a:effectLst/>
                        </a:rPr>
                        <a:t>Tür</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2487908536"/>
                  </a:ext>
                </a:extLst>
              </a:tr>
              <a:tr h="46680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600" dirty="0">
                          <a:effectLst/>
                        </a:rPr>
                        <a:t>Fırsat</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1567485700"/>
                  </a:ext>
                </a:extLst>
              </a:tr>
              <a:tr h="758283">
                <a:tc>
                  <a:txBody>
                    <a:bodyPr/>
                    <a:lstStyle/>
                    <a:p>
                      <a:pPr>
                        <a:spcAft>
                          <a:spcPts val="0"/>
                        </a:spcAft>
                      </a:pPr>
                      <a:r>
                        <a:rPr lang="tr-TR" sz="1600">
                          <a:effectLst/>
                        </a:rPr>
                        <a:t>Fırsat</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3911478137"/>
                  </a:ext>
                </a:extLst>
              </a:tr>
              <a:tr h="512956">
                <a:tc>
                  <a:txBody>
                    <a:bodyPr/>
                    <a:lstStyle/>
                    <a:p>
                      <a:pPr>
                        <a:spcAft>
                          <a:spcPts val="0"/>
                        </a:spcAft>
                      </a:pPr>
                      <a:r>
                        <a:rPr lang="tr-TR" sz="1600">
                          <a:effectLst/>
                        </a:rPr>
                        <a:t>Fırsat</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2938815617"/>
                  </a:ext>
                </a:extLst>
              </a:tr>
              <a:tr h="669073">
                <a:tc>
                  <a:txBody>
                    <a:bodyPr/>
                    <a:lstStyle/>
                    <a:p>
                      <a:pPr>
                        <a:spcAft>
                          <a:spcPts val="0"/>
                        </a:spcAft>
                      </a:pPr>
                      <a:r>
                        <a:rPr lang="tr-TR" sz="1600" dirty="0">
                          <a:effectLst/>
                        </a:rPr>
                        <a:t>Fırsat</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1713703873"/>
                  </a:ext>
                </a:extLst>
              </a:tr>
              <a:tr h="501805">
                <a:tc>
                  <a:txBody>
                    <a:bodyPr/>
                    <a:lstStyle/>
                    <a:p>
                      <a:pPr>
                        <a:spcAft>
                          <a:spcPts val="0"/>
                        </a:spcAft>
                      </a:pPr>
                      <a:r>
                        <a:rPr lang="tr-TR" sz="1600">
                          <a:effectLst/>
                        </a:rPr>
                        <a:t>Tehdit</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1119937851"/>
                  </a:ext>
                </a:extLst>
              </a:tr>
              <a:tr h="479502">
                <a:tc>
                  <a:txBody>
                    <a:bodyPr/>
                    <a:lstStyle/>
                    <a:p>
                      <a:pPr>
                        <a:spcAft>
                          <a:spcPts val="0"/>
                        </a:spcAft>
                      </a:pPr>
                      <a:r>
                        <a:rPr lang="tr-TR" sz="1600">
                          <a:effectLst/>
                        </a:rPr>
                        <a:t>Tehdit</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2944183691"/>
                  </a:ext>
                </a:extLst>
              </a:tr>
              <a:tr h="691376">
                <a:tc>
                  <a:txBody>
                    <a:bodyPr/>
                    <a:lstStyle/>
                    <a:p>
                      <a:pPr>
                        <a:spcAft>
                          <a:spcPts val="0"/>
                        </a:spcAft>
                      </a:pPr>
                      <a:r>
                        <a:rPr lang="tr-TR" sz="1600" dirty="0">
                          <a:effectLst/>
                        </a:rPr>
                        <a:t>Tehdit</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308548032"/>
                  </a:ext>
                </a:extLst>
              </a:tr>
              <a:tr h="561550">
                <a:tc>
                  <a:txBody>
                    <a:bodyPr/>
                    <a:lstStyle/>
                    <a:p>
                      <a:pPr>
                        <a:spcAft>
                          <a:spcPts val="0"/>
                        </a:spcAft>
                      </a:pPr>
                      <a:r>
                        <a:rPr lang="tr-TR" sz="1600" dirty="0">
                          <a:effectLst/>
                        </a:rPr>
                        <a:t>Tehdit</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4254706865"/>
                  </a:ext>
                </a:extLst>
              </a:tr>
            </a:tbl>
          </a:graphicData>
        </a:graphic>
      </p:graphicFrame>
      <p:graphicFrame>
        <p:nvGraphicFramePr>
          <p:cNvPr id="16" name="Tablo 15"/>
          <p:cNvGraphicFramePr>
            <a:graphicFrameLocks noGrp="1"/>
          </p:cNvGraphicFramePr>
          <p:nvPr>
            <p:extLst>
              <p:ext uri="{D42A27DB-BD31-4B8C-83A1-F6EECF244321}">
                <p14:modId xmlns:p14="http://schemas.microsoft.com/office/powerpoint/2010/main" val="2822762582"/>
              </p:ext>
            </p:extLst>
          </p:nvPr>
        </p:nvGraphicFramePr>
        <p:xfrm>
          <a:off x="8784099" y="1370921"/>
          <a:ext cx="623852" cy="4855450"/>
        </p:xfrm>
        <a:graphic>
          <a:graphicData uri="http://schemas.openxmlformats.org/drawingml/2006/table">
            <a:tbl>
              <a:tblPr firstRow="1" firstCol="1" bandRow="1">
                <a:tableStyleId>{16D9F66E-5EB9-4882-86FB-DCBF35E3C3E4}</a:tableStyleId>
              </a:tblPr>
              <a:tblGrid>
                <a:gridCol w="623852">
                  <a:extLst>
                    <a:ext uri="{9D8B030D-6E8A-4147-A177-3AD203B41FA5}">
                      <a16:colId xmlns:a16="http://schemas.microsoft.com/office/drawing/2014/main" val="691851648"/>
                    </a:ext>
                  </a:extLst>
                </a:gridCol>
              </a:tblGrid>
              <a:tr h="231716">
                <a:tc>
                  <a:txBody>
                    <a:bodyPr/>
                    <a:lstStyle/>
                    <a:p>
                      <a:pPr algn="ctr" fontAlgn="b"/>
                      <a:r>
                        <a:rPr lang="tr-TR" sz="1600" b="1" i="0" u="none" strike="noStrike" dirty="0">
                          <a:solidFill>
                            <a:srgbClr val="000000"/>
                          </a:solidFill>
                          <a:effectLst/>
                          <a:latin typeface="Calibri" panose="020F0502020204030204" pitchFamily="34" charset="0"/>
                        </a:rPr>
                        <a:t>w</a:t>
                      </a:r>
                    </a:p>
                  </a:txBody>
                  <a:tcPr marL="6350" marR="6350" marT="6350" marB="0" anchor="ctr"/>
                </a:tc>
                <a:extLst>
                  <a:ext uri="{0D108BD9-81ED-4DB2-BD59-A6C34878D82A}">
                    <a16:rowId xmlns:a16="http://schemas.microsoft.com/office/drawing/2014/main" val="2487908536"/>
                  </a:ext>
                </a:extLst>
              </a:tr>
              <a:tr h="430714">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tr-TR" sz="1600" b="1" i="0" u="none" strike="noStrike" dirty="0">
                          <a:solidFill>
                            <a:srgbClr val="000000"/>
                          </a:solidFill>
                          <a:effectLst/>
                          <a:latin typeface="Calibri" panose="020F0502020204030204" pitchFamily="34" charset="0"/>
                        </a:rPr>
                        <a:t>0,25</a:t>
                      </a:r>
                    </a:p>
                  </a:txBody>
                  <a:tcPr marL="6350" marR="6350" marT="6350" marB="0" anchor="ctr"/>
                </a:tc>
                <a:extLst>
                  <a:ext uri="{0D108BD9-81ED-4DB2-BD59-A6C34878D82A}">
                    <a16:rowId xmlns:a16="http://schemas.microsoft.com/office/drawing/2014/main" val="3305775315"/>
                  </a:ext>
                </a:extLst>
              </a:tr>
              <a:tr h="758284">
                <a:tc>
                  <a:txBody>
                    <a:bodyPr/>
                    <a:lstStyle/>
                    <a:p>
                      <a:pPr algn="ctr" fontAlgn="b"/>
                      <a:r>
                        <a:rPr lang="tr-TR" sz="1600" b="1" i="0" u="none" strike="noStrike" dirty="0">
                          <a:solidFill>
                            <a:srgbClr val="000000"/>
                          </a:solidFill>
                          <a:effectLst/>
                          <a:latin typeface="Calibri" panose="020F0502020204030204" pitchFamily="34" charset="0"/>
                        </a:rPr>
                        <a:t>0,1</a:t>
                      </a:r>
                    </a:p>
                  </a:txBody>
                  <a:tcPr marL="6350" marR="6350" marT="6350" marB="0" anchor="ctr"/>
                </a:tc>
                <a:extLst>
                  <a:ext uri="{0D108BD9-81ED-4DB2-BD59-A6C34878D82A}">
                    <a16:rowId xmlns:a16="http://schemas.microsoft.com/office/drawing/2014/main" val="3911478137"/>
                  </a:ext>
                </a:extLst>
              </a:tr>
              <a:tr h="512956">
                <a:tc>
                  <a:txBody>
                    <a:bodyPr/>
                    <a:lstStyle/>
                    <a:p>
                      <a:pPr algn="ctr" fontAlgn="b"/>
                      <a:r>
                        <a:rPr lang="tr-TR" sz="1600" b="1" i="0" u="none" strike="noStrike" dirty="0">
                          <a:solidFill>
                            <a:srgbClr val="000000"/>
                          </a:solidFill>
                          <a:effectLst/>
                          <a:latin typeface="Calibri" panose="020F0502020204030204" pitchFamily="34" charset="0"/>
                        </a:rPr>
                        <a:t>0,15</a:t>
                      </a:r>
                    </a:p>
                  </a:txBody>
                  <a:tcPr marL="6350" marR="6350" marT="6350" marB="0" anchor="ctr"/>
                </a:tc>
                <a:extLst>
                  <a:ext uri="{0D108BD9-81ED-4DB2-BD59-A6C34878D82A}">
                    <a16:rowId xmlns:a16="http://schemas.microsoft.com/office/drawing/2014/main" val="2938815617"/>
                  </a:ext>
                </a:extLst>
              </a:tr>
              <a:tr h="669073">
                <a:tc>
                  <a:txBody>
                    <a:bodyPr/>
                    <a:lstStyle/>
                    <a:p>
                      <a:pPr algn="ctr" fontAlgn="b"/>
                      <a:r>
                        <a:rPr lang="tr-TR" sz="1600" b="1" i="0" u="none" strike="noStrike" dirty="0">
                          <a:solidFill>
                            <a:srgbClr val="000000"/>
                          </a:solidFill>
                          <a:effectLst/>
                          <a:latin typeface="Calibri" panose="020F0502020204030204" pitchFamily="34" charset="0"/>
                        </a:rPr>
                        <a:t>0,05</a:t>
                      </a:r>
                    </a:p>
                  </a:txBody>
                  <a:tcPr marL="6350" marR="6350" marT="6350" marB="0" anchor="ctr"/>
                </a:tc>
                <a:extLst>
                  <a:ext uri="{0D108BD9-81ED-4DB2-BD59-A6C34878D82A}">
                    <a16:rowId xmlns:a16="http://schemas.microsoft.com/office/drawing/2014/main" val="1713703873"/>
                  </a:ext>
                </a:extLst>
              </a:tr>
              <a:tr h="501805">
                <a:tc>
                  <a:txBody>
                    <a:bodyPr/>
                    <a:lstStyle/>
                    <a:p>
                      <a:pPr algn="ctr" fontAlgn="b"/>
                      <a:r>
                        <a:rPr lang="tr-TR" sz="1600" b="1" i="0" u="none" strike="noStrike" dirty="0">
                          <a:solidFill>
                            <a:srgbClr val="000000"/>
                          </a:solidFill>
                          <a:effectLst/>
                          <a:latin typeface="Calibri" panose="020F0502020204030204" pitchFamily="34" charset="0"/>
                        </a:rPr>
                        <a:t>0,2</a:t>
                      </a:r>
                    </a:p>
                  </a:txBody>
                  <a:tcPr marL="6350" marR="6350" marT="6350" marB="0" anchor="ctr"/>
                </a:tc>
                <a:extLst>
                  <a:ext uri="{0D108BD9-81ED-4DB2-BD59-A6C34878D82A}">
                    <a16:rowId xmlns:a16="http://schemas.microsoft.com/office/drawing/2014/main" val="1119937851"/>
                  </a:ext>
                </a:extLst>
              </a:tr>
              <a:tr h="479502">
                <a:tc>
                  <a:txBody>
                    <a:bodyPr/>
                    <a:lstStyle/>
                    <a:p>
                      <a:pPr algn="ctr" fontAlgn="b"/>
                      <a:r>
                        <a:rPr lang="tr-TR" sz="1600" b="1" i="0" u="none" strike="noStrike" dirty="0">
                          <a:solidFill>
                            <a:srgbClr val="000000"/>
                          </a:solidFill>
                          <a:effectLst/>
                          <a:latin typeface="Calibri" panose="020F0502020204030204" pitchFamily="34" charset="0"/>
                        </a:rPr>
                        <a:t>0,1</a:t>
                      </a:r>
                    </a:p>
                  </a:txBody>
                  <a:tcPr marL="6350" marR="6350" marT="6350" marB="0" anchor="ctr"/>
                </a:tc>
                <a:extLst>
                  <a:ext uri="{0D108BD9-81ED-4DB2-BD59-A6C34878D82A}">
                    <a16:rowId xmlns:a16="http://schemas.microsoft.com/office/drawing/2014/main" val="2944183691"/>
                  </a:ext>
                </a:extLst>
              </a:tr>
              <a:tr h="691376">
                <a:tc>
                  <a:txBody>
                    <a:bodyPr/>
                    <a:lstStyle/>
                    <a:p>
                      <a:pPr algn="ctr" fontAlgn="b"/>
                      <a:r>
                        <a:rPr lang="tr-TR" sz="1600" b="1" i="0" u="none" strike="noStrike" dirty="0">
                          <a:solidFill>
                            <a:srgbClr val="000000"/>
                          </a:solidFill>
                          <a:effectLst/>
                          <a:latin typeface="Calibri" panose="020F0502020204030204" pitchFamily="34" charset="0"/>
                        </a:rPr>
                        <a:t>0,05</a:t>
                      </a:r>
                    </a:p>
                  </a:txBody>
                  <a:tcPr marL="6350" marR="6350" marT="6350" marB="0" anchor="ctr"/>
                </a:tc>
                <a:extLst>
                  <a:ext uri="{0D108BD9-81ED-4DB2-BD59-A6C34878D82A}">
                    <a16:rowId xmlns:a16="http://schemas.microsoft.com/office/drawing/2014/main" val="308548032"/>
                  </a:ext>
                </a:extLst>
              </a:tr>
              <a:tr h="561550">
                <a:tc>
                  <a:txBody>
                    <a:bodyPr/>
                    <a:lstStyle/>
                    <a:p>
                      <a:pPr algn="ctr" fontAlgn="b"/>
                      <a:r>
                        <a:rPr lang="tr-TR" sz="1600" b="1" i="0" u="none" strike="noStrike" dirty="0">
                          <a:solidFill>
                            <a:srgbClr val="000000"/>
                          </a:solidFill>
                          <a:effectLst/>
                          <a:latin typeface="Calibri" panose="020F0502020204030204" pitchFamily="34" charset="0"/>
                        </a:rPr>
                        <a:t>0,1</a:t>
                      </a:r>
                    </a:p>
                  </a:txBody>
                  <a:tcPr marL="6350" marR="6350" marT="6350" marB="0" anchor="ctr"/>
                </a:tc>
                <a:extLst>
                  <a:ext uri="{0D108BD9-81ED-4DB2-BD59-A6C34878D82A}">
                    <a16:rowId xmlns:a16="http://schemas.microsoft.com/office/drawing/2014/main" val="4254706865"/>
                  </a:ext>
                </a:extLst>
              </a:tr>
            </a:tbl>
          </a:graphicData>
        </a:graphic>
      </p:graphicFrame>
      <p:sp>
        <p:nvSpPr>
          <p:cNvPr id="17" name="Metin kutusu 16"/>
          <p:cNvSpPr txBox="1"/>
          <p:nvPr/>
        </p:nvSpPr>
        <p:spPr>
          <a:xfrm>
            <a:off x="115721" y="2286706"/>
            <a:ext cx="2930492" cy="646331"/>
          </a:xfrm>
          <a:prstGeom prst="rect">
            <a:avLst/>
          </a:prstGeom>
          <a:noFill/>
        </p:spPr>
        <p:txBody>
          <a:bodyPr wrap="square" rtlCol="0">
            <a:spAutoFit/>
          </a:bodyPr>
          <a:lstStyle/>
          <a:p>
            <a:r>
              <a:rPr lang="tr-TR" dirty="0"/>
              <a:t>6. Ağırlıklandırılmış toplam puanı hesapla.</a:t>
            </a:r>
          </a:p>
        </p:txBody>
      </p:sp>
      <p:graphicFrame>
        <p:nvGraphicFramePr>
          <p:cNvPr id="18" name="Tablo 17"/>
          <p:cNvGraphicFramePr>
            <a:graphicFrameLocks noGrp="1"/>
          </p:cNvGraphicFramePr>
          <p:nvPr>
            <p:extLst>
              <p:ext uri="{D42A27DB-BD31-4B8C-83A1-F6EECF244321}">
                <p14:modId xmlns:p14="http://schemas.microsoft.com/office/powerpoint/2010/main" val="710926912"/>
              </p:ext>
            </p:extLst>
          </p:nvPr>
        </p:nvGraphicFramePr>
        <p:xfrm>
          <a:off x="9560969" y="1356051"/>
          <a:ext cx="623852" cy="4848016"/>
        </p:xfrm>
        <a:graphic>
          <a:graphicData uri="http://schemas.openxmlformats.org/drawingml/2006/table">
            <a:tbl>
              <a:tblPr firstRow="1" firstCol="1" bandRow="1">
                <a:tableStyleId>{16D9F66E-5EB9-4882-86FB-DCBF35E3C3E4}</a:tableStyleId>
              </a:tblPr>
              <a:tblGrid>
                <a:gridCol w="623852">
                  <a:extLst>
                    <a:ext uri="{9D8B030D-6E8A-4147-A177-3AD203B41FA5}">
                      <a16:colId xmlns:a16="http://schemas.microsoft.com/office/drawing/2014/main" val="691851648"/>
                    </a:ext>
                  </a:extLst>
                </a:gridCol>
              </a:tblGrid>
              <a:tr h="231716">
                <a:tc>
                  <a:txBody>
                    <a:bodyPr/>
                    <a:lstStyle/>
                    <a:p>
                      <a:pPr algn="ctr">
                        <a:spcAft>
                          <a:spcPts val="0"/>
                        </a:spcAft>
                      </a:pPr>
                      <a:r>
                        <a:rPr lang="tr-TR" sz="1600" dirty="0">
                          <a:effectLst/>
                          <a:latin typeface="Times New Roman" panose="02020603050405020304" pitchFamily="18" charset="0"/>
                          <a:ea typeface="Times New Roman" panose="02020603050405020304" pitchFamily="18" charset="0"/>
                          <a:cs typeface="Times New Roman" panose="02020603050405020304" pitchFamily="18" charset="0"/>
                        </a:rPr>
                        <a:t>P</a:t>
                      </a:r>
                    </a:p>
                  </a:txBody>
                  <a:tcPr marL="44450" marR="44450" marT="0" marB="0" anchor="ctr"/>
                </a:tc>
                <a:extLst>
                  <a:ext uri="{0D108BD9-81ED-4DB2-BD59-A6C34878D82A}">
                    <a16:rowId xmlns:a16="http://schemas.microsoft.com/office/drawing/2014/main" val="2487908536"/>
                  </a:ext>
                </a:extLst>
              </a:tr>
              <a:tr h="496539">
                <a:tc>
                  <a:txBody>
                    <a:bodyPr/>
                    <a:lstStyle/>
                    <a:p>
                      <a:pPr algn="ctr">
                        <a:spcAft>
                          <a:spcPts val="0"/>
                        </a:spcAft>
                      </a:pPr>
                      <a:r>
                        <a:rPr lang="tr-TR" sz="1600" dirty="0">
                          <a:effectLst/>
                          <a:latin typeface="Times New Roman" panose="02020603050405020304" pitchFamily="18" charset="0"/>
                          <a:ea typeface="Times New Roman" panose="02020603050405020304" pitchFamily="18" charset="0"/>
                          <a:cs typeface="Times New Roman" panose="02020603050405020304" pitchFamily="18" charset="0"/>
                        </a:rPr>
                        <a:t>4</a:t>
                      </a:r>
                    </a:p>
                  </a:txBody>
                  <a:tcPr marL="44450" marR="44450" marT="0" marB="0" anchor="ctr"/>
                </a:tc>
                <a:extLst>
                  <a:ext uri="{0D108BD9-81ED-4DB2-BD59-A6C34878D82A}">
                    <a16:rowId xmlns:a16="http://schemas.microsoft.com/office/drawing/2014/main" val="2298399095"/>
                  </a:ext>
                </a:extLst>
              </a:tr>
              <a:tr h="691375">
                <a:tc>
                  <a:txBody>
                    <a:bodyPr/>
                    <a:lstStyle/>
                    <a:p>
                      <a:pPr algn="ctr">
                        <a:spcAft>
                          <a:spcPts val="0"/>
                        </a:spcAft>
                      </a:pPr>
                      <a:r>
                        <a:rPr lang="tr-TR" sz="1600" dirty="0">
                          <a:effectLst/>
                        </a:rPr>
                        <a:t>3</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3911478137"/>
                  </a:ext>
                </a:extLst>
              </a:tr>
              <a:tr h="512956">
                <a:tc>
                  <a:txBody>
                    <a:bodyPr/>
                    <a:lstStyle/>
                    <a:p>
                      <a:pPr algn="ctr">
                        <a:spcAft>
                          <a:spcPts val="0"/>
                        </a:spcAft>
                      </a:pPr>
                      <a:r>
                        <a:rPr lang="tr-TR" sz="1600" dirty="0">
                          <a:effectLst/>
                        </a:rPr>
                        <a:t>3</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2938815617"/>
                  </a:ext>
                </a:extLst>
              </a:tr>
              <a:tr h="669073">
                <a:tc>
                  <a:txBody>
                    <a:bodyPr/>
                    <a:lstStyle/>
                    <a:p>
                      <a:pPr algn="ctr">
                        <a:spcAft>
                          <a:spcPts val="0"/>
                        </a:spcAft>
                      </a:pPr>
                      <a:r>
                        <a:rPr lang="tr-TR" sz="1600" dirty="0">
                          <a:effectLst/>
                        </a:rPr>
                        <a:t>3</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1713703873"/>
                  </a:ext>
                </a:extLst>
              </a:tr>
              <a:tr h="501805">
                <a:tc>
                  <a:txBody>
                    <a:bodyPr/>
                    <a:lstStyle/>
                    <a:p>
                      <a:pPr algn="ctr">
                        <a:spcAft>
                          <a:spcPts val="0"/>
                        </a:spcAft>
                      </a:pPr>
                      <a:r>
                        <a:rPr lang="tr-TR" sz="1600" dirty="0">
                          <a:effectLst/>
                        </a:rPr>
                        <a:t>2</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1119937851"/>
                  </a:ext>
                </a:extLst>
              </a:tr>
              <a:tr h="479502">
                <a:tc>
                  <a:txBody>
                    <a:bodyPr/>
                    <a:lstStyle/>
                    <a:p>
                      <a:pPr algn="ctr">
                        <a:spcAft>
                          <a:spcPts val="0"/>
                        </a:spcAft>
                      </a:pPr>
                      <a:r>
                        <a:rPr lang="tr-TR" sz="1600" dirty="0">
                          <a:effectLst/>
                        </a:rPr>
                        <a:t>3</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2944183691"/>
                  </a:ext>
                </a:extLst>
              </a:tr>
              <a:tr h="691376">
                <a:tc>
                  <a:txBody>
                    <a:bodyPr/>
                    <a:lstStyle/>
                    <a:p>
                      <a:pPr algn="ctr">
                        <a:spcAft>
                          <a:spcPts val="0"/>
                        </a:spcAft>
                      </a:pPr>
                      <a:r>
                        <a:rPr lang="tr-TR" sz="1600" dirty="0">
                          <a:effectLst/>
                        </a:rPr>
                        <a:t>4</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308548032"/>
                  </a:ext>
                </a:extLst>
              </a:tr>
              <a:tr h="561550">
                <a:tc>
                  <a:txBody>
                    <a:bodyPr/>
                    <a:lstStyle/>
                    <a:p>
                      <a:pPr algn="ctr">
                        <a:spcAft>
                          <a:spcPts val="0"/>
                        </a:spcAft>
                      </a:pPr>
                      <a:r>
                        <a:rPr lang="tr-TR" sz="1600" dirty="0">
                          <a:effectLst/>
                        </a:rPr>
                        <a:t>2</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4254706865"/>
                  </a:ext>
                </a:extLst>
              </a:tr>
            </a:tbl>
          </a:graphicData>
        </a:graphic>
      </p:graphicFrame>
      <p:graphicFrame>
        <p:nvGraphicFramePr>
          <p:cNvPr id="19" name="Tablo 18"/>
          <p:cNvGraphicFramePr>
            <a:graphicFrameLocks noGrp="1"/>
          </p:cNvGraphicFramePr>
          <p:nvPr>
            <p:extLst>
              <p:ext uri="{D42A27DB-BD31-4B8C-83A1-F6EECF244321}">
                <p14:modId xmlns:p14="http://schemas.microsoft.com/office/powerpoint/2010/main" val="3501658815"/>
              </p:ext>
            </p:extLst>
          </p:nvPr>
        </p:nvGraphicFramePr>
        <p:xfrm>
          <a:off x="10304384" y="1352332"/>
          <a:ext cx="623852" cy="4848016"/>
        </p:xfrm>
        <a:graphic>
          <a:graphicData uri="http://schemas.openxmlformats.org/drawingml/2006/table">
            <a:tbl>
              <a:tblPr firstRow="1" firstCol="1" bandRow="1">
                <a:tableStyleId>{16D9F66E-5EB9-4882-86FB-DCBF35E3C3E4}</a:tableStyleId>
              </a:tblPr>
              <a:tblGrid>
                <a:gridCol w="623852">
                  <a:extLst>
                    <a:ext uri="{9D8B030D-6E8A-4147-A177-3AD203B41FA5}">
                      <a16:colId xmlns:a16="http://schemas.microsoft.com/office/drawing/2014/main" val="691851648"/>
                    </a:ext>
                  </a:extLst>
                </a:gridCol>
              </a:tblGrid>
              <a:tr h="231716">
                <a:tc>
                  <a:txBody>
                    <a:bodyPr/>
                    <a:lstStyle/>
                    <a:p>
                      <a:pPr algn="ctr">
                        <a:spcAft>
                          <a:spcPts val="0"/>
                        </a:spcAft>
                      </a:pPr>
                      <a:r>
                        <a:rPr lang="tr-TR" sz="1600" dirty="0" err="1">
                          <a:effectLst/>
                          <a:latin typeface="Times New Roman" panose="02020603050405020304" pitchFamily="18" charset="0"/>
                          <a:ea typeface="Times New Roman" panose="02020603050405020304" pitchFamily="18" charset="0"/>
                          <a:cs typeface="Times New Roman" panose="02020603050405020304" pitchFamily="18" charset="0"/>
                        </a:rPr>
                        <a:t>w.P</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2487908536"/>
                  </a:ext>
                </a:extLst>
              </a:tr>
              <a:tr h="496539">
                <a:tc>
                  <a:txBody>
                    <a:bodyPr/>
                    <a:lstStyle/>
                    <a:p>
                      <a:pPr algn="ctr">
                        <a:spcAft>
                          <a:spcPts val="0"/>
                        </a:spcAft>
                      </a:pPr>
                      <a:r>
                        <a:rPr lang="tr-TR" sz="1600" dirty="0">
                          <a:effectLst/>
                          <a:latin typeface="Times New Roman" panose="02020603050405020304" pitchFamily="18" charset="0"/>
                          <a:ea typeface="Times New Roman" panose="02020603050405020304" pitchFamily="18" charset="0"/>
                          <a:cs typeface="Times New Roman" panose="02020603050405020304" pitchFamily="18" charset="0"/>
                        </a:rPr>
                        <a:t>1</a:t>
                      </a:r>
                    </a:p>
                  </a:txBody>
                  <a:tcPr marL="44450" marR="44450" marT="0" marB="0" anchor="ctr"/>
                </a:tc>
                <a:extLst>
                  <a:ext uri="{0D108BD9-81ED-4DB2-BD59-A6C34878D82A}">
                    <a16:rowId xmlns:a16="http://schemas.microsoft.com/office/drawing/2014/main" val="2298399095"/>
                  </a:ext>
                </a:extLst>
              </a:tr>
              <a:tr h="691375">
                <a:tc>
                  <a:txBody>
                    <a:bodyPr/>
                    <a:lstStyle/>
                    <a:p>
                      <a:pPr algn="ctr">
                        <a:spcAft>
                          <a:spcPts val="0"/>
                        </a:spcAft>
                      </a:pPr>
                      <a:r>
                        <a:rPr lang="tr-TR" sz="1600" dirty="0">
                          <a:effectLst/>
                        </a:rPr>
                        <a:t>0,3</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3911478137"/>
                  </a:ext>
                </a:extLst>
              </a:tr>
              <a:tr h="512956">
                <a:tc>
                  <a:txBody>
                    <a:bodyPr/>
                    <a:lstStyle/>
                    <a:p>
                      <a:pPr algn="ctr">
                        <a:spcAft>
                          <a:spcPts val="0"/>
                        </a:spcAft>
                      </a:pPr>
                      <a:r>
                        <a:rPr lang="tr-TR" sz="1600" dirty="0">
                          <a:effectLst/>
                        </a:rPr>
                        <a:t>0,45</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2938815617"/>
                  </a:ext>
                </a:extLst>
              </a:tr>
              <a:tr h="669073">
                <a:tc>
                  <a:txBody>
                    <a:bodyPr/>
                    <a:lstStyle/>
                    <a:p>
                      <a:pPr algn="ctr">
                        <a:spcAft>
                          <a:spcPts val="0"/>
                        </a:spcAft>
                      </a:pPr>
                      <a:r>
                        <a:rPr lang="tr-TR" sz="1600" dirty="0">
                          <a:effectLst/>
                        </a:rPr>
                        <a:t>0,15</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1713703873"/>
                  </a:ext>
                </a:extLst>
              </a:tr>
              <a:tr h="501805">
                <a:tc>
                  <a:txBody>
                    <a:bodyPr/>
                    <a:lstStyle/>
                    <a:p>
                      <a:pPr algn="ctr">
                        <a:spcAft>
                          <a:spcPts val="0"/>
                        </a:spcAft>
                      </a:pPr>
                      <a:r>
                        <a:rPr lang="tr-TR" sz="1600" dirty="0">
                          <a:effectLst/>
                          <a:latin typeface="Times New Roman" panose="02020603050405020304" pitchFamily="18" charset="0"/>
                          <a:ea typeface="Times New Roman" panose="02020603050405020304" pitchFamily="18" charset="0"/>
                          <a:cs typeface="Times New Roman" panose="02020603050405020304" pitchFamily="18" charset="0"/>
                        </a:rPr>
                        <a:t>0,4</a:t>
                      </a:r>
                    </a:p>
                  </a:txBody>
                  <a:tcPr marL="44450" marR="44450" marT="0" marB="0" anchor="ctr"/>
                </a:tc>
                <a:extLst>
                  <a:ext uri="{0D108BD9-81ED-4DB2-BD59-A6C34878D82A}">
                    <a16:rowId xmlns:a16="http://schemas.microsoft.com/office/drawing/2014/main" val="1119937851"/>
                  </a:ext>
                </a:extLst>
              </a:tr>
              <a:tr h="479502">
                <a:tc>
                  <a:txBody>
                    <a:bodyPr/>
                    <a:lstStyle/>
                    <a:p>
                      <a:pPr algn="ctr">
                        <a:spcAft>
                          <a:spcPts val="0"/>
                        </a:spcAft>
                      </a:pPr>
                      <a:r>
                        <a:rPr lang="tr-TR" sz="1600" dirty="0">
                          <a:effectLst/>
                        </a:rPr>
                        <a:t>0,3</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2944183691"/>
                  </a:ext>
                </a:extLst>
              </a:tr>
              <a:tr h="691376">
                <a:tc>
                  <a:txBody>
                    <a:bodyPr/>
                    <a:lstStyle/>
                    <a:p>
                      <a:pPr algn="ctr">
                        <a:spcAft>
                          <a:spcPts val="0"/>
                        </a:spcAft>
                      </a:pPr>
                      <a:r>
                        <a:rPr lang="tr-TR" sz="1600" dirty="0">
                          <a:effectLst/>
                        </a:rPr>
                        <a:t>0,2</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308548032"/>
                  </a:ext>
                </a:extLst>
              </a:tr>
              <a:tr h="561550">
                <a:tc>
                  <a:txBody>
                    <a:bodyPr/>
                    <a:lstStyle/>
                    <a:p>
                      <a:pPr algn="ctr">
                        <a:spcAft>
                          <a:spcPts val="0"/>
                        </a:spcAft>
                      </a:pPr>
                      <a:r>
                        <a:rPr lang="tr-TR" sz="1600" dirty="0">
                          <a:effectLst/>
                        </a:rPr>
                        <a:t>0,2</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4254706865"/>
                  </a:ext>
                </a:extLst>
              </a:tr>
            </a:tbl>
          </a:graphicData>
        </a:graphic>
      </p:graphicFrame>
      <p:sp>
        <p:nvSpPr>
          <p:cNvPr id="3" name="Metin kutusu 2"/>
          <p:cNvSpPr txBox="1"/>
          <p:nvPr/>
        </p:nvSpPr>
        <p:spPr>
          <a:xfrm>
            <a:off x="10304384" y="6260131"/>
            <a:ext cx="623852" cy="369332"/>
          </a:xfrm>
          <a:prstGeom prst="rect">
            <a:avLst/>
          </a:prstGeom>
          <a:noFill/>
        </p:spPr>
        <p:txBody>
          <a:bodyPr wrap="square" rtlCol="0">
            <a:spAutoFit/>
          </a:bodyPr>
          <a:lstStyle/>
          <a:p>
            <a:r>
              <a:rPr lang="tr-TR" dirty="0"/>
              <a:t>3,0</a:t>
            </a:r>
          </a:p>
        </p:txBody>
      </p:sp>
    </p:spTree>
    <p:extLst>
      <p:ext uri="{BB962C8B-B14F-4D97-AF65-F5344CB8AC3E}">
        <p14:creationId xmlns:p14="http://schemas.microsoft.com/office/powerpoint/2010/main" val="18369530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7" grpId="0"/>
      <p:bldP spid="3"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4" y="407192"/>
            <a:ext cx="9055527"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b="1" dirty="0">
                <a:solidFill>
                  <a:schemeClr val="bg1"/>
                </a:solidFill>
                <a:latin typeface="+mj-lt"/>
              </a:rPr>
              <a:t>               değerlendirme-yorumlama</a:t>
            </a:r>
            <a:endParaRPr lang="en-US" sz="24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stCxn id="6" idx="3"/>
          </p:cNvCxnSpPr>
          <p:nvPr/>
        </p:nvCxnSpPr>
        <p:spPr>
          <a:xfrm flipV="1">
            <a:off x="9407951" y="723901"/>
            <a:ext cx="2784049"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0" name="AutoShape 2" descr="CPA Firms are at a Crossroads - 2012 and Beyond - AICPA Insight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7" name="Rectangle 1"/>
          <p:cNvSpPr>
            <a:spLocks noChangeArrowheads="1"/>
          </p:cNvSpPr>
          <p:nvPr/>
        </p:nvSpPr>
        <p:spPr bwMode="auto">
          <a:xfrm>
            <a:off x="3219450" y="267493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a:ln>
                  <a:noFill/>
                </a:ln>
                <a:solidFill>
                  <a:schemeClr val="tx1"/>
                </a:solidFill>
                <a:effectLst/>
                <a:latin typeface="Arial" panose="020B0604020202020204" pitchFamily="34" charset="0"/>
              </a:rPr>
            </a:br>
            <a:endParaRPr kumimoji="0" lang="tr-TR" altLang="tr-TR" sz="1800" b="0" i="0" u="none" strike="noStrike" cap="none" normalizeH="0" baseline="0">
              <a:ln>
                <a:noFill/>
              </a:ln>
              <a:solidFill>
                <a:schemeClr val="tx1"/>
              </a:solidFill>
              <a:effectLst/>
              <a:latin typeface="Arial" panose="020B0604020202020204" pitchFamily="34" charset="0"/>
            </a:endParaRPr>
          </a:p>
        </p:txBody>
      </p:sp>
      <p:sp>
        <p:nvSpPr>
          <p:cNvPr id="4" name="Metin kutusu 3"/>
          <p:cNvSpPr txBox="1"/>
          <p:nvPr/>
        </p:nvSpPr>
        <p:spPr>
          <a:xfrm>
            <a:off x="4092497" y="3015457"/>
            <a:ext cx="7103327" cy="2862322"/>
          </a:xfrm>
          <a:prstGeom prst="rect">
            <a:avLst/>
          </a:prstGeom>
          <a:noFill/>
        </p:spPr>
        <p:txBody>
          <a:bodyPr wrap="square" rtlCol="0">
            <a:spAutoFit/>
          </a:bodyPr>
          <a:lstStyle/>
          <a:p>
            <a:r>
              <a:rPr lang="tr-TR" dirty="0"/>
              <a:t>Sağlık kurumunun ağırlıklandırılmış toplam puanı 3.0 olarak hesaplanmıştır. Bulunan bu değer eşik değerden (2,5) yüksek olduğu için, sağlık kurumunun çevresel değişimlere uygun stratejiler geliştirdiği söylenebilir.</a:t>
            </a:r>
          </a:p>
          <a:p>
            <a:endParaRPr lang="tr-TR" dirty="0"/>
          </a:p>
          <a:p>
            <a:r>
              <a:rPr lang="tr-TR" dirty="0"/>
              <a:t>Bununla birlikte, hesaplanan ağırlıklandırılmış toplam puan (3.0), en yüksek puan olan 4’ten küçük olduğu için, yönetim ekibinin üzerinde odaklaşması ve geliştirmesi gereken sorunlar vardır. Üzerinde durulması gereken sorunlar, puan değeri (P) 4’ün altında olan çevresel faktörlerle ilgilidir. </a:t>
            </a:r>
          </a:p>
        </p:txBody>
      </p:sp>
    </p:spTree>
    <p:extLst>
      <p:ext uri="{BB962C8B-B14F-4D97-AF65-F5344CB8AC3E}">
        <p14:creationId xmlns:p14="http://schemas.microsoft.com/office/powerpoint/2010/main" val="14117146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4" y="407192"/>
            <a:ext cx="558592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b="1" dirty="0">
                <a:solidFill>
                  <a:schemeClr val="bg1"/>
                </a:solidFill>
                <a:latin typeface="+mj-lt"/>
              </a:rPr>
              <a:t>             uzmanlardan yararlanma</a:t>
            </a:r>
            <a:endParaRPr lang="en-US" sz="24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stCxn id="6" idx="3"/>
          </p:cNvCxnSpPr>
          <p:nvPr/>
        </p:nvCxnSpPr>
        <p:spPr>
          <a:xfrm flipV="1">
            <a:off x="5938345" y="723901"/>
            <a:ext cx="6253655"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2F63EA61-739F-4FC5-B1D0-D87CEA790BFC}" type="datetime1">
              <a:rPr lang="en-US" smtClean="0"/>
              <a:t>9/16/2022</a:t>
            </a:fld>
            <a:endParaRPr lang="en-US"/>
          </a:p>
        </p:txBody>
      </p:sp>
      <p:sp>
        <p:nvSpPr>
          <p:cNvPr id="2" name="Slayt Numarası Yer Tutucusu 1">
            <a:extLst>
              <a:ext uri="{FF2B5EF4-FFF2-40B4-BE49-F238E27FC236}">
                <a16:creationId xmlns:a16="http://schemas.microsoft.com/office/drawing/2014/main" id="{B2A87AE4-CE3C-432C-A39F-1DB7E2613466}"/>
              </a:ext>
            </a:extLst>
          </p:cNvPr>
          <p:cNvSpPr>
            <a:spLocks noGrp="1"/>
          </p:cNvSpPr>
          <p:nvPr>
            <p:ph type="sldNum" sz="quarter" idx="12"/>
          </p:nvPr>
        </p:nvSpPr>
        <p:spPr>
          <a:xfrm>
            <a:off x="8558626" y="6356349"/>
            <a:ext cx="2743200" cy="365125"/>
          </a:xfrm>
        </p:spPr>
        <p:txBody>
          <a:bodyPr/>
          <a:lstStyle/>
          <a:p>
            <a:fld id="{585A37CE-56CC-4263-A743-6EA01FAEC455}" type="slidenum">
              <a:rPr lang="en-US" smtClean="0"/>
              <a:t>24</a:t>
            </a:fld>
            <a:endParaRPr lang="en-US" dirty="0"/>
          </a:p>
        </p:txBody>
      </p:sp>
      <p:sp>
        <p:nvSpPr>
          <p:cNvPr id="10" name="AutoShape 2" descr="CPA Firms are at a Crossroads - 2012 and Beyond - AICPA Insight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7" name="Rectangle 1"/>
          <p:cNvSpPr>
            <a:spLocks noChangeArrowheads="1"/>
          </p:cNvSpPr>
          <p:nvPr/>
        </p:nvSpPr>
        <p:spPr bwMode="auto">
          <a:xfrm>
            <a:off x="3219450" y="267493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a:ln>
                  <a:noFill/>
                </a:ln>
                <a:solidFill>
                  <a:schemeClr val="tx1"/>
                </a:solidFill>
                <a:effectLst/>
                <a:latin typeface="Arial" panose="020B0604020202020204" pitchFamily="34" charset="0"/>
              </a:rPr>
            </a:br>
            <a:endParaRPr kumimoji="0" lang="tr-TR" altLang="tr-TR" sz="1800" b="0" i="0" u="none" strike="noStrike" cap="none" normalizeH="0" baseline="0">
              <a:ln>
                <a:noFill/>
              </a:ln>
              <a:solidFill>
                <a:schemeClr val="tx1"/>
              </a:solidFill>
              <a:effectLst/>
              <a:latin typeface="Arial" panose="020B0604020202020204" pitchFamily="34" charset="0"/>
            </a:endParaRPr>
          </a:p>
        </p:txBody>
      </p:sp>
      <p:sp>
        <p:nvSpPr>
          <p:cNvPr id="3" name="Metin kutusu 2"/>
          <p:cNvSpPr txBox="1"/>
          <p:nvPr/>
        </p:nvSpPr>
        <p:spPr>
          <a:xfrm>
            <a:off x="3479180" y="2587083"/>
            <a:ext cx="7605132" cy="2308324"/>
          </a:xfrm>
          <a:prstGeom prst="rect">
            <a:avLst/>
          </a:prstGeom>
          <a:noFill/>
        </p:spPr>
        <p:txBody>
          <a:bodyPr wrap="square" rtlCol="0">
            <a:spAutoFit/>
          </a:bodyPr>
          <a:lstStyle/>
          <a:p>
            <a:r>
              <a:rPr lang="tr-TR" dirty="0"/>
              <a:t>İncelenen çevresel faktörle ilgili veri bulunmuyor ise uzmanların görüşlerine başvurulabilir.  Ayrıca veri bulunsa bile, verilerin değerIendirilmesi amacıyla da uzmanlara başvurulabilir. Örneğin  daha önce incelediğimiz çevresel faktör değerlendirme matrisinin oluşturulmasında kullanılan faktörlerin seçilmesi, faktör  puanlarının ve faktör ağırlıklarının belirlenmesi amacıyla uzmanlardan yararlanılabilir.</a:t>
            </a:r>
          </a:p>
          <a:p>
            <a:endParaRPr lang="tr-TR" dirty="0"/>
          </a:p>
          <a:p>
            <a:endParaRPr lang="tr-TR" dirty="0"/>
          </a:p>
        </p:txBody>
      </p:sp>
    </p:spTree>
    <p:extLst>
      <p:ext uri="{BB962C8B-B14F-4D97-AF65-F5344CB8AC3E}">
        <p14:creationId xmlns:p14="http://schemas.microsoft.com/office/powerpoint/2010/main" val="3231807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4" y="407192"/>
            <a:ext cx="558592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b="1" dirty="0">
                <a:solidFill>
                  <a:schemeClr val="bg1"/>
                </a:solidFill>
                <a:latin typeface="+mj-lt"/>
              </a:rPr>
              <a:t>             uzmanlardan yararlanma</a:t>
            </a:r>
            <a:endParaRPr lang="en-US" sz="24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stCxn id="6" idx="3"/>
          </p:cNvCxnSpPr>
          <p:nvPr/>
        </p:nvCxnSpPr>
        <p:spPr>
          <a:xfrm flipV="1">
            <a:off x="5938345" y="723901"/>
            <a:ext cx="6253655"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2F63EA61-739F-4FC5-B1D0-D87CEA790BFC}" type="datetime1">
              <a:rPr lang="en-US" smtClean="0"/>
              <a:t>9/16/2022</a:t>
            </a:fld>
            <a:endParaRPr lang="en-US"/>
          </a:p>
        </p:txBody>
      </p:sp>
      <p:sp>
        <p:nvSpPr>
          <p:cNvPr id="2" name="Slayt Numarası Yer Tutucusu 1">
            <a:extLst>
              <a:ext uri="{FF2B5EF4-FFF2-40B4-BE49-F238E27FC236}">
                <a16:creationId xmlns:a16="http://schemas.microsoft.com/office/drawing/2014/main" id="{B2A87AE4-CE3C-432C-A39F-1DB7E2613466}"/>
              </a:ext>
            </a:extLst>
          </p:cNvPr>
          <p:cNvSpPr>
            <a:spLocks noGrp="1"/>
          </p:cNvSpPr>
          <p:nvPr>
            <p:ph type="sldNum" sz="quarter" idx="12"/>
          </p:nvPr>
        </p:nvSpPr>
        <p:spPr>
          <a:xfrm>
            <a:off x="8558626" y="6356349"/>
            <a:ext cx="2743200" cy="365125"/>
          </a:xfrm>
        </p:spPr>
        <p:txBody>
          <a:bodyPr/>
          <a:lstStyle/>
          <a:p>
            <a:fld id="{585A37CE-56CC-4263-A743-6EA01FAEC455}" type="slidenum">
              <a:rPr lang="en-US" smtClean="0"/>
              <a:t>25</a:t>
            </a:fld>
            <a:endParaRPr lang="en-US" dirty="0"/>
          </a:p>
        </p:txBody>
      </p:sp>
      <p:sp>
        <p:nvSpPr>
          <p:cNvPr id="10" name="AutoShape 2" descr="CPA Firms are at a Crossroads - 2012 and Beyond - AICPA Insight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7" name="Rectangle 1"/>
          <p:cNvSpPr>
            <a:spLocks noChangeArrowheads="1"/>
          </p:cNvSpPr>
          <p:nvPr/>
        </p:nvSpPr>
        <p:spPr bwMode="auto">
          <a:xfrm>
            <a:off x="3219450" y="267493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a:ln>
                  <a:noFill/>
                </a:ln>
                <a:solidFill>
                  <a:schemeClr val="tx1"/>
                </a:solidFill>
                <a:effectLst/>
                <a:latin typeface="Arial" panose="020B0604020202020204" pitchFamily="34" charset="0"/>
              </a:rPr>
            </a:br>
            <a:endParaRPr kumimoji="0" lang="tr-TR" altLang="tr-TR" sz="1800" b="0" i="0" u="none" strike="noStrike" cap="none" normalizeH="0" baseline="0">
              <a:ln>
                <a:noFill/>
              </a:ln>
              <a:solidFill>
                <a:schemeClr val="tx1"/>
              </a:solidFill>
              <a:effectLst/>
              <a:latin typeface="Arial" panose="020B0604020202020204" pitchFamily="34" charset="0"/>
            </a:endParaRPr>
          </a:p>
        </p:txBody>
      </p:sp>
      <p:sp>
        <p:nvSpPr>
          <p:cNvPr id="3" name="Metin kutusu 2"/>
          <p:cNvSpPr txBox="1"/>
          <p:nvPr/>
        </p:nvSpPr>
        <p:spPr>
          <a:xfrm>
            <a:off x="3696694" y="3015457"/>
            <a:ext cx="7605132" cy="1200329"/>
          </a:xfrm>
          <a:prstGeom prst="rect">
            <a:avLst/>
          </a:prstGeom>
          <a:noFill/>
        </p:spPr>
        <p:txBody>
          <a:bodyPr wrap="square" rtlCol="0">
            <a:spAutoFit/>
          </a:bodyPr>
          <a:lstStyle/>
          <a:p>
            <a:r>
              <a:rPr lang="tr-TR" dirty="0" err="1"/>
              <a:t>Delphi</a:t>
            </a:r>
            <a:r>
              <a:rPr lang="tr-TR" dirty="0"/>
              <a:t> ve nominal grup tekniği uzman görüşlerinden yararlanmak amacıyla kullanılan en önemli araçlardır  </a:t>
            </a:r>
          </a:p>
          <a:p>
            <a:endParaRPr lang="tr-TR" dirty="0"/>
          </a:p>
          <a:p>
            <a:r>
              <a:rPr lang="tr-TR" dirty="0"/>
              <a:t>Her iki araç, uzmanlar arasında görüş birliğinin sağlanmasını amaçlar.</a:t>
            </a:r>
          </a:p>
        </p:txBody>
      </p:sp>
    </p:spTree>
    <p:extLst>
      <p:ext uri="{BB962C8B-B14F-4D97-AF65-F5344CB8AC3E}">
        <p14:creationId xmlns:p14="http://schemas.microsoft.com/office/powerpoint/2010/main" val="39728333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4" y="407192"/>
            <a:ext cx="558592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b="1" dirty="0">
                <a:solidFill>
                  <a:schemeClr val="bg1"/>
                </a:solidFill>
                <a:latin typeface="+mj-lt"/>
              </a:rPr>
              <a:t>             senaryo geliştirme</a:t>
            </a:r>
            <a:endParaRPr lang="en-US" sz="24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stCxn id="6" idx="3"/>
          </p:cNvCxnSpPr>
          <p:nvPr/>
        </p:nvCxnSpPr>
        <p:spPr>
          <a:xfrm flipV="1">
            <a:off x="5938345" y="723901"/>
            <a:ext cx="6253655"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2F63EA61-739F-4FC5-B1D0-D87CEA790BFC}" type="datetime1">
              <a:rPr lang="en-US" smtClean="0"/>
              <a:t>9/16/2022</a:t>
            </a:fld>
            <a:endParaRPr lang="en-US"/>
          </a:p>
        </p:txBody>
      </p:sp>
      <p:sp>
        <p:nvSpPr>
          <p:cNvPr id="2" name="Slayt Numarası Yer Tutucusu 1">
            <a:extLst>
              <a:ext uri="{FF2B5EF4-FFF2-40B4-BE49-F238E27FC236}">
                <a16:creationId xmlns:a16="http://schemas.microsoft.com/office/drawing/2014/main" id="{B2A87AE4-CE3C-432C-A39F-1DB7E2613466}"/>
              </a:ext>
            </a:extLst>
          </p:cNvPr>
          <p:cNvSpPr>
            <a:spLocks noGrp="1"/>
          </p:cNvSpPr>
          <p:nvPr>
            <p:ph type="sldNum" sz="quarter" idx="12"/>
          </p:nvPr>
        </p:nvSpPr>
        <p:spPr>
          <a:xfrm>
            <a:off x="8558626" y="6356349"/>
            <a:ext cx="2743200" cy="365125"/>
          </a:xfrm>
        </p:spPr>
        <p:txBody>
          <a:bodyPr/>
          <a:lstStyle/>
          <a:p>
            <a:fld id="{585A37CE-56CC-4263-A743-6EA01FAEC455}" type="slidenum">
              <a:rPr lang="en-US" smtClean="0"/>
              <a:t>26</a:t>
            </a:fld>
            <a:endParaRPr lang="en-US" dirty="0"/>
          </a:p>
        </p:txBody>
      </p:sp>
      <p:sp>
        <p:nvSpPr>
          <p:cNvPr id="10" name="AutoShape 2" descr="CPA Firms are at a Crossroads - 2012 and Beyond - AICPA Insight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7" name="Rectangle 1"/>
          <p:cNvSpPr>
            <a:spLocks noChangeArrowheads="1"/>
          </p:cNvSpPr>
          <p:nvPr/>
        </p:nvSpPr>
        <p:spPr bwMode="auto">
          <a:xfrm>
            <a:off x="3219450" y="267493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a:ln>
                  <a:noFill/>
                </a:ln>
                <a:solidFill>
                  <a:schemeClr val="tx1"/>
                </a:solidFill>
                <a:effectLst/>
                <a:latin typeface="Arial" panose="020B0604020202020204" pitchFamily="34" charset="0"/>
              </a:rPr>
            </a:br>
            <a:endParaRPr kumimoji="0" lang="tr-TR" altLang="tr-TR" sz="1800" b="0" i="0" u="none" strike="noStrike" cap="none" normalizeH="0" baseline="0">
              <a:ln>
                <a:noFill/>
              </a:ln>
              <a:solidFill>
                <a:schemeClr val="tx1"/>
              </a:solidFill>
              <a:effectLst/>
              <a:latin typeface="Arial" panose="020B0604020202020204" pitchFamily="34" charset="0"/>
            </a:endParaRPr>
          </a:p>
        </p:txBody>
      </p:sp>
      <p:sp>
        <p:nvSpPr>
          <p:cNvPr id="3" name="Metin kutusu 2"/>
          <p:cNvSpPr txBox="1"/>
          <p:nvPr/>
        </p:nvSpPr>
        <p:spPr>
          <a:xfrm>
            <a:off x="3696694" y="3015457"/>
            <a:ext cx="7605132" cy="1754326"/>
          </a:xfrm>
          <a:prstGeom prst="rect">
            <a:avLst/>
          </a:prstGeom>
          <a:noFill/>
        </p:spPr>
        <p:txBody>
          <a:bodyPr wrap="square" rtlCol="0">
            <a:spAutoFit/>
          </a:bodyPr>
          <a:lstStyle/>
          <a:p>
            <a:r>
              <a:rPr lang="tr-TR" dirty="0"/>
              <a:t>Belirsizliklerle baş edebilmek, geleceğe yönelik sağlıklı tahminler, fikirler, varsayımlar üretmek amacıyla kullanılabilecek araçlardan biri, senaryo geliştirme tekniğidir. </a:t>
            </a:r>
          </a:p>
          <a:p>
            <a:endParaRPr lang="tr-TR" dirty="0"/>
          </a:p>
          <a:p>
            <a:r>
              <a:rPr lang="tr-TR" dirty="0"/>
              <a:t>Senaryo,  geleceğe ait hatıralardır.</a:t>
            </a:r>
          </a:p>
          <a:p>
            <a:endParaRPr lang="tr-TR" dirty="0"/>
          </a:p>
        </p:txBody>
      </p:sp>
    </p:spTree>
    <p:extLst>
      <p:ext uri="{BB962C8B-B14F-4D97-AF65-F5344CB8AC3E}">
        <p14:creationId xmlns:p14="http://schemas.microsoft.com/office/powerpoint/2010/main" val="25765887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4" y="407192"/>
            <a:ext cx="558592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b="1" dirty="0">
                <a:solidFill>
                  <a:schemeClr val="bg1"/>
                </a:solidFill>
                <a:latin typeface="+mj-lt"/>
              </a:rPr>
              <a:t>             senaryo geliştirme</a:t>
            </a:r>
            <a:endParaRPr lang="en-US" sz="24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stCxn id="6" idx="3"/>
          </p:cNvCxnSpPr>
          <p:nvPr/>
        </p:nvCxnSpPr>
        <p:spPr>
          <a:xfrm flipV="1">
            <a:off x="5938345" y="723901"/>
            <a:ext cx="6253655"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2F63EA61-739F-4FC5-B1D0-D87CEA790BFC}" type="datetime1">
              <a:rPr lang="en-US" smtClean="0"/>
              <a:t>9/16/2022</a:t>
            </a:fld>
            <a:endParaRPr lang="en-US"/>
          </a:p>
        </p:txBody>
      </p:sp>
      <p:sp>
        <p:nvSpPr>
          <p:cNvPr id="2" name="Slayt Numarası Yer Tutucusu 1">
            <a:extLst>
              <a:ext uri="{FF2B5EF4-FFF2-40B4-BE49-F238E27FC236}">
                <a16:creationId xmlns:a16="http://schemas.microsoft.com/office/drawing/2014/main" id="{B2A87AE4-CE3C-432C-A39F-1DB7E2613466}"/>
              </a:ext>
            </a:extLst>
          </p:cNvPr>
          <p:cNvSpPr>
            <a:spLocks noGrp="1"/>
          </p:cNvSpPr>
          <p:nvPr>
            <p:ph type="sldNum" sz="quarter" idx="12"/>
          </p:nvPr>
        </p:nvSpPr>
        <p:spPr>
          <a:xfrm>
            <a:off x="8558626" y="6356349"/>
            <a:ext cx="2743200" cy="365125"/>
          </a:xfrm>
        </p:spPr>
        <p:txBody>
          <a:bodyPr/>
          <a:lstStyle/>
          <a:p>
            <a:fld id="{585A37CE-56CC-4263-A743-6EA01FAEC455}" type="slidenum">
              <a:rPr lang="en-US" smtClean="0"/>
              <a:t>27</a:t>
            </a:fld>
            <a:endParaRPr lang="en-US" dirty="0"/>
          </a:p>
        </p:txBody>
      </p:sp>
      <p:sp>
        <p:nvSpPr>
          <p:cNvPr id="10" name="AutoShape 2" descr="CPA Firms are at a Crossroads - 2012 and Beyond - AICPA Insight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7" name="Rectangle 1"/>
          <p:cNvSpPr>
            <a:spLocks noChangeArrowheads="1"/>
          </p:cNvSpPr>
          <p:nvPr/>
        </p:nvSpPr>
        <p:spPr bwMode="auto">
          <a:xfrm>
            <a:off x="3219450" y="267493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a:ln>
                  <a:noFill/>
                </a:ln>
                <a:solidFill>
                  <a:schemeClr val="tx1"/>
                </a:solidFill>
                <a:effectLst/>
                <a:latin typeface="Arial" panose="020B0604020202020204" pitchFamily="34" charset="0"/>
              </a:rPr>
            </a:br>
            <a:endParaRPr kumimoji="0" lang="tr-TR" altLang="tr-TR" sz="1800" b="0" i="0" u="none" strike="noStrike" cap="none" normalizeH="0" baseline="0">
              <a:ln>
                <a:noFill/>
              </a:ln>
              <a:solidFill>
                <a:schemeClr val="tx1"/>
              </a:solidFill>
              <a:effectLst/>
              <a:latin typeface="Arial" panose="020B0604020202020204" pitchFamily="34" charset="0"/>
            </a:endParaRPr>
          </a:p>
        </p:txBody>
      </p:sp>
      <p:sp>
        <p:nvSpPr>
          <p:cNvPr id="3" name="Metin kutusu 2"/>
          <p:cNvSpPr txBox="1"/>
          <p:nvPr/>
        </p:nvSpPr>
        <p:spPr>
          <a:xfrm>
            <a:off x="3696694" y="3015457"/>
            <a:ext cx="7605132" cy="646331"/>
          </a:xfrm>
          <a:prstGeom prst="rect">
            <a:avLst/>
          </a:prstGeom>
          <a:noFill/>
        </p:spPr>
        <p:txBody>
          <a:bodyPr wrap="square" rtlCol="0">
            <a:spAutoFit/>
          </a:bodyPr>
          <a:lstStyle/>
          <a:p>
            <a:r>
              <a:rPr lang="tr-TR" dirty="0"/>
              <a:t>gelecekte sizin için var olabilecek farklı yolları ifade etme, bu olası yolların her birinde uygun hareketlerinizi bulma yöntemi</a:t>
            </a:r>
          </a:p>
        </p:txBody>
      </p:sp>
    </p:spTree>
    <p:extLst>
      <p:ext uri="{BB962C8B-B14F-4D97-AF65-F5344CB8AC3E}">
        <p14:creationId xmlns:p14="http://schemas.microsoft.com/office/powerpoint/2010/main" val="42245462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4" y="407192"/>
            <a:ext cx="10007059"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b="1" dirty="0">
                <a:solidFill>
                  <a:schemeClr val="bg1"/>
                </a:solidFill>
                <a:latin typeface="+mj-lt"/>
              </a:rPr>
              <a:t>             </a:t>
            </a:r>
            <a:r>
              <a:rPr lang="tr-TR" sz="2000" b="1" dirty="0">
                <a:solidFill>
                  <a:schemeClr val="bg1"/>
                </a:solidFill>
                <a:latin typeface="+mj-lt"/>
              </a:rPr>
              <a:t>senaryo geliştirmeye ne zaman başvurmalı?</a:t>
            </a:r>
            <a:endParaRPr lang="en-US" sz="24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stCxn id="6" idx="3"/>
          </p:cNvCxnSpPr>
          <p:nvPr/>
        </p:nvCxnSpPr>
        <p:spPr>
          <a:xfrm flipV="1">
            <a:off x="10359483" y="713678"/>
            <a:ext cx="1832517" cy="34033"/>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2F63EA61-739F-4FC5-B1D0-D87CEA790BFC}" type="datetime1">
              <a:rPr lang="en-US" smtClean="0"/>
              <a:t>9/16/2022</a:t>
            </a:fld>
            <a:endParaRPr lang="en-US"/>
          </a:p>
        </p:txBody>
      </p:sp>
      <p:sp>
        <p:nvSpPr>
          <p:cNvPr id="2" name="Slayt Numarası Yer Tutucusu 1">
            <a:extLst>
              <a:ext uri="{FF2B5EF4-FFF2-40B4-BE49-F238E27FC236}">
                <a16:creationId xmlns:a16="http://schemas.microsoft.com/office/drawing/2014/main" id="{B2A87AE4-CE3C-432C-A39F-1DB7E2613466}"/>
              </a:ext>
            </a:extLst>
          </p:cNvPr>
          <p:cNvSpPr>
            <a:spLocks noGrp="1"/>
          </p:cNvSpPr>
          <p:nvPr>
            <p:ph type="sldNum" sz="quarter" idx="12"/>
          </p:nvPr>
        </p:nvSpPr>
        <p:spPr>
          <a:xfrm>
            <a:off x="8558626" y="6356349"/>
            <a:ext cx="2743200" cy="365125"/>
          </a:xfrm>
        </p:spPr>
        <p:txBody>
          <a:bodyPr/>
          <a:lstStyle/>
          <a:p>
            <a:fld id="{585A37CE-56CC-4263-A743-6EA01FAEC455}" type="slidenum">
              <a:rPr lang="en-US" smtClean="0"/>
              <a:t>28</a:t>
            </a:fld>
            <a:endParaRPr lang="en-US" dirty="0"/>
          </a:p>
        </p:txBody>
      </p:sp>
      <p:sp>
        <p:nvSpPr>
          <p:cNvPr id="10" name="AutoShape 2" descr="CPA Firms are at a Crossroads - 2012 and Beyond - AICPA Insight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7" name="Rectangle 1"/>
          <p:cNvSpPr>
            <a:spLocks noChangeArrowheads="1"/>
          </p:cNvSpPr>
          <p:nvPr/>
        </p:nvSpPr>
        <p:spPr bwMode="auto">
          <a:xfrm>
            <a:off x="3219450" y="267493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a:ln>
                  <a:noFill/>
                </a:ln>
                <a:solidFill>
                  <a:schemeClr val="tx1"/>
                </a:solidFill>
                <a:effectLst/>
                <a:latin typeface="Arial" panose="020B0604020202020204" pitchFamily="34" charset="0"/>
              </a:rPr>
            </a:br>
            <a:endParaRPr kumimoji="0" lang="tr-TR" altLang="tr-TR" sz="1800" b="0" i="0" u="none" strike="noStrike" cap="none" normalizeH="0" baseline="0">
              <a:ln>
                <a:noFill/>
              </a:ln>
              <a:solidFill>
                <a:schemeClr val="tx1"/>
              </a:solidFill>
              <a:effectLst/>
              <a:latin typeface="Arial" panose="020B0604020202020204" pitchFamily="34" charset="0"/>
            </a:endParaRPr>
          </a:p>
        </p:txBody>
      </p:sp>
      <p:sp>
        <p:nvSpPr>
          <p:cNvPr id="3" name="Metin kutusu 2"/>
          <p:cNvSpPr txBox="1"/>
          <p:nvPr/>
        </p:nvSpPr>
        <p:spPr>
          <a:xfrm>
            <a:off x="2587083" y="2464420"/>
            <a:ext cx="8714743" cy="2585323"/>
          </a:xfrm>
          <a:prstGeom prst="rect">
            <a:avLst/>
          </a:prstGeom>
          <a:noFill/>
        </p:spPr>
        <p:txBody>
          <a:bodyPr wrap="square" rtlCol="0">
            <a:spAutoFit/>
          </a:bodyPr>
          <a:lstStyle/>
          <a:p>
            <a:pPr marL="285750" lvl="0" indent="-285750">
              <a:buFont typeface="Arial" panose="020B0604020202020204" pitchFamily="34" charset="0"/>
              <a:buChar char="•"/>
            </a:pPr>
            <a:r>
              <a:rPr lang="tr-TR" dirty="0"/>
              <a:t>Belirsizlikler, yöneticilerin öngörü ve fikir geliştirme yeteneklerinin ötesinde kalacak şekilde yüksek ise,</a:t>
            </a:r>
          </a:p>
          <a:p>
            <a:pPr marL="285750" lvl="0" indent="-285750">
              <a:buFont typeface="Arial" panose="020B0604020202020204" pitchFamily="34" charset="0"/>
              <a:buChar char="•"/>
            </a:pPr>
            <a:r>
              <a:rPr lang="tr-TR" dirty="0"/>
              <a:t>Geçmişte belirsizlikler nedeniyle kuruma pahalıya mal olan sürprizler yaşanmış ise,</a:t>
            </a:r>
          </a:p>
          <a:p>
            <a:pPr marL="285750" lvl="0" indent="-285750">
              <a:buFont typeface="Arial" panose="020B0604020202020204" pitchFamily="34" charset="0"/>
              <a:buChar char="•"/>
            </a:pPr>
            <a:r>
              <a:rPr lang="tr-TR" dirty="0"/>
              <a:t>Kurum yeni fırsatları öngöremiyor ise,</a:t>
            </a:r>
          </a:p>
          <a:p>
            <a:pPr marL="285750" lvl="0" indent="-285750">
              <a:buFont typeface="Arial" panose="020B0604020202020204" pitchFamily="34" charset="0"/>
              <a:buChar char="•"/>
            </a:pPr>
            <a:r>
              <a:rPr lang="tr-TR" dirty="0"/>
              <a:t>Kurumda stratejik düşünme kalitesi düşük ise,</a:t>
            </a:r>
          </a:p>
          <a:p>
            <a:pPr marL="285750" lvl="0" indent="-285750">
              <a:buFont typeface="Arial" panose="020B0604020202020204" pitchFamily="34" charset="0"/>
              <a:buChar char="•"/>
            </a:pPr>
            <a:r>
              <a:rPr lang="tr-TR" dirty="0"/>
              <a:t>Çevrede çok ciddi etki yaratan değişimler yaşanmış veya yaşanmaları an meselesiyse,</a:t>
            </a:r>
          </a:p>
          <a:p>
            <a:pPr marL="285750" lvl="0" indent="-285750">
              <a:buFont typeface="Arial" panose="020B0604020202020204" pitchFamily="34" charset="0"/>
              <a:buChar char="•"/>
            </a:pPr>
            <a:r>
              <a:rPr lang="tr-TR" dirty="0"/>
              <a:t>Kurumda, farklılıkları göz ardı etmeyen ortak dil ve kavramsal düşünme ihtiyacı var ise,</a:t>
            </a:r>
          </a:p>
          <a:p>
            <a:pPr marL="285750" lvl="0" indent="-285750">
              <a:buFont typeface="Arial" panose="020B0604020202020204" pitchFamily="34" charset="0"/>
              <a:buChar char="•"/>
            </a:pPr>
            <a:r>
              <a:rPr lang="tr-TR" dirty="0"/>
              <a:t>Kurumda haklı yönleri bulunan çok farklı fikirler üretiliyor ise,</a:t>
            </a:r>
          </a:p>
          <a:p>
            <a:pPr marL="285750" indent="-285750">
              <a:buFont typeface="Arial" panose="020B0604020202020204" pitchFamily="34" charset="0"/>
              <a:buChar char="•"/>
            </a:pPr>
            <a:r>
              <a:rPr lang="tr-TR" dirty="0"/>
              <a:t>Rakip kurumlar senaryo geliştirme tekniğini kullanıyor ise.</a:t>
            </a:r>
          </a:p>
        </p:txBody>
      </p:sp>
    </p:spTree>
    <p:extLst>
      <p:ext uri="{BB962C8B-B14F-4D97-AF65-F5344CB8AC3E}">
        <p14:creationId xmlns:p14="http://schemas.microsoft.com/office/powerpoint/2010/main" val="201388933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4" y="407192"/>
            <a:ext cx="10007059"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b="1" dirty="0">
                <a:solidFill>
                  <a:schemeClr val="bg1"/>
                </a:solidFill>
                <a:latin typeface="+mj-lt"/>
              </a:rPr>
              <a:t>             </a:t>
            </a:r>
            <a:r>
              <a:rPr lang="tr-TR" sz="2000" b="1" dirty="0">
                <a:solidFill>
                  <a:schemeClr val="bg1"/>
                </a:solidFill>
                <a:latin typeface="+mj-lt"/>
              </a:rPr>
              <a:t>senaryo  geliştirme süreci</a:t>
            </a:r>
            <a:endParaRPr lang="en-US" sz="24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stCxn id="6" idx="3"/>
          </p:cNvCxnSpPr>
          <p:nvPr/>
        </p:nvCxnSpPr>
        <p:spPr>
          <a:xfrm flipV="1">
            <a:off x="10359483" y="713678"/>
            <a:ext cx="1832517" cy="34033"/>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2F63EA61-739F-4FC5-B1D0-D87CEA790BFC}" type="datetime1">
              <a:rPr lang="en-US" smtClean="0"/>
              <a:t>9/16/2022</a:t>
            </a:fld>
            <a:endParaRPr lang="en-US" dirty="0"/>
          </a:p>
        </p:txBody>
      </p:sp>
      <p:sp>
        <p:nvSpPr>
          <p:cNvPr id="2" name="Slayt Numarası Yer Tutucusu 1">
            <a:extLst>
              <a:ext uri="{FF2B5EF4-FFF2-40B4-BE49-F238E27FC236}">
                <a16:creationId xmlns:a16="http://schemas.microsoft.com/office/drawing/2014/main" id="{B2A87AE4-CE3C-432C-A39F-1DB7E2613466}"/>
              </a:ext>
            </a:extLst>
          </p:cNvPr>
          <p:cNvSpPr>
            <a:spLocks noGrp="1"/>
          </p:cNvSpPr>
          <p:nvPr>
            <p:ph type="sldNum" sz="quarter" idx="12"/>
          </p:nvPr>
        </p:nvSpPr>
        <p:spPr>
          <a:xfrm>
            <a:off x="8558626" y="6356349"/>
            <a:ext cx="2743200" cy="365125"/>
          </a:xfrm>
        </p:spPr>
        <p:txBody>
          <a:bodyPr/>
          <a:lstStyle/>
          <a:p>
            <a:fld id="{585A37CE-56CC-4263-A743-6EA01FAEC455}" type="slidenum">
              <a:rPr lang="en-US" smtClean="0"/>
              <a:t>29</a:t>
            </a:fld>
            <a:endParaRPr lang="en-US" dirty="0"/>
          </a:p>
        </p:txBody>
      </p:sp>
      <p:sp>
        <p:nvSpPr>
          <p:cNvPr id="10" name="AutoShape 2" descr="CPA Firms are at a Crossroads - 2012 and Beyond - AICPA Insight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7" name="Rectangle 1"/>
          <p:cNvSpPr>
            <a:spLocks noChangeArrowheads="1"/>
          </p:cNvSpPr>
          <p:nvPr/>
        </p:nvSpPr>
        <p:spPr bwMode="auto">
          <a:xfrm>
            <a:off x="3219450" y="267493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a:ln>
                  <a:noFill/>
                </a:ln>
                <a:solidFill>
                  <a:schemeClr val="tx1"/>
                </a:solidFill>
                <a:effectLst/>
                <a:latin typeface="Arial" panose="020B0604020202020204" pitchFamily="34" charset="0"/>
              </a:rPr>
            </a:br>
            <a:endParaRPr kumimoji="0" lang="tr-TR" altLang="tr-TR" sz="1800" b="0" i="0" u="none" strike="noStrike" cap="none" normalizeH="0" baseline="0">
              <a:ln>
                <a:noFill/>
              </a:ln>
              <a:solidFill>
                <a:schemeClr val="tx1"/>
              </a:solidFill>
              <a:effectLst/>
              <a:latin typeface="Arial" panose="020B0604020202020204" pitchFamily="34" charset="0"/>
            </a:endParaRPr>
          </a:p>
        </p:txBody>
      </p:sp>
      <p:sp>
        <p:nvSpPr>
          <p:cNvPr id="11" name="Slide Number Placeholder 3">
            <a:extLst>
              <a:ext uri="{FF2B5EF4-FFF2-40B4-BE49-F238E27FC236}">
                <a16:creationId xmlns:a16="http://schemas.microsoft.com/office/drawing/2014/main" id="{E3A594A7-5113-4F68-B4BE-8FA4523A0D7D}"/>
              </a:ext>
            </a:extLst>
          </p:cNvPr>
          <p:cNvSpPr txBox="1">
            <a:spLocks/>
          </p:cNvSpPr>
          <p:nvPr/>
        </p:nvSpPr>
        <p:spPr>
          <a:xfrm>
            <a:off x="328169" y="6237312"/>
            <a:ext cx="439241" cy="390437"/>
          </a:xfrm>
          <a:prstGeom prst="rect">
            <a:avLst/>
          </a:prstGeom>
        </p:spPr>
        <p:txBody>
          <a:bodyPr vert="horz" lIns="91440" tIns="45720" rIns="91440" bIns="45720" rtlCol="0" anchor="ctr"/>
          <a:lstStyle>
            <a:defPPr>
              <a:defRPr lang="tr-T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327C5-B821-4FE9-A59A-A60D9EB59A9A}" type="slidenum">
              <a:rPr lang="en-US" smtClean="0"/>
              <a:pPr/>
              <a:t>29</a:t>
            </a:fld>
            <a:endParaRPr lang="en-US" dirty="0"/>
          </a:p>
        </p:txBody>
      </p:sp>
      <p:sp>
        <p:nvSpPr>
          <p:cNvPr id="12" name="Oval 11">
            <a:extLst>
              <a:ext uri="{FF2B5EF4-FFF2-40B4-BE49-F238E27FC236}">
                <a16:creationId xmlns:a16="http://schemas.microsoft.com/office/drawing/2014/main" id="{D1FE1C87-C950-4EC4-8F09-FC4BDC9FB0A0}"/>
              </a:ext>
            </a:extLst>
          </p:cNvPr>
          <p:cNvSpPr/>
          <p:nvPr/>
        </p:nvSpPr>
        <p:spPr>
          <a:xfrm>
            <a:off x="1222549" y="3344236"/>
            <a:ext cx="1133856" cy="1133856"/>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38BCA8CA-A570-48FD-AAA9-4F1E44DE8205}"/>
              </a:ext>
            </a:extLst>
          </p:cNvPr>
          <p:cNvSpPr/>
          <p:nvPr/>
        </p:nvSpPr>
        <p:spPr>
          <a:xfrm>
            <a:off x="2948965" y="3344236"/>
            <a:ext cx="1133856" cy="1133856"/>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0343E6FF-F403-411F-BD24-7DD81ED6BE46}"/>
              </a:ext>
            </a:extLst>
          </p:cNvPr>
          <p:cNvSpPr/>
          <p:nvPr/>
        </p:nvSpPr>
        <p:spPr>
          <a:xfrm>
            <a:off x="4675381" y="3344236"/>
            <a:ext cx="1133856" cy="1133856"/>
          </a:xfrm>
          <a:prstGeom prst="ellipse">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44E8CC54-07AB-4D93-99D1-7C581AC8F143}"/>
              </a:ext>
            </a:extLst>
          </p:cNvPr>
          <p:cNvSpPr/>
          <p:nvPr/>
        </p:nvSpPr>
        <p:spPr>
          <a:xfrm>
            <a:off x="6401797" y="3344236"/>
            <a:ext cx="1133856" cy="1133856"/>
          </a:xfrm>
          <a:prstGeom prst="ellipse">
            <a:avLst/>
          </a:prstGeom>
        </p:spPr>
        <p:style>
          <a:lnRef idx="0">
            <a:schemeClr val="dk1"/>
          </a:lnRef>
          <a:fillRef idx="3">
            <a:schemeClr val="dk1"/>
          </a:fillRef>
          <a:effectRef idx="3">
            <a:schemeClr val="dk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2620DDAB-03BD-471C-BE76-27C7D87EC792}"/>
              </a:ext>
            </a:extLst>
          </p:cNvPr>
          <p:cNvSpPr/>
          <p:nvPr/>
        </p:nvSpPr>
        <p:spPr>
          <a:xfrm>
            <a:off x="8128213" y="3344236"/>
            <a:ext cx="1133856" cy="1133856"/>
          </a:xfrm>
          <a:prstGeom prst="ellips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7B4486B1-D100-43E2-B353-B2D9EAE5595D}"/>
              </a:ext>
            </a:extLst>
          </p:cNvPr>
          <p:cNvSpPr/>
          <p:nvPr/>
        </p:nvSpPr>
        <p:spPr>
          <a:xfrm>
            <a:off x="9854631" y="3344236"/>
            <a:ext cx="1133856" cy="1133856"/>
          </a:xfrm>
          <a:prstGeom prst="ellipse">
            <a:avLst/>
          </a:prstGeom>
          <a:solidFill>
            <a:schemeClr val="accent2"/>
          </a:solidFill>
        </p:spPr>
        <p:style>
          <a:lnRef idx="0">
            <a:schemeClr val="accent6"/>
          </a:lnRef>
          <a:fillRef idx="3">
            <a:schemeClr val="accent6"/>
          </a:fillRef>
          <a:effectRef idx="3">
            <a:schemeClr val="accent6"/>
          </a:effectRef>
          <a:fontRef idx="minor">
            <a:schemeClr val="lt1"/>
          </a:fontRef>
        </p:style>
        <p:txBody>
          <a:bodyPr rtlCol="0" anchor="ctr"/>
          <a:lstStyle/>
          <a:p>
            <a:pPr algn="ctr"/>
            <a:endParaRPr lang="en-US"/>
          </a:p>
        </p:txBody>
      </p:sp>
      <p:sp>
        <p:nvSpPr>
          <p:cNvPr id="19" name="Freeform: Shape 31">
            <a:extLst>
              <a:ext uri="{FF2B5EF4-FFF2-40B4-BE49-F238E27FC236}">
                <a16:creationId xmlns:a16="http://schemas.microsoft.com/office/drawing/2014/main" id="{4C8437D6-2CAA-4A2C-B80A-4746863A4A6F}"/>
              </a:ext>
            </a:extLst>
          </p:cNvPr>
          <p:cNvSpPr/>
          <p:nvPr/>
        </p:nvSpPr>
        <p:spPr>
          <a:xfrm rot="16200000">
            <a:off x="11114091" y="2888570"/>
            <a:ext cx="1022796" cy="1022387"/>
          </a:xfrm>
          <a:custGeom>
            <a:avLst/>
            <a:gdLst>
              <a:gd name="connsiteX0" fmla="*/ 700881 w 1022796"/>
              <a:gd name="connsiteY0" fmla="*/ 1022387 h 1022387"/>
              <a:gd name="connsiteX1" fmla="*/ 141032 w 1022796"/>
              <a:gd name="connsiteY1" fmla="*/ 336094 h 1022387"/>
              <a:gd name="connsiteX2" fmla="*/ 0 w 1022796"/>
              <a:gd name="connsiteY2" fmla="*/ 321919 h 1022387"/>
              <a:gd name="connsiteX3" fmla="*/ 0 w 1022796"/>
              <a:gd name="connsiteY3" fmla="*/ 0 h 1022387"/>
              <a:gd name="connsiteX4" fmla="*/ 104268 w 1022796"/>
              <a:gd name="connsiteY4" fmla="*/ 5234 h 1022387"/>
              <a:gd name="connsiteX5" fmla="*/ 1022796 w 1022796"/>
              <a:gd name="connsiteY5" fmla="*/ 1022207 h 10223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22796" h="1022387">
                <a:moveTo>
                  <a:pt x="700881" y="1022387"/>
                </a:moveTo>
                <a:cubicBezTo>
                  <a:pt x="700690" y="683754"/>
                  <a:pt x="460374" y="401334"/>
                  <a:pt x="141032" y="336094"/>
                </a:cubicBezTo>
                <a:lnTo>
                  <a:pt x="0" y="321919"/>
                </a:lnTo>
                <a:lnTo>
                  <a:pt x="0" y="0"/>
                </a:lnTo>
                <a:lnTo>
                  <a:pt x="104268" y="5234"/>
                </a:lnTo>
                <a:cubicBezTo>
                  <a:pt x="619937" y="57447"/>
                  <a:pt x="1022498" y="492742"/>
                  <a:pt x="1022796" y="1022207"/>
                </a:cubicBezTo>
                <a:close/>
              </a:path>
            </a:pathLst>
          </a:custGeom>
          <a:gradFill>
            <a:gsLst>
              <a:gs pos="0">
                <a:schemeClr val="tx1">
                  <a:lumMod val="60000"/>
                  <a:lumOff val="40000"/>
                </a:schemeClr>
              </a:gs>
              <a:gs pos="31000">
                <a:schemeClr val="tx1">
                  <a:lumMod val="40000"/>
                  <a:lumOff val="60000"/>
                </a:schemeClr>
              </a:gs>
              <a:gs pos="90000">
                <a:schemeClr val="bg1"/>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sp>
        <p:nvSpPr>
          <p:cNvPr id="20" name="Freeform: Shape 32">
            <a:extLst>
              <a:ext uri="{FF2B5EF4-FFF2-40B4-BE49-F238E27FC236}">
                <a16:creationId xmlns:a16="http://schemas.microsoft.com/office/drawing/2014/main" id="{000505F5-0A07-45BF-9877-193E305EDA63}"/>
              </a:ext>
            </a:extLst>
          </p:cNvPr>
          <p:cNvSpPr/>
          <p:nvPr/>
        </p:nvSpPr>
        <p:spPr>
          <a:xfrm rot="10800000">
            <a:off x="55319" y="3911164"/>
            <a:ext cx="1022798" cy="1022797"/>
          </a:xfrm>
          <a:custGeom>
            <a:avLst/>
            <a:gdLst>
              <a:gd name="connsiteX0" fmla="*/ 0 w 1022798"/>
              <a:gd name="connsiteY0" fmla="*/ 1022797 h 1022797"/>
              <a:gd name="connsiteX1" fmla="*/ 1022509 w 1022798"/>
              <a:gd name="connsiteY1" fmla="*/ 0 h 1022797"/>
              <a:gd name="connsiteX2" fmla="*/ 1022798 w 1022798"/>
              <a:gd name="connsiteY2" fmla="*/ 15 h 1022797"/>
              <a:gd name="connsiteX3" fmla="*/ 1022798 w 1022798"/>
              <a:gd name="connsiteY3" fmla="*/ 321934 h 1022797"/>
              <a:gd name="connsiteX4" fmla="*/ 1022600 w 1022798"/>
              <a:gd name="connsiteY4" fmla="*/ 321914 h 1022797"/>
              <a:gd name="connsiteX5" fmla="*/ 321915 w 1022798"/>
              <a:gd name="connsiteY5" fmla="*/ 1022796 h 1022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22798" h="1022797">
                <a:moveTo>
                  <a:pt x="0" y="1022797"/>
                </a:moveTo>
                <a:cubicBezTo>
                  <a:pt x="0" y="458034"/>
                  <a:pt x="457746" y="159"/>
                  <a:pt x="1022509" y="0"/>
                </a:cubicBezTo>
                <a:lnTo>
                  <a:pt x="1022798" y="15"/>
                </a:lnTo>
                <a:lnTo>
                  <a:pt x="1022798" y="321934"/>
                </a:lnTo>
                <a:lnTo>
                  <a:pt x="1022600" y="321914"/>
                </a:lnTo>
                <a:cubicBezTo>
                  <a:pt x="635591" y="322023"/>
                  <a:pt x="321915" y="635787"/>
                  <a:pt x="321915" y="1022796"/>
                </a:cubicBezTo>
                <a:close/>
              </a:path>
            </a:pathLst>
          </a:custGeom>
          <a:gradFill>
            <a:gsLst>
              <a:gs pos="0">
                <a:schemeClr val="tx1">
                  <a:lumMod val="60000"/>
                  <a:lumOff val="40000"/>
                </a:schemeClr>
              </a:gs>
              <a:gs pos="31000">
                <a:schemeClr val="tx1">
                  <a:lumMod val="40000"/>
                  <a:lumOff val="60000"/>
                </a:schemeClr>
              </a:gs>
              <a:gs pos="90000">
                <a:schemeClr val="bg1"/>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grpSp>
        <p:nvGrpSpPr>
          <p:cNvPr id="22" name="Group 8">
            <a:extLst>
              <a:ext uri="{FF2B5EF4-FFF2-40B4-BE49-F238E27FC236}">
                <a16:creationId xmlns:a16="http://schemas.microsoft.com/office/drawing/2014/main" id="{C5531129-981F-43EE-8CE0-34D039C82D7A}"/>
              </a:ext>
            </a:extLst>
          </p:cNvPr>
          <p:cNvGrpSpPr/>
          <p:nvPr/>
        </p:nvGrpSpPr>
        <p:grpSpPr>
          <a:xfrm>
            <a:off x="766681" y="2888368"/>
            <a:ext cx="2045594" cy="2045593"/>
            <a:chOff x="766681" y="2888368"/>
            <a:chExt cx="2045594" cy="2045593"/>
          </a:xfrm>
        </p:grpSpPr>
        <p:sp>
          <p:nvSpPr>
            <p:cNvPr id="23" name="Block Arc 11">
              <a:extLst>
                <a:ext uri="{FF2B5EF4-FFF2-40B4-BE49-F238E27FC236}">
                  <a16:creationId xmlns:a16="http://schemas.microsoft.com/office/drawing/2014/main" id="{807AD98A-0A7F-476F-8F6A-254E8AD5DC3A}"/>
                </a:ext>
              </a:extLst>
            </p:cNvPr>
            <p:cNvSpPr/>
            <p:nvPr/>
          </p:nvSpPr>
          <p:spPr>
            <a:xfrm>
              <a:off x="766681" y="2888368"/>
              <a:ext cx="2045594" cy="2045593"/>
            </a:xfrm>
            <a:prstGeom prst="blockArc">
              <a:avLst>
                <a:gd name="adj1" fmla="val 10800000"/>
                <a:gd name="adj2" fmla="val 21598066"/>
                <a:gd name="adj3" fmla="val 15737"/>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4" name="Freeform: Shape 48">
              <a:extLst>
                <a:ext uri="{FF2B5EF4-FFF2-40B4-BE49-F238E27FC236}">
                  <a16:creationId xmlns:a16="http://schemas.microsoft.com/office/drawing/2014/main" id="{B00AE339-3450-4C77-AC0D-360BFFCD1271}"/>
                </a:ext>
              </a:extLst>
            </p:cNvPr>
            <p:cNvSpPr/>
            <p:nvPr/>
          </p:nvSpPr>
          <p:spPr>
            <a:xfrm>
              <a:off x="766681" y="2888368"/>
              <a:ext cx="2043431" cy="1021715"/>
            </a:xfrm>
            <a:custGeom>
              <a:avLst/>
              <a:gdLst>
                <a:gd name="connsiteX0" fmla="*/ 1511743 w 3024336"/>
                <a:gd name="connsiteY0" fmla="*/ 0 h 1512168"/>
                <a:gd name="connsiteX1" fmla="*/ 3024336 w 3024336"/>
                <a:gd name="connsiteY1" fmla="*/ 1511317 h 1512168"/>
                <a:gd name="connsiteX2" fmla="*/ 2783148 w 3024336"/>
                <a:gd name="connsiteY2" fmla="*/ 1511453 h 1512168"/>
                <a:gd name="connsiteX3" fmla="*/ 2776622 w 3024336"/>
                <a:gd name="connsiteY3" fmla="*/ 1382214 h 1512168"/>
                <a:gd name="connsiteX4" fmla="*/ 1512168 w 3024336"/>
                <a:gd name="connsiteY4" fmla="*/ 241152 h 1512168"/>
                <a:gd name="connsiteX5" fmla="*/ 241152 w 3024336"/>
                <a:gd name="connsiteY5" fmla="*/ 1512168 h 1512168"/>
                <a:gd name="connsiteX6" fmla="*/ 0 w 3024336"/>
                <a:gd name="connsiteY6" fmla="*/ 1512168 h 1512168"/>
                <a:gd name="connsiteX7" fmla="*/ 1511743 w 3024336"/>
                <a:gd name="connsiteY7" fmla="*/ 0 h 1512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024336" h="1512168">
                  <a:moveTo>
                    <a:pt x="1511743" y="0"/>
                  </a:moveTo>
                  <a:cubicBezTo>
                    <a:pt x="2346724" y="-235"/>
                    <a:pt x="3023866" y="676336"/>
                    <a:pt x="3024336" y="1511317"/>
                  </a:cubicBezTo>
                  <a:lnTo>
                    <a:pt x="2783148" y="1511453"/>
                  </a:lnTo>
                  <a:lnTo>
                    <a:pt x="2776622" y="1382214"/>
                  </a:lnTo>
                  <a:cubicBezTo>
                    <a:pt x="2711533" y="741296"/>
                    <a:pt x="2170259" y="241152"/>
                    <a:pt x="1512168" y="241152"/>
                  </a:cubicBezTo>
                  <a:cubicBezTo>
                    <a:pt x="810205" y="241152"/>
                    <a:pt x="241152" y="810205"/>
                    <a:pt x="241152" y="1512168"/>
                  </a:cubicBezTo>
                  <a:lnTo>
                    <a:pt x="0" y="1512168"/>
                  </a:lnTo>
                  <a:cubicBezTo>
                    <a:pt x="0" y="677187"/>
                    <a:pt x="676761" y="235"/>
                    <a:pt x="1511743" y="0"/>
                  </a:cubicBezTo>
                  <a:close/>
                </a:path>
              </a:pathLst>
            </a:custGeom>
            <a:solidFill>
              <a:schemeClr val="bg2">
                <a:lumMod val="1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grpSp>
      <p:grpSp>
        <p:nvGrpSpPr>
          <p:cNvPr id="25" name="Group 56">
            <a:extLst>
              <a:ext uri="{FF2B5EF4-FFF2-40B4-BE49-F238E27FC236}">
                <a16:creationId xmlns:a16="http://schemas.microsoft.com/office/drawing/2014/main" id="{BF68E34C-C1C6-4EC0-A46C-66A6DF629D02}"/>
              </a:ext>
            </a:extLst>
          </p:cNvPr>
          <p:cNvGrpSpPr/>
          <p:nvPr/>
        </p:nvGrpSpPr>
        <p:grpSpPr>
          <a:xfrm>
            <a:off x="2489226" y="2888368"/>
            <a:ext cx="2045594" cy="2045593"/>
            <a:chOff x="2489226" y="2888368"/>
            <a:chExt cx="2045594" cy="2045593"/>
          </a:xfrm>
        </p:grpSpPr>
        <p:sp>
          <p:nvSpPr>
            <p:cNvPr id="26" name="Block Arc 12">
              <a:extLst>
                <a:ext uri="{FF2B5EF4-FFF2-40B4-BE49-F238E27FC236}">
                  <a16:creationId xmlns:a16="http://schemas.microsoft.com/office/drawing/2014/main" id="{F1BAFD95-8459-4BA2-8938-BB3E3E1315FA}"/>
                </a:ext>
              </a:extLst>
            </p:cNvPr>
            <p:cNvSpPr/>
            <p:nvPr/>
          </p:nvSpPr>
          <p:spPr>
            <a:xfrm rot="10800000">
              <a:off x="2489226" y="2888368"/>
              <a:ext cx="2045594" cy="2045593"/>
            </a:xfrm>
            <a:prstGeom prst="blockArc">
              <a:avLst>
                <a:gd name="adj1" fmla="val 10800000"/>
                <a:gd name="adj2" fmla="val 21598066"/>
                <a:gd name="adj3" fmla="val 15737"/>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7" name="Freeform: Shape 49">
              <a:extLst>
                <a:ext uri="{FF2B5EF4-FFF2-40B4-BE49-F238E27FC236}">
                  <a16:creationId xmlns:a16="http://schemas.microsoft.com/office/drawing/2014/main" id="{4FA17C00-1829-4A6B-9F9D-C7FCC8B0277E}"/>
                </a:ext>
              </a:extLst>
            </p:cNvPr>
            <p:cNvSpPr/>
            <p:nvPr/>
          </p:nvSpPr>
          <p:spPr>
            <a:xfrm rot="10800000">
              <a:off x="2650276" y="3910083"/>
              <a:ext cx="1717532" cy="858778"/>
            </a:xfrm>
            <a:custGeom>
              <a:avLst/>
              <a:gdLst>
                <a:gd name="connsiteX0" fmla="*/ 1271016 w 2541996"/>
                <a:gd name="connsiteY0" fmla="*/ 0 h 1271016"/>
                <a:gd name="connsiteX1" fmla="*/ 2535470 w 2541996"/>
                <a:gd name="connsiteY1" fmla="*/ 1141062 h 1271016"/>
                <a:gd name="connsiteX2" fmla="*/ 2541996 w 2541996"/>
                <a:gd name="connsiteY2" fmla="*/ 1270301 h 1271016"/>
                <a:gd name="connsiteX3" fmla="*/ 2307244 w 2541996"/>
                <a:gd name="connsiteY3" fmla="*/ 1270433 h 1271016"/>
                <a:gd name="connsiteX4" fmla="*/ 1270725 w 2541996"/>
                <a:gd name="connsiteY4" fmla="*/ 234788 h 1271016"/>
                <a:gd name="connsiteX5" fmla="*/ 234788 w 2541996"/>
                <a:gd name="connsiteY5" fmla="*/ 1271016 h 1271016"/>
                <a:gd name="connsiteX6" fmla="*/ 0 w 2541996"/>
                <a:gd name="connsiteY6" fmla="*/ 1271016 h 1271016"/>
                <a:gd name="connsiteX7" fmla="*/ 1271016 w 2541996"/>
                <a:gd name="connsiteY7" fmla="*/ 0 h 12710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41996" h="1271016">
                  <a:moveTo>
                    <a:pt x="1271016" y="0"/>
                  </a:moveTo>
                  <a:cubicBezTo>
                    <a:pt x="1929107" y="0"/>
                    <a:pt x="2470381" y="500144"/>
                    <a:pt x="2535470" y="1141062"/>
                  </a:cubicBezTo>
                  <a:lnTo>
                    <a:pt x="2541996" y="1270301"/>
                  </a:lnTo>
                  <a:lnTo>
                    <a:pt x="2307244" y="1270433"/>
                  </a:lnTo>
                  <a:cubicBezTo>
                    <a:pt x="2306922" y="698254"/>
                    <a:pt x="1842904" y="234627"/>
                    <a:pt x="1270725" y="234788"/>
                  </a:cubicBezTo>
                  <a:cubicBezTo>
                    <a:pt x="698546" y="234949"/>
                    <a:pt x="234788" y="698837"/>
                    <a:pt x="234788" y="1271016"/>
                  </a:cubicBezTo>
                  <a:lnTo>
                    <a:pt x="0" y="1271016"/>
                  </a:lnTo>
                  <a:cubicBezTo>
                    <a:pt x="0" y="569053"/>
                    <a:pt x="569053" y="0"/>
                    <a:pt x="1271016" y="0"/>
                  </a:cubicBezTo>
                  <a:close/>
                </a:path>
              </a:pathLst>
            </a:custGeom>
            <a:solidFill>
              <a:schemeClr val="bg2">
                <a:lumMod val="1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grpSp>
      <p:grpSp>
        <p:nvGrpSpPr>
          <p:cNvPr id="28" name="Group 57">
            <a:extLst>
              <a:ext uri="{FF2B5EF4-FFF2-40B4-BE49-F238E27FC236}">
                <a16:creationId xmlns:a16="http://schemas.microsoft.com/office/drawing/2014/main" id="{C358B803-1128-4040-AC7C-697F94EAE341}"/>
              </a:ext>
            </a:extLst>
          </p:cNvPr>
          <p:cNvGrpSpPr/>
          <p:nvPr/>
        </p:nvGrpSpPr>
        <p:grpSpPr>
          <a:xfrm>
            <a:off x="4211360" y="2888368"/>
            <a:ext cx="2046005" cy="2045593"/>
            <a:chOff x="4211360" y="2888368"/>
            <a:chExt cx="2046005" cy="2045593"/>
          </a:xfrm>
        </p:grpSpPr>
        <p:sp>
          <p:nvSpPr>
            <p:cNvPr id="29" name="Block Arc 13">
              <a:extLst>
                <a:ext uri="{FF2B5EF4-FFF2-40B4-BE49-F238E27FC236}">
                  <a16:creationId xmlns:a16="http://schemas.microsoft.com/office/drawing/2014/main" id="{EE9B72FA-1E8C-4939-AAE8-4E529D81D681}"/>
                </a:ext>
              </a:extLst>
            </p:cNvPr>
            <p:cNvSpPr/>
            <p:nvPr/>
          </p:nvSpPr>
          <p:spPr>
            <a:xfrm>
              <a:off x="4211771" y="2888368"/>
              <a:ext cx="2045594" cy="2045593"/>
            </a:xfrm>
            <a:prstGeom prst="blockArc">
              <a:avLst>
                <a:gd name="adj1" fmla="val 10800000"/>
                <a:gd name="adj2" fmla="val 21598066"/>
                <a:gd name="adj3" fmla="val 15737"/>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0" name="Freeform: Shape 51">
              <a:extLst>
                <a:ext uri="{FF2B5EF4-FFF2-40B4-BE49-F238E27FC236}">
                  <a16:creationId xmlns:a16="http://schemas.microsoft.com/office/drawing/2014/main" id="{76E8EB7D-2378-47C0-B9D3-953518D6432F}"/>
                </a:ext>
              </a:extLst>
            </p:cNvPr>
            <p:cNvSpPr/>
            <p:nvPr/>
          </p:nvSpPr>
          <p:spPr>
            <a:xfrm>
              <a:off x="4211360" y="2888368"/>
              <a:ext cx="2043431" cy="1021715"/>
            </a:xfrm>
            <a:custGeom>
              <a:avLst/>
              <a:gdLst>
                <a:gd name="connsiteX0" fmla="*/ 1511743 w 3024336"/>
                <a:gd name="connsiteY0" fmla="*/ 0 h 1512168"/>
                <a:gd name="connsiteX1" fmla="*/ 3024336 w 3024336"/>
                <a:gd name="connsiteY1" fmla="*/ 1511317 h 1512168"/>
                <a:gd name="connsiteX2" fmla="*/ 2783148 w 3024336"/>
                <a:gd name="connsiteY2" fmla="*/ 1511453 h 1512168"/>
                <a:gd name="connsiteX3" fmla="*/ 2776622 w 3024336"/>
                <a:gd name="connsiteY3" fmla="*/ 1382214 h 1512168"/>
                <a:gd name="connsiteX4" fmla="*/ 1512168 w 3024336"/>
                <a:gd name="connsiteY4" fmla="*/ 241152 h 1512168"/>
                <a:gd name="connsiteX5" fmla="*/ 241152 w 3024336"/>
                <a:gd name="connsiteY5" fmla="*/ 1512168 h 1512168"/>
                <a:gd name="connsiteX6" fmla="*/ 0 w 3024336"/>
                <a:gd name="connsiteY6" fmla="*/ 1512168 h 1512168"/>
                <a:gd name="connsiteX7" fmla="*/ 1511743 w 3024336"/>
                <a:gd name="connsiteY7" fmla="*/ 0 h 1512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024336" h="1512168">
                  <a:moveTo>
                    <a:pt x="1511743" y="0"/>
                  </a:moveTo>
                  <a:cubicBezTo>
                    <a:pt x="2346724" y="-235"/>
                    <a:pt x="3023866" y="676336"/>
                    <a:pt x="3024336" y="1511317"/>
                  </a:cubicBezTo>
                  <a:lnTo>
                    <a:pt x="2783148" y="1511453"/>
                  </a:lnTo>
                  <a:lnTo>
                    <a:pt x="2776622" y="1382214"/>
                  </a:lnTo>
                  <a:cubicBezTo>
                    <a:pt x="2711533" y="741296"/>
                    <a:pt x="2170259" y="241152"/>
                    <a:pt x="1512168" y="241152"/>
                  </a:cubicBezTo>
                  <a:cubicBezTo>
                    <a:pt x="810205" y="241152"/>
                    <a:pt x="241152" y="810205"/>
                    <a:pt x="241152" y="1512168"/>
                  </a:cubicBezTo>
                  <a:lnTo>
                    <a:pt x="0" y="1512168"/>
                  </a:lnTo>
                  <a:cubicBezTo>
                    <a:pt x="0" y="677187"/>
                    <a:pt x="676761" y="235"/>
                    <a:pt x="1511743" y="0"/>
                  </a:cubicBezTo>
                  <a:close/>
                </a:path>
              </a:pathLst>
            </a:custGeom>
            <a:solidFill>
              <a:schemeClr val="bg2">
                <a:lumMod val="1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grpSp>
      <p:grpSp>
        <p:nvGrpSpPr>
          <p:cNvPr id="31" name="Group 58">
            <a:extLst>
              <a:ext uri="{FF2B5EF4-FFF2-40B4-BE49-F238E27FC236}">
                <a16:creationId xmlns:a16="http://schemas.microsoft.com/office/drawing/2014/main" id="{16DE25E7-BCC3-4D1E-A1F3-E293387FC6E5}"/>
              </a:ext>
            </a:extLst>
          </p:cNvPr>
          <p:cNvGrpSpPr/>
          <p:nvPr/>
        </p:nvGrpSpPr>
        <p:grpSpPr>
          <a:xfrm>
            <a:off x="5934316" y="2888368"/>
            <a:ext cx="2045594" cy="2045593"/>
            <a:chOff x="5934316" y="2888368"/>
            <a:chExt cx="2045594" cy="2045593"/>
          </a:xfrm>
        </p:grpSpPr>
        <p:sp>
          <p:nvSpPr>
            <p:cNvPr id="32" name="Block Arc 9">
              <a:extLst>
                <a:ext uri="{FF2B5EF4-FFF2-40B4-BE49-F238E27FC236}">
                  <a16:creationId xmlns:a16="http://schemas.microsoft.com/office/drawing/2014/main" id="{FC2CB8AA-2838-457D-B3D6-1D0A9A5B596B}"/>
                </a:ext>
              </a:extLst>
            </p:cNvPr>
            <p:cNvSpPr/>
            <p:nvPr/>
          </p:nvSpPr>
          <p:spPr>
            <a:xfrm rot="10800000">
              <a:off x="5934316" y="2888368"/>
              <a:ext cx="2045594" cy="2045593"/>
            </a:xfrm>
            <a:prstGeom prst="blockArc">
              <a:avLst>
                <a:gd name="adj1" fmla="val 10800000"/>
                <a:gd name="adj2" fmla="val 21598066"/>
                <a:gd name="adj3" fmla="val 15737"/>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3" name="Freeform: Shape 52">
              <a:extLst>
                <a:ext uri="{FF2B5EF4-FFF2-40B4-BE49-F238E27FC236}">
                  <a16:creationId xmlns:a16="http://schemas.microsoft.com/office/drawing/2014/main" id="{7FCB20E3-A4CF-46A8-B2C9-2ACB483475D0}"/>
                </a:ext>
              </a:extLst>
            </p:cNvPr>
            <p:cNvSpPr/>
            <p:nvPr/>
          </p:nvSpPr>
          <p:spPr>
            <a:xfrm rot="10800000">
              <a:off x="6094955" y="3910083"/>
              <a:ext cx="1717532" cy="858778"/>
            </a:xfrm>
            <a:custGeom>
              <a:avLst/>
              <a:gdLst>
                <a:gd name="connsiteX0" fmla="*/ 1271016 w 2541996"/>
                <a:gd name="connsiteY0" fmla="*/ 0 h 1271016"/>
                <a:gd name="connsiteX1" fmla="*/ 2535470 w 2541996"/>
                <a:gd name="connsiteY1" fmla="*/ 1141062 h 1271016"/>
                <a:gd name="connsiteX2" fmla="*/ 2541996 w 2541996"/>
                <a:gd name="connsiteY2" fmla="*/ 1270301 h 1271016"/>
                <a:gd name="connsiteX3" fmla="*/ 2307244 w 2541996"/>
                <a:gd name="connsiteY3" fmla="*/ 1270433 h 1271016"/>
                <a:gd name="connsiteX4" fmla="*/ 1270725 w 2541996"/>
                <a:gd name="connsiteY4" fmla="*/ 234788 h 1271016"/>
                <a:gd name="connsiteX5" fmla="*/ 234788 w 2541996"/>
                <a:gd name="connsiteY5" fmla="*/ 1271016 h 1271016"/>
                <a:gd name="connsiteX6" fmla="*/ 0 w 2541996"/>
                <a:gd name="connsiteY6" fmla="*/ 1271016 h 1271016"/>
                <a:gd name="connsiteX7" fmla="*/ 1271016 w 2541996"/>
                <a:gd name="connsiteY7" fmla="*/ 0 h 12710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41996" h="1271016">
                  <a:moveTo>
                    <a:pt x="1271016" y="0"/>
                  </a:moveTo>
                  <a:cubicBezTo>
                    <a:pt x="1929107" y="0"/>
                    <a:pt x="2470381" y="500144"/>
                    <a:pt x="2535470" y="1141062"/>
                  </a:cubicBezTo>
                  <a:lnTo>
                    <a:pt x="2541996" y="1270301"/>
                  </a:lnTo>
                  <a:lnTo>
                    <a:pt x="2307244" y="1270433"/>
                  </a:lnTo>
                  <a:cubicBezTo>
                    <a:pt x="2306922" y="698254"/>
                    <a:pt x="1842904" y="234627"/>
                    <a:pt x="1270725" y="234788"/>
                  </a:cubicBezTo>
                  <a:cubicBezTo>
                    <a:pt x="698546" y="234949"/>
                    <a:pt x="234788" y="698837"/>
                    <a:pt x="234788" y="1271016"/>
                  </a:cubicBezTo>
                  <a:lnTo>
                    <a:pt x="0" y="1271016"/>
                  </a:lnTo>
                  <a:cubicBezTo>
                    <a:pt x="0" y="569053"/>
                    <a:pt x="569053" y="0"/>
                    <a:pt x="1271016" y="0"/>
                  </a:cubicBezTo>
                  <a:close/>
                </a:path>
              </a:pathLst>
            </a:custGeom>
            <a:solidFill>
              <a:schemeClr val="bg2">
                <a:lumMod val="1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grpSp>
      <p:grpSp>
        <p:nvGrpSpPr>
          <p:cNvPr id="34" name="Group 59">
            <a:extLst>
              <a:ext uri="{FF2B5EF4-FFF2-40B4-BE49-F238E27FC236}">
                <a16:creationId xmlns:a16="http://schemas.microsoft.com/office/drawing/2014/main" id="{0900BB46-874D-42AC-85F9-711474E63467}"/>
              </a:ext>
            </a:extLst>
          </p:cNvPr>
          <p:cNvGrpSpPr/>
          <p:nvPr/>
        </p:nvGrpSpPr>
        <p:grpSpPr>
          <a:xfrm>
            <a:off x="7656860" y="2888368"/>
            <a:ext cx="2045595" cy="2045593"/>
            <a:chOff x="7656860" y="2888368"/>
            <a:chExt cx="2045595" cy="2045593"/>
          </a:xfrm>
        </p:grpSpPr>
        <p:sp>
          <p:nvSpPr>
            <p:cNvPr id="35" name="Block Arc 10">
              <a:extLst>
                <a:ext uri="{FF2B5EF4-FFF2-40B4-BE49-F238E27FC236}">
                  <a16:creationId xmlns:a16="http://schemas.microsoft.com/office/drawing/2014/main" id="{43CC9508-CEBD-4220-B8BE-02FA23FDA327}"/>
                </a:ext>
              </a:extLst>
            </p:cNvPr>
            <p:cNvSpPr/>
            <p:nvPr/>
          </p:nvSpPr>
          <p:spPr>
            <a:xfrm>
              <a:off x="7656861" y="2888368"/>
              <a:ext cx="2045594" cy="2045593"/>
            </a:xfrm>
            <a:prstGeom prst="blockArc">
              <a:avLst>
                <a:gd name="adj1" fmla="val 10800000"/>
                <a:gd name="adj2" fmla="val 21598066"/>
                <a:gd name="adj3" fmla="val 15737"/>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6" name="Freeform: Shape 54">
              <a:extLst>
                <a:ext uri="{FF2B5EF4-FFF2-40B4-BE49-F238E27FC236}">
                  <a16:creationId xmlns:a16="http://schemas.microsoft.com/office/drawing/2014/main" id="{337B0EF6-548E-4F86-80C7-132F4A9E81E6}"/>
                </a:ext>
              </a:extLst>
            </p:cNvPr>
            <p:cNvSpPr/>
            <p:nvPr/>
          </p:nvSpPr>
          <p:spPr>
            <a:xfrm>
              <a:off x="7656860" y="2888368"/>
              <a:ext cx="2043431" cy="1021715"/>
            </a:xfrm>
            <a:custGeom>
              <a:avLst/>
              <a:gdLst>
                <a:gd name="connsiteX0" fmla="*/ 1511743 w 3024336"/>
                <a:gd name="connsiteY0" fmla="*/ 0 h 1512168"/>
                <a:gd name="connsiteX1" fmla="*/ 3024336 w 3024336"/>
                <a:gd name="connsiteY1" fmla="*/ 1511317 h 1512168"/>
                <a:gd name="connsiteX2" fmla="*/ 2783148 w 3024336"/>
                <a:gd name="connsiteY2" fmla="*/ 1511453 h 1512168"/>
                <a:gd name="connsiteX3" fmla="*/ 2776622 w 3024336"/>
                <a:gd name="connsiteY3" fmla="*/ 1382214 h 1512168"/>
                <a:gd name="connsiteX4" fmla="*/ 1512168 w 3024336"/>
                <a:gd name="connsiteY4" fmla="*/ 241152 h 1512168"/>
                <a:gd name="connsiteX5" fmla="*/ 241152 w 3024336"/>
                <a:gd name="connsiteY5" fmla="*/ 1512168 h 1512168"/>
                <a:gd name="connsiteX6" fmla="*/ 0 w 3024336"/>
                <a:gd name="connsiteY6" fmla="*/ 1512168 h 1512168"/>
                <a:gd name="connsiteX7" fmla="*/ 1511743 w 3024336"/>
                <a:gd name="connsiteY7" fmla="*/ 0 h 1512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024336" h="1512168">
                  <a:moveTo>
                    <a:pt x="1511743" y="0"/>
                  </a:moveTo>
                  <a:cubicBezTo>
                    <a:pt x="2346724" y="-235"/>
                    <a:pt x="3023866" y="676336"/>
                    <a:pt x="3024336" y="1511317"/>
                  </a:cubicBezTo>
                  <a:lnTo>
                    <a:pt x="2783148" y="1511453"/>
                  </a:lnTo>
                  <a:lnTo>
                    <a:pt x="2776622" y="1382214"/>
                  </a:lnTo>
                  <a:cubicBezTo>
                    <a:pt x="2711533" y="741296"/>
                    <a:pt x="2170259" y="241152"/>
                    <a:pt x="1512168" y="241152"/>
                  </a:cubicBezTo>
                  <a:cubicBezTo>
                    <a:pt x="810205" y="241152"/>
                    <a:pt x="241152" y="810205"/>
                    <a:pt x="241152" y="1512168"/>
                  </a:cubicBezTo>
                  <a:lnTo>
                    <a:pt x="0" y="1512168"/>
                  </a:lnTo>
                  <a:cubicBezTo>
                    <a:pt x="0" y="677187"/>
                    <a:pt x="676761" y="235"/>
                    <a:pt x="1511743" y="0"/>
                  </a:cubicBezTo>
                  <a:close/>
                </a:path>
              </a:pathLst>
            </a:custGeom>
            <a:solidFill>
              <a:schemeClr val="bg2">
                <a:lumMod val="10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grpSp>
      <p:grpSp>
        <p:nvGrpSpPr>
          <p:cNvPr id="37" name="Group 60">
            <a:extLst>
              <a:ext uri="{FF2B5EF4-FFF2-40B4-BE49-F238E27FC236}">
                <a16:creationId xmlns:a16="http://schemas.microsoft.com/office/drawing/2014/main" id="{AF019C93-2F2F-4190-BB46-2732187554A1}"/>
              </a:ext>
            </a:extLst>
          </p:cNvPr>
          <p:cNvGrpSpPr/>
          <p:nvPr/>
        </p:nvGrpSpPr>
        <p:grpSpPr>
          <a:xfrm>
            <a:off x="9379407" y="2888368"/>
            <a:ext cx="2045594" cy="2045593"/>
            <a:chOff x="9379407" y="2888368"/>
            <a:chExt cx="2045594" cy="2045593"/>
          </a:xfrm>
        </p:grpSpPr>
        <p:sp>
          <p:nvSpPr>
            <p:cNvPr id="38" name="Block Arc 14">
              <a:extLst>
                <a:ext uri="{FF2B5EF4-FFF2-40B4-BE49-F238E27FC236}">
                  <a16:creationId xmlns:a16="http://schemas.microsoft.com/office/drawing/2014/main" id="{29B4DD4F-794B-4811-BDA9-0D5BE82BEB8F}"/>
                </a:ext>
              </a:extLst>
            </p:cNvPr>
            <p:cNvSpPr/>
            <p:nvPr/>
          </p:nvSpPr>
          <p:spPr>
            <a:xfrm rot="10800000">
              <a:off x="9379407" y="2888368"/>
              <a:ext cx="2045594" cy="2045593"/>
            </a:xfrm>
            <a:prstGeom prst="blockArc">
              <a:avLst>
                <a:gd name="adj1" fmla="val 10800000"/>
                <a:gd name="adj2" fmla="val 21598066"/>
                <a:gd name="adj3" fmla="val 15737"/>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9" name="Freeform: Shape 55">
              <a:extLst>
                <a:ext uri="{FF2B5EF4-FFF2-40B4-BE49-F238E27FC236}">
                  <a16:creationId xmlns:a16="http://schemas.microsoft.com/office/drawing/2014/main" id="{B1E0BEF4-388D-4C6C-B822-46826C8551B9}"/>
                </a:ext>
              </a:extLst>
            </p:cNvPr>
            <p:cNvSpPr/>
            <p:nvPr/>
          </p:nvSpPr>
          <p:spPr>
            <a:xfrm rot="10800000">
              <a:off x="9540455" y="3910083"/>
              <a:ext cx="1717532" cy="858778"/>
            </a:xfrm>
            <a:custGeom>
              <a:avLst/>
              <a:gdLst>
                <a:gd name="connsiteX0" fmla="*/ 1271016 w 2541996"/>
                <a:gd name="connsiteY0" fmla="*/ 0 h 1271016"/>
                <a:gd name="connsiteX1" fmla="*/ 2535470 w 2541996"/>
                <a:gd name="connsiteY1" fmla="*/ 1141062 h 1271016"/>
                <a:gd name="connsiteX2" fmla="*/ 2541996 w 2541996"/>
                <a:gd name="connsiteY2" fmla="*/ 1270301 h 1271016"/>
                <a:gd name="connsiteX3" fmla="*/ 2307244 w 2541996"/>
                <a:gd name="connsiteY3" fmla="*/ 1270433 h 1271016"/>
                <a:gd name="connsiteX4" fmla="*/ 1270725 w 2541996"/>
                <a:gd name="connsiteY4" fmla="*/ 234788 h 1271016"/>
                <a:gd name="connsiteX5" fmla="*/ 234788 w 2541996"/>
                <a:gd name="connsiteY5" fmla="*/ 1271016 h 1271016"/>
                <a:gd name="connsiteX6" fmla="*/ 0 w 2541996"/>
                <a:gd name="connsiteY6" fmla="*/ 1271016 h 1271016"/>
                <a:gd name="connsiteX7" fmla="*/ 1271016 w 2541996"/>
                <a:gd name="connsiteY7" fmla="*/ 0 h 12710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41996" h="1271016">
                  <a:moveTo>
                    <a:pt x="1271016" y="0"/>
                  </a:moveTo>
                  <a:cubicBezTo>
                    <a:pt x="1929107" y="0"/>
                    <a:pt x="2470381" y="500144"/>
                    <a:pt x="2535470" y="1141062"/>
                  </a:cubicBezTo>
                  <a:lnTo>
                    <a:pt x="2541996" y="1270301"/>
                  </a:lnTo>
                  <a:lnTo>
                    <a:pt x="2307244" y="1270433"/>
                  </a:lnTo>
                  <a:cubicBezTo>
                    <a:pt x="2306922" y="698254"/>
                    <a:pt x="1842904" y="234627"/>
                    <a:pt x="1270725" y="234788"/>
                  </a:cubicBezTo>
                  <a:cubicBezTo>
                    <a:pt x="698546" y="234949"/>
                    <a:pt x="234788" y="698837"/>
                    <a:pt x="234788" y="1271016"/>
                  </a:cubicBezTo>
                  <a:lnTo>
                    <a:pt x="0" y="1271016"/>
                  </a:lnTo>
                  <a:cubicBezTo>
                    <a:pt x="0" y="569053"/>
                    <a:pt x="569053" y="0"/>
                    <a:pt x="1271016" y="0"/>
                  </a:cubicBezTo>
                  <a:close/>
                </a:path>
              </a:pathLst>
            </a:custGeom>
            <a:solidFill>
              <a:schemeClr val="bg2">
                <a:lumMod val="1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grpSp>
      <p:sp>
        <p:nvSpPr>
          <p:cNvPr id="40" name="Oval 39">
            <a:extLst>
              <a:ext uri="{FF2B5EF4-FFF2-40B4-BE49-F238E27FC236}">
                <a16:creationId xmlns:a16="http://schemas.microsoft.com/office/drawing/2014/main" id="{99E7C9DD-740E-4C0C-942B-416ED4E7ECED}"/>
              </a:ext>
            </a:extLst>
          </p:cNvPr>
          <p:cNvSpPr/>
          <p:nvPr/>
        </p:nvSpPr>
        <p:spPr>
          <a:xfrm>
            <a:off x="1560877" y="2593376"/>
            <a:ext cx="457200" cy="457200"/>
          </a:xfrm>
          <a:prstGeom prst="ellipse">
            <a:avLst/>
          </a:prstGeom>
          <a:solidFill>
            <a:schemeClr val="accent4"/>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2400" b="1" dirty="0">
                <a:solidFill>
                  <a:schemeClr val="accent4">
                    <a:lumMod val="50000"/>
                  </a:schemeClr>
                </a:solidFill>
              </a:rPr>
              <a:t>1</a:t>
            </a:r>
          </a:p>
        </p:txBody>
      </p:sp>
      <p:sp>
        <p:nvSpPr>
          <p:cNvPr id="41" name="Oval 40">
            <a:extLst>
              <a:ext uri="{FF2B5EF4-FFF2-40B4-BE49-F238E27FC236}">
                <a16:creationId xmlns:a16="http://schemas.microsoft.com/office/drawing/2014/main" id="{67E88B92-1A5A-48B1-B813-A9B6A99F4B9F}"/>
              </a:ext>
            </a:extLst>
          </p:cNvPr>
          <p:cNvSpPr/>
          <p:nvPr/>
        </p:nvSpPr>
        <p:spPr>
          <a:xfrm>
            <a:off x="5005968" y="2593376"/>
            <a:ext cx="457200" cy="457200"/>
          </a:xfrm>
          <a:prstGeom prst="ellipse">
            <a:avLst/>
          </a:prstGeom>
          <a:solidFill>
            <a:schemeClr val="accent5"/>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2400" b="1" dirty="0">
                <a:solidFill>
                  <a:schemeClr val="bg1"/>
                </a:solidFill>
              </a:rPr>
              <a:t>3</a:t>
            </a:r>
          </a:p>
        </p:txBody>
      </p:sp>
      <p:sp>
        <p:nvSpPr>
          <p:cNvPr id="42" name="Oval 41">
            <a:extLst>
              <a:ext uri="{FF2B5EF4-FFF2-40B4-BE49-F238E27FC236}">
                <a16:creationId xmlns:a16="http://schemas.microsoft.com/office/drawing/2014/main" id="{42CF7AB3-D185-49EC-9348-6317107DC3C6}"/>
              </a:ext>
            </a:extLst>
          </p:cNvPr>
          <p:cNvSpPr/>
          <p:nvPr/>
        </p:nvSpPr>
        <p:spPr>
          <a:xfrm>
            <a:off x="3283422" y="4771752"/>
            <a:ext cx="457200" cy="457200"/>
          </a:xfrm>
          <a:prstGeom prst="ellipse">
            <a:avLst/>
          </a:prstGeom>
          <a:solidFill>
            <a:schemeClr val="accent3"/>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2400" b="1" dirty="0">
                <a:solidFill>
                  <a:schemeClr val="accent3">
                    <a:lumMod val="50000"/>
                  </a:schemeClr>
                </a:solidFill>
              </a:rPr>
              <a:t>2</a:t>
            </a:r>
          </a:p>
        </p:txBody>
      </p:sp>
      <p:sp>
        <p:nvSpPr>
          <p:cNvPr id="43" name="Oval 42">
            <a:extLst>
              <a:ext uri="{FF2B5EF4-FFF2-40B4-BE49-F238E27FC236}">
                <a16:creationId xmlns:a16="http://schemas.microsoft.com/office/drawing/2014/main" id="{D4B49EE0-0ABA-4B40-8188-C86618C90F42}"/>
              </a:ext>
            </a:extLst>
          </p:cNvPr>
          <p:cNvSpPr/>
          <p:nvPr/>
        </p:nvSpPr>
        <p:spPr>
          <a:xfrm>
            <a:off x="6740125" y="4771752"/>
            <a:ext cx="457200" cy="457200"/>
          </a:xfrm>
          <a:prstGeom prst="ellipse">
            <a:avLst/>
          </a:prstGeom>
          <a:solidFill>
            <a:schemeClr val="tx1"/>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2400" b="1" dirty="0">
                <a:solidFill>
                  <a:schemeClr val="bg1"/>
                </a:solidFill>
              </a:rPr>
              <a:t>4</a:t>
            </a:r>
          </a:p>
        </p:txBody>
      </p:sp>
      <p:sp>
        <p:nvSpPr>
          <p:cNvPr id="44" name="Oval 43">
            <a:extLst>
              <a:ext uri="{FF2B5EF4-FFF2-40B4-BE49-F238E27FC236}">
                <a16:creationId xmlns:a16="http://schemas.microsoft.com/office/drawing/2014/main" id="{8C7F0649-1ACB-4920-9A50-412DF01D78AB}"/>
              </a:ext>
            </a:extLst>
          </p:cNvPr>
          <p:cNvSpPr/>
          <p:nvPr/>
        </p:nvSpPr>
        <p:spPr>
          <a:xfrm>
            <a:off x="8451059" y="2593376"/>
            <a:ext cx="457200" cy="457200"/>
          </a:xfrm>
          <a:prstGeom prst="ellipse">
            <a:avLst/>
          </a:prstGeom>
          <a:solidFill>
            <a:schemeClr val="accent6"/>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2400" b="1" dirty="0">
                <a:solidFill>
                  <a:schemeClr val="bg1"/>
                </a:solidFill>
              </a:rPr>
              <a:t>5</a:t>
            </a:r>
          </a:p>
        </p:txBody>
      </p:sp>
      <p:sp>
        <p:nvSpPr>
          <p:cNvPr id="45" name="Oval 44">
            <a:extLst>
              <a:ext uri="{FF2B5EF4-FFF2-40B4-BE49-F238E27FC236}">
                <a16:creationId xmlns:a16="http://schemas.microsoft.com/office/drawing/2014/main" id="{DD9AB967-342D-4AB9-B8D3-6BB588A763E3}"/>
              </a:ext>
            </a:extLst>
          </p:cNvPr>
          <p:cNvSpPr/>
          <p:nvPr/>
        </p:nvSpPr>
        <p:spPr>
          <a:xfrm>
            <a:off x="10196828" y="4771752"/>
            <a:ext cx="457200" cy="457200"/>
          </a:xfrm>
          <a:prstGeom prst="ellipse">
            <a:avLst/>
          </a:prstGeom>
          <a:solidFill>
            <a:schemeClr val="accent2"/>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2400" b="1" dirty="0">
                <a:solidFill>
                  <a:schemeClr val="bg1"/>
                </a:solidFill>
              </a:rPr>
              <a:t>6</a:t>
            </a:r>
          </a:p>
        </p:txBody>
      </p:sp>
      <p:sp>
        <p:nvSpPr>
          <p:cNvPr id="48" name="TextBox 63">
            <a:extLst>
              <a:ext uri="{FF2B5EF4-FFF2-40B4-BE49-F238E27FC236}">
                <a16:creationId xmlns:a16="http://schemas.microsoft.com/office/drawing/2014/main" id="{CD9552E5-851A-4000-9B6E-328E77CEE52E}"/>
              </a:ext>
            </a:extLst>
          </p:cNvPr>
          <p:cNvSpPr txBox="1"/>
          <p:nvPr/>
        </p:nvSpPr>
        <p:spPr>
          <a:xfrm>
            <a:off x="833918" y="4735019"/>
            <a:ext cx="1913409" cy="338554"/>
          </a:xfrm>
          <a:prstGeom prst="rect">
            <a:avLst/>
          </a:prstGeom>
          <a:noFill/>
        </p:spPr>
        <p:txBody>
          <a:bodyPr wrap="none" rtlCol="0" anchor="b">
            <a:spAutoFit/>
          </a:bodyPr>
          <a:lstStyle/>
          <a:p>
            <a:pPr algn="ctr"/>
            <a:r>
              <a:rPr lang="tr-TR" sz="1600" b="1" cap="all" dirty="0">
                <a:solidFill>
                  <a:schemeClr val="accent4"/>
                </a:solidFill>
              </a:rPr>
              <a:t>Kapsam BELİRLEME</a:t>
            </a:r>
            <a:endParaRPr lang="en-US" sz="1600" b="1" cap="all" dirty="0">
              <a:solidFill>
                <a:schemeClr val="accent4"/>
              </a:solidFill>
            </a:endParaRPr>
          </a:p>
        </p:txBody>
      </p:sp>
      <p:sp>
        <p:nvSpPr>
          <p:cNvPr id="51" name="TextBox 66">
            <a:extLst>
              <a:ext uri="{FF2B5EF4-FFF2-40B4-BE49-F238E27FC236}">
                <a16:creationId xmlns:a16="http://schemas.microsoft.com/office/drawing/2014/main" id="{B6DAB7DE-7B03-4A6B-82BC-F2A14A793BCD}"/>
              </a:ext>
            </a:extLst>
          </p:cNvPr>
          <p:cNvSpPr txBox="1"/>
          <p:nvPr/>
        </p:nvSpPr>
        <p:spPr>
          <a:xfrm>
            <a:off x="2112848" y="2371007"/>
            <a:ext cx="2806089" cy="338554"/>
          </a:xfrm>
          <a:prstGeom prst="rect">
            <a:avLst/>
          </a:prstGeom>
          <a:noFill/>
        </p:spPr>
        <p:txBody>
          <a:bodyPr wrap="none" rtlCol="0" anchor="b">
            <a:spAutoFit/>
          </a:bodyPr>
          <a:lstStyle/>
          <a:p>
            <a:pPr algn="ctr"/>
            <a:r>
              <a:rPr lang="tr-TR" sz="1600" b="1" cap="all" dirty="0">
                <a:solidFill>
                  <a:schemeClr val="accent3"/>
                </a:solidFill>
              </a:rPr>
              <a:t>TEMEL FAKTÖRLERİ BELİRLEME</a:t>
            </a:r>
            <a:endParaRPr lang="en-US" sz="1600" b="1" cap="all" dirty="0">
              <a:solidFill>
                <a:schemeClr val="accent3"/>
              </a:solidFill>
            </a:endParaRPr>
          </a:p>
        </p:txBody>
      </p:sp>
      <p:sp>
        <p:nvSpPr>
          <p:cNvPr id="54" name="TextBox 69">
            <a:extLst>
              <a:ext uri="{FF2B5EF4-FFF2-40B4-BE49-F238E27FC236}">
                <a16:creationId xmlns:a16="http://schemas.microsoft.com/office/drawing/2014/main" id="{8A304D69-E73B-4622-90D7-52544E69F07B}"/>
              </a:ext>
            </a:extLst>
          </p:cNvPr>
          <p:cNvSpPr txBox="1"/>
          <p:nvPr/>
        </p:nvSpPr>
        <p:spPr>
          <a:xfrm>
            <a:off x="4214649" y="4683676"/>
            <a:ext cx="2051779" cy="584775"/>
          </a:xfrm>
          <a:prstGeom prst="rect">
            <a:avLst/>
          </a:prstGeom>
          <a:noFill/>
        </p:spPr>
        <p:txBody>
          <a:bodyPr wrap="none" rtlCol="0" anchor="b">
            <a:spAutoFit/>
          </a:bodyPr>
          <a:lstStyle/>
          <a:p>
            <a:pPr algn="ctr"/>
            <a:r>
              <a:rPr lang="tr-TR" sz="1600" b="1" cap="all" dirty="0">
                <a:solidFill>
                  <a:schemeClr val="accent5"/>
                </a:solidFill>
              </a:rPr>
              <a:t>TREND VE BELİRSİZLİK</a:t>
            </a:r>
          </a:p>
          <a:p>
            <a:pPr algn="ctr"/>
            <a:r>
              <a:rPr lang="tr-TR" sz="1600" b="1" cap="all" dirty="0">
                <a:solidFill>
                  <a:schemeClr val="accent5"/>
                </a:solidFill>
              </a:rPr>
              <a:t>ANALİZİ</a:t>
            </a:r>
            <a:endParaRPr lang="en-US" sz="1600" b="1" cap="all" dirty="0">
              <a:solidFill>
                <a:schemeClr val="accent5"/>
              </a:solidFill>
            </a:endParaRPr>
          </a:p>
        </p:txBody>
      </p:sp>
      <p:sp>
        <p:nvSpPr>
          <p:cNvPr id="57" name="TextBox 72">
            <a:extLst>
              <a:ext uri="{FF2B5EF4-FFF2-40B4-BE49-F238E27FC236}">
                <a16:creationId xmlns:a16="http://schemas.microsoft.com/office/drawing/2014/main" id="{71FD2EBB-FB96-42E3-8418-C7B5E4842B26}"/>
              </a:ext>
            </a:extLst>
          </p:cNvPr>
          <p:cNvSpPr txBox="1"/>
          <p:nvPr/>
        </p:nvSpPr>
        <p:spPr>
          <a:xfrm>
            <a:off x="7692529" y="4735019"/>
            <a:ext cx="1992084" cy="338554"/>
          </a:xfrm>
          <a:prstGeom prst="rect">
            <a:avLst/>
          </a:prstGeom>
          <a:noFill/>
        </p:spPr>
        <p:txBody>
          <a:bodyPr wrap="none" rtlCol="0" anchor="b">
            <a:spAutoFit/>
          </a:bodyPr>
          <a:lstStyle/>
          <a:p>
            <a:pPr algn="ctr"/>
            <a:r>
              <a:rPr lang="tr-TR" sz="1600" b="1" cap="all" dirty="0">
                <a:solidFill>
                  <a:schemeClr val="accent6"/>
                </a:solidFill>
              </a:rPr>
              <a:t>STRATEJİ GELİŞTİRME</a:t>
            </a:r>
            <a:endParaRPr lang="en-US" sz="2000" b="1" cap="all" dirty="0">
              <a:solidFill>
                <a:schemeClr val="accent6"/>
              </a:solidFill>
            </a:endParaRPr>
          </a:p>
        </p:txBody>
      </p:sp>
      <p:grpSp>
        <p:nvGrpSpPr>
          <p:cNvPr id="58" name="Group 73">
            <a:extLst>
              <a:ext uri="{FF2B5EF4-FFF2-40B4-BE49-F238E27FC236}">
                <a16:creationId xmlns:a16="http://schemas.microsoft.com/office/drawing/2014/main" id="{E26FE874-98D0-43E4-ABEC-3E355739945B}"/>
              </a:ext>
            </a:extLst>
          </p:cNvPr>
          <p:cNvGrpSpPr/>
          <p:nvPr/>
        </p:nvGrpSpPr>
        <p:grpSpPr>
          <a:xfrm>
            <a:off x="5809237" y="1919395"/>
            <a:ext cx="2182286" cy="725782"/>
            <a:chOff x="1998397" y="5486119"/>
            <a:chExt cx="2919150" cy="725782"/>
          </a:xfrm>
        </p:grpSpPr>
        <p:sp>
          <p:nvSpPr>
            <p:cNvPr id="59" name="Rectangle 74">
              <a:extLst>
                <a:ext uri="{FF2B5EF4-FFF2-40B4-BE49-F238E27FC236}">
                  <a16:creationId xmlns:a16="http://schemas.microsoft.com/office/drawing/2014/main" id="{9197E18D-E34F-43FC-8104-97BB4551AE3F}"/>
                </a:ext>
              </a:extLst>
            </p:cNvPr>
            <p:cNvSpPr/>
            <p:nvPr/>
          </p:nvSpPr>
          <p:spPr>
            <a:xfrm>
              <a:off x="2181243" y="5486119"/>
              <a:ext cx="2736304" cy="276999"/>
            </a:xfrm>
            <a:prstGeom prst="rect">
              <a:avLst/>
            </a:prstGeom>
          </p:spPr>
          <p:txBody>
            <a:bodyPr wrap="square">
              <a:spAutoFit/>
            </a:bodyPr>
            <a:lstStyle/>
            <a:p>
              <a:pPr algn="just"/>
              <a:endParaRPr lang="en-US" sz="1200" dirty="0"/>
            </a:p>
          </p:txBody>
        </p:sp>
        <p:sp>
          <p:nvSpPr>
            <p:cNvPr id="60" name="TextBox 75">
              <a:extLst>
                <a:ext uri="{FF2B5EF4-FFF2-40B4-BE49-F238E27FC236}">
                  <a16:creationId xmlns:a16="http://schemas.microsoft.com/office/drawing/2014/main" id="{644090B8-B171-419A-AC8F-F8F8FAB8CAE7}"/>
                </a:ext>
              </a:extLst>
            </p:cNvPr>
            <p:cNvSpPr txBox="1"/>
            <p:nvPr/>
          </p:nvSpPr>
          <p:spPr>
            <a:xfrm>
              <a:off x="1998397" y="5873347"/>
              <a:ext cx="2870488" cy="338554"/>
            </a:xfrm>
            <a:prstGeom prst="rect">
              <a:avLst/>
            </a:prstGeom>
            <a:noFill/>
          </p:spPr>
          <p:txBody>
            <a:bodyPr wrap="none" rtlCol="0" anchor="b">
              <a:spAutoFit/>
            </a:bodyPr>
            <a:lstStyle/>
            <a:p>
              <a:pPr algn="ctr"/>
              <a:r>
                <a:rPr lang="tr-TR" sz="1600" b="1" cap="all" dirty="0">
                  <a:solidFill>
                    <a:schemeClr val="tx1">
                      <a:lumMod val="50000"/>
                    </a:schemeClr>
                  </a:solidFill>
                </a:rPr>
                <a:t>SENARYO OLUŞTURMA</a:t>
              </a:r>
              <a:endParaRPr lang="en-US" sz="2000" b="1" cap="all" dirty="0">
                <a:solidFill>
                  <a:schemeClr val="tx1">
                    <a:lumMod val="50000"/>
                  </a:schemeClr>
                </a:solidFill>
              </a:endParaRPr>
            </a:p>
          </p:txBody>
        </p:sp>
      </p:grpSp>
      <p:sp>
        <p:nvSpPr>
          <p:cNvPr id="63" name="TextBox 78">
            <a:extLst>
              <a:ext uri="{FF2B5EF4-FFF2-40B4-BE49-F238E27FC236}">
                <a16:creationId xmlns:a16="http://schemas.microsoft.com/office/drawing/2014/main" id="{CFA21DBE-3F11-4622-9932-172001A2A832}"/>
              </a:ext>
            </a:extLst>
          </p:cNvPr>
          <p:cNvSpPr txBox="1"/>
          <p:nvPr/>
        </p:nvSpPr>
        <p:spPr>
          <a:xfrm>
            <a:off x="9880024" y="2223452"/>
            <a:ext cx="958917" cy="400110"/>
          </a:xfrm>
          <a:prstGeom prst="rect">
            <a:avLst/>
          </a:prstGeom>
          <a:noFill/>
        </p:spPr>
        <p:txBody>
          <a:bodyPr wrap="none" rtlCol="0" anchor="b">
            <a:spAutoFit/>
          </a:bodyPr>
          <a:lstStyle/>
          <a:p>
            <a:pPr algn="ctr"/>
            <a:r>
              <a:rPr lang="tr-TR" sz="2000" b="1" cap="all" dirty="0">
                <a:solidFill>
                  <a:schemeClr val="accent2"/>
                </a:solidFill>
              </a:rPr>
              <a:t>İZLEME</a:t>
            </a:r>
            <a:endParaRPr lang="en-US" sz="2000" b="1" cap="all" dirty="0">
              <a:solidFill>
                <a:schemeClr val="accent2"/>
              </a:solidFill>
            </a:endParaRPr>
          </a:p>
        </p:txBody>
      </p:sp>
    </p:spTree>
    <p:extLst>
      <p:ext uri="{BB962C8B-B14F-4D97-AF65-F5344CB8AC3E}">
        <p14:creationId xmlns:p14="http://schemas.microsoft.com/office/powerpoint/2010/main" val="397639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42799" y="407192"/>
            <a:ext cx="558592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b="1" dirty="0">
                <a:solidFill>
                  <a:schemeClr val="bg1"/>
                </a:solidFill>
                <a:latin typeface="+mj-lt"/>
              </a:rPr>
              <a:t>           Dış çevre analizi nedir?</a:t>
            </a:r>
            <a:endParaRPr lang="en-US" sz="24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p:nvPr/>
        </p:nvCxnSpPr>
        <p:spPr>
          <a:xfrm>
            <a:off x="5928720" y="747711"/>
            <a:ext cx="6181764"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2F63EA61-739F-4FC5-B1D0-D87CEA790BFC}" type="datetime1">
              <a:rPr lang="en-US" smtClean="0"/>
              <a:t>9/16/2022</a:t>
            </a:fld>
            <a:endParaRPr lang="en-US"/>
          </a:p>
        </p:txBody>
      </p:sp>
      <p:sp>
        <p:nvSpPr>
          <p:cNvPr id="2" name="Slayt Numarası Yer Tutucusu 1">
            <a:extLst>
              <a:ext uri="{FF2B5EF4-FFF2-40B4-BE49-F238E27FC236}">
                <a16:creationId xmlns:a16="http://schemas.microsoft.com/office/drawing/2014/main" id="{B2A87AE4-CE3C-432C-A39F-1DB7E2613466}"/>
              </a:ext>
            </a:extLst>
          </p:cNvPr>
          <p:cNvSpPr>
            <a:spLocks noGrp="1"/>
          </p:cNvSpPr>
          <p:nvPr>
            <p:ph type="sldNum" sz="quarter" idx="12"/>
          </p:nvPr>
        </p:nvSpPr>
        <p:spPr>
          <a:xfrm>
            <a:off x="8715586" y="6356349"/>
            <a:ext cx="2743200" cy="365125"/>
          </a:xfrm>
        </p:spPr>
        <p:txBody>
          <a:bodyPr/>
          <a:lstStyle/>
          <a:p>
            <a:fld id="{585A37CE-56CC-4263-A743-6EA01FAEC455}" type="slidenum">
              <a:rPr lang="en-US" smtClean="0"/>
              <a:t>3</a:t>
            </a:fld>
            <a:endParaRPr lang="en-US" dirty="0"/>
          </a:p>
        </p:txBody>
      </p:sp>
      <p:sp>
        <p:nvSpPr>
          <p:cNvPr id="10" name="AutoShape 2" descr="CPA Firms are at a Crossroads - 2012 and Beyond - AICPA Insight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12" name="Rectangle 39">
            <a:extLst>
              <a:ext uri="{FF2B5EF4-FFF2-40B4-BE49-F238E27FC236}">
                <a16:creationId xmlns:a16="http://schemas.microsoft.com/office/drawing/2014/main" id="{74ABD719-F946-44DB-A02C-C34EB3C5A260}"/>
              </a:ext>
            </a:extLst>
          </p:cNvPr>
          <p:cNvSpPr/>
          <p:nvPr/>
        </p:nvSpPr>
        <p:spPr>
          <a:xfrm>
            <a:off x="6399930" y="3749976"/>
            <a:ext cx="45719" cy="1216659"/>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etin kutusu 2"/>
          <p:cNvSpPr txBox="1"/>
          <p:nvPr/>
        </p:nvSpPr>
        <p:spPr>
          <a:xfrm>
            <a:off x="6445649" y="3653724"/>
            <a:ext cx="4539874" cy="1754326"/>
          </a:xfrm>
          <a:prstGeom prst="rect">
            <a:avLst/>
          </a:prstGeom>
          <a:noFill/>
        </p:spPr>
        <p:txBody>
          <a:bodyPr wrap="square" rtlCol="0">
            <a:spAutoFit/>
          </a:bodyPr>
          <a:lstStyle/>
          <a:p>
            <a:r>
              <a:rPr lang="tr-TR" dirty="0">
                <a:latin typeface="Calibri" panose="020F0502020204030204" pitchFamily="34" charset="0"/>
                <a:cs typeface="Calibri" panose="020F0502020204030204" pitchFamily="34" charset="0"/>
              </a:rPr>
              <a:t>Dış çevre analizi, genel çevre, sağlık sistemi ve hizmet bölgesiyle ilgili çevresel faktörleri/gelişmeleri (fırsatlar/tehditler)  anlama ve geleceğe ilişkin varsayımlar geliştirme sürecidir.</a:t>
            </a:r>
          </a:p>
          <a:p>
            <a:endParaRPr lang="tr-TR"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48694496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4" y="407192"/>
            <a:ext cx="10007059"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b="1" dirty="0">
                <a:solidFill>
                  <a:schemeClr val="bg1"/>
                </a:solidFill>
                <a:latin typeface="+mj-lt"/>
              </a:rPr>
              <a:t>             </a:t>
            </a:r>
            <a:r>
              <a:rPr lang="tr-TR" sz="2000" b="1" dirty="0">
                <a:solidFill>
                  <a:schemeClr val="bg1"/>
                </a:solidFill>
                <a:latin typeface="+mj-lt"/>
              </a:rPr>
              <a:t>kapsam belirleme</a:t>
            </a:r>
            <a:endParaRPr lang="en-US" sz="24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stCxn id="6" idx="3"/>
          </p:cNvCxnSpPr>
          <p:nvPr/>
        </p:nvCxnSpPr>
        <p:spPr>
          <a:xfrm flipV="1">
            <a:off x="10359483" y="713678"/>
            <a:ext cx="1832517" cy="34033"/>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2F63EA61-739F-4FC5-B1D0-D87CEA790BFC}" type="datetime1">
              <a:rPr lang="en-US" smtClean="0"/>
              <a:t>9/16/2022</a:t>
            </a:fld>
            <a:endParaRPr lang="en-US"/>
          </a:p>
        </p:txBody>
      </p:sp>
      <p:sp>
        <p:nvSpPr>
          <p:cNvPr id="2" name="Slayt Numarası Yer Tutucusu 1">
            <a:extLst>
              <a:ext uri="{FF2B5EF4-FFF2-40B4-BE49-F238E27FC236}">
                <a16:creationId xmlns:a16="http://schemas.microsoft.com/office/drawing/2014/main" id="{B2A87AE4-CE3C-432C-A39F-1DB7E2613466}"/>
              </a:ext>
            </a:extLst>
          </p:cNvPr>
          <p:cNvSpPr>
            <a:spLocks noGrp="1"/>
          </p:cNvSpPr>
          <p:nvPr>
            <p:ph type="sldNum" sz="quarter" idx="12"/>
          </p:nvPr>
        </p:nvSpPr>
        <p:spPr>
          <a:xfrm>
            <a:off x="8558626" y="6356349"/>
            <a:ext cx="2743200" cy="365125"/>
          </a:xfrm>
        </p:spPr>
        <p:txBody>
          <a:bodyPr/>
          <a:lstStyle/>
          <a:p>
            <a:fld id="{585A37CE-56CC-4263-A743-6EA01FAEC455}" type="slidenum">
              <a:rPr lang="en-US" smtClean="0"/>
              <a:t>30</a:t>
            </a:fld>
            <a:endParaRPr lang="en-US" dirty="0"/>
          </a:p>
        </p:txBody>
      </p:sp>
      <p:sp>
        <p:nvSpPr>
          <p:cNvPr id="10" name="AutoShape 2" descr="CPA Firms are at a Crossroads - 2012 and Beyond - AICPA Insight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7" name="Rectangle 1"/>
          <p:cNvSpPr>
            <a:spLocks noChangeArrowheads="1"/>
          </p:cNvSpPr>
          <p:nvPr/>
        </p:nvSpPr>
        <p:spPr bwMode="auto">
          <a:xfrm>
            <a:off x="3219450" y="267493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a:ln>
                  <a:noFill/>
                </a:ln>
                <a:solidFill>
                  <a:schemeClr val="tx1"/>
                </a:solidFill>
                <a:effectLst/>
                <a:latin typeface="Arial" panose="020B0604020202020204" pitchFamily="34" charset="0"/>
              </a:rPr>
            </a:br>
            <a:endParaRPr kumimoji="0" lang="tr-TR" altLang="tr-TR" sz="1800" b="0" i="0" u="none" strike="noStrike" cap="none" normalizeH="0" baseline="0">
              <a:ln>
                <a:noFill/>
              </a:ln>
              <a:solidFill>
                <a:schemeClr val="tx1"/>
              </a:solidFill>
              <a:effectLst/>
              <a:latin typeface="Arial" panose="020B0604020202020204" pitchFamily="34" charset="0"/>
            </a:endParaRPr>
          </a:p>
        </p:txBody>
      </p:sp>
      <p:sp>
        <p:nvSpPr>
          <p:cNvPr id="3" name="Metin kutusu 2"/>
          <p:cNvSpPr txBox="1"/>
          <p:nvPr/>
        </p:nvSpPr>
        <p:spPr>
          <a:xfrm>
            <a:off x="2681676" y="3015457"/>
            <a:ext cx="8714743" cy="923330"/>
          </a:xfrm>
          <a:prstGeom prst="rect">
            <a:avLst/>
          </a:prstGeom>
          <a:noFill/>
        </p:spPr>
        <p:txBody>
          <a:bodyPr wrap="square" rtlCol="0">
            <a:spAutoFit/>
          </a:bodyPr>
          <a:lstStyle/>
          <a:p>
            <a:pPr marL="285750" lvl="0" indent="-285750">
              <a:buFont typeface="Arial" panose="020B0604020202020204" pitchFamily="34" charset="0"/>
              <a:buChar char="•"/>
            </a:pPr>
            <a:r>
              <a:rPr lang="tr-TR" dirty="0"/>
              <a:t>Senaryo geliştirme sürecinin ilk adımını oluşturan kapsam belirleme aşamasında, kurum açısından kritik öneme haiz olabilecek, kurumun uzun dönemli performansını etkileyebilecek problemler veya kararlar belirlenir. </a:t>
            </a:r>
          </a:p>
        </p:txBody>
      </p:sp>
    </p:spTree>
    <p:extLst>
      <p:ext uri="{BB962C8B-B14F-4D97-AF65-F5344CB8AC3E}">
        <p14:creationId xmlns:p14="http://schemas.microsoft.com/office/powerpoint/2010/main" val="6554369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4" y="407192"/>
            <a:ext cx="10007059"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b="1" dirty="0">
                <a:solidFill>
                  <a:schemeClr val="bg1"/>
                </a:solidFill>
                <a:latin typeface="+mj-lt"/>
              </a:rPr>
              <a:t>             </a:t>
            </a:r>
            <a:r>
              <a:rPr lang="tr-TR" sz="2000" b="1" dirty="0">
                <a:solidFill>
                  <a:schemeClr val="bg1"/>
                </a:solidFill>
                <a:latin typeface="+mj-lt"/>
              </a:rPr>
              <a:t>kapsam belirleme</a:t>
            </a:r>
            <a:endParaRPr lang="en-US" sz="24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stCxn id="6" idx="3"/>
          </p:cNvCxnSpPr>
          <p:nvPr/>
        </p:nvCxnSpPr>
        <p:spPr>
          <a:xfrm flipV="1">
            <a:off x="10359483" y="713678"/>
            <a:ext cx="1832517" cy="34033"/>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2F63EA61-739F-4FC5-B1D0-D87CEA790BFC}" type="datetime1">
              <a:rPr lang="en-US" smtClean="0"/>
              <a:t>9/16/2022</a:t>
            </a:fld>
            <a:endParaRPr lang="en-US"/>
          </a:p>
        </p:txBody>
      </p:sp>
      <p:sp>
        <p:nvSpPr>
          <p:cNvPr id="2" name="Slayt Numarası Yer Tutucusu 1">
            <a:extLst>
              <a:ext uri="{FF2B5EF4-FFF2-40B4-BE49-F238E27FC236}">
                <a16:creationId xmlns:a16="http://schemas.microsoft.com/office/drawing/2014/main" id="{B2A87AE4-CE3C-432C-A39F-1DB7E2613466}"/>
              </a:ext>
            </a:extLst>
          </p:cNvPr>
          <p:cNvSpPr>
            <a:spLocks noGrp="1"/>
          </p:cNvSpPr>
          <p:nvPr>
            <p:ph type="sldNum" sz="quarter" idx="12"/>
          </p:nvPr>
        </p:nvSpPr>
        <p:spPr>
          <a:xfrm>
            <a:off x="8558626" y="6356349"/>
            <a:ext cx="2743200" cy="365125"/>
          </a:xfrm>
        </p:spPr>
        <p:txBody>
          <a:bodyPr/>
          <a:lstStyle/>
          <a:p>
            <a:fld id="{585A37CE-56CC-4263-A743-6EA01FAEC455}" type="slidenum">
              <a:rPr lang="en-US" smtClean="0"/>
              <a:t>31</a:t>
            </a:fld>
            <a:endParaRPr lang="en-US" dirty="0"/>
          </a:p>
        </p:txBody>
      </p:sp>
      <p:sp>
        <p:nvSpPr>
          <p:cNvPr id="10" name="AutoShape 2" descr="CPA Firms are at a Crossroads - 2012 and Beyond - AICPA Insight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7" name="Rectangle 1"/>
          <p:cNvSpPr>
            <a:spLocks noChangeArrowheads="1"/>
          </p:cNvSpPr>
          <p:nvPr/>
        </p:nvSpPr>
        <p:spPr bwMode="auto">
          <a:xfrm>
            <a:off x="3219450" y="267493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a:ln>
                  <a:noFill/>
                </a:ln>
                <a:solidFill>
                  <a:schemeClr val="tx1"/>
                </a:solidFill>
                <a:effectLst/>
                <a:latin typeface="Arial" panose="020B0604020202020204" pitchFamily="34" charset="0"/>
              </a:rPr>
            </a:br>
            <a:endParaRPr kumimoji="0" lang="tr-TR" altLang="tr-TR" sz="1800" b="0" i="0" u="none" strike="noStrike" cap="none" normalizeH="0" baseline="0">
              <a:ln>
                <a:noFill/>
              </a:ln>
              <a:solidFill>
                <a:schemeClr val="tx1"/>
              </a:solidFill>
              <a:effectLst/>
              <a:latin typeface="Arial" panose="020B0604020202020204" pitchFamily="34" charset="0"/>
            </a:endParaRPr>
          </a:p>
        </p:txBody>
      </p:sp>
      <p:sp>
        <p:nvSpPr>
          <p:cNvPr id="3" name="Metin kutusu 2"/>
          <p:cNvSpPr txBox="1"/>
          <p:nvPr/>
        </p:nvSpPr>
        <p:spPr>
          <a:xfrm>
            <a:off x="2587083" y="2544963"/>
            <a:ext cx="8714743" cy="923330"/>
          </a:xfrm>
          <a:prstGeom prst="rect">
            <a:avLst/>
          </a:prstGeom>
          <a:noFill/>
        </p:spPr>
        <p:txBody>
          <a:bodyPr wrap="square" rtlCol="0">
            <a:spAutoFit/>
          </a:bodyPr>
          <a:lstStyle/>
          <a:p>
            <a:pPr marL="285750" lvl="0" indent="-285750">
              <a:buFont typeface="Arial" panose="020B0604020202020204" pitchFamily="34" charset="0"/>
              <a:buChar char="•"/>
            </a:pPr>
            <a:r>
              <a:rPr lang="tr-TR" dirty="0"/>
              <a:t>Senaryo geliştirme sürecinin ilk adımını oluşturan kapsam belirleme aşamasında, kurum açısından kritik öneme haiz olabilecek, kurumun uzun dönemli performansını etkileyebilecek problemler veya kararlar belirlenir. </a:t>
            </a:r>
          </a:p>
        </p:txBody>
      </p:sp>
      <p:sp>
        <p:nvSpPr>
          <p:cNvPr id="4" name="Metin kutusu 3"/>
          <p:cNvSpPr txBox="1"/>
          <p:nvPr/>
        </p:nvSpPr>
        <p:spPr>
          <a:xfrm>
            <a:off x="4100572" y="3754169"/>
            <a:ext cx="8376745" cy="2308324"/>
          </a:xfrm>
          <a:prstGeom prst="rect">
            <a:avLst/>
          </a:prstGeom>
          <a:noFill/>
        </p:spPr>
        <p:txBody>
          <a:bodyPr wrap="square" rtlCol="0">
            <a:spAutoFit/>
          </a:bodyPr>
          <a:lstStyle/>
          <a:p>
            <a:pPr marL="285750" indent="-285750">
              <a:buFont typeface="Arial" panose="020B0604020202020204" pitchFamily="34" charset="0"/>
              <a:buChar char="•"/>
            </a:pPr>
            <a:r>
              <a:rPr lang="tr-TR" dirty="0"/>
              <a:t>Yönetim ekibi olarak gelecekle ilgili karar alırken hangi konularda zorlanmaktayız?</a:t>
            </a:r>
          </a:p>
          <a:p>
            <a:pPr marL="285750" indent="-285750">
              <a:buFont typeface="Arial" panose="020B0604020202020204" pitchFamily="34" charset="0"/>
              <a:buChar char="•"/>
            </a:pPr>
            <a:r>
              <a:rPr lang="tr-TR" dirty="0"/>
              <a:t>Kurumun geleceğini (akıbetini) belirleyecek derecede önemli olan kararlarımız nelerdir? </a:t>
            </a:r>
          </a:p>
          <a:p>
            <a:r>
              <a:rPr lang="tr-TR" dirty="0"/>
              <a:t>Örnekler</a:t>
            </a:r>
          </a:p>
          <a:p>
            <a:r>
              <a:rPr lang="tr-TR" b="1" i="1" dirty="0"/>
              <a:t>Gelecek beş yıl içinde tele-sağlık hizmet (iş) modelini uygulamalı mıyız? </a:t>
            </a:r>
          </a:p>
          <a:p>
            <a:r>
              <a:rPr lang="tr-TR" i="1" dirty="0"/>
              <a:t>Yeni bir hastane satın almalı mıyız?</a:t>
            </a:r>
          </a:p>
          <a:p>
            <a:r>
              <a:rPr lang="tr-TR" i="1" dirty="0"/>
              <a:t>Sağlık sektörü dışında kalan bir alana yatırım yapalım mı?</a:t>
            </a:r>
          </a:p>
          <a:p>
            <a:endParaRPr lang="tr-TR" dirty="0"/>
          </a:p>
        </p:txBody>
      </p:sp>
      <p:sp>
        <p:nvSpPr>
          <p:cNvPr id="9" name="Metin kutusu 8"/>
          <p:cNvSpPr txBox="1"/>
          <p:nvPr/>
        </p:nvSpPr>
        <p:spPr>
          <a:xfrm>
            <a:off x="838200" y="4925026"/>
            <a:ext cx="2381250" cy="369332"/>
          </a:xfrm>
          <a:prstGeom prst="rect">
            <a:avLst/>
          </a:prstGeom>
          <a:noFill/>
        </p:spPr>
        <p:txBody>
          <a:bodyPr wrap="square" rtlCol="0">
            <a:spAutoFit/>
          </a:bodyPr>
          <a:lstStyle/>
          <a:p>
            <a:r>
              <a:rPr lang="tr-TR" dirty="0"/>
              <a:t>Bu konuya odaklanalım</a:t>
            </a:r>
          </a:p>
        </p:txBody>
      </p:sp>
      <p:cxnSp>
        <p:nvCxnSpPr>
          <p:cNvPr id="12" name="Düz Ok Bağlayıcısı 11"/>
          <p:cNvCxnSpPr>
            <a:stCxn id="9" idx="3"/>
          </p:cNvCxnSpPr>
          <p:nvPr/>
        </p:nvCxnSpPr>
        <p:spPr>
          <a:xfrm flipV="1">
            <a:off x="3219450" y="5108028"/>
            <a:ext cx="881122" cy="16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2764702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4" y="407192"/>
            <a:ext cx="10007059"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b="1" dirty="0">
                <a:solidFill>
                  <a:schemeClr val="bg1"/>
                </a:solidFill>
                <a:latin typeface="+mj-lt"/>
              </a:rPr>
              <a:t>             </a:t>
            </a:r>
            <a:r>
              <a:rPr lang="tr-TR" sz="2000" b="1" dirty="0">
                <a:solidFill>
                  <a:schemeClr val="bg1"/>
                </a:solidFill>
                <a:latin typeface="+mj-lt"/>
              </a:rPr>
              <a:t>esas kararı etkileyen güçlerin belirlenmesi</a:t>
            </a:r>
            <a:endParaRPr lang="en-US" sz="24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stCxn id="6" idx="3"/>
          </p:cNvCxnSpPr>
          <p:nvPr/>
        </p:nvCxnSpPr>
        <p:spPr>
          <a:xfrm flipV="1">
            <a:off x="10359483" y="713678"/>
            <a:ext cx="1832517" cy="34033"/>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2F63EA61-739F-4FC5-B1D0-D87CEA790BFC}" type="datetime1">
              <a:rPr lang="en-US" smtClean="0"/>
              <a:t>9/16/2022</a:t>
            </a:fld>
            <a:endParaRPr lang="en-US"/>
          </a:p>
        </p:txBody>
      </p:sp>
      <p:sp>
        <p:nvSpPr>
          <p:cNvPr id="2" name="Slayt Numarası Yer Tutucusu 1">
            <a:extLst>
              <a:ext uri="{FF2B5EF4-FFF2-40B4-BE49-F238E27FC236}">
                <a16:creationId xmlns:a16="http://schemas.microsoft.com/office/drawing/2014/main" id="{B2A87AE4-CE3C-432C-A39F-1DB7E2613466}"/>
              </a:ext>
            </a:extLst>
          </p:cNvPr>
          <p:cNvSpPr>
            <a:spLocks noGrp="1"/>
          </p:cNvSpPr>
          <p:nvPr>
            <p:ph type="sldNum" sz="quarter" idx="12"/>
          </p:nvPr>
        </p:nvSpPr>
        <p:spPr>
          <a:xfrm>
            <a:off x="8558626" y="6356349"/>
            <a:ext cx="2743200" cy="365125"/>
          </a:xfrm>
        </p:spPr>
        <p:txBody>
          <a:bodyPr/>
          <a:lstStyle/>
          <a:p>
            <a:fld id="{585A37CE-56CC-4263-A743-6EA01FAEC455}" type="slidenum">
              <a:rPr lang="en-US" smtClean="0"/>
              <a:t>32</a:t>
            </a:fld>
            <a:endParaRPr lang="en-US" dirty="0"/>
          </a:p>
        </p:txBody>
      </p:sp>
      <p:sp>
        <p:nvSpPr>
          <p:cNvPr id="10" name="AutoShape 2" descr="CPA Firms are at a Crossroads - 2012 and Beyond - AICPA Insight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7" name="Rectangle 1"/>
          <p:cNvSpPr>
            <a:spLocks noChangeArrowheads="1"/>
          </p:cNvSpPr>
          <p:nvPr/>
        </p:nvSpPr>
        <p:spPr bwMode="auto">
          <a:xfrm>
            <a:off x="3219450" y="267493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a:ln>
                  <a:noFill/>
                </a:ln>
                <a:solidFill>
                  <a:schemeClr val="tx1"/>
                </a:solidFill>
                <a:effectLst/>
                <a:latin typeface="Arial" panose="020B0604020202020204" pitchFamily="34" charset="0"/>
              </a:rPr>
            </a:br>
            <a:endParaRPr kumimoji="0" lang="tr-TR" altLang="tr-TR" sz="1800" b="0" i="0" u="none" strike="noStrike" cap="none" normalizeH="0" baseline="0">
              <a:ln>
                <a:noFill/>
              </a:ln>
              <a:solidFill>
                <a:schemeClr val="tx1"/>
              </a:solidFill>
              <a:effectLst/>
              <a:latin typeface="Arial" panose="020B0604020202020204" pitchFamily="34" charset="0"/>
            </a:endParaRPr>
          </a:p>
        </p:txBody>
      </p:sp>
      <p:sp>
        <p:nvSpPr>
          <p:cNvPr id="3" name="Metin kutusu 2"/>
          <p:cNvSpPr txBox="1"/>
          <p:nvPr/>
        </p:nvSpPr>
        <p:spPr>
          <a:xfrm>
            <a:off x="2587083" y="2544963"/>
            <a:ext cx="8714743" cy="923330"/>
          </a:xfrm>
          <a:prstGeom prst="rect">
            <a:avLst/>
          </a:prstGeom>
          <a:noFill/>
        </p:spPr>
        <p:txBody>
          <a:bodyPr wrap="square" rtlCol="0">
            <a:spAutoFit/>
          </a:bodyPr>
          <a:lstStyle/>
          <a:p>
            <a:pPr marL="285750" lvl="0" indent="-285750">
              <a:buFont typeface="Arial" panose="020B0604020202020204" pitchFamily="34" charset="0"/>
              <a:buChar char="•"/>
            </a:pPr>
            <a:r>
              <a:rPr lang="tr-TR" dirty="0"/>
              <a:t>Esas sorun veya karar belirlendikten sonra, ikinci adımda bu kararın başarısını veya başarısızlığını etkileyen temel faktörler  veya paydaşlar (hastalar, devlet, sigorta kurumları, rakipler </a:t>
            </a:r>
            <a:r>
              <a:rPr lang="tr-TR" dirty="0" err="1"/>
              <a:t>vb</a:t>
            </a:r>
            <a:r>
              <a:rPr lang="tr-TR" dirty="0"/>
              <a:t>) belirlenir. </a:t>
            </a:r>
          </a:p>
        </p:txBody>
      </p:sp>
      <p:sp>
        <p:nvSpPr>
          <p:cNvPr id="4" name="Metin kutusu 3"/>
          <p:cNvSpPr txBox="1"/>
          <p:nvPr/>
        </p:nvSpPr>
        <p:spPr>
          <a:xfrm>
            <a:off x="3219450" y="3635767"/>
            <a:ext cx="7744378" cy="3139321"/>
          </a:xfrm>
          <a:prstGeom prst="rect">
            <a:avLst/>
          </a:prstGeom>
          <a:noFill/>
        </p:spPr>
        <p:txBody>
          <a:bodyPr wrap="square" rtlCol="0">
            <a:spAutoFit/>
          </a:bodyPr>
          <a:lstStyle/>
          <a:p>
            <a:pPr marL="285750" indent="-285750">
              <a:buFont typeface="Arial" panose="020B0604020202020204" pitchFamily="34" charset="0"/>
              <a:buChar char="•"/>
            </a:pPr>
            <a:r>
              <a:rPr lang="tr-TR" dirty="0"/>
              <a:t>NÜFUSUN TERCİHLERİ Toplumun tele-sağlık hizmetleri ile ilgili tercihlerinde nasıl bir değişim ortaya çıkabilir?</a:t>
            </a:r>
          </a:p>
          <a:p>
            <a:pPr marL="285750" indent="-285750">
              <a:buFont typeface="Arial" panose="020B0604020202020204" pitchFamily="34" charset="0"/>
              <a:buChar char="•"/>
            </a:pPr>
            <a:r>
              <a:rPr lang="tr-TR" dirty="0"/>
              <a:t>SGK’NIN GERİ ÖDEME KAPSAMINA ALMASI Tele sağlık hizmetlerinin maliyetlerini SGK karşılayabilir mi?</a:t>
            </a:r>
          </a:p>
          <a:p>
            <a:pPr marL="285750" indent="-285750">
              <a:buFont typeface="Arial" panose="020B0604020202020204" pitchFamily="34" charset="0"/>
              <a:buChar char="•"/>
            </a:pPr>
            <a:r>
              <a:rPr lang="tr-TR" dirty="0"/>
              <a:t>GİRİŞ ENGELLERİ: Sağlık Bakanlığı bu konuda ne tür giriş engelleri koyabilir mi?</a:t>
            </a:r>
          </a:p>
          <a:p>
            <a:pPr marL="285750" indent="-285750">
              <a:buFont typeface="Arial" panose="020B0604020202020204" pitchFamily="34" charset="0"/>
              <a:buChar char="•"/>
            </a:pPr>
            <a:r>
              <a:rPr lang="tr-TR" dirty="0"/>
              <a:t>5G TEKNOLOJİSİ:5G teknolojisi yaygınlaşabilir mi?</a:t>
            </a:r>
          </a:p>
          <a:p>
            <a:pPr marL="285750" indent="-285750">
              <a:buFont typeface="Arial" panose="020B0604020202020204" pitchFamily="34" charset="0"/>
              <a:buChar char="•"/>
            </a:pPr>
            <a:r>
              <a:rPr lang="tr-TR" dirty="0"/>
              <a:t>HEKİMLERİN TUTUMLARI: Hekimlerin ve meslek örgütlerinin bu konudaki tutumları ne olabilir?</a:t>
            </a:r>
          </a:p>
          <a:p>
            <a:pPr marL="285750" indent="-285750">
              <a:buFont typeface="Arial" panose="020B0604020202020204" pitchFamily="34" charset="0"/>
              <a:buChar char="•"/>
            </a:pPr>
            <a:r>
              <a:rPr lang="tr-TR" dirty="0"/>
              <a:t>BİLGİSAYAR OKUR YAZARLIĞI: Bilgisayar okur yazarlığı ne ölçüde artar?</a:t>
            </a:r>
          </a:p>
          <a:p>
            <a:pPr marL="285750" indent="-285750">
              <a:buFont typeface="Arial" panose="020B0604020202020204" pitchFamily="34" charset="0"/>
              <a:buChar char="•"/>
            </a:pPr>
            <a:r>
              <a:rPr lang="tr-TR" dirty="0"/>
              <a:t>YAŞLANMA: Yaşlanma gerçeğini düşündüğümüzde tele sağlık modelinin kronik hastalık yönetimi bakımından etkinliği ne olabilir?</a:t>
            </a:r>
          </a:p>
        </p:txBody>
      </p:sp>
      <p:sp>
        <p:nvSpPr>
          <p:cNvPr id="9" name="Metin kutusu 8"/>
          <p:cNvSpPr txBox="1"/>
          <p:nvPr/>
        </p:nvSpPr>
        <p:spPr>
          <a:xfrm>
            <a:off x="460375" y="4025462"/>
            <a:ext cx="2587625" cy="923330"/>
          </a:xfrm>
          <a:prstGeom prst="rect">
            <a:avLst/>
          </a:prstGeom>
          <a:noFill/>
        </p:spPr>
        <p:txBody>
          <a:bodyPr wrap="square" rtlCol="0">
            <a:spAutoFit/>
          </a:bodyPr>
          <a:lstStyle/>
          <a:p>
            <a:r>
              <a:rPr lang="tr-TR" dirty="0"/>
              <a:t>Tele sağlık konusunu etkileyen faktörler nelerdir?</a:t>
            </a:r>
          </a:p>
        </p:txBody>
      </p:sp>
    </p:spTree>
    <p:extLst>
      <p:ext uri="{BB962C8B-B14F-4D97-AF65-F5344CB8AC3E}">
        <p14:creationId xmlns:p14="http://schemas.microsoft.com/office/powerpoint/2010/main" val="394830279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4" y="407192"/>
            <a:ext cx="10007059"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b="1" dirty="0">
                <a:solidFill>
                  <a:schemeClr val="bg1"/>
                </a:solidFill>
                <a:latin typeface="+mj-lt"/>
              </a:rPr>
              <a:t>             </a:t>
            </a:r>
            <a:r>
              <a:rPr lang="tr-TR" sz="2000" b="1" dirty="0">
                <a:solidFill>
                  <a:schemeClr val="bg1"/>
                </a:solidFill>
                <a:latin typeface="+mj-lt"/>
              </a:rPr>
              <a:t>kritik belirsizliklerin saptanması: hangi konuda senaryo geliştirilmeli?</a:t>
            </a:r>
            <a:endParaRPr lang="en-US" sz="24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stCxn id="6" idx="3"/>
          </p:cNvCxnSpPr>
          <p:nvPr/>
        </p:nvCxnSpPr>
        <p:spPr>
          <a:xfrm flipV="1">
            <a:off x="10359483" y="713678"/>
            <a:ext cx="1832517" cy="34033"/>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2F63EA61-739F-4FC5-B1D0-D87CEA790BFC}" type="datetime1">
              <a:rPr lang="en-US" smtClean="0"/>
              <a:t>9/16/2022</a:t>
            </a:fld>
            <a:endParaRPr lang="en-US"/>
          </a:p>
        </p:txBody>
      </p:sp>
      <p:sp>
        <p:nvSpPr>
          <p:cNvPr id="2" name="Slayt Numarası Yer Tutucusu 1">
            <a:extLst>
              <a:ext uri="{FF2B5EF4-FFF2-40B4-BE49-F238E27FC236}">
                <a16:creationId xmlns:a16="http://schemas.microsoft.com/office/drawing/2014/main" id="{B2A87AE4-CE3C-432C-A39F-1DB7E2613466}"/>
              </a:ext>
            </a:extLst>
          </p:cNvPr>
          <p:cNvSpPr>
            <a:spLocks noGrp="1"/>
          </p:cNvSpPr>
          <p:nvPr>
            <p:ph type="sldNum" sz="quarter" idx="12"/>
          </p:nvPr>
        </p:nvSpPr>
        <p:spPr>
          <a:xfrm>
            <a:off x="8558626" y="6356349"/>
            <a:ext cx="2743200" cy="365125"/>
          </a:xfrm>
        </p:spPr>
        <p:txBody>
          <a:bodyPr/>
          <a:lstStyle/>
          <a:p>
            <a:fld id="{585A37CE-56CC-4263-A743-6EA01FAEC455}" type="slidenum">
              <a:rPr lang="en-US" smtClean="0"/>
              <a:t>33</a:t>
            </a:fld>
            <a:endParaRPr lang="en-US" dirty="0"/>
          </a:p>
        </p:txBody>
      </p:sp>
      <p:sp>
        <p:nvSpPr>
          <p:cNvPr id="10" name="AutoShape 2" descr="CPA Firms are at a Crossroads - 2012 and Beyond - AICPA Insight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7" name="Rectangle 1"/>
          <p:cNvSpPr>
            <a:spLocks noChangeArrowheads="1"/>
          </p:cNvSpPr>
          <p:nvPr/>
        </p:nvSpPr>
        <p:spPr bwMode="auto">
          <a:xfrm>
            <a:off x="3219450" y="267493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a:ln>
                  <a:noFill/>
                </a:ln>
                <a:solidFill>
                  <a:schemeClr val="tx1"/>
                </a:solidFill>
                <a:effectLst/>
                <a:latin typeface="Arial" panose="020B0604020202020204" pitchFamily="34" charset="0"/>
              </a:rPr>
            </a:br>
            <a:endParaRPr kumimoji="0" lang="tr-TR" altLang="tr-TR" sz="1800" b="0" i="0" u="none" strike="noStrike" cap="none" normalizeH="0" baseline="0">
              <a:ln>
                <a:noFill/>
              </a:ln>
              <a:solidFill>
                <a:schemeClr val="tx1"/>
              </a:solidFill>
              <a:effectLst/>
              <a:latin typeface="Arial" panose="020B0604020202020204" pitchFamily="34" charset="0"/>
            </a:endParaRPr>
          </a:p>
        </p:txBody>
      </p:sp>
      <p:sp>
        <p:nvSpPr>
          <p:cNvPr id="3" name="Metin kutusu 2"/>
          <p:cNvSpPr txBox="1"/>
          <p:nvPr/>
        </p:nvSpPr>
        <p:spPr>
          <a:xfrm>
            <a:off x="2560998" y="2029957"/>
            <a:ext cx="8714743" cy="1754326"/>
          </a:xfrm>
          <a:prstGeom prst="rect">
            <a:avLst/>
          </a:prstGeom>
          <a:noFill/>
        </p:spPr>
        <p:txBody>
          <a:bodyPr wrap="square" rtlCol="0">
            <a:spAutoFit/>
          </a:bodyPr>
          <a:lstStyle/>
          <a:p>
            <a:pPr marL="285750" lvl="0" indent="-285750">
              <a:buFont typeface="Arial" panose="020B0604020202020204" pitchFamily="34" charset="0"/>
              <a:buChar char="•"/>
            </a:pPr>
            <a:r>
              <a:rPr lang="tr-TR" dirty="0"/>
              <a:t>Senaryo geliştirme sürecinin üçüncü aşamasında bir önceki aşamada belirlenen faktörlerin kurum performansı açısından önemi ve bu faktörlerle ilgili senaryo ekibinin algıladığı belirsizliklerin derecesi saptanır.</a:t>
            </a:r>
          </a:p>
          <a:p>
            <a:pPr marL="285750" lvl="0" indent="-285750">
              <a:buFont typeface="Arial" panose="020B0604020202020204" pitchFamily="34" charset="0"/>
              <a:buChar char="•"/>
            </a:pPr>
            <a:r>
              <a:rPr lang="tr-TR" dirty="0"/>
              <a:t>Aşağıdaki faktörlerin kurumu etkileme derecesi nedir? Bu faktörlerle ilgili ne derece belirsizlik yaşıyoruz?</a:t>
            </a:r>
          </a:p>
          <a:p>
            <a:pPr lvl="0"/>
            <a:endParaRPr lang="tr-TR" dirty="0"/>
          </a:p>
        </p:txBody>
      </p:sp>
      <p:sp>
        <p:nvSpPr>
          <p:cNvPr id="12" name="Metin kutusu 11"/>
          <p:cNvSpPr txBox="1"/>
          <p:nvPr/>
        </p:nvSpPr>
        <p:spPr>
          <a:xfrm>
            <a:off x="838200" y="3784283"/>
            <a:ext cx="10786241" cy="2308324"/>
          </a:xfrm>
          <a:prstGeom prst="rect">
            <a:avLst/>
          </a:prstGeom>
          <a:noFill/>
        </p:spPr>
        <p:txBody>
          <a:bodyPr wrap="square" rtlCol="0">
            <a:spAutoFit/>
          </a:bodyPr>
          <a:lstStyle/>
          <a:p>
            <a:pPr marL="285750" indent="-285750">
              <a:buFont typeface="Arial" panose="020B0604020202020204" pitchFamily="34" charset="0"/>
              <a:buChar char="•"/>
            </a:pPr>
            <a:r>
              <a:rPr lang="tr-TR" dirty="0"/>
              <a:t>NÜFUSUN TERCİHLERİ Toplumun tele-sağlık hizmetleri ile ilgili tercihlerinde nasıl bir değişim ortaya çıkabilir?</a:t>
            </a:r>
          </a:p>
          <a:p>
            <a:pPr marL="285750" indent="-285750">
              <a:buFont typeface="Arial" panose="020B0604020202020204" pitchFamily="34" charset="0"/>
              <a:buChar char="•"/>
            </a:pPr>
            <a:r>
              <a:rPr lang="tr-TR" dirty="0"/>
              <a:t>SGK’NIN GERİ ÖDEME KAPSAMINA ALMASI Tele sağlık hizmetlerinin maliyetlerini SGK karşılayabilir mi?</a:t>
            </a:r>
          </a:p>
          <a:p>
            <a:pPr marL="285750" indent="-285750">
              <a:buFont typeface="Arial" panose="020B0604020202020204" pitchFamily="34" charset="0"/>
              <a:buChar char="•"/>
            </a:pPr>
            <a:r>
              <a:rPr lang="tr-TR" dirty="0"/>
              <a:t>GİRİŞ ENGELLERİ: Sağlık Bakanlığı bu konuda ne tür giriş engelleri koyabilir?</a:t>
            </a:r>
          </a:p>
          <a:p>
            <a:pPr marL="285750" indent="-285750">
              <a:buFont typeface="Arial" panose="020B0604020202020204" pitchFamily="34" charset="0"/>
              <a:buChar char="•"/>
            </a:pPr>
            <a:r>
              <a:rPr lang="tr-TR" dirty="0"/>
              <a:t>5G TEKNOLOJİSİ:5G teknolojisi yaygınlaşabilir mi?</a:t>
            </a:r>
          </a:p>
          <a:p>
            <a:pPr marL="285750" indent="-285750">
              <a:buFont typeface="Arial" panose="020B0604020202020204" pitchFamily="34" charset="0"/>
              <a:buChar char="•"/>
            </a:pPr>
            <a:r>
              <a:rPr lang="tr-TR" dirty="0"/>
              <a:t>HEKİMLERİN TUTUMLARI: Hekimlerin ve meslek örgütlerinin bu konudaki tutumları ne olabilir?</a:t>
            </a:r>
          </a:p>
          <a:p>
            <a:pPr marL="285750" indent="-285750">
              <a:buFont typeface="Arial" panose="020B0604020202020204" pitchFamily="34" charset="0"/>
              <a:buChar char="•"/>
            </a:pPr>
            <a:r>
              <a:rPr lang="tr-TR" dirty="0"/>
              <a:t>BİLGİSAYAR OKUR YAZARLIĞI: Bilgisayar okur yazarlığı ne ölçüde artar?</a:t>
            </a:r>
          </a:p>
          <a:p>
            <a:pPr marL="285750" indent="-285750">
              <a:buFont typeface="Arial" panose="020B0604020202020204" pitchFamily="34" charset="0"/>
              <a:buChar char="•"/>
            </a:pPr>
            <a:r>
              <a:rPr lang="tr-TR" dirty="0"/>
              <a:t>YAŞLANMA: Yaşlanma gerçeğini düşündüğümüzde tele sağlık modelinin kronik hastalık yönetimi bakımından etkinliği ne olabilir?</a:t>
            </a:r>
          </a:p>
        </p:txBody>
      </p:sp>
    </p:spTree>
    <p:extLst>
      <p:ext uri="{BB962C8B-B14F-4D97-AF65-F5344CB8AC3E}">
        <p14:creationId xmlns:p14="http://schemas.microsoft.com/office/powerpoint/2010/main" val="426676963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4" y="407192"/>
            <a:ext cx="10007059"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b="1" dirty="0">
                <a:solidFill>
                  <a:schemeClr val="bg1"/>
                </a:solidFill>
                <a:latin typeface="+mj-lt"/>
              </a:rPr>
              <a:t>             </a:t>
            </a:r>
            <a:r>
              <a:rPr lang="tr-TR" sz="2000" b="1" dirty="0">
                <a:solidFill>
                  <a:schemeClr val="bg1"/>
                </a:solidFill>
                <a:latin typeface="+mj-lt"/>
              </a:rPr>
              <a:t>kritik belirsizliklerin saptanması: hangi konuda senaryo geliştirilmeli?</a:t>
            </a:r>
            <a:endParaRPr lang="en-US" sz="24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stCxn id="6" idx="3"/>
          </p:cNvCxnSpPr>
          <p:nvPr/>
        </p:nvCxnSpPr>
        <p:spPr>
          <a:xfrm flipV="1">
            <a:off x="10359483" y="713678"/>
            <a:ext cx="1832517" cy="34033"/>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2F63EA61-739F-4FC5-B1D0-D87CEA790BFC}" type="datetime1">
              <a:rPr lang="en-US" smtClean="0"/>
              <a:t>9/16/2022</a:t>
            </a:fld>
            <a:endParaRPr lang="en-US"/>
          </a:p>
        </p:txBody>
      </p:sp>
      <p:sp>
        <p:nvSpPr>
          <p:cNvPr id="2" name="Slayt Numarası Yer Tutucusu 1">
            <a:extLst>
              <a:ext uri="{FF2B5EF4-FFF2-40B4-BE49-F238E27FC236}">
                <a16:creationId xmlns:a16="http://schemas.microsoft.com/office/drawing/2014/main" id="{B2A87AE4-CE3C-432C-A39F-1DB7E2613466}"/>
              </a:ext>
            </a:extLst>
          </p:cNvPr>
          <p:cNvSpPr>
            <a:spLocks noGrp="1"/>
          </p:cNvSpPr>
          <p:nvPr>
            <p:ph type="sldNum" sz="quarter" idx="12"/>
          </p:nvPr>
        </p:nvSpPr>
        <p:spPr>
          <a:xfrm>
            <a:off x="8558626" y="6356349"/>
            <a:ext cx="2743200" cy="365125"/>
          </a:xfrm>
        </p:spPr>
        <p:txBody>
          <a:bodyPr/>
          <a:lstStyle/>
          <a:p>
            <a:fld id="{585A37CE-56CC-4263-A743-6EA01FAEC455}" type="slidenum">
              <a:rPr lang="en-US" smtClean="0"/>
              <a:t>34</a:t>
            </a:fld>
            <a:endParaRPr lang="en-US" dirty="0"/>
          </a:p>
        </p:txBody>
      </p:sp>
      <p:sp>
        <p:nvSpPr>
          <p:cNvPr id="10" name="AutoShape 2" descr="CPA Firms are at a Crossroads - 2012 and Beyond - AICPA Insight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7" name="Rectangle 1"/>
          <p:cNvSpPr>
            <a:spLocks noChangeArrowheads="1"/>
          </p:cNvSpPr>
          <p:nvPr/>
        </p:nvSpPr>
        <p:spPr bwMode="auto">
          <a:xfrm>
            <a:off x="3219450" y="267493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a:ln>
                  <a:noFill/>
                </a:ln>
                <a:solidFill>
                  <a:schemeClr val="tx1"/>
                </a:solidFill>
                <a:effectLst/>
                <a:latin typeface="Arial" panose="020B0604020202020204" pitchFamily="34" charset="0"/>
              </a:rPr>
            </a:br>
            <a:endParaRPr kumimoji="0" lang="tr-TR" altLang="tr-TR" sz="1800" b="0" i="0" u="none" strike="noStrike" cap="none" normalizeH="0" baseline="0">
              <a:ln>
                <a:noFill/>
              </a:ln>
              <a:solidFill>
                <a:schemeClr val="tx1"/>
              </a:solidFill>
              <a:effectLst/>
              <a:latin typeface="Arial" panose="020B0604020202020204" pitchFamily="34" charset="0"/>
            </a:endParaRPr>
          </a:p>
        </p:txBody>
      </p:sp>
      <p:graphicFrame>
        <p:nvGraphicFramePr>
          <p:cNvPr id="4" name="Tablo 3"/>
          <p:cNvGraphicFramePr>
            <a:graphicFrameLocks noGrp="1"/>
          </p:cNvGraphicFramePr>
          <p:nvPr>
            <p:extLst>
              <p:ext uri="{D42A27DB-BD31-4B8C-83A1-F6EECF244321}">
                <p14:modId xmlns:p14="http://schemas.microsoft.com/office/powerpoint/2010/main" val="3372834778"/>
              </p:ext>
            </p:extLst>
          </p:nvPr>
        </p:nvGraphicFramePr>
        <p:xfrm>
          <a:off x="1650125" y="2165132"/>
          <a:ext cx="8502868" cy="3206442"/>
        </p:xfrm>
        <a:graphic>
          <a:graphicData uri="http://schemas.openxmlformats.org/drawingml/2006/table">
            <a:tbl>
              <a:tblPr firstRow="1" firstCol="1" bandRow="1">
                <a:tableStyleId>{1FECB4D8-DB02-4DC6-A0A2-4F2EBAE1DC90}</a:tableStyleId>
              </a:tblPr>
              <a:tblGrid>
                <a:gridCol w="4443601">
                  <a:extLst>
                    <a:ext uri="{9D8B030D-6E8A-4147-A177-3AD203B41FA5}">
                      <a16:colId xmlns:a16="http://schemas.microsoft.com/office/drawing/2014/main" val="1108967225"/>
                    </a:ext>
                  </a:extLst>
                </a:gridCol>
                <a:gridCol w="1989689">
                  <a:extLst>
                    <a:ext uri="{9D8B030D-6E8A-4147-A177-3AD203B41FA5}">
                      <a16:colId xmlns:a16="http://schemas.microsoft.com/office/drawing/2014/main" val="3970599687"/>
                    </a:ext>
                  </a:extLst>
                </a:gridCol>
                <a:gridCol w="2069578">
                  <a:extLst>
                    <a:ext uri="{9D8B030D-6E8A-4147-A177-3AD203B41FA5}">
                      <a16:colId xmlns:a16="http://schemas.microsoft.com/office/drawing/2014/main" val="2200181001"/>
                    </a:ext>
                  </a:extLst>
                </a:gridCol>
              </a:tblGrid>
              <a:tr h="379686">
                <a:tc>
                  <a:txBody>
                    <a:bodyPr/>
                    <a:lstStyle/>
                    <a:p>
                      <a:pPr>
                        <a:spcAft>
                          <a:spcPts val="0"/>
                        </a:spcAft>
                      </a:pPr>
                      <a:r>
                        <a:rPr lang="tr-TR" sz="1800" dirty="0">
                          <a:effectLst/>
                        </a:rPr>
                        <a:t>Çevresel Faktörler</a:t>
                      </a: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spcAft>
                          <a:spcPts val="0"/>
                        </a:spcAft>
                      </a:pPr>
                      <a:r>
                        <a:rPr lang="tr-TR" sz="1800" dirty="0">
                          <a:effectLst/>
                        </a:rPr>
                        <a:t>Kurumu Etkileme Derecesi</a:t>
                      </a: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spcAft>
                          <a:spcPts val="0"/>
                        </a:spcAft>
                      </a:pPr>
                      <a:r>
                        <a:rPr lang="tr-TR" sz="1800" dirty="0">
                          <a:effectLst/>
                        </a:rPr>
                        <a:t>Algılanan Belirsizlik Derecesi</a:t>
                      </a: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3883829064"/>
                  </a:ext>
                </a:extLst>
              </a:tr>
              <a:tr h="379686">
                <a:tc>
                  <a:txBody>
                    <a:bodyPr/>
                    <a:lstStyle/>
                    <a:p>
                      <a:pPr>
                        <a:spcAft>
                          <a:spcPts val="0"/>
                        </a:spcAft>
                      </a:pPr>
                      <a:r>
                        <a:rPr lang="tr-TR" sz="1800" dirty="0">
                          <a:effectLst/>
                        </a:rPr>
                        <a:t>Nüfusun Tercihleri</a:t>
                      </a: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spcAft>
                          <a:spcPts val="0"/>
                        </a:spcAft>
                      </a:pPr>
                      <a:r>
                        <a:rPr lang="tr-TR" sz="1800">
                          <a:effectLst/>
                        </a:rPr>
                        <a:t>10</a:t>
                      </a:r>
                      <a:endParaRPr lang="tr-TR"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spcAft>
                          <a:spcPts val="0"/>
                        </a:spcAft>
                      </a:pPr>
                      <a:r>
                        <a:rPr lang="tr-TR" sz="1800">
                          <a:effectLst/>
                        </a:rPr>
                        <a:t>9</a:t>
                      </a:r>
                      <a:endParaRPr lang="tr-TR"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61328815"/>
                  </a:ext>
                </a:extLst>
              </a:tr>
              <a:tr h="379686">
                <a:tc>
                  <a:txBody>
                    <a:bodyPr/>
                    <a:lstStyle/>
                    <a:p>
                      <a:pPr>
                        <a:spcAft>
                          <a:spcPts val="0"/>
                        </a:spcAft>
                      </a:pPr>
                      <a:r>
                        <a:rPr lang="tr-TR" sz="1800" dirty="0" err="1">
                          <a:effectLst/>
                        </a:rPr>
                        <a:t>SGK'nın</a:t>
                      </a:r>
                      <a:r>
                        <a:rPr lang="tr-TR" sz="1800" dirty="0">
                          <a:effectLst/>
                        </a:rPr>
                        <a:t> geri ödeme kapsamına alması</a:t>
                      </a: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spcAft>
                          <a:spcPts val="0"/>
                        </a:spcAft>
                      </a:pPr>
                      <a:r>
                        <a:rPr lang="tr-TR" sz="1800">
                          <a:effectLst/>
                        </a:rPr>
                        <a:t>8</a:t>
                      </a:r>
                      <a:endParaRPr lang="tr-TR"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spcAft>
                          <a:spcPts val="0"/>
                        </a:spcAft>
                      </a:pPr>
                      <a:r>
                        <a:rPr lang="tr-TR" sz="1800">
                          <a:effectLst/>
                        </a:rPr>
                        <a:t>10</a:t>
                      </a:r>
                      <a:endParaRPr lang="tr-TR"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2248343605"/>
                  </a:ext>
                </a:extLst>
              </a:tr>
              <a:tr h="379686">
                <a:tc>
                  <a:txBody>
                    <a:bodyPr/>
                    <a:lstStyle/>
                    <a:p>
                      <a:pPr>
                        <a:spcAft>
                          <a:spcPts val="0"/>
                        </a:spcAft>
                      </a:pPr>
                      <a:r>
                        <a:rPr lang="tr-TR" sz="1800" dirty="0">
                          <a:effectLst/>
                        </a:rPr>
                        <a:t>SB tarafından yaratılabilecek giriş engelleri</a:t>
                      </a: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spcAft>
                          <a:spcPts val="0"/>
                        </a:spcAft>
                      </a:pPr>
                      <a:r>
                        <a:rPr lang="tr-TR" sz="1800">
                          <a:effectLst/>
                        </a:rPr>
                        <a:t>6</a:t>
                      </a:r>
                      <a:endParaRPr lang="tr-TR"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spcAft>
                          <a:spcPts val="0"/>
                        </a:spcAft>
                      </a:pPr>
                      <a:r>
                        <a:rPr lang="tr-TR" sz="1800">
                          <a:effectLst/>
                        </a:rPr>
                        <a:t>6</a:t>
                      </a:r>
                      <a:endParaRPr lang="tr-TR"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704109151"/>
                  </a:ext>
                </a:extLst>
              </a:tr>
              <a:tr h="379686">
                <a:tc>
                  <a:txBody>
                    <a:bodyPr/>
                    <a:lstStyle/>
                    <a:p>
                      <a:pPr>
                        <a:spcAft>
                          <a:spcPts val="0"/>
                        </a:spcAft>
                      </a:pPr>
                      <a:r>
                        <a:rPr lang="tr-TR" sz="1800" dirty="0">
                          <a:effectLst/>
                        </a:rPr>
                        <a:t>5G Teknolojisi</a:t>
                      </a: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spcAft>
                          <a:spcPts val="0"/>
                        </a:spcAft>
                      </a:pPr>
                      <a:r>
                        <a:rPr lang="tr-TR" sz="1800">
                          <a:effectLst/>
                        </a:rPr>
                        <a:t>4</a:t>
                      </a:r>
                      <a:endParaRPr lang="tr-TR"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spcAft>
                          <a:spcPts val="0"/>
                        </a:spcAft>
                      </a:pPr>
                      <a:r>
                        <a:rPr lang="tr-TR" sz="1800">
                          <a:effectLst/>
                        </a:rPr>
                        <a:t>7</a:t>
                      </a:r>
                      <a:endParaRPr lang="tr-TR"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3047512989"/>
                  </a:ext>
                </a:extLst>
              </a:tr>
              <a:tr h="379686">
                <a:tc>
                  <a:txBody>
                    <a:bodyPr/>
                    <a:lstStyle/>
                    <a:p>
                      <a:pPr>
                        <a:spcAft>
                          <a:spcPts val="0"/>
                        </a:spcAft>
                      </a:pPr>
                      <a:r>
                        <a:rPr lang="tr-TR" sz="1800" dirty="0">
                          <a:effectLst/>
                        </a:rPr>
                        <a:t>Hekimlerin tutumları</a:t>
                      </a: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spcAft>
                          <a:spcPts val="0"/>
                        </a:spcAft>
                      </a:pPr>
                      <a:r>
                        <a:rPr lang="tr-TR" sz="1800">
                          <a:effectLst/>
                        </a:rPr>
                        <a:t>8</a:t>
                      </a:r>
                      <a:endParaRPr lang="tr-TR"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spcAft>
                          <a:spcPts val="0"/>
                        </a:spcAft>
                      </a:pPr>
                      <a:r>
                        <a:rPr lang="tr-TR" sz="1800">
                          <a:effectLst/>
                        </a:rPr>
                        <a:t>5</a:t>
                      </a:r>
                      <a:endParaRPr lang="tr-TR"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1393315264"/>
                  </a:ext>
                </a:extLst>
              </a:tr>
              <a:tr h="379686">
                <a:tc>
                  <a:txBody>
                    <a:bodyPr/>
                    <a:lstStyle/>
                    <a:p>
                      <a:pPr>
                        <a:spcAft>
                          <a:spcPts val="0"/>
                        </a:spcAft>
                      </a:pPr>
                      <a:r>
                        <a:rPr lang="tr-TR" sz="1800" dirty="0">
                          <a:effectLst/>
                        </a:rPr>
                        <a:t>Bilgisayar okur yazarlığı</a:t>
                      </a: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spcAft>
                          <a:spcPts val="0"/>
                        </a:spcAft>
                      </a:pPr>
                      <a:r>
                        <a:rPr lang="tr-TR" sz="1800" dirty="0">
                          <a:effectLst/>
                        </a:rPr>
                        <a:t>4</a:t>
                      </a: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spcAft>
                          <a:spcPts val="0"/>
                        </a:spcAft>
                      </a:pPr>
                      <a:r>
                        <a:rPr lang="tr-TR" sz="1800" dirty="0">
                          <a:effectLst/>
                        </a:rPr>
                        <a:t>3</a:t>
                      </a: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1471738282"/>
                  </a:ext>
                </a:extLst>
              </a:tr>
              <a:tr h="379686">
                <a:tc>
                  <a:txBody>
                    <a:bodyPr/>
                    <a:lstStyle/>
                    <a:p>
                      <a:pPr>
                        <a:spcAft>
                          <a:spcPts val="0"/>
                        </a:spcAft>
                      </a:pPr>
                      <a:r>
                        <a:rPr lang="tr-TR" sz="1800" dirty="0">
                          <a:effectLst/>
                        </a:rPr>
                        <a:t>Yaşlanma</a:t>
                      </a: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spcAft>
                          <a:spcPts val="0"/>
                        </a:spcAft>
                      </a:pPr>
                      <a:r>
                        <a:rPr lang="tr-TR" sz="1800" dirty="0">
                          <a:effectLst/>
                        </a:rPr>
                        <a:t>8</a:t>
                      </a: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spcAft>
                          <a:spcPts val="0"/>
                        </a:spcAft>
                      </a:pPr>
                      <a:r>
                        <a:rPr lang="tr-TR" sz="1800" dirty="0">
                          <a:effectLst/>
                        </a:rPr>
                        <a:t>2</a:t>
                      </a: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4257847599"/>
                  </a:ext>
                </a:extLst>
              </a:tr>
            </a:tbl>
          </a:graphicData>
        </a:graphic>
      </p:graphicFrame>
    </p:spTree>
    <p:extLst>
      <p:ext uri="{BB962C8B-B14F-4D97-AF65-F5344CB8AC3E}">
        <p14:creationId xmlns:p14="http://schemas.microsoft.com/office/powerpoint/2010/main" val="365718577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7" name="Group 56"/>
          <p:cNvGrpSpPr/>
          <p:nvPr/>
        </p:nvGrpSpPr>
        <p:grpSpPr>
          <a:xfrm>
            <a:off x="4008439" y="1700213"/>
            <a:ext cx="5832475" cy="3817938"/>
            <a:chOff x="2484438" y="1700213"/>
            <a:chExt cx="5832475" cy="3817938"/>
          </a:xfrm>
        </p:grpSpPr>
        <p:sp>
          <p:nvSpPr>
            <p:cNvPr id="56" name="TextBox 55"/>
            <p:cNvSpPr txBox="1"/>
            <p:nvPr/>
          </p:nvSpPr>
          <p:spPr>
            <a:xfrm>
              <a:off x="2484438" y="1700213"/>
              <a:ext cx="255198" cy="107722"/>
            </a:xfrm>
            <a:prstGeom prst="rect">
              <a:avLst/>
            </a:prstGeom>
            <a:noFill/>
          </p:spPr>
          <p:txBody>
            <a:bodyPr wrap="none" rtlCol="0">
              <a:spAutoFit/>
            </a:bodyPr>
            <a:lstStyle/>
            <a:p>
              <a:r>
                <a:rPr lang="en-US" sz="100" dirty="0">
                  <a:solidFill>
                    <a:schemeClr val="bg1"/>
                  </a:solidFill>
                </a:rPr>
                <a:t>Showeet.com</a:t>
              </a:r>
            </a:p>
          </p:txBody>
        </p:sp>
        <p:grpSp>
          <p:nvGrpSpPr>
            <p:cNvPr id="48" name="Group 47"/>
            <p:cNvGrpSpPr/>
            <p:nvPr/>
          </p:nvGrpSpPr>
          <p:grpSpPr>
            <a:xfrm>
              <a:off x="2484438" y="1700213"/>
              <a:ext cx="5832475" cy="3817938"/>
              <a:chOff x="2484438" y="1700213"/>
              <a:chExt cx="5832475" cy="3817938"/>
            </a:xfrm>
          </p:grpSpPr>
          <p:sp>
            <p:nvSpPr>
              <p:cNvPr id="49" name="Rectangle 48"/>
              <p:cNvSpPr/>
              <p:nvPr/>
            </p:nvSpPr>
            <p:spPr>
              <a:xfrm>
                <a:off x="2484438" y="1700213"/>
                <a:ext cx="5832475" cy="3816350"/>
              </a:xfrm>
              <a:prstGeom prst="rect">
                <a:avLst/>
              </a:prstGeom>
              <a:no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cxnSp>
            <p:nvCxnSpPr>
              <p:cNvPr id="50" name="Straight Connector 49"/>
              <p:cNvCxnSpPr/>
              <p:nvPr/>
            </p:nvCxnSpPr>
            <p:spPr>
              <a:xfrm rot="5400000">
                <a:off x="2520686" y="3608388"/>
                <a:ext cx="3816350" cy="1588"/>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5400000">
                <a:off x="4464315" y="3607594"/>
                <a:ext cx="3816350" cy="1588"/>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a:off x="2484438" y="2972330"/>
                <a:ext cx="5832475" cy="1588"/>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a:off x="2484438" y="1700213"/>
                <a:ext cx="5832475" cy="1588"/>
              </a:xfrm>
              <a:prstGeom prst="line">
                <a:avLst/>
              </a:prstGeom>
              <a:ln w="3175">
                <a:solidFill>
                  <a:schemeClr val="accent1">
                    <a:shade val="95000"/>
                    <a:satMod val="105000"/>
                    <a:alpha val="10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a:off x="2484438" y="4244447"/>
                <a:ext cx="5832475" cy="1588"/>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a:off x="2484438" y="5516563"/>
                <a:ext cx="5832475" cy="1588"/>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grpSp>
      <p:sp>
        <p:nvSpPr>
          <p:cNvPr id="12" name="TextBox 11"/>
          <p:cNvSpPr txBox="1"/>
          <p:nvPr/>
        </p:nvSpPr>
        <p:spPr>
          <a:xfrm>
            <a:off x="4243953" y="5572141"/>
            <a:ext cx="1383415" cy="307777"/>
          </a:xfrm>
          <a:prstGeom prst="rect">
            <a:avLst/>
          </a:prstGeom>
          <a:noFill/>
        </p:spPr>
        <p:txBody>
          <a:bodyPr wrap="square" rtlCol="0">
            <a:spAutoFit/>
          </a:bodyPr>
          <a:lstStyle/>
          <a:p>
            <a:pPr algn="ctr"/>
            <a:r>
              <a:rPr lang="tr-TR" sz="1400" dirty="0"/>
              <a:t>Düşük</a:t>
            </a:r>
            <a:endParaRPr lang="en-US" sz="1400" dirty="0"/>
          </a:p>
        </p:txBody>
      </p:sp>
      <p:sp>
        <p:nvSpPr>
          <p:cNvPr id="13" name="TextBox 12"/>
          <p:cNvSpPr txBox="1"/>
          <p:nvPr/>
        </p:nvSpPr>
        <p:spPr>
          <a:xfrm>
            <a:off x="6118122" y="5572141"/>
            <a:ext cx="1397249" cy="307777"/>
          </a:xfrm>
          <a:prstGeom prst="rect">
            <a:avLst/>
          </a:prstGeom>
          <a:noFill/>
        </p:spPr>
        <p:txBody>
          <a:bodyPr wrap="square" rtlCol="0">
            <a:spAutoFit/>
          </a:bodyPr>
          <a:lstStyle/>
          <a:p>
            <a:pPr algn="ctr"/>
            <a:r>
              <a:rPr lang="tr-TR" sz="1400" dirty="0"/>
              <a:t>Orta</a:t>
            </a:r>
            <a:endParaRPr lang="en-US" sz="1400" dirty="0"/>
          </a:p>
        </p:txBody>
      </p:sp>
      <p:sp>
        <p:nvSpPr>
          <p:cNvPr id="14" name="TextBox 13"/>
          <p:cNvSpPr txBox="1"/>
          <p:nvPr/>
        </p:nvSpPr>
        <p:spPr>
          <a:xfrm>
            <a:off x="8174069" y="5572141"/>
            <a:ext cx="1397249" cy="307777"/>
          </a:xfrm>
          <a:prstGeom prst="rect">
            <a:avLst/>
          </a:prstGeom>
          <a:noFill/>
        </p:spPr>
        <p:txBody>
          <a:bodyPr wrap="square" rtlCol="0">
            <a:spAutoFit/>
          </a:bodyPr>
          <a:lstStyle/>
          <a:p>
            <a:pPr algn="ctr"/>
            <a:r>
              <a:rPr lang="tr-TR" sz="1400" dirty="0"/>
              <a:t>Yüksek</a:t>
            </a:r>
            <a:endParaRPr lang="en-US" sz="1400" dirty="0"/>
          </a:p>
        </p:txBody>
      </p:sp>
      <p:sp>
        <p:nvSpPr>
          <p:cNvPr id="15" name="TextBox 14"/>
          <p:cNvSpPr txBox="1"/>
          <p:nvPr/>
        </p:nvSpPr>
        <p:spPr>
          <a:xfrm>
            <a:off x="2860244" y="2071679"/>
            <a:ext cx="931500" cy="307777"/>
          </a:xfrm>
          <a:prstGeom prst="rect">
            <a:avLst/>
          </a:prstGeom>
          <a:noFill/>
        </p:spPr>
        <p:txBody>
          <a:bodyPr wrap="square" rtlCol="0">
            <a:spAutoFit/>
          </a:bodyPr>
          <a:lstStyle/>
          <a:p>
            <a:pPr algn="r"/>
            <a:r>
              <a:rPr lang="tr-TR" sz="1400" dirty="0"/>
              <a:t>Yüksek</a:t>
            </a:r>
            <a:endParaRPr lang="en-US" sz="1400" dirty="0"/>
          </a:p>
        </p:txBody>
      </p:sp>
      <p:sp>
        <p:nvSpPr>
          <p:cNvPr id="16" name="TextBox 15"/>
          <p:cNvSpPr txBox="1"/>
          <p:nvPr/>
        </p:nvSpPr>
        <p:spPr>
          <a:xfrm>
            <a:off x="2831821" y="3391420"/>
            <a:ext cx="931500" cy="307777"/>
          </a:xfrm>
          <a:prstGeom prst="rect">
            <a:avLst/>
          </a:prstGeom>
          <a:noFill/>
        </p:spPr>
        <p:txBody>
          <a:bodyPr wrap="square" rtlCol="0">
            <a:spAutoFit/>
          </a:bodyPr>
          <a:lstStyle/>
          <a:p>
            <a:pPr algn="r"/>
            <a:r>
              <a:rPr lang="tr-TR" sz="1400" dirty="0"/>
              <a:t>Orta</a:t>
            </a:r>
            <a:endParaRPr lang="en-US" sz="1400" dirty="0"/>
          </a:p>
        </p:txBody>
      </p:sp>
      <p:sp>
        <p:nvSpPr>
          <p:cNvPr id="17" name="TextBox 16"/>
          <p:cNvSpPr txBox="1"/>
          <p:nvPr/>
        </p:nvSpPr>
        <p:spPr>
          <a:xfrm>
            <a:off x="2836978" y="4572009"/>
            <a:ext cx="931500" cy="307777"/>
          </a:xfrm>
          <a:prstGeom prst="rect">
            <a:avLst/>
          </a:prstGeom>
          <a:noFill/>
        </p:spPr>
        <p:txBody>
          <a:bodyPr wrap="square" rtlCol="0">
            <a:spAutoFit/>
          </a:bodyPr>
          <a:lstStyle/>
          <a:p>
            <a:pPr algn="r"/>
            <a:r>
              <a:rPr lang="tr-TR" sz="1400" dirty="0"/>
              <a:t>Düşük</a:t>
            </a:r>
            <a:endParaRPr lang="en-US" sz="1400" dirty="0"/>
          </a:p>
        </p:txBody>
      </p:sp>
      <p:sp>
        <p:nvSpPr>
          <p:cNvPr id="18" name="TextBox 17"/>
          <p:cNvSpPr txBox="1"/>
          <p:nvPr/>
        </p:nvSpPr>
        <p:spPr>
          <a:xfrm rot="16200000">
            <a:off x="783355" y="3358323"/>
            <a:ext cx="4337560" cy="338554"/>
          </a:xfrm>
          <a:prstGeom prst="rect">
            <a:avLst/>
          </a:prstGeom>
          <a:noFill/>
        </p:spPr>
        <p:txBody>
          <a:bodyPr wrap="square" rtlCol="0" anchor="ctr">
            <a:spAutoFit/>
          </a:bodyPr>
          <a:lstStyle/>
          <a:p>
            <a:pPr algn="ctr"/>
            <a:r>
              <a:rPr lang="tr-TR" sz="1600" b="1" dirty="0"/>
              <a:t>Kurumu Etkileme Derecesi</a:t>
            </a:r>
            <a:endParaRPr lang="en-US" sz="1600" b="1" dirty="0"/>
          </a:p>
        </p:txBody>
      </p:sp>
      <p:sp>
        <p:nvSpPr>
          <p:cNvPr id="19" name="TextBox 18"/>
          <p:cNvSpPr txBox="1"/>
          <p:nvPr/>
        </p:nvSpPr>
        <p:spPr>
          <a:xfrm>
            <a:off x="4579236" y="5929330"/>
            <a:ext cx="4357718" cy="338554"/>
          </a:xfrm>
          <a:prstGeom prst="rect">
            <a:avLst/>
          </a:prstGeom>
          <a:noFill/>
        </p:spPr>
        <p:txBody>
          <a:bodyPr wrap="square" rtlCol="0" anchor="ctr">
            <a:spAutoFit/>
          </a:bodyPr>
          <a:lstStyle/>
          <a:p>
            <a:pPr algn="ctr"/>
            <a:r>
              <a:rPr lang="tr-TR" sz="1600" b="1" dirty="0"/>
              <a:t>Belirsizlik Derecesi</a:t>
            </a:r>
            <a:endParaRPr lang="en-US" sz="1600" b="1" dirty="0"/>
          </a:p>
        </p:txBody>
      </p:sp>
      <p:graphicFrame>
        <p:nvGraphicFramePr>
          <p:cNvPr id="34" name="Chart 33"/>
          <p:cNvGraphicFramePr/>
          <p:nvPr/>
        </p:nvGraphicFramePr>
        <p:xfrm>
          <a:off x="7548986" y="1717663"/>
          <a:ext cx="1250165" cy="107157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6" name="Chart 35"/>
          <p:cNvGraphicFramePr/>
          <p:nvPr/>
        </p:nvGraphicFramePr>
        <p:xfrm>
          <a:off x="6238876" y="3143248"/>
          <a:ext cx="1000132" cy="85725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7" name="Chart 36"/>
          <p:cNvGraphicFramePr/>
          <p:nvPr/>
        </p:nvGraphicFramePr>
        <p:xfrm>
          <a:off x="4238612" y="4429132"/>
          <a:ext cx="1143008" cy="857256"/>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38" name="Chart 37"/>
          <p:cNvGraphicFramePr/>
          <p:nvPr/>
        </p:nvGraphicFramePr>
        <p:xfrm>
          <a:off x="8453454" y="4286256"/>
          <a:ext cx="857256" cy="1000132"/>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39" name="Chart 38"/>
          <p:cNvGraphicFramePr/>
          <p:nvPr/>
        </p:nvGraphicFramePr>
        <p:xfrm>
          <a:off x="1524000" y="5643578"/>
          <a:ext cx="1143008" cy="857256"/>
        </p:xfrm>
        <a:graphic>
          <a:graphicData uri="http://schemas.openxmlformats.org/drawingml/2006/chart">
            <c:chart xmlns:c="http://schemas.openxmlformats.org/drawingml/2006/chart" xmlns:r="http://schemas.openxmlformats.org/officeDocument/2006/relationships" r:id="rId6"/>
          </a:graphicData>
        </a:graphic>
      </p:graphicFrame>
      <p:grpSp>
        <p:nvGrpSpPr>
          <p:cNvPr id="59" name="Group 54">
            <a:extLst>
              <a:ext uri="{FF2B5EF4-FFF2-40B4-BE49-F238E27FC236}">
                <a16:creationId xmlns:a16="http://schemas.microsoft.com/office/drawing/2014/main" id="{2D7B8A0E-8799-49E2-8673-B6383A9AE3B9}"/>
              </a:ext>
            </a:extLst>
          </p:cNvPr>
          <p:cNvGrpSpPr/>
          <p:nvPr/>
        </p:nvGrpSpPr>
        <p:grpSpPr>
          <a:xfrm>
            <a:off x="3779776" y="1432406"/>
            <a:ext cx="6031001" cy="4409516"/>
            <a:chOff x="2681712" y="1007107"/>
            <a:chExt cx="5643603" cy="4931244"/>
          </a:xfrm>
        </p:grpSpPr>
        <p:cxnSp>
          <p:nvCxnSpPr>
            <p:cNvPr id="60" name="Straight Arrow Connector 25">
              <a:extLst>
                <a:ext uri="{FF2B5EF4-FFF2-40B4-BE49-F238E27FC236}">
                  <a16:creationId xmlns:a16="http://schemas.microsoft.com/office/drawing/2014/main" id="{9D0C8D5A-227E-4CEF-90FB-C926DDCB3B5F}"/>
                </a:ext>
              </a:extLst>
            </p:cNvPr>
            <p:cNvCxnSpPr/>
            <p:nvPr/>
          </p:nvCxnSpPr>
          <p:spPr>
            <a:xfrm rot="5400000" flipH="1" flipV="1">
              <a:off x="217206" y="3471613"/>
              <a:ext cx="4930810" cy="179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1" name="Straight Arrow Connector 27">
              <a:extLst>
                <a:ext uri="{FF2B5EF4-FFF2-40B4-BE49-F238E27FC236}">
                  <a16:creationId xmlns:a16="http://schemas.microsoft.com/office/drawing/2014/main" id="{72774031-4BB1-4056-90D2-FEA57D415122}"/>
                </a:ext>
              </a:extLst>
            </p:cNvPr>
            <p:cNvCxnSpPr/>
            <p:nvPr/>
          </p:nvCxnSpPr>
          <p:spPr>
            <a:xfrm>
              <a:off x="2681713" y="5936328"/>
              <a:ext cx="5643602" cy="202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sp>
        <p:nvSpPr>
          <p:cNvPr id="30" name="Serbest Form: Şekil 29">
            <a:extLst>
              <a:ext uri="{FF2B5EF4-FFF2-40B4-BE49-F238E27FC236}">
                <a16:creationId xmlns:a16="http://schemas.microsoft.com/office/drawing/2014/main" id="{DB5ABC87-5DA6-467B-B102-B9845A6F9D85}"/>
              </a:ext>
            </a:extLst>
          </p:cNvPr>
          <p:cNvSpPr/>
          <p:nvPr/>
        </p:nvSpPr>
        <p:spPr>
          <a:xfrm>
            <a:off x="7105702" y="1742022"/>
            <a:ext cx="2658693" cy="1887562"/>
          </a:xfrm>
          <a:custGeom>
            <a:avLst/>
            <a:gdLst>
              <a:gd name="connsiteX0" fmla="*/ 0 w 2640563"/>
              <a:gd name="connsiteY0" fmla="*/ 0 h 1987420"/>
              <a:gd name="connsiteX1" fmla="*/ 606490 w 2640563"/>
              <a:gd name="connsiteY1" fmla="*/ 1464906 h 1987420"/>
              <a:gd name="connsiteX2" fmla="*/ 2640563 w 2640563"/>
              <a:gd name="connsiteY2" fmla="*/ 1987420 h 1987420"/>
            </a:gdLst>
            <a:ahLst/>
            <a:cxnLst>
              <a:cxn ang="0">
                <a:pos x="connsiteX0" y="connsiteY0"/>
              </a:cxn>
              <a:cxn ang="0">
                <a:pos x="connsiteX1" y="connsiteY1"/>
              </a:cxn>
              <a:cxn ang="0">
                <a:pos x="connsiteX2" y="connsiteY2"/>
              </a:cxn>
            </a:cxnLst>
            <a:rect l="l" t="t" r="r" b="b"/>
            <a:pathLst>
              <a:path w="2640563" h="1987420">
                <a:moveTo>
                  <a:pt x="0" y="0"/>
                </a:moveTo>
                <a:cubicBezTo>
                  <a:pt x="83198" y="566834"/>
                  <a:pt x="166396" y="1133669"/>
                  <a:pt x="606490" y="1464906"/>
                </a:cubicBezTo>
                <a:cubicBezTo>
                  <a:pt x="1046584" y="1796143"/>
                  <a:pt x="2284445" y="1903445"/>
                  <a:pt x="2640563" y="1987420"/>
                </a:cubicBezTo>
              </a:path>
            </a:pathLst>
          </a:cu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sz="1600" dirty="0"/>
          </a:p>
        </p:txBody>
      </p:sp>
      <p:sp>
        <p:nvSpPr>
          <p:cNvPr id="63" name="Metin kutusu 62">
            <a:extLst>
              <a:ext uri="{FF2B5EF4-FFF2-40B4-BE49-F238E27FC236}">
                <a16:creationId xmlns:a16="http://schemas.microsoft.com/office/drawing/2014/main" id="{5EEAFFAE-BB52-4C11-BAE2-3CA969957AB2}"/>
              </a:ext>
            </a:extLst>
          </p:cNvPr>
          <p:cNvSpPr txBox="1"/>
          <p:nvPr/>
        </p:nvSpPr>
        <p:spPr>
          <a:xfrm>
            <a:off x="6170351" y="2367449"/>
            <a:ext cx="2190282" cy="584775"/>
          </a:xfrm>
          <a:prstGeom prst="rect">
            <a:avLst/>
          </a:prstGeom>
          <a:noFill/>
        </p:spPr>
        <p:txBody>
          <a:bodyPr wrap="square" rtlCol="0">
            <a:spAutoFit/>
          </a:bodyPr>
          <a:lstStyle/>
          <a:p>
            <a:pPr marL="342900" indent="-342900">
              <a:buFont typeface="Wingdings" panose="05000000000000000000" pitchFamily="2" charset="2"/>
              <a:buChar char="q"/>
            </a:pPr>
            <a:r>
              <a:rPr lang="tr-TR" sz="1600" dirty="0"/>
              <a:t>Hekimlerin tutumları</a:t>
            </a:r>
          </a:p>
        </p:txBody>
      </p:sp>
      <p:sp>
        <p:nvSpPr>
          <p:cNvPr id="65" name="Metin kutusu 64">
            <a:extLst>
              <a:ext uri="{FF2B5EF4-FFF2-40B4-BE49-F238E27FC236}">
                <a16:creationId xmlns:a16="http://schemas.microsoft.com/office/drawing/2014/main" id="{644F231D-07AC-4224-B42B-2FF31C1485D0}"/>
              </a:ext>
            </a:extLst>
          </p:cNvPr>
          <p:cNvSpPr txBox="1"/>
          <p:nvPr/>
        </p:nvSpPr>
        <p:spPr>
          <a:xfrm>
            <a:off x="4054397" y="2357676"/>
            <a:ext cx="2190282" cy="338554"/>
          </a:xfrm>
          <a:prstGeom prst="rect">
            <a:avLst/>
          </a:prstGeom>
          <a:noFill/>
        </p:spPr>
        <p:txBody>
          <a:bodyPr wrap="square" rtlCol="0">
            <a:spAutoFit/>
          </a:bodyPr>
          <a:lstStyle/>
          <a:p>
            <a:pPr marL="342900" indent="-342900">
              <a:buFont typeface="Wingdings" panose="05000000000000000000" pitchFamily="2" charset="2"/>
              <a:buChar char="q"/>
            </a:pPr>
            <a:r>
              <a:rPr lang="tr-TR" sz="1600" dirty="0"/>
              <a:t>Yaşlanan nüfus</a:t>
            </a:r>
          </a:p>
        </p:txBody>
      </p:sp>
      <p:sp>
        <p:nvSpPr>
          <p:cNvPr id="69" name="Metin kutusu 68">
            <a:extLst>
              <a:ext uri="{FF2B5EF4-FFF2-40B4-BE49-F238E27FC236}">
                <a16:creationId xmlns:a16="http://schemas.microsoft.com/office/drawing/2014/main" id="{08919D86-23A2-47C8-9BAE-26F41AAF4F87}"/>
              </a:ext>
            </a:extLst>
          </p:cNvPr>
          <p:cNvSpPr txBox="1"/>
          <p:nvPr/>
        </p:nvSpPr>
        <p:spPr>
          <a:xfrm>
            <a:off x="7465749" y="3738601"/>
            <a:ext cx="2190282" cy="338554"/>
          </a:xfrm>
          <a:prstGeom prst="rect">
            <a:avLst/>
          </a:prstGeom>
          <a:noFill/>
        </p:spPr>
        <p:txBody>
          <a:bodyPr wrap="square" rtlCol="0">
            <a:spAutoFit/>
          </a:bodyPr>
          <a:lstStyle/>
          <a:p>
            <a:pPr marL="342900" indent="-342900">
              <a:buFont typeface="Wingdings" panose="05000000000000000000" pitchFamily="2" charset="2"/>
              <a:buChar char="q"/>
            </a:pPr>
            <a:r>
              <a:rPr lang="tr-TR" sz="1600" dirty="0"/>
              <a:t>5G</a:t>
            </a:r>
          </a:p>
        </p:txBody>
      </p:sp>
      <p:sp>
        <p:nvSpPr>
          <p:cNvPr id="74" name="Metin kutusu 73">
            <a:extLst>
              <a:ext uri="{FF2B5EF4-FFF2-40B4-BE49-F238E27FC236}">
                <a16:creationId xmlns:a16="http://schemas.microsoft.com/office/drawing/2014/main" id="{23F80B49-0812-41C7-9B1B-9EE43AF7F2BE}"/>
              </a:ext>
            </a:extLst>
          </p:cNvPr>
          <p:cNvSpPr txBox="1"/>
          <p:nvPr/>
        </p:nvSpPr>
        <p:spPr>
          <a:xfrm>
            <a:off x="7311526" y="1837974"/>
            <a:ext cx="2190282" cy="338554"/>
          </a:xfrm>
          <a:prstGeom prst="rect">
            <a:avLst/>
          </a:prstGeom>
          <a:noFill/>
        </p:spPr>
        <p:txBody>
          <a:bodyPr wrap="square" rtlCol="0">
            <a:spAutoFit/>
          </a:bodyPr>
          <a:lstStyle/>
          <a:p>
            <a:pPr marL="342900" indent="-342900">
              <a:buFont typeface="Wingdings" panose="05000000000000000000" pitchFamily="2" charset="2"/>
              <a:buChar char="q"/>
            </a:pPr>
            <a:r>
              <a:rPr lang="tr-TR" sz="1600" dirty="0"/>
              <a:t>Hasta tercihleri</a:t>
            </a:r>
          </a:p>
        </p:txBody>
      </p:sp>
      <p:sp>
        <p:nvSpPr>
          <p:cNvPr id="33" name="Ok: Sol 32">
            <a:extLst>
              <a:ext uri="{FF2B5EF4-FFF2-40B4-BE49-F238E27FC236}">
                <a16:creationId xmlns:a16="http://schemas.microsoft.com/office/drawing/2014/main" id="{D268EE5D-B0FE-4019-A010-B69DF029F5D6}"/>
              </a:ext>
            </a:extLst>
          </p:cNvPr>
          <p:cNvSpPr/>
          <p:nvPr/>
        </p:nvSpPr>
        <p:spPr>
          <a:xfrm rot="19582169">
            <a:off x="9001887" y="1019777"/>
            <a:ext cx="2073159" cy="1024923"/>
          </a:xfrm>
          <a:prstGeom prst="leftArrow">
            <a:avLst/>
          </a:prstGeom>
          <a:solidFill>
            <a:schemeClr val="bg1">
              <a:lumMod val="85000"/>
              <a:alpha val="49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75" name="Metin kutusu 74">
            <a:extLst>
              <a:ext uri="{FF2B5EF4-FFF2-40B4-BE49-F238E27FC236}">
                <a16:creationId xmlns:a16="http://schemas.microsoft.com/office/drawing/2014/main" id="{2DDD8A9B-5EFA-435F-BFF1-A3D895F87575}"/>
              </a:ext>
            </a:extLst>
          </p:cNvPr>
          <p:cNvSpPr txBox="1"/>
          <p:nvPr/>
        </p:nvSpPr>
        <p:spPr>
          <a:xfrm rot="19582169">
            <a:off x="9078071" y="1117158"/>
            <a:ext cx="2281904" cy="584775"/>
          </a:xfrm>
          <a:prstGeom prst="rect">
            <a:avLst/>
          </a:prstGeom>
          <a:noFill/>
        </p:spPr>
        <p:txBody>
          <a:bodyPr wrap="square" rtlCol="0">
            <a:spAutoFit/>
          </a:bodyPr>
          <a:lstStyle/>
          <a:p>
            <a:r>
              <a:rPr lang="tr-TR" sz="1600" dirty="0"/>
              <a:t>Senaryo Geliştirilmesi Gereken Konular</a:t>
            </a:r>
          </a:p>
        </p:txBody>
      </p:sp>
      <p:sp>
        <p:nvSpPr>
          <p:cNvPr id="43" name="Metin kutusu 42">
            <a:extLst>
              <a:ext uri="{FF2B5EF4-FFF2-40B4-BE49-F238E27FC236}">
                <a16:creationId xmlns:a16="http://schemas.microsoft.com/office/drawing/2014/main" id="{A5488384-00BD-4336-9CDB-568CDFE3C7C7}"/>
              </a:ext>
            </a:extLst>
          </p:cNvPr>
          <p:cNvSpPr txBox="1"/>
          <p:nvPr/>
        </p:nvSpPr>
        <p:spPr>
          <a:xfrm>
            <a:off x="7601369" y="2343090"/>
            <a:ext cx="2163026" cy="584775"/>
          </a:xfrm>
          <a:prstGeom prst="rect">
            <a:avLst/>
          </a:prstGeom>
          <a:noFill/>
        </p:spPr>
        <p:txBody>
          <a:bodyPr wrap="square" rtlCol="0">
            <a:spAutoFit/>
          </a:bodyPr>
          <a:lstStyle/>
          <a:p>
            <a:pPr marL="342900" indent="-342900">
              <a:buFont typeface="Wingdings" panose="05000000000000000000" pitchFamily="2" charset="2"/>
              <a:buChar char="q"/>
            </a:pPr>
            <a:r>
              <a:rPr lang="tr-TR" sz="1600" dirty="0"/>
              <a:t>SGK Geri Ödeme Kapsamı</a:t>
            </a:r>
          </a:p>
        </p:txBody>
      </p:sp>
      <p:sp>
        <p:nvSpPr>
          <p:cNvPr id="44" name="Metin kutusu 43">
            <a:extLst>
              <a:ext uri="{FF2B5EF4-FFF2-40B4-BE49-F238E27FC236}">
                <a16:creationId xmlns:a16="http://schemas.microsoft.com/office/drawing/2014/main" id="{1DA276FF-1612-4516-9719-B1C04F94C918}"/>
              </a:ext>
            </a:extLst>
          </p:cNvPr>
          <p:cNvSpPr txBox="1"/>
          <p:nvPr/>
        </p:nvSpPr>
        <p:spPr>
          <a:xfrm>
            <a:off x="6679114" y="3096750"/>
            <a:ext cx="1346529" cy="584775"/>
          </a:xfrm>
          <a:prstGeom prst="rect">
            <a:avLst/>
          </a:prstGeom>
          <a:noFill/>
        </p:spPr>
        <p:txBody>
          <a:bodyPr wrap="square" rtlCol="0">
            <a:spAutoFit/>
          </a:bodyPr>
          <a:lstStyle/>
          <a:p>
            <a:pPr marL="342900" indent="-342900">
              <a:buFont typeface="Wingdings" panose="05000000000000000000" pitchFamily="2" charset="2"/>
              <a:buChar char="q"/>
            </a:pPr>
            <a:r>
              <a:rPr lang="tr-TR" sz="1600" dirty="0"/>
              <a:t>Giriş Engelleri</a:t>
            </a:r>
          </a:p>
        </p:txBody>
      </p:sp>
      <p:sp>
        <p:nvSpPr>
          <p:cNvPr id="45" name="Metin kutusu 44">
            <a:extLst>
              <a:ext uri="{FF2B5EF4-FFF2-40B4-BE49-F238E27FC236}">
                <a16:creationId xmlns:a16="http://schemas.microsoft.com/office/drawing/2014/main" id="{5EEAFFAE-BB52-4C11-BAE2-3CA969957AB2}"/>
              </a:ext>
            </a:extLst>
          </p:cNvPr>
          <p:cNvSpPr txBox="1"/>
          <p:nvPr/>
        </p:nvSpPr>
        <p:spPr>
          <a:xfrm>
            <a:off x="4803549" y="3699197"/>
            <a:ext cx="2190282" cy="584775"/>
          </a:xfrm>
          <a:prstGeom prst="rect">
            <a:avLst/>
          </a:prstGeom>
          <a:noFill/>
        </p:spPr>
        <p:txBody>
          <a:bodyPr wrap="square" rtlCol="0">
            <a:spAutoFit/>
          </a:bodyPr>
          <a:lstStyle/>
          <a:p>
            <a:pPr marL="342900" indent="-342900">
              <a:buFont typeface="Wingdings" panose="05000000000000000000" pitchFamily="2" charset="2"/>
              <a:buChar char="q"/>
            </a:pPr>
            <a:r>
              <a:rPr lang="tr-TR" sz="1600" dirty="0"/>
              <a:t>Bilgisayar Okuryazarlığı</a:t>
            </a:r>
          </a:p>
        </p:txBody>
      </p:sp>
      <p:sp>
        <p:nvSpPr>
          <p:cNvPr id="46" name="Rectangle: Rounded Corners 5">
            <a:extLst>
              <a:ext uri="{FF2B5EF4-FFF2-40B4-BE49-F238E27FC236}">
                <a16:creationId xmlns:a16="http://schemas.microsoft.com/office/drawing/2014/main" id="{94935E5D-E604-4BD9-9D95-C56617F0533E}"/>
              </a:ext>
            </a:extLst>
          </p:cNvPr>
          <p:cNvSpPr/>
          <p:nvPr/>
        </p:nvSpPr>
        <p:spPr>
          <a:xfrm>
            <a:off x="352425" y="393054"/>
            <a:ext cx="8958286"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b="1" dirty="0">
                <a:solidFill>
                  <a:schemeClr val="bg1"/>
                </a:solidFill>
                <a:latin typeface="+mj-lt"/>
              </a:rPr>
              <a:t>             </a:t>
            </a:r>
            <a:r>
              <a:rPr lang="tr-TR" sz="2000" b="1" dirty="0">
                <a:solidFill>
                  <a:schemeClr val="bg1"/>
                </a:solidFill>
                <a:latin typeface="+mj-lt"/>
              </a:rPr>
              <a:t>kritik belirsizliklerin saptanması: hangi konuda senaryo geliştirilmeli?</a:t>
            </a:r>
            <a:endParaRPr lang="en-US" sz="2400" b="1" dirty="0">
              <a:solidFill>
                <a:schemeClr val="bg1"/>
              </a:solidFill>
              <a:latin typeface="+mj-lt"/>
            </a:endParaRPr>
          </a:p>
        </p:txBody>
      </p:sp>
      <p:sp>
        <p:nvSpPr>
          <p:cNvPr id="47" name="Oval 46">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8" name="Straight Connector 7">
            <a:extLst>
              <a:ext uri="{FF2B5EF4-FFF2-40B4-BE49-F238E27FC236}">
                <a16:creationId xmlns:a16="http://schemas.microsoft.com/office/drawing/2014/main" id="{C5AA4845-99F9-4C72-ABC5-7F49994D2BD1}"/>
              </a:ext>
            </a:extLst>
          </p:cNvPr>
          <p:cNvCxnSpPr>
            <a:stCxn id="46" idx="3"/>
          </p:cNvCxnSpPr>
          <p:nvPr/>
        </p:nvCxnSpPr>
        <p:spPr>
          <a:xfrm flipV="1">
            <a:off x="9310711" y="699541"/>
            <a:ext cx="2881289" cy="34032"/>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27646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75"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p:nvPr/>
        </p:nvPicPr>
        <p:blipFill>
          <a:blip r:embed="rId2">
            <a:extLst>
              <a:ext uri="{28A0092B-C50C-407E-A947-70E740481C1C}">
                <a14:useLocalDpi xmlns:a14="http://schemas.microsoft.com/office/drawing/2010/main" val="0"/>
              </a:ext>
            </a:extLst>
          </a:blip>
          <a:srcRect/>
          <a:stretch>
            <a:fillRect/>
          </a:stretch>
        </p:blipFill>
        <p:spPr bwMode="auto">
          <a:xfrm>
            <a:off x="5244663" y="94592"/>
            <a:ext cx="6432330" cy="6763407"/>
          </a:xfrm>
          <a:prstGeom prst="rect">
            <a:avLst/>
          </a:prstGeom>
          <a:noFill/>
        </p:spPr>
      </p:pic>
      <p:sp>
        <p:nvSpPr>
          <p:cNvPr id="3" name="Rectangle: Rounded Corners 5">
            <a:extLst>
              <a:ext uri="{FF2B5EF4-FFF2-40B4-BE49-F238E27FC236}">
                <a16:creationId xmlns:a16="http://schemas.microsoft.com/office/drawing/2014/main" id="{94935E5D-E604-4BD9-9D95-C56617F0533E}"/>
              </a:ext>
            </a:extLst>
          </p:cNvPr>
          <p:cNvSpPr/>
          <p:nvPr/>
        </p:nvSpPr>
        <p:spPr>
          <a:xfrm>
            <a:off x="352425" y="407192"/>
            <a:ext cx="4534886"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b="1" dirty="0">
                <a:solidFill>
                  <a:schemeClr val="bg1"/>
                </a:solidFill>
                <a:latin typeface="+mj-lt"/>
              </a:rPr>
              <a:t>             </a:t>
            </a:r>
            <a:r>
              <a:rPr lang="tr-TR" sz="2000" b="1" dirty="0">
                <a:solidFill>
                  <a:schemeClr val="bg1"/>
                </a:solidFill>
                <a:latin typeface="+mj-lt"/>
              </a:rPr>
              <a:t> Senaryo örnekleri</a:t>
            </a:r>
            <a:endParaRPr lang="en-US" sz="2400" b="1" dirty="0">
              <a:solidFill>
                <a:schemeClr val="bg1"/>
              </a:solidFill>
              <a:latin typeface="+mj-lt"/>
            </a:endParaRPr>
          </a:p>
        </p:txBody>
      </p:sp>
      <p:sp>
        <p:nvSpPr>
          <p:cNvPr id="4" name="Oval 3">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Metin kutusu 6"/>
          <p:cNvSpPr txBox="1"/>
          <p:nvPr/>
        </p:nvSpPr>
        <p:spPr>
          <a:xfrm>
            <a:off x="1160188" y="4876800"/>
            <a:ext cx="2919360" cy="1200329"/>
          </a:xfrm>
          <a:prstGeom prst="rect">
            <a:avLst/>
          </a:prstGeom>
          <a:noFill/>
        </p:spPr>
        <p:txBody>
          <a:bodyPr wrap="square" rtlCol="0">
            <a:spAutoFit/>
          </a:bodyPr>
          <a:lstStyle/>
          <a:p>
            <a:r>
              <a:rPr lang="tr-TR" dirty="0"/>
              <a:t>SGK tele sağlık hizmetlerini geri ödeme kapsamına alırken, toplum tele sağlık hizmetlerini olumlu karşılar.</a:t>
            </a:r>
          </a:p>
        </p:txBody>
      </p:sp>
      <p:cxnSp>
        <p:nvCxnSpPr>
          <p:cNvPr id="9" name="Düz Ok Bağlayıcısı 8"/>
          <p:cNvCxnSpPr/>
          <p:nvPr/>
        </p:nvCxnSpPr>
        <p:spPr>
          <a:xfrm flipH="1">
            <a:off x="2385848" y="1303283"/>
            <a:ext cx="4792718" cy="344739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Düz Ok Bağlayıcısı 10"/>
          <p:cNvCxnSpPr>
            <a:stCxn id="7" idx="3"/>
          </p:cNvCxnSpPr>
          <p:nvPr/>
        </p:nvCxnSpPr>
        <p:spPr>
          <a:xfrm flipV="1">
            <a:off x="4079548" y="5476964"/>
            <a:ext cx="996949"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6959114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4" y="407192"/>
            <a:ext cx="558592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b="1" dirty="0">
                <a:solidFill>
                  <a:schemeClr val="bg1"/>
                </a:solidFill>
                <a:latin typeface="+mj-lt"/>
              </a:rPr>
              <a:t>    </a:t>
            </a:r>
            <a:r>
              <a:rPr lang="tr-TR" sz="2000" b="1" dirty="0">
                <a:solidFill>
                  <a:schemeClr val="bg1"/>
                </a:solidFill>
                <a:latin typeface="+mj-lt"/>
              </a:rPr>
              <a:t>           strateji geliştirme</a:t>
            </a:r>
            <a:endParaRPr lang="en-US" sz="20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stCxn id="6" idx="3"/>
          </p:cNvCxnSpPr>
          <p:nvPr/>
        </p:nvCxnSpPr>
        <p:spPr>
          <a:xfrm flipV="1">
            <a:off x="5938345" y="723901"/>
            <a:ext cx="6253655"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2F63EA61-739F-4FC5-B1D0-D87CEA790BFC}" type="datetime1">
              <a:rPr lang="en-US" smtClean="0"/>
              <a:t>9/16/2022</a:t>
            </a:fld>
            <a:endParaRPr lang="en-US"/>
          </a:p>
        </p:txBody>
      </p:sp>
      <p:sp>
        <p:nvSpPr>
          <p:cNvPr id="2" name="Slayt Numarası Yer Tutucusu 1">
            <a:extLst>
              <a:ext uri="{FF2B5EF4-FFF2-40B4-BE49-F238E27FC236}">
                <a16:creationId xmlns:a16="http://schemas.microsoft.com/office/drawing/2014/main" id="{B2A87AE4-CE3C-432C-A39F-1DB7E2613466}"/>
              </a:ext>
            </a:extLst>
          </p:cNvPr>
          <p:cNvSpPr>
            <a:spLocks noGrp="1"/>
          </p:cNvSpPr>
          <p:nvPr>
            <p:ph type="sldNum" sz="quarter" idx="12"/>
          </p:nvPr>
        </p:nvSpPr>
        <p:spPr>
          <a:xfrm>
            <a:off x="8558626" y="6356349"/>
            <a:ext cx="2743200" cy="365125"/>
          </a:xfrm>
        </p:spPr>
        <p:txBody>
          <a:bodyPr/>
          <a:lstStyle/>
          <a:p>
            <a:fld id="{585A37CE-56CC-4263-A743-6EA01FAEC455}" type="slidenum">
              <a:rPr lang="en-US" smtClean="0"/>
              <a:t>37</a:t>
            </a:fld>
            <a:endParaRPr lang="en-US" dirty="0"/>
          </a:p>
        </p:txBody>
      </p:sp>
      <p:sp>
        <p:nvSpPr>
          <p:cNvPr id="10" name="AutoShape 2" descr="CPA Firms are at a Crossroads - 2012 and Beyond - AICPA Insight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7" name="Rectangle 1"/>
          <p:cNvSpPr>
            <a:spLocks noChangeArrowheads="1"/>
          </p:cNvSpPr>
          <p:nvPr/>
        </p:nvSpPr>
        <p:spPr bwMode="auto">
          <a:xfrm>
            <a:off x="3219450" y="267493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a:ln>
                  <a:noFill/>
                </a:ln>
                <a:solidFill>
                  <a:schemeClr val="tx1"/>
                </a:solidFill>
                <a:effectLst/>
                <a:latin typeface="Arial" panose="020B0604020202020204" pitchFamily="34" charset="0"/>
              </a:rPr>
            </a:br>
            <a:endParaRPr kumimoji="0" lang="tr-TR" altLang="tr-TR" sz="1800" b="0" i="0" u="none" strike="noStrike" cap="none" normalizeH="0" baseline="0">
              <a:ln>
                <a:noFill/>
              </a:ln>
              <a:solidFill>
                <a:schemeClr val="tx1"/>
              </a:solidFill>
              <a:effectLst/>
              <a:latin typeface="Arial" panose="020B0604020202020204" pitchFamily="34" charset="0"/>
            </a:endParaRPr>
          </a:p>
        </p:txBody>
      </p:sp>
      <p:sp>
        <p:nvSpPr>
          <p:cNvPr id="3" name="Metin kutusu 2"/>
          <p:cNvSpPr txBox="1"/>
          <p:nvPr/>
        </p:nvSpPr>
        <p:spPr>
          <a:xfrm>
            <a:off x="3581400" y="3551958"/>
            <a:ext cx="8912772" cy="1754326"/>
          </a:xfrm>
          <a:prstGeom prst="rect">
            <a:avLst/>
          </a:prstGeom>
          <a:noFill/>
        </p:spPr>
        <p:txBody>
          <a:bodyPr wrap="square" rtlCol="0">
            <a:spAutoFit/>
          </a:bodyPr>
          <a:lstStyle/>
          <a:p>
            <a:r>
              <a:rPr lang="tr-TR" dirty="0"/>
              <a:t>Tele sağlık hizmetleri alanında uygulamamız gereken stratejiler nelerdir?</a:t>
            </a:r>
          </a:p>
          <a:p>
            <a:endParaRPr lang="tr-TR" dirty="0"/>
          </a:p>
          <a:p>
            <a:r>
              <a:rPr lang="tr-TR" dirty="0"/>
              <a:t>Kendi bilgi sistem alt yapımız ile hizmet sunmaya başlamak</a:t>
            </a:r>
          </a:p>
          <a:p>
            <a:r>
              <a:rPr lang="tr-TR" dirty="0"/>
              <a:t>Teknoloji şirketleri ile işbirliği yaparak hizmet sunmaya başlamak</a:t>
            </a:r>
          </a:p>
          <a:p>
            <a:endParaRPr lang="tr-TR" dirty="0"/>
          </a:p>
          <a:p>
            <a:r>
              <a:rPr lang="tr-TR" dirty="0"/>
              <a:t> </a:t>
            </a:r>
          </a:p>
        </p:txBody>
      </p:sp>
    </p:spTree>
    <p:extLst>
      <p:ext uri="{BB962C8B-B14F-4D97-AF65-F5344CB8AC3E}">
        <p14:creationId xmlns:p14="http://schemas.microsoft.com/office/powerpoint/2010/main" val="106994598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4" y="407192"/>
            <a:ext cx="558592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b="1" dirty="0">
                <a:solidFill>
                  <a:schemeClr val="bg1"/>
                </a:solidFill>
                <a:latin typeface="+mj-lt"/>
              </a:rPr>
              <a:t>           </a:t>
            </a:r>
            <a:r>
              <a:rPr lang="tr-TR" sz="2000" b="1" dirty="0">
                <a:solidFill>
                  <a:schemeClr val="bg1"/>
                </a:solidFill>
                <a:latin typeface="+mj-lt"/>
              </a:rPr>
              <a:t>izleme</a:t>
            </a:r>
            <a:endParaRPr lang="en-US" sz="24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stCxn id="6" idx="3"/>
          </p:cNvCxnSpPr>
          <p:nvPr/>
        </p:nvCxnSpPr>
        <p:spPr>
          <a:xfrm flipV="1">
            <a:off x="5938345" y="723901"/>
            <a:ext cx="6253655"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2F63EA61-739F-4FC5-B1D0-D87CEA790BFC}" type="datetime1">
              <a:rPr lang="en-US" smtClean="0"/>
              <a:t>9/16/2022</a:t>
            </a:fld>
            <a:endParaRPr lang="en-US"/>
          </a:p>
        </p:txBody>
      </p:sp>
      <p:sp>
        <p:nvSpPr>
          <p:cNvPr id="2" name="Slayt Numarası Yer Tutucusu 1">
            <a:extLst>
              <a:ext uri="{FF2B5EF4-FFF2-40B4-BE49-F238E27FC236}">
                <a16:creationId xmlns:a16="http://schemas.microsoft.com/office/drawing/2014/main" id="{B2A87AE4-CE3C-432C-A39F-1DB7E2613466}"/>
              </a:ext>
            </a:extLst>
          </p:cNvPr>
          <p:cNvSpPr>
            <a:spLocks noGrp="1"/>
          </p:cNvSpPr>
          <p:nvPr>
            <p:ph type="sldNum" sz="quarter" idx="12"/>
          </p:nvPr>
        </p:nvSpPr>
        <p:spPr>
          <a:xfrm>
            <a:off x="8558626" y="6356349"/>
            <a:ext cx="2743200" cy="365125"/>
          </a:xfrm>
        </p:spPr>
        <p:txBody>
          <a:bodyPr/>
          <a:lstStyle/>
          <a:p>
            <a:fld id="{585A37CE-56CC-4263-A743-6EA01FAEC455}" type="slidenum">
              <a:rPr lang="en-US" smtClean="0"/>
              <a:t>38</a:t>
            </a:fld>
            <a:endParaRPr lang="en-US" dirty="0"/>
          </a:p>
        </p:txBody>
      </p:sp>
      <p:sp>
        <p:nvSpPr>
          <p:cNvPr id="10" name="AutoShape 2" descr="CPA Firms are at a Crossroads - 2012 and Beyond - AICPA Insight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7" name="Rectangle 1"/>
          <p:cNvSpPr>
            <a:spLocks noChangeArrowheads="1"/>
          </p:cNvSpPr>
          <p:nvPr/>
        </p:nvSpPr>
        <p:spPr bwMode="auto">
          <a:xfrm>
            <a:off x="3219450" y="267493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a:ln>
                  <a:noFill/>
                </a:ln>
                <a:solidFill>
                  <a:schemeClr val="tx1"/>
                </a:solidFill>
                <a:effectLst/>
                <a:latin typeface="Arial" panose="020B0604020202020204" pitchFamily="34" charset="0"/>
              </a:rPr>
            </a:br>
            <a:endParaRPr kumimoji="0" lang="tr-TR" altLang="tr-TR" sz="1800" b="0" i="0" u="none" strike="noStrike" cap="none" normalizeH="0" baseline="0">
              <a:ln>
                <a:noFill/>
              </a:ln>
              <a:solidFill>
                <a:schemeClr val="tx1"/>
              </a:solidFill>
              <a:effectLst/>
              <a:latin typeface="Arial" panose="020B0604020202020204" pitchFamily="34" charset="0"/>
            </a:endParaRPr>
          </a:p>
        </p:txBody>
      </p:sp>
      <p:sp>
        <p:nvSpPr>
          <p:cNvPr id="9" name="Metin kutusu 8"/>
          <p:cNvSpPr txBox="1"/>
          <p:nvPr/>
        </p:nvSpPr>
        <p:spPr>
          <a:xfrm>
            <a:off x="3259937" y="3551958"/>
            <a:ext cx="7965111" cy="1200329"/>
          </a:xfrm>
          <a:prstGeom prst="rect">
            <a:avLst/>
          </a:prstGeom>
          <a:noFill/>
        </p:spPr>
        <p:txBody>
          <a:bodyPr wrap="square" rtlCol="0">
            <a:spAutoFit/>
          </a:bodyPr>
          <a:lstStyle/>
          <a:p>
            <a:r>
              <a:rPr lang="tr-TR" dirty="0"/>
              <a:t>Senaryonun dayandığı gelecekle ilgili muhtemel durumların ortaya çıkmasına yol açabilecek gelişmeler takip edilmektedir.  Eğer gelişmeler (SGK yetkililerinin, sağlık bakanının açıklamaları), senaryo mantığıyla uyumlu görünmüyor ise stratejilerde değişiklik yapılabilir. </a:t>
            </a:r>
          </a:p>
        </p:txBody>
      </p:sp>
    </p:spTree>
    <p:extLst>
      <p:ext uri="{BB962C8B-B14F-4D97-AF65-F5344CB8AC3E}">
        <p14:creationId xmlns:p14="http://schemas.microsoft.com/office/powerpoint/2010/main" val="129571446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4" y="407192"/>
            <a:ext cx="558592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b="1" dirty="0">
                <a:solidFill>
                  <a:schemeClr val="bg1"/>
                </a:solidFill>
                <a:latin typeface="+mj-lt"/>
              </a:rPr>
              <a:t>              </a:t>
            </a:r>
            <a:r>
              <a:rPr lang="tr-TR" sz="2000" b="1" dirty="0">
                <a:solidFill>
                  <a:schemeClr val="bg1"/>
                </a:solidFill>
                <a:latin typeface="+mj-lt"/>
              </a:rPr>
              <a:t>özet</a:t>
            </a:r>
            <a:endParaRPr lang="en-US" sz="24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stCxn id="6" idx="3"/>
          </p:cNvCxnSpPr>
          <p:nvPr/>
        </p:nvCxnSpPr>
        <p:spPr>
          <a:xfrm flipV="1">
            <a:off x="5938345" y="723901"/>
            <a:ext cx="6253655"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2F63EA61-739F-4FC5-B1D0-D87CEA790BFC}" type="datetime1">
              <a:rPr lang="en-US" smtClean="0"/>
              <a:t>9/16/2022</a:t>
            </a:fld>
            <a:endParaRPr lang="en-US"/>
          </a:p>
        </p:txBody>
      </p:sp>
      <p:sp>
        <p:nvSpPr>
          <p:cNvPr id="2" name="Slayt Numarası Yer Tutucusu 1">
            <a:extLst>
              <a:ext uri="{FF2B5EF4-FFF2-40B4-BE49-F238E27FC236}">
                <a16:creationId xmlns:a16="http://schemas.microsoft.com/office/drawing/2014/main" id="{B2A87AE4-CE3C-432C-A39F-1DB7E2613466}"/>
              </a:ext>
            </a:extLst>
          </p:cNvPr>
          <p:cNvSpPr>
            <a:spLocks noGrp="1"/>
          </p:cNvSpPr>
          <p:nvPr>
            <p:ph type="sldNum" sz="quarter" idx="12"/>
          </p:nvPr>
        </p:nvSpPr>
        <p:spPr>
          <a:xfrm>
            <a:off x="8558626" y="6356349"/>
            <a:ext cx="2743200" cy="365125"/>
          </a:xfrm>
        </p:spPr>
        <p:txBody>
          <a:bodyPr/>
          <a:lstStyle/>
          <a:p>
            <a:fld id="{585A37CE-56CC-4263-A743-6EA01FAEC455}" type="slidenum">
              <a:rPr lang="en-US" smtClean="0"/>
              <a:t>39</a:t>
            </a:fld>
            <a:endParaRPr lang="en-US" dirty="0"/>
          </a:p>
        </p:txBody>
      </p:sp>
      <p:sp>
        <p:nvSpPr>
          <p:cNvPr id="10" name="AutoShape 2" descr="CPA Firms are at a Crossroads - 2012 and Beyond - AICPA Insight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7" name="Rectangle 1"/>
          <p:cNvSpPr>
            <a:spLocks noChangeArrowheads="1"/>
          </p:cNvSpPr>
          <p:nvPr/>
        </p:nvSpPr>
        <p:spPr bwMode="auto">
          <a:xfrm>
            <a:off x="3219450" y="267493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a:ln>
                  <a:noFill/>
                </a:ln>
                <a:solidFill>
                  <a:schemeClr val="tx1"/>
                </a:solidFill>
                <a:effectLst/>
                <a:latin typeface="Arial" panose="020B0604020202020204" pitchFamily="34" charset="0"/>
              </a:rPr>
            </a:br>
            <a:endParaRPr kumimoji="0" lang="tr-TR" altLang="tr-TR" sz="1800" b="0" i="0" u="none" strike="noStrike" cap="none" normalizeH="0" baseline="0">
              <a:ln>
                <a:noFill/>
              </a:ln>
              <a:solidFill>
                <a:schemeClr val="tx1"/>
              </a:solidFill>
              <a:effectLst/>
              <a:latin typeface="Arial" panose="020B0604020202020204" pitchFamily="34" charset="0"/>
            </a:endParaRPr>
          </a:p>
        </p:txBody>
      </p:sp>
      <p:sp>
        <p:nvSpPr>
          <p:cNvPr id="9" name="Metin kutusu 8"/>
          <p:cNvSpPr txBox="1"/>
          <p:nvPr/>
        </p:nvSpPr>
        <p:spPr>
          <a:xfrm>
            <a:off x="3581400" y="1630804"/>
            <a:ext cx="7965111" cy="4247317"/>
          </a:xfrm>
          <a:prstGeom prst="rect">
            <a:avLst/>
          </a:prstGeom>
          <a:noFill/>
        </p:spPr>
        <p:txBody>
          <a:bodyPr wrap="square" rtlCol="0">
            <a:spAutoFit/>
          </a:bodyPr>
          <a:lstStyle/>
          <a:p>
            <a:pPr marL="285750" indent="-285750">
              <a:buFont typeface="Arial" panose="020B0604020202020204" pitchFamily="34" charset="0"/>
              <a:buChar char="•"/>
            </a:pPr>
            <a:r>
              <a:rPr lang="tr-TR" dirty="0"/>
              <a:t>Kavramsallaştırma, tarama, izleme, öngörü ve değerlendirme aşamalarını içeren dış çevre analizi sürecinin temel amacı, dış çevrenin anlaşılmasını, çevresel belirsizlikleri makul ölçüde azaltılmasını sağlamaktır.</a:t>
            </a:r>
          </a:p>
          <a:p>
            <a:pPr marL="285750" indent="-285750">
              <a:buFont typeface="Arial" panose="020B0604020202020204" pitchFamily="34" charset="0"/>
              <a:buChar char="•"/>
            </a:pPr>
            <a:r>
              <a:rPr lang="tr-TR" dirty="0"/>
              <a:t>Dış çevre analiz süreci, stratejilerin dayandırıldığı varsayımların geliştirilmesine hizmet eder.</a:t>
            </a:r>
          </a:p>
          <a:p>
            <a:pPr marL="285750" indent="-285750">
              <a:buFont typeface="Arial" panose="020B0604020202020204" pitchFamily="34" charset="0"/>
              <a:buChar char="•"/>
            </a:pPr>
            <a:r>
              <a:rPr lang="tr-TR" dirty="0"/>
              <a:t>Dış çevre analizinde trend analizi, çevresel sorun-trend matrisi, çevresel faktör değerlendirme matrisi gibi sayısal araçlar yanında, </a:t>
            </a:r>
            <a:r>
              <a:rPr lang="tr-TR" dirty="0" err="1"/>
              <a:t>Delphi</a:t>
            </a:r>
            <a:r>
              <a:rPr lang="tr-TR" dirty="0"/>
              <a:t> tekniği ve nominal grup tekniği gibi sayısal olmayan araçlar da kullanılır.</a:t>
            </a:r>
          </a:p>
          <a:p>
            <a:pPr marL="285750" indent="-285750">
              <a:buFont typeface="Arial" panose="020B0604020202020204" pitchFamily="34" charset="0"/>
              <a:buChar char="•"/>
            </a:pPr>
            <a:r>
              <a:rPr lang="tr-TR" dirty="0"/>
              <a:t>Kritik belirsizlikler yaşanan konularla ilgili olarak senaryo geliştirme tekniğine de başvurulabilir.</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a:t>Çevre analizinde sağlık kurumunu etkileyen veya sağlık kurumundan etkilenen ve paydaşlar olarak tanımlanan  kişi, grup ve kurumların da analiz edilmesi gerekir.  Paydaş analizini incelemek için diğer konuya geçelim.</a:t>
            </a:r>
          </a:p>
        </p:txBody>
      </p:sp>
    </p:spTree>
    <p:extLst>
      <p:ext uri="{BB962C8B-B14F-4D97-AF65-F5344CB8AC3E}">
        <p14:creationId xmlns:p14="http://schemas.microsoft.com/office/powerpoint/2010/main" val="40439894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42799" y="407192"/>
            <a:ext cx="605800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b="1" dirty="0">
                <a:solidFill>
                  <a:schemeClr val="bg1"/>
                </a:solidFill>
                <a:latin typeface="+mj-lt"/>
              </a:rPr>
              <a:t>           dış çevre analizinin amaçları</a:t>
            </a:r>
            <a:endParaRPr lang="en-US" sz="24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stCxn id="6" idx="3"/>
          </p:cNvCxnSpPr>
          <p:nvPr/>
        </p:nvCxnSpPr>
        <p:spPr>
          <a:xfrm flipV="1">
            <a:off x="6400800" y="733647"/>
            <a:ext cx="5791200" cy="14064"/>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2F63EA61-739F-4FC5-B1D0-D87CEA790BFC}" type="datetime1">
              <a:rPr lang="en-US" smtClean="0"/>
              <a:t>9/16/2022</a:t>
            </a:fld>
            <a:endParaRPr lang="en-US"/>
          </a:p>
        </p:txBody>
      </p:sp>
      <p:sp>
        <p:nvSpPr>
          <p:cNvPr id="2" name="Slayt Numarası Yer Tutucusu 1">
            <a:extLst>
              <a:ext uri="{FF2B5EF4-FFF2-40B4-BE49-F238E27FC236}">
                <a16:creationId xmlns:a16="http://schemas.microsoft.com/office/drawing/2014/main" id="{B2A87AE4-CE3C-432C-A39F-1DB7E2613466}"/>
              </a:ext>
            </a:extLst>
          </p:cNvPr>
          <p:cNvSpPr>
            <a:spLocks noGrp="1"/>
          </p:cNvSpPr>
          <p:nvPr>
            <p:ph type="sldNum" sz="quarter" idx="12"/>
          </p:nvPr>
        </p:nvSpPr>
        <p:spPr>
          <a:xfrm>
            <a:off x="9167310" y="6356350"/>
            <a:ext cx="2743200" cy="365125"/>
          </a:xfrm>
        </p:spPr>
        <p:txBody>
          <a:bodyPr/>
          <a:lstStyle/>
          <a:p>
            <a:fld id="{585A37CE-56CC-4263-A743-6EA01FAEC455}" type="slidenum">
              <a:rPr lang="en-US" smtClean="0"/>
              <a:t>4</a:t>
            </a:fld>
            <a:endParaRPr lang="en-US"/>
          </a:p>
        </p:txBody>
      </p:sp>
      <p:sp>
        <p:nvSpPr>
          <p:cNvPr id="10" name="AutoShape 2" descr="CPA Firms are at a Crossroads - 2012 and Beyond - AICPA Insight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7" name="Metin kutusu 6"/>
          <p:cNvSpPr txBox="1"/>
          <p:nvPr/>
        </p:nvSpPr>
        <p:spPr>
          <a:xfrm>
            <a:off x="739773" y="2179404"/>
            <a:ext cx="6275672" cy="3693319"/>
          </a:xfrm>
          <a:prstGeom prst="rect">
            <a:avLst/>
          </a:prstGeom>
          <a:noFill/>
        </p:spPr>
        <p:txBody>
          <a:bodyPr wrap="square" rtlCol="0">
            <a:spAutoFit/>
          </a:bodyPr>
          <a:lstStyle/>
          <a:p>
            <a:pPr marL="285750" indent="-285750">
              <a:buFont typeface="Arial" panose="020B0604020202020204" pitchFamily="34" charset="0"/>
              <a:buChar char="•"/>
            </a:pPr>
            <a:r>
              <a:rPr lang="tr-TR" dirty="0"/>
              <a:t>Çevresel değişimlerin ortaya çıkarabileceği tehdit ve fırsatların öncü (erken uyarı) sinyallerini yakalamak, </a:t>
            </a:r>
          </a:p>
          <a:p>
            <a:pPr marL="285750" indent="-285750">
              <a:buFont typeface="Arial" panose="020B0604020202020204" pitchFamily="34" charset="0"/>
              <a:buChar char="•"/>
            </a:pPr>
            <a:r>
              <a:rPr lang="tr-TR" dirty="0"/>
              <a:t>Kurumu önemli ölçüde etkileyebilecek çevresel gelişmeleri belirlemek ve analiz etmek,</a:t>
            </a:r>
          </a:p>
          <a:p>
            <a:pPr marL="285750" indent="-285750">
              <a:buFont typeface="Arial" panose="020B0604020202020204" pitchFamily="34" charset="0"/>
              <a:buChar char="•"/>
            </a:pPr>
            <a:r>
              <a:rPr lang="tr-TR" dirty="0"/>
              <a:t>Sağlık kurumunu gelecekte ciddi biçimde etkileyebilecek tehditler ve fırsatlar hakkında fikir yürütmek </a:t>
            </a:r>
          </a:p>
          <a:p>
            <a:pPr marL="285750" lvl="0" indent="-285750">
              <a:buFont typeface="Arial" panose="020B0604020202020204" pitchFamily="34" charset="0"/>
              <a:buChar char="•"/>
            </a:pPr>
            <a:r>
              <a:rPr lang="tr-TR" dirty="0"/>
              <a:t>Çevrenin yaratacağı fırsat ve tehditleri sınıflandırmak; önem derecesine göre sıralamak (öncelik belirleme), </a:t>
            </a:r>
          </a:p>
          <a:p>
            <a:pPr marL="285750" lvl="0" indent="-285750">
              <a:buFont typeface="Arial" panose="020B0604020202020204" pitchFamily="34" charset="0"/>
              <a:buChar char="•"/>
            </a:pPr>
            <a:r>
              <a:rPr lang="tr-TR" dirty="0"/>
              <a:t>İç çevre analizleri ile birleştirilerek kurumun misyon, vizyon, değerler ve stratejileri geliştirilmesi için gerekli bilgileri sağlamak. </a:t>
            </a:r>
          </a:p>
          <a:p>
            <a:pPr marL="285750" indent="-285750">
              <a:buFont typeface="Arial" panose="020B0604020202020204" pitchFamily="34" charset="0"/>
              <a:buChar char="•"/>
            </a:pPr>
            <a:r>
              <a:rPr lang="tr-TR" dirty="0"/>
              <a:t>Sağlık kurumu genelinde stratejik düşünme becerisinin yaygınlaşmasını sağlamak.</a:t>
            </a:r>
          </a:p>
        </p:txBody>
      </p:sp>
      <p:sp>
        <p:nvSpPr>
          <p:cNvPr id="11" name="Metin kutusu 10"/>
          <p:cNvSpPr txBox="1"/>
          <p:nvPr/>
        </p:nvSpPr>
        <p:spPr>
          <a:xfrm>
            <a:off x="8026098" y="3039213"/>
            <a:ext cx="3071831" cy="646331"/>
          </a:xfrm>
          <a:prstGeom prst="rect">
            <a:avLst/>
          </a:prstGeom>
          <a:solidFill>
            <a:schemeClr val="accent6">
              <a:lumMod val="20000"/>
              <a:lumOff val="80000"/>
            </a:schemeClr>
          </a:solidFill>
        </p:spPr>
        <p:txBody>
          <a:bodyPr wrap="square" rtlCol="0">
            <a:spAutoFit/>
          </a:bodyPr>
          <a:lstStyle/>
          <a:p>
            <a:pPr algn="ctr"/>
            <a:r>
              <a:rPr lang="tr-TR" dirty="0"/>
              <a:t>Belirsizliği azaltarak fırsat ve tehditleri netleştirmek</a:t>
            </a:r>
          </a:p>
        </p:txBody>
      </p:sp>
      <p:sp>
        <p:nvSpPr>
          <p:cNvPr id="15" name="Metin kutusu 14"/>
          <p:cNvSpPr txBox="1"/>
          <p:nvPr/>
        </p:nvSpPr>
        <p:spPr>
          <a:xfrm>
            <a:off x="8108598" y="4398745"/>
            <a:ext cx="2906830" cy="646331"/>
          </a:xfrm>
          <a:prstGeom prst="rect">
            <a:avLst/>
          </a:prstGeom>
          <a:solidFill>
            <a:schemeClr val="accent4">
              <a:lumMod val="20000"/>
              <a:lumOff val="80000"/>
            </a:schemeClr>
          </a:solidFill>
        </p:spPr>
        <p:txBody>
          <a:bodyPr wrap="square" rtlCol="0">
            <a:spAutoFit/>
          </a:bodyPr>
          <a:lstStyle/>
          <a:p>
            <a:pPr algn="ctr"/>
            <a:r>
              <a:rPr lang="tr-TR" dirty="0"/>
              <a:t>strateji geliştirme ve kararlaştırma</a:t>
            </a:r>
          </a:p>
        </p:txBody>
      </p:sp>
      <p:cxnSp>
        <p:nvCxnSpPr>
          <p:cNvPr id="17" name="Düz Ok Bağlayıcısı 16"/>
          <p:cNvCxnSpPr>
            <a:stCxn id="11" idx="2"/>
          </p:cNvCxnSpPr>
          <p:nvPr/>
        </p:nvCxnSpPr>
        <p:spPr>
          <a:xfrm flipH="1">
            <a:off x="9562013" y="3685544"/>
            <a:ext cx="1" cy="60732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 name="Sağ Ayraç 17"/>
          <p:cNvSpPr/>
          <p:nvPr/>
        </p:nvSpPr>
        <p:spPr>
          <a:xfrm>
            <a:off x="6853187" y="1982804"/>
            <a:ext cx="635268" cy="4109988"/>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Tree>
    <p:extLst>
      <p:ext uri="{BB962C8B-B14F-4D97-AF65-F5344CB8AC3E}">
        <p14:creationId xmlns:p14="http://schemas.microsoft.com/office/powerpoint/2010/main" val="32481957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stCxn id="6" idx="3"/>
          </p:cNvCxnSpPr>
          <p:nvPr/>
        </p:nvCxnSpPr>
        <p:spPr>
          <a:xfrm>
            <a:off x="6400800" y="747711"/>
            <a:ext cx="5791200" cy="28466"/>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2F63EA61-739F-4FC5-B1D0-D87CEA790BFC}" type="datetime1">
              <a:rPr lang="en-US" smtClean="0"/>
              <a:t>9/16/2022</a:t>
            </a:fld>
            <a:endParaRPr lang="en-US"/>
          </a:p>
        </p:txBody>
      </p:sp>
      <p:sp>
        <p:nvSpPr>
          <p:cNvPr id="2" name="Slayt Numarası Yer Tutucusu 1">
            <a:extLst>
              <a:ext uri="{FF2B5EF4-FFF2-40B4-BE49-F238E27FC236}">
                <a16:creationId xmlns:a16="http://schemas.microsoft.com/office/drawing/2014/main" id="{B2A87AE4-CE3C-432C-A39F-1DB7E2613466}"/>
              </a:ext>
            </a:extLst>
          </p:cNvPr>
          <p:cNvSpPr>
            <a:spLocks noGrp="1"/>
          </p:cNvSpPr>
          <p:nvPr>
            <p:ph type="sldNum" sz="quarter" idx="12"/>
          </p:nvPr>
        </p:nvSpPr>
        <p:spPr>
          <a:xfrm>
            <a:off x="9167310" y="6356350"/>
            <a:ext cx="2743200" cy="365125"/>
          </a:xfrm>
        </p:spPr>
        <p:txBody>
          <a:bodyPr/>
          <a:lstStyle/>
          <a:p>
            <a:fld id="{585A37CE-56CC-4263-A743-6EA01FAEC455}" type="slidenum">
              <a:rPr lang="en-US" smtClean="0"/>
              <a:t>5</a:t>
            </a:fld>
            <a:endParaRPr lang="en-US"/>
          </a:p>
        </p:txBody>
      </p:sp>
      <p:sp>
        <p:nvSpPr>
          <p:cNvPr id="10" name="AutoShape 2" descr="CPA Firms are at a Crossroads - 2012 and Beyond - AICPA Insight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6" name="Rectangle: Rounded Corners 5">
            <a:extLst>
              <a:ext uri="{FF2B5EF4-FFF2-40B4-BE49-F238E27FC236}">
                <a16:creationId xmlns:a16="http://schemas.microsoft.com/office/drawing/2014/main" id="{94935E5D-E604-4BD9-9D95-C56617F0533E}"/>
              </a:ext>
            </a:extLst>
          </p:cNvPr>
          <p:cNvSpPr/>
          <p:nvPr/>
        </p:nvSpPr>
        <p:spPr>
          <a:xfrm>
            <a:off x="342799" y="407192"/>
            <a:ext cx="605800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b="1" dirty="0">
                <a:solidFill>
                  <a:schemeClr val="bg1"/>
                </a:solidFill>
                <a:latin typeface="+mj-lt"/>
              </a:rPr>
              <a:t>           dış çevre analiz süreci</a:t>
            </a:r>
            <a:endParaRPr lang="en-US" sz="2400" b="1" dirty="0">
              <a:solidFill>
                <a:schemeClr val="bg1"/>
              </a:solidFill>
              <a:latin typeface="+mj-lt"/>
            </a:endParaRPr>
          </a:p>
        </p:txBody>
      </p:sp>
      <p:grpSp>
        <p:nvGrpSpPr>
          <p:cNvPr id="66" name="Grup 65"/>
          <p:cNvGrpSpPr/>
          <p:nvPr/>
        </p:nvGrpSpPr>
        <p:grpSpPr>
          <a:xfrm>
            <a:off x="3385330" y="3621574"/>
            <a:ext cx="1660505" cy="1562356"/>
            <a:chOff x="1559293" y="3715352"/>
            <a:chExt cx="1992430" cy="1828800"/>
          </a:xfrm>
        </p:grpSpPr>
        <p:pic>
          <p:nvPicPr>
            <p:cNvPr id="67" name="Resim 66"/>
            <p:cNvPicPr>
              <a:picLocks noChangeAspect="1"/>
            </p:cNvPicPr>
            <p:nvPr/>
          </p:nvPicPr>
          <p:blipFill>
            <a:blip r:embed="rId2"/>
            <a:stretch>
              <a:fillRect/>
            </a:stretch>
          </p:blipFill>
          <p:spPr>
            <a:xfrm>
              <a:off x="1761424" y="3907856"/>
              <a:ext cx="1532058" cy="1321929"/>
            </a:xfrm>
            <a:prstGeom prst="rect">
              <a:avLst/>
            </a:prstGeom>
          </p:spPr>
        </p:pic>
        <p:sp>
          <p:nvSpPr>
            <p:cNvPr id="68" name="Oval 67"/>
            <p:cNvSpPr/>
            <p:nvPr/>
          </p:nvSpPr>
          <p:spPr>
            <a:xfrm>
              <a:off x="1559293" y="3715352"/>
              <a:ext cx="1992430" cy="1828800"/>
            </a:xfrm>
            <a:prstGeom prst="ellipse">
              <a:avLst/>
            </a:prstGeom>
            <a:solidFill>
              <a:srgbClr val="FFFFFF">
                <a:alpha val="10980"/>
              </a:srgbClr>
            </a:solidFill>
            <a:ln w="381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9" name="Oval 68"/>
            <p:cNvSpPr/>
            <p:nvPr/>
          </p:nvSpPr>
          <p:spPr>
            <a:xfrm>
              <a:off x="1809589" y="3907856"/>
              <a:ext cx="1483893" cy="1453415"/>
            </a:xfrm>
            <a:prstGeom prst="ellipse">
              <a:avLst/>
            </a:prstGeom>
            <a:solidFill>
              <a:srgbClr val="FFFFFF">
                <a:alpha val="10980"/>
              </a:srgbClr>
            </a:solidFill>
            <a:ln w="28575">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0" name="Oval 69"/>
            <p:cNvSpPr/>
            <p:nvPr/>
          </p:nvSpPr>
          <p:spPr>
            <a:xfrm>
              <a:off x="2000492" y="4081913"/>
              <a:ext cx="1081236" cy="1105300"/>
            </a:xfrm>
            <a:prstGeom prst="ellipse">
              <a:avLst/>
            </a:prstGeom>
            <a:solidFill>
              <a:srgbClr val="FFFFFF">
                <a:alpha val="10980"/>
              </a:srgbClr>
            </a:solidFill>
            <a:ln w="28575">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cxnSp>
          <p:nvCxnSpPr>
            <p:cNvPr id="71" name="Düz Bağlayıcı 70"/>
            <p:cNvCxnSpPr>
              <a:stCxn id="68" idx="0"/>
              <a:endCxn id="68" idx="4"/>
            </p:cNvCxnSpPr>
            <p:nvPr/>
          </p:nvCxnSpPr>
          <p:spPr>
            <a:xfrm>
              <a:off x="2555508" y="3715352"/>
              <a:ext cx="0" cy="1828800"/>
            </a:xfrm>
            <a:prstGeom prst="line">
              <a:avLst/>
            </a:prstGeom>
            <a:ln w="28575">
              <a:prstDash val="dash"/>
            </a:ln>
          </p:spPr>
          <p:style>
            <a:lnRef idx="1">
              <a:schemeClr val="dk1"/>
            </a:lnRef>
            <a:fillRef idx="0">
              <a:schemeClr val="dk1"/>
            </a:fillRef>
            <a:effectRef idx="0">
              <a:schemeClr val="dk1"/>
            </a:effectRef>
            <a:fontRef idx="minor">
              <a:schemeClr val="tx1"/>
            </a:fontRef>
          </p:style>
        </p:cxnSp>
        <p:cxnSp>
          <p:nvCxnSpPr>
            <p:cNvPr id="72" name="Düz Bağlayıcı 71"/>
            <p:cNvCxnSpPr>
              <a:stCxn id="68" idx="2"/>
              <a:endCxn id="68" idx="6"/>
            </p:cNvCxnSpPr>
            <p:nvPr/>
          </p:nvCxnSpPr>
          <p:spPr>
            <a:xfrm>
              <a:off x="1559293" y="4629752"/>
              <a:ext cx="1992430" cy="0"/>
            </a:xfrm>
            <a:prstGeom prst="line">
              <a:avLst/>
            </a:prstGeom>
            <a:ln w="28575">
              <a:prstDash val="dash"/>
            </a:ln>
          </p:spPr>
          <p:style>
            <a:lnRef idx="1">
              <a:schemeClr val="dk1"/>
            </a:lnRef>
            <a:fillRef idx="0">
              <a:schemeClr val="dk1"/>
            </a:fillRef>
            <a:effectRef idx="0">
              <a:schemeClr val="dk1"/>
            </a:effectRef>
            <a:fontRef idx="minor">
              <a:schemeClr val="tx1"/>
            </a:fontRef>
          </p:style>
        </p:cxnSp>
      </p:grpSp>
      <p:pic>
        <p:nvPicPr>
          <p:cNvPr id="73" name="Resim 72"/>
          <p:cNvPicPr>
            <a:picLocks noChangeAspect="1"/>
          </p:cNvPicPr>
          <p:nvPr/>
        </p:nvPicPr>
        <p:blipFill>
          <a:blip r:embed="rId3"/>
          <a:stretch>
            <a:fillRect/>
          </a:stretch>
        </p:blipFill>
        <p:spPr>
          <a:xfrm>
            <a:off x="7724783" y="3632686"/>
            <a:ext cx="1997611" cy="1562356"/>
          </a:xfrm>
          <a:prstGeom prst="rect">
            <a:avLst/>
          </a:prstGeom>
        </p:spPr>
      </p:pic>
      <p:sp>
        <p:nvSpPr>
          <p:cNvPr id="74" name="Dikdörtgen 73"/>
          <p:cNvSpPr/>
          <p:nvPr/>
        </p:nvSpPr>
        <p:spPr>
          <a:xfrm>
            <a:off x="4330941" y="4522120"/>
            <a:ext cx="91440" cy="1215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5" name="Dikdörtgen 74"/>
          <p:cNvSpPr/>
          <p:nvPr/>
        </p:nvSpPr>
        <p:spPr>
          <a:xfrm>
            <a:off x="3976265" y="4142506"/>
            <a:ext cx="91440" cy="121511"/>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grpSp>
        <p:nvGrpSpPr>
          <p:cNvPr id="76" name="Grup 75"/>
          <p:cNvGrpSpPr/>
          <p:nvPr/>
        </p:nvGrpSpPr>
        <p:grpSpPr>
          <a:xfrm>
            <a:off x="5402484" y="3621574"/>
            <a:ext cx="1987325" cy="1584580"/>
            <a:chOff x="4945622" y="3836253"/>
            <a:chExt cx="1987325" cy="1586998"/>
          </a:xfrm>
        </p:grpSpPr>
        <p:pic>
          <p:nvPicPr>
            <p:cNvPr id="77" name="Resim 76"/>
            <p:cNvPicPr>
              <a:picLocks noChangeAspect="1"/>
            </p:cNvPicPr>
            <p:nvPr/>
          </p:nvPicPr>
          <p:blipFill>
            <a:blip r:embed="rId4"/>
            <a:stretch>
              <a:fillRect/>
            </a:stretch>
          </p:blipFill>
          <p:spPr>
            <a:xfrm>
              <a:off x="4945622" y="3836253"/>
              <a:ext cx="1987325" cy="1586998"/>
            </a:xfrm>
            <a:prstGeom prst="rect">
              <a:avLst/>
            </a:prstGeom>
          </p:spPr>
        </p:pic>
        <p:sp>
          <p:nvSpPr>
            <p:cNvPr id="78" name="Dikdörtgen 77"/>
            <p:cNvSpPr/>
            <p:nvPr/>
          </p:nvSpPr>
          <p:spPr>
            <a:xfrm>
              <a:off x="5754162" y="4619162"/>
              <a:ext cx="256818" cy="296515"/>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9" name="Dikdörtgen 78"/>
            <p:cNvSpPr/>
            <p:nvPr/>
          </p:nvSpPr>
          <p:spPr>
            <a:xfrm>
              <a:off x="5761598" y="4164677"/>
              <a:ext cx="266004" cy="274319"/>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grpSp>
      <p:pic>
        <p:nvPicPr>
          <p:cNvPr id="80" name="Resim 79"/>
          <p:cNvPicPr>
            <a:picLocks noChangeAspect="1"/>
          </p:cNvPicPr>
          <p:nvPr/>
        </p:nvPicPr>
        <p:blipFill>
          <a:blip r:embed="rId2"/>
          <a:stretch>
            <a:fillRect/>
          </a:stretch>
        </p:blipFill>
        <p:spPr>
          <a:xfrm>
            <a:off x="1585185" y="3613185"/>
            <a:ext cx="1465171" cy="1584580"/>
          </a:xfrm>
          <a:prstGeom prst="rect">
            <a:avLst/>
          </a:prstGeom>
        </p:spPr>
      </p:pic>
      <p:cxnSp>
        <p:nvCxnSpPr>
          <p:cNvPr id="81" name="Düz Ok Bağlayıcısı 80"/>
          <p:cNvCxnSpPr/>
          <p:nvPr/>
        </p:nvCxnSpPr>
        <p:spPr>
          <a:xfrm flipV="1">
            <a:off x="1376293" y="5458446"/>
            <a:ext cx="10216342" cy="69118"/>
          </a:xfrm>
          <a:prstGeom prst="straightConnector1">
            <a:avLst/>
          </a:prstGeom>
          <a:ln w="57150">
            <a:solidFill>
              <a:srgbClr val="666699"/>
            </a:solidFill>
            <a:tailEnd type="triangle"/>
          </a:ln>
        </p:spPr>
        <p:style>
          <a:lnRef idx="1">
            <a:schemeClr val="accent1"/>
          </a:lnRef>
          <a:fillRef idx="0">
            <a:schemeClr val="accent1"/>
          </a:fillRef>
          <a:effectRef idx="0">
            <a:schemeClr val="accent1"/>
          </a:effectRef>
          <a:fontRef idx="minor">
            <a:schemeClr val="tx1"/>
          </a:fontRef>
        </p:style>
      </p:cxnSp>
      <p:sp>
        <p:nvSpPr>
          <p:cNvPr id="82" name="Metin kutusu 81"/>
          <p:cNvSpPr txBox="1"/>
          <p:nvPr/>
        </p:nvSpPr>
        <p:spPr>
          <a:xfrm>
            <a:off x="1487319" y="5477687"/>
            <a:ext cx="1723443" cy="338554"/>
          </a:xfrm>
          <a:prstGeom prst="rect">
            <a:avLst/>
          </a:prstGeom>
          <a:noFill/>
        </p:spPr>
        <p:txBody>
          <a:bodyPr wrap="square" rtlCol="0">
            <a:spAutoFit/>
          </a:bodyPr>
          <a:lstStyle/>
          <a:p>
            <a:r>
              <a:rPr lang="tr-TR" sz="1600" dirty="0"/>
              <a:t>Kavramsallaştırma</a:t>
            </a:r>
          </a:p>
        </p:txBody>
      </p:sp>
      <p:sp>
        <p:nvSpPr>
          <p:cNvPr id="83" name="Oval 82"/>
          <p:cNvSpPr/>
          <p:nvPr/>
        </p:nvSpPr>
        <p:spPr>
          <a:xfrm>
            <a:off x="3202450" y="5448472"/>
            <a:ext cx="182880" cy="158183"/>
          </a:xfrm>
          <a:prstGeom prst="ellipse">
            <a:avLst/>
          </a:prstGeom>
          <a:solidFill>
            <a:srgbClr val="64E6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84" name="Oval 83"/>
          <p:cNvSpPr/>
          <p:nvPr/>
        </p:nvSpPr>
        <p:spPr>
          <a:xfrm>
            <a:off x="1355196" y="5454167"/>
            <a:ext cx="182880" cy="158183"/>
          </a:xfrm>
          <a:prstGeom prst="ellipse">
            <a:avLst/>
          </a:prstGeom>
          <a:solidFill>
            <a:srgbClr val="64E6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85" name="Oval 84"/>
          <p:cNvSpPr/>
          <p:nvPr/>
        </p:nvSpPr>
        <p:spPr>
          <a:xfrm>
            <a:off x="5059686" y="5400255"/>
            <a:ext cx="182880" cy="158183"/>
          </a:xfrm>
          <a:prstGeom prst="ellipse">
            <a:avLst/>
          </a:prstGeom>
          <a:solidFill>
            <a:srgbClr val="64E6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86" name="Oval 85"/>
          <p:cNvSpPr/>
          <p:nvPr/>
        </p:nvSpPr>
        <p:spPr>
          <a:xfrm>
            <a:off x="7528557" y="5383629"/>
            <a:ext cx="182880" cy="158183"/>
          </a:xfrm>
          <a:prstGeom prst="ellipse">
            <a:avLst/>
          </a:prstGeom>
          <a:solidFill>
            <a:srgbClr val="64E6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87" name="Oval 86"/>
          <p:cNvSpPr/>
          <p:nvPr/>
        </p:nvSpPr>
        <p:spPr>
          <a:xfrm>
            <a:off x="9706486" y="5383629"/>
            <a:ext cx="182880" cy="158183"/>
          </a:xfrm>
          <a:prstGeom prst="ellipse">
            <a:avLst/>
          </a:prstGeom>
          <a:solidFill>
            <a:srgbClr val="64E6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88" name="Metin kutusu 87"/>
          <p:cNvSpPr txBox="1"/>
          <p:nvPr/>
        </p:nvSpPr>
        <p:spPr>
          <a:xfrm>
            <a:off x="3352140" y="5480457"/>
            <a:ext cx="1723443" cy="338554"/>
          </a:xfrm>
          <a:prstGeom prst="rect">
            <a:avLst/>
          </a:prstGeom>
          <a:noFill/>
        </p:spPr>
        <p:txBody>
          <a:bodyPr wrap="square" rtlCol="0">
            <a:spAutoFit/>
          </a:bodyPr>
          <a:lstStyle/>
          <a:p>
            <a:pPr algn="ctr"/>
            <a:r>
              <a:rPr lang="tr-TR" sz="1600" dirty="0"/>
              <a:t>Tarama</a:t>
            </a:r>
          </a:p>
        </p:txBody>
      </p:sp>
      <p:sp>
        <p:nvSpPr>
          <p:cNvPr id="89" name="Metin kutusu 88"/>
          <p:cNvSpPr txBox="1"/>
          <p:nvPr/>
        </p:nvSpPr>
        <p:spPr>
          <a:xfrm>
            <a:off x="5507906" y="5483227"/>
            <a:ext cx="1723443" cy="338554"/>
          </a:xfrm>
          <a:prstGeom prst="rect">
            <a:avLst/>
          </a:prstGeom>
          <a:noFill/>
        </p:spPr>
        <p:txBody>
          <a:bodyPr wrap="square" rtlCol="0">
            <a:spAutoFit/>
          </a:bodyPr>
          <a:lstStyle/>
          <a:p>
            <a:pPr algn="ctr"/>
            <a:r>
              <a:rPr lang="tr-TR" sz="1600" dirty="0"/>
              <a:t>İzleme</a:t>
            </a:r>
          </a:p>
        </p:txBody>
      </p:sp>
      <p:sp>
        <p:nvSpPr>
          <p:cNvPr id="90" name="Metin kutusu 89"/>
          <p:cNvSpPr txBox="1"/>
          <p:nvPr/>
        </p:nvSpPr>
        <p:spPr>
          <a:xfrm>
            <a:off x="7794564" y="5455319"/>
            <a:ext cx="1723443" cy="338554"/>
          </a:xfrm>
          <a:prstGeom prst="rect">
            <a:avLst/>
          </a:prstGeom>
          <a:noFill/>
        </p:spPr>
        <p:txBody>
          <a:bodyPr wrap="square" rtlCol="0">
            <a:spAutoFit/>
          </a:bodyPr>
          <a:lstStyle/>
          <a:p>
            <a:pPr algn="ctr"/>
            <a:r>
              <a:rPr lang="tr-TR" sz="1600" dirty="0"/>
              <a:t>Öngörü</a:t>
            </a:r>
          </a:p>
        </p:txBody>
      </p:sp>
      <p:sp>
        <p:nvSpPr>
          <p:cNvPr id="91" name="Metin kutusu 90"/>
          <p:cNvSpPr txBox="1"/>
          <p:nvPr/>
        </p:nvSpPr>
        <p:spPr>
          <a:xfrm>
            <a:off x="9797926" y="5447352"/>
            <a:ext cx="1723443" cy="338554"/>
          </a:xfrm>
          <a:prstGeom prst="rect">
            <a:avLst/>
          </a:prstGeom>
          <a:noFill/>
        </p:spPr>
        <p:txBody>
          <a:bodyPr wrap="square" rtlCol="0">
            <a:spAutoFit/>
          </a:bodyPr>
          <a:lstStyle/>
          <a:p>
            <a:pPr algn="ctr"/>
            <a:r>
              <a:rPr lang="tr-TR" sz="1600" dirty="0"/>
              <a:t>Değerlendirme</a:t>
            </a:r>
          </a:p>
        </p:txBody>
      </p:sp>
    </p:spTree>
    <p:extLst>
      <p:ext uri="{BB962C8B-B14F-4D97-AF65-F5344CB8AC3E}">
        <p14:creationId xmlns:p14="http://schemas.microsoft.com/office/powerpoint/2010/main" val="34889680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4" y="407192"/>
            <a:ext cx="558592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1. dış çevrenin kavramsallaştırılması</a:t>
            </a:r>
            <a:endParaRPr lang="en-US" sz="20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stCxn id="6" idx="3"/>
          </p:cNvCxnSpPr>
          <p:nvPr/>
        </p:nvCxnSpPr>
        <p:spPr>
          <a:xfrm>
            <a:off x="5938345" y="747711"/>
            <a:ext cx="6246567" cy="39098"/>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2F63EA61-739F-4FC5-B1D0-D87CEA790BFC}" type="datetime1">
              <a:rPr lang="en-US" smtClean="0"/>
              <a:t>9/16/2022</a:t>
            </a:fld>
            <a:endParaRPr lang="en-US"/>
          </a:p>
        </p:txBody>
      </p:sp>
      <p:sp>
        <p:nvSpPr>
          <p:cNvPr id="2" name="Slayt Numarası Yer Tutucusu 1">
            <a:extLst>
              <a:ext uri="{FF2B5EF4-FFF2-40B4-BE49-F238E27FC236}">
                <a16:creationId xmlns:a16="http://schemas.microsoft.com/office/drawing/2014/main" id="{B2A87AE4-CE3C-432C-A39F-1DB7E2613466}"/>
              </a:ext>
            </a:extLst>
          </p:cNvPr>
          <p:cNvSpPr>
            <a:spLocks noGrp="1"/>
          </p:cNvSpPr>
          <p:nvPr>
            <p:ph type="sldNum" sz="quarter" idx="12"/>
          </p:nvPr>
        </p:nvSpPr>
        <p:spPr>
          <a:xfrm>
            <a:off x="8375595" y="6356349"/>
            <a:ext cx="2743200" cy="365125"/>
          </a:xfrm>
        </p:spPr>
        <p:txBody>
          <a:bodyPr/>
          <a:lstStyle/>
          <a:p>
            <a:fld id="{585A37CE-56CC-4263-A743-6EA01FAEC455}" type="slidenum">
              <a:rPr lang="en-US" smtClean="0"/>
              <a:t>6</a:t>
            </a:fld>
            <a:endParaRPr lang="en-US"/>
          </a:p>
        </p:txBody>
      </p:sp>
      <p:sp>
        <p:nvSpPr>
          <p:cNvPr id="10" name="AutoShape 2" descr="CPA Firms are at a Crossroads - 2012 and Beyond - AICPA Insight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7" name="Rectangle 1"/>
          <p:cNvSpPr>
            <a:spLocks noChangeArrowheads="1"/>
          </p:cNvSpPr>
          <p:nvPr/>
        </p:nvSpPr>
        <p:spPr bwMode="auto">
          <a:xfrm>
            <a:off x="3219450" y="267493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a:ln>
                  <a:noFill/>
                </a:ln>
                <a:solidFill>
                  <a:schemeClr val="tx1"/>
                </a:solidFill>
                <a:effectLst/>
                <a:latin typeface="Arial" panose="020B0604020202020204" pitchFamily="34" charset="0"/>
              </a:rPr>
            </a:br>
            <a:endParaRPr kumimoji="0" lang="tr-TR" altLang="tr-TR" sz="1800" b="0" i="0" u="none" strike="noStrike" cap="none" normalizeH="0" baseline="0">
              <a:ln>
                <a:noFill/>
              </a:ln>
              <a:solidFill>
                <a:schemeClr val="tx1"/>
              </a:solidFill>
              <a:effectLst/>
              <a:latin typeface="Arial" panose="020B0604020202020204" pitchFamily="34" charset="0"/>
            </a:endParaRPr>
          </a:p>
        </p:txBody>
      </p:sp>
      <p:sp>
        <p:nvSpPr>
          <p:cNvPr id="14" name="Metin kutusu 13"/>
          <p:cNvSpPr txBox="1"/>
          <p:nvPr/>
        </p:nvSpPr>
        <p:spPr>
          <a:xfrm>
            <a:off x="5255878" y="3522983"/>
            <a:ext cx="6239435" cy="1754326"/>
          </a:xfrm>
          <a:prstGeom prst="rect">
            <a:avLst/>
          </a:prstGeom>
          <a:noFill/>
        </p:spPr>
        <p:txBody>
          <a:bodyPr wrap="square" rtlCol="0">
            <a:spAutoFit/>
          </a:bodyPr>
          <a:lstStyle/>
          <a:p>
            <a:r>
              <a:rPr lang="tr-TR" dirty="0">
                <a:latin typeface="+mj-lt"/>
              </a:rPr>
              <a:t>Dış çevrenin kavramsallaştırılması, dış çevrenin ne olduğu, nelerden oluştuğu, nasıl ele alınacağı ve açıklanacağıyla ilgili düşünme sistematiğinin geliştirilmesidir.  Dış çevrenin kavramsallaştırılması, kurumu etkileyen çevre faktörlerinin kararlaştırılması, hangi faktörlerin kurumu ne şekilde etkileyebileceğinin detaylı biçimde düşünülmesidir. </a:t>
            </a:r>
          </a:p>
        </p:txBody>
      </p:sp>
    </p:spTree>
    <p:extLst>
      <p:ext uri="{BB962C8B-B14F-4D97-AF65-F5344CB8AC3E}">
        <p14:creationId xmlns:p14="http://schemas.microsoft.com/office/powerpoint/2010/main" val="42752260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4" y="407192"/>
            <a:ext cx="558592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2. dış çevrenin taranması (</a:t>
            </a:r>
            <a:r>
              <a:rPr lang="tr-TR" sz="2000" b="1" dirty="0" err="1">
                <a:solidFill>
                  <a:schemeClr val="bg1"/>
                </a:solidFill>
                <a:latin typeface="+mj-lt"/>
              </a:rPr>
              <a:t>scanning</a:t>
            </a:r>
            <a:r>
              <a:rPr lang="tr-TR" sz="2000" b="1" dirty="0">
                <a:solidFill>
                  <a:schemeClr val="bg1"/>
                </a:solidFill>
                <a:latin typeface="+mj-lt"/>
              </a:rPr>
              <a:t>)</a:t>
            </a:r>
            <a:endParaRPr lang="en-US" sz="20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stCxn id="6" idx="3"/>
          </p:cNvCxnSpPr>
          <p:nvPr/>
        </p:nvCxnSpPr>
        <p:spPr>
          <a:xfrm>
            <a:off x="5938345" y="747711"/>
            <a:ext cx="6253655" cy="17833"/>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2F63EA61-739F-4FC5-B1D0-D87CEA790BFC}" type="datetime1">
              <a:rPr lang="en-US" smtClean="0"/>
              <a:t>9/16/2022</a:t>
            </a:fld>
            <a:endParaRPr lang="en-US"/>
          </a:p>
        </p:txBody>
      </p:sp>
      <p:sp>
        <p:nvSpPr>
          <p:cNvPr id="2" name="Slayt Numarası Yer Tutucusu 1">
            <a:extLst>
              <a:ext uri="{FF2B5EF4-FFF2-40B4-BE49-F238E27FC236}">
                <a16:creationId xmlns:a16="http://schemas.microsoft.com/office/drawing/2014/main" id="{B2A87AE4-CE3C-432C-A39F-1DB7E2613466}"/>
              </a:ext>
            </a:extLst>
          </p:cNvPr>
          <p:cNvSpPr>
            <a:spLocks noGrp="1"/>
          </p:cNvSpPr>
          <p:nvPr>
            <p:ph type="sldNum" sz="quarter" idx="12"/>
          </p:nvPr>
        </p:nvSpPr>
        <p:spPr>
          <a:xfrm>
            <a:off x="8460655" y="6356349"/>
            <a:ext cx="2743200" cy="365125"/>
          </a:xfrm>
        </p:spPr>
        <p:txBody>
          <a:bodyPr/>
          <a:lstStyle/>
          <a:p>
            <a:fld id="{585A37CE-56CC-4263-A743-6EA01FAEC455}" type="slidenum">
              <a:rPr lang="en-US" smtClean="0"/>
              <a:t>7</a:t>
            </a:fld>
            <a:endParaRPr lang="en-US"/>
          </a:p>
        </p:txBody>
      </p:sp>
      <p:sp>
        <p:nvSpPr>
          <p:cNvPr id="10" name="AutoShape 2" descr="CPA Firms are at a Crossroads - 2012 and Beyond - AICPA Insight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7" name="Rectangle 1"/>
          <p:cNvSpPr>
            <a:spLocks noChangeArrowheads="1"/>
          </p:cNvSpPr>
          <p:nvPr/>
        </p:nvSpPr>
        <p:spPr bwMode="auto">
          <a:xfrm>
            <a:off x="3219450" y="267493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a:ln>
                  <a:noFill/>
                </a:ln>
                <a:solidFill>
                  <a:schemeClr val="tx1"/>
                </a:solidFill>
                <a:effectLst/>
                <a:latin typeface="Arial" panose="020B0604020202020204" pitchFamily="34" charset="0"/>
              </a:rPr>
            </a:br>
            <a:endParaRPr kumimoji="0" lang="tr-TR" altLang="tr-TR" sz="1800" b="0" i="0" u="none" strike="noStrike" cap="none" normalizeH="0" baseline="0">
              <a:ln>
                <a:noFill/>
              </a:ln>
              <a:solidFill>
                <a:schemeClr val="tx1"/>
              </a:solidFill>
              <a:effectLst/>
              <a:latin typeface="Arial" panose="020B0604020202020204" pitchFamily="34" charset="0"/>
            </a:endParaRPr>
          </a:p>
        </p:txBody>
      </p:sp>
      <p:sp>
        <p:nvSpPr>
          <p:cNvPr id="14" name="Metin kutusu 13"/>
          <p:cNvSpPr txBox="1"/>
          <p:nvPr/>
        </p:nvSpPr>
        <p:spPr>
          <a:xfrm>
            <a:off x="3060225" y="2674938"/>
            <a:ext cx="8021782" cy="646331"/>
          </a:xfrm>
          <a:prstGeom prst="rect">
            <a:avLst/>
          </a:prstGeom>
          <a:noFill/>
        </p:spPr>
        <p:txBody>
          <a:bodyPr wrap="square" rtlCol="0">
            <a:spAutoFit/>
          </a:bodyPr>
          <a:lstStyle/>
          <a:p>
            <a:r>
              <a:rPr lang="tr-TR" dirty="0">
                <a:latin typeface="+mj-lt"/>
              </a:rPr>
              <a:t>Dış çevrenin sürekli takip edilmesi yoluyla ortaya çıkmakta olan gelişmelerin öncü sinyallerinin yakalanmasıdır.  </a:t>
            </a:r>
          </a:p>
        </p:txBody>
      </p:sp>
    </p:spTree>
    <p:extLst>
      <p:ext uri="{BB962C8B-B14F-4D97-AF65-F5344CB8AC3E}">
        <p14:creationId xmlns:p14="http://schemas.microsoft.com/office/powerpoint/2010/main" val="6761877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4" y="407192"/>
            <a:ext cx="558592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dış çevrenin taranmasında anahtar konular</a:t>
            </a:r>
            <a:endParaRPr lang="en-US" sz="20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p:nvPr/>
        </p:nvCxnSpPr>
        <p:spPr>
          <a:xfrm flipV="1">
            <a:off x="5842652" y="735421"/>
            <a:ext cx="6253655"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2F63EA61-739F-4FC5-B1D0-D87CEA790BFC}" type="datetime1">
              <a:rPr lang="en-US" smtClean="0"/>
              <a:t>9/16/2022</a:t>
            </a:fld>
            <a:endParaRPr lang="en-US"/>
          </a:p>
        </p:txBody>
      </p:sp>
      <p:sp>
        <p:nvSpPr>
          <p:cNvPr id="2" name="Slayt Numarası Yer Tutucusu 1">
            <a:extLst>
              <a:ext uri="{FF2B5EF4-FFF2-40B4-BE49-F238E27FC236}">
                <a16:creationId xmlns:a16="http://schemas.microsoft.com/office/drawing/2014/main" id="{B2A87AE4-CE3C-432C-A39F-1DB7E2613466}"/>
              </a:ext>
            </a:extLst>
          </p:cNvPr>
          <p:cNvSpPr>
            <a:spLocks noGrp="1"/>
          </p:cNvSpPr>
          <p:nvPr>
            <p:ph type="sldNum" sz="quarter" idx="12"/>
          </p:nvPr>
        </p:nvSpPr>
        <p:spPr>
          <a:xfrm>
            <a:off x="8969479" y="6356349"/>
            <a:ext cx="2743200" cy="365125"/>
          </a:xfrm>
        </p:spPr>
        <p:txBody>
          <a:bodyPr/>
          <a:lstStyle/>
          <a:p>
            <a:fld id="{585A37CE-56CC-4263-A743-6EA01FAEC455}" type="slidenum">
              <a:rPr lang="en-US" smtClean="0"/>
              <a:t>8</a:t>
            </a:fld>
            <a:endParaRPr lang="en-US"/>
          </a:p>
        </p:txBody>
      </p:sp>
      <p:sp>
        <p:nvSpPr>
          <p:cNvPr id="10" name="AutoShape 2" descr="CPA Firms are at a Crossroads - 2012 and Beyond - AICPA Insight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7" name="Rectangle 1"/>
          <p:cNvSpPr>
            <a:spLocks noChangeArrowheads="1"/>
          </p:cNvSpPr>
          <p:nvPr/>
        </p:nvSpPr>
        <p:spPr bwMode="auto">
          <a:xfrm>
            <a:off x="3219450" y="267493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a:ln>
                  <a:noFill/>
                </a:ln>
                <a:solidFill>
                  <a:schemeClr val="tx1"/>
                </a:solidFill>
                <a:effectLst/>
                <a:latin typeface="Arial" panose="020B0604020202020204" pitchFamily="34" charset="0"/>
              </a:rPr>
            </a:br>
            <a:endParaRPr kumimoji="0" lang="tr-TR" altLang="tr-TR" sz="1800" b="0" i="0" u="none" strike="noStrike" cap="none" normalizeH="0" baseline="0">
              <a:ln>
                <a:noFill/>
              </a:ln>
              <a:solidFill>
                <a:schemeClr val="tx1"/>
              </a:solidFill>
              <a:effectLst/>
              <a:latin typeface="Arial" panose="020B0604020202020204" pitchFamily="34" charset="0"/>
            </a:endParaRPr>
          </a:p>
        </p:txBody>
      </p:sp>
      <p:sp>
        <p:nvSpPr>
          <p:cNvPr id="14" name="Metin kutusu 13"/>
          <p:cNvSpPr txBox="1"/>
          <p:nvPr/>
        </p:nvSpPr>
        <p:spPr>
          <a:xfrm>
            <a:off x="2704781" y="2275681"/>
            <a:ext cx="8623116" cy="3693319"/>
          </a:xfrm>
          <a:prstGeom prst="rect">
            <a:avLst/>
          </a:prstGeom>
          <a:noFill/>
        </p:spPr>
        <p:txBody>
          <a:bodyPr wrap="square" rtlCol="0">
            <a:spAutoFit/>
          </a:bodyPr>
          <a:lstStyle/>
          <a:p>
            <a:pPr marL="342900" indent="-342900">
              <a:buFont typeface="Wingdings" panose="05000000000000000000" pitchFamily="2" charset="2"/>
              <a:buChar char="q"/>
            </a:pPr>
            <a:r>
              <a:rPr lang="tr-TR" dirty="0">
                <a:latin typeface="+mj-lt"/>
              </a:rPr>
              <a:t>Tarama faaliyeti, kurumu etkilemesi muhtemel olan ve kurumun -ortaya çıktıklarında baş etmek için- hazırlıklı olması gereken sorunları/konuları belirlemekle ilgili olmalıdır. </a:t>
            </a:r>
          </a:p>
          <a:p>
            <a:pPr marL="342900" indent="-342900">
              <a:buFont typeface="Wingdings" panose="05000000000000000000" pitchFamily="2" charset="2"/>
              <a:buChar char="q"/>
            </a:pPr>
            <a:r>
              <a:rPr lang="tr-TR" dirty="0">
                <a:latin typeface="+mj-lt"/>
              </a:rPr>
              <a:t>Tarama sürecinde, sadece enflasyon, döviz kuru, pazar büyüme oranı, rakipler gibi kurumsal açıdan çok önemli görünen faktörlere değil, kurumu etkilemesi muhtemel bütün faktörlere/gelişmelere ağırlık verilmelidir. Hangi faktörlerin/gelişmelerin önemli olup olmadığına (ayıklama), tüm gelişmeler dikkate alındıktan sonra karar verilmelidir.</a:t>
            </a:r>
          </a:p>
          <a:p>
            <a:pPr marL="342900" indent="-342900">
              <a:buFont typeface="Wingdings" panose="05000000000000000000" pitchFamily="2" charset="2"/>
              <a:buChar char="q"/>
            </a:pPr>
            <a:r>
              <a:rPr lang="tr-TR" dirty="0">
                <a:latin typeface="+mj-lt"/>
              </a:rPr>
              <a:t>Çevresel tarama, her şeyden önce tepkisel değil, </a:t>
            </a:r>
            <a:r>
              <a:rPr lang="tr-TR" dirty="0" err="1">
                <a:latin typeface="+mj-lt"/>
              </a:rPr>
              <a:t>proaktif</a:t>
            </a:r>
            <a:r>
              <a:rPr lang="tr-TR" dirty="0">
                <a:latin typeface="+mj-lt"/>
              </a:rPr>
              <a:t> nitelikli yönetsel duruşu gerektirir.</a:t>
            </a:r>
          </a:p>
          <a:p>
            <a:pPr marL="342900" indent="-342900">
              <a:buFont typeface="Wingdings" panose="05000000000000000000" pitchFamily="2" charset="2"/>
              <a:buChar char="q"/>
            </a:pPr>
            <a:r>
              <a:rPr lang="tr-TR" dirty="0">
                <a:latin typeface="+mj-lt"/>
              </a:rPr>
              <a:t>Yöneticilerin çevresel taramalardan çıkan genel durumu anlamaları tek başına yeterli değildir.  Yöneticilerin, tarama sürecinde belirlenen gelişmeler veya konular arasından stratejik açıdan önemli olanların saptanmasına ve kararlaştırılmasına yol gösterecek düşünceyi geliştirmeleri beklenir. </a:t>
            </a:r>
          </a:p>
          <a:p>
            <a:pPr marL="342900" indent="-342900">
              <a:buFont typeface="Wingdings" panose="05000000000000000000" pitchFamily="2" charset="2"/>
              <a:buChar char="q"/>
            </a:pPr>
            <a:r>
              <a:rPr lang="tr-TR" dirty="0">
                <a:latin typeface="+mj-lt"/>
              </a:rPr>
              <a:t>Çevresel tarama, sağlık kurumunun öğrenen organizasyon haline gelmesini sağlamalıdır. </a:t>
            </a:r>
          </a:p>
        </p:txBody>
      </p:sp>
    </p:spTree>
    <p:extLst>
      <p:ext uri="{BB962C8B-B14F-4D97-AF65-F5344CB8AC3E}">
        <p14:creationId xmlns:p14="http://schemas.microsoft.com/office/powerpoint/2010/main" val="42276538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4" y="407192"/>
            <a:ext cx="558592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çevresel tarama bilgi kaynakları</a:t>
            </a:r>
            <a:endParaRPr lang="en-US" sz="20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stCxn id="6" idx="3"/>
          </p:cNvCxnSpPr>
          <p:nvPr/>
        </p:nvCxnSpPr>
        <p:spPr>
          <a:xfrm flipV="1">
            <a:off x="5938345" y="723901"/>
            <a:ext cx="6253655"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2F63EA61-739F-4FC5-B1D0-D87CEA790BFC}" type="datetime1">
              <a:rPr lang="en-US" smtClean="0"/>
              <a:t>9/16/2022</a:t>
            </a:fld>
            <a:endParaRPr lang="en-US"/>
          </a:p>
        </p:txBody>
      </p:sp>
      <p:sp>
        <p:nvSpPr>
          <p:cNvPr id="2" name="Slayt Numarası Yer Tutucusu 1">
            <a:extLst>
              <a:ext uri="{FF2B5EF4-FFF2-40B4-BE49-F238E27FC236}">
                <a16:creationId xmlns:a16="http://schemas.microsoft.com/office/drawing/2014/main" id="{B2A87AE4-CE3C-432C-A39F-1DB7E2613466}"/>
              </a:ext>
            </a:extLst>
          </p:cNvPr>
          <p:cNvSpPr>
            <a:spLocks noGrp="1"/>
          </p:cNvSpPr>
          <p:nvPr>
            <p:ph type="sldNum" sz="quarter" idx="12"/>
          </p:nvPr>
        </p:nvSpPr>
        <p:spPr>
          <a:xfrm>
            <a:off x="8623941" y="6356349"/>
            <a:ext cx="2743200" cy="365125"/>
          </a:xfrm>
        </p:spPr>
        <p:txBody>
          <a:bodyPr/>
          <a:lstStyle/>
          <a:p>
            <a:fld id="{585A37CE-56CC-4263-A743-6EA01FAEC455}" type="slidenum">
              <a:rPr lang="en-US" smtClean="0"/>
              <a:t>9</a:t>
            </a:fld>
            <a:endParaRPr lang="en-US"/>
          </a:p>
        </p:txBody>
      </p:sp>
      <p:sp>
        <p:nvSpPr>
          <p:cNvPr id="10" name="AutoShape 2" descr="CPA Firms are at a Crossroads - 2012 and Beyond - AICPA Insight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7" name="Rectangle 1"/>
          <p:cNvSpPr>
            <a:spLocks noChangeArrowheads="1"/>
          </p:cNvSpPr>
          <p:nvPr/>
        </p:nvSpPr>
        <p:spPr bwMode="auto">
          <a:xfrm>
            <a:off x="3219450" y="267493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a:ln>
                  <a:noFill/>
                </a:ln>
                <a:solidFill>
                  <a:schemeClr val="tx1"/>
                </a:solidFill>
                <a:effectLst/>
                <a:latin typeface="Arial" panose="020B0604020202020204" pitchFamily="34" charset="0"/>
              </a:rPr>
            </a:br>
            <a:endParaRPr kumimoji="0" lang="tr-TR" altLang="tr-TR" sz="1800" b="0" i="0" u="none" strike="noStrike" cap="none" normalizeH="0" baseline="0">
              <a:ln>
                <a:noFill/>
              </a:ln>
              <a:solidFill>
                <a:schemeClr val="tx1"/>
              </a:solidFill>
              <a:effectLst/>
              <a:latin typeface="Arial" panose="020B0604020202020204" pitchFamily="34" charset="0"/>
            </a:endParaRPr>
          </a:p>
        </p:txBody>
      </p:sp>
      <p:sp>
        <p:nvSpPr>
          <p:cNvPr id="14" name="Metin kutusu 13"/>
          <p:cNvSpPr txBox="1"/>
          <p:nvPr/>
        </p:nvSpPr>
        <p:spPr>
          <a:xfrm>
            <a:off x="5270623" y="3495821"/>
            <a:ext cx="5716920" cy="1200329"/>
          </a:xfrm>
          <a:prstGeom prst="rect">
            <a:avLst/>
          </a:prstGeom>
          <a:noFill/>
        </p:spPr>
        <p:txBody>
          <a:bodyPr wrap="square" rtlCol="0">
            <a:spAutoFit/>
          </a:bodyPr>
          <a:lstStyle/>
          <a:p>
            <a:r>
              <a:rPr lang="tr-TR" dirty="0"/>
              <a:t>Çevresel tarama aşamasında sinyalleri yakalamak için </a:t>
            </a:r>
          </a:p>
          <a:p>
            <a:pPr marL="342900" indent="-342900">
              <a:buFont typeface="Wingdings" panose="05000000000000000000" pitchFamily="2" charset="2"/>
              <a:buChar char="q"/>
            </a:pPr>
            <a:r>
              <a:rPr lang="tr-TR" dirty="0"/>
              <a:t>medya takip sistemleri, </a:t>
            </a:r>
          </a:p>
          <a:p>
            <a:pPr marL="342900" indent="-342900">
              <a:buFont typeface="Wingdings" panose="05000000000000000000" pitchFamily="2" charset="2"/>
              <a:buChar char="q"/>
            </a:pPr>
            <a:r>
              <a:rPr lang="tr-TR" dirty="0"/>
              <a:t>internet tabanlı tarama sistemleri (Google </a:t>
            </a:r>
            <a:r>
              <a:rPr lang="tr-TR" dirty="0" err="1"/>
              <a:t>Alert</a:t>
            </a:r>
            <a:r>
              <a:rPr lang="tr-TR" dirty="0"/>
              <a:t>) </a:t>
            </a:r>
          </a:p>
          <a:p>
            <a:r>
              <a:rPr lang="tr-TR" dirty="0"/>
              <a:t>       gibi abonelik esasına dayanan araçlar kullanılabilir. </a:t>
            </a:r>
            <a:endParaRPr lang="tr-TR" dirty="0">
              <a:latin typeface="+mj-lt"/>
            </a:endParaRPr>
          </a:p>
        </p:txBody>
      </p:sp>
    </p:spTree>
    <p:extLst>
      <p:ext uri="{BB962C8B-B14F-4D97-AF65-F5344CB8AC3E}">
        <p14:creationId xmlns:p14="http://schemas.microsoft.com/office/powerpoint/2010/main" val="419415053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1204</TotalTime>
  <Words>2478</Words>
  <Application>Microsoft Office PowerPoint</Application>
  <PresentationFormat>Geniş ekran</PresentationFormat>
  <Paragraphs>490</Paragraphs>
  <Slides>39</Slides>
  <Notes>0</Notes>
  <HiddenSlides>0</HiddenSlides>
  <MMClips>0</MMClips>
  <ScaleCrop>false</ScaleCrop>
  <HeadingPairs>
    <vt:vector size="6" baseType="variant">
      <vt:variant>
        <vt:lpstr>Kullanılan Yazı Tipleri</vt:lpstr>
      </vt:variant>
      <vt:variant>
        <vt:i4>9</vt:i4>
      </vt:variant>
      <vt:variant>
        <vt:lpstr>Tema</vt:lpstr>
      </vt:variant>
      <vt:variant>
        <vt:i4>1</vt:i4>
      </vt:variant>
      <vt:variant>
        <vt:lpstr>Slayt Başlıkları</vt:lpstr>
      </vt:variant>
      <vt:variant>
        <vt:i4>39</vt:i4>
      </vt:variant>
    </vt:vector>
  </HeadingPairs>
  <TitlesOfParts>
    <vt:vector size="49" baseType="lpstr">
      <vt:lpstr>Amasis MT Pro Black</vt:lpstr>
      <vt:lpstr>Arial</vt:lpstr>
      <vt:lpstr>Arial Black</vt:lpstr>
      <vt:lpstr>Calibri</vt:lpstr>
      <vt:lpstr>Calibri Light</vt:lpstr>
      <vt:lpstr>Courier New</vt:lpstr>
      <vt:lpstr>Rockwell Nova Extra Bold</vt:lpstr>
      <vt:lpstr>Times New Roman</vt:lpstr>
      <vt:lpstr>Wingdings</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SK;Şahin Kavuncubaşı</dc:creator>
  <cp:lastModifiedBy>sahin kavuncubasi</cp:lastModifiedBy>
  <cp:revision>93</cp:revision>
  <dcterms:created xsi:type="dcterms:W3CDTF">2022-08-30T19:27:57Z</dcterms:created>
  <dcterms:modified xsi:type="dcterms:W3CDTF">2022-09-16T13:54:27Z</dcterms:modified>
</cp:coreProperties>
</file>