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306" r:id="rId2"/>
    <p:sldId id="267" r:id="rId3"/>
    <p:sldId id="307" r:id="rId4"/>
    <p:sldId id="265" r:id="rId5"/>
    <p:sldId id="326" r:id="rId6"/>
    <p:sldId id="329" r:id="rId7"/>
    <p:sldId id="330" r:id="rId8"/>
    <p:sldId id="331" r:id="rId9"/>
    <p:sldId id="301" r:id="rId10"/>
    <p:sldId id="327" r:id="rId11"/>
    <p:sldId id="328" r:id="rId12"/>
    <p:sldId id="286" r:id="rId13"/>
    <p:sldId id="302" r:id="rId14"/>
    <p:sldId id="309" r:id="rId15"/>
    <p:sldId id="256" r:id="rId16"/>
    <p:sldId id="332" r:id="rId17"/>
    <p:sldId id="339" r:id="rId18"/>
    <p:sldId id="310" r:id="rId19"/>
    <p:sldId id="311" r:id="rId20"/>
    <p:sldId id="333" r:id="rId21"/>
    <p:sldId id="334" r:id="rId22"/>
    <p:sldId id="335" r:id="rId23"/>
    <p:sldId id="336" r:id="rId24"/>
    <p:sldId id="337" r:id="rId25"/>
    <p:sldId id="338" r:id="rId26"/>
    <p:sldId id="317" r:id="rId27"/>
    <p:sldId id="308"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600F0-7B2A-461F-ABF9-84A2ABCAC4C7}" type="datetimeFigureOut">
              <a:rPr lang="tr-TR" smtClean="0"/>
              <a:t>16.09.2022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15C6D4-C377-41D4-A5B6-81CD13705C7C}" type="slidenum">
              <a:rPr lang="tr-TR" smtClean="0"/>
              <a:t>‹#›</a:t>
            </a:fld>
            <a:endParaRPr lang="tr-TR"/>
          </a:p>
        </p:txBody>
      </p:sp>
    </p:spTree>
    <p:extLst>
      <p:ext uri="{BB962C8B-B14F-4D97-AF65-F5344CB8AC3E}">
        <p14:creationId xmlns:p14="http://schemas.microsoft.com/office/powerpoint/2010/main" val="1655034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26</a:t>
            </a:fld>
            <a:endParaRPr lang="en-US"/>
          </a:p>
        </p:txBody>
      </p:sp>
    </p:spTree>
    <p:extLst>
      <p:ext uri="{BB962C8B-B14F-4D97-AF65-F5344CB8AC3E}">
        <p14:creationId xmlns:p14="http://schemas.microsoft.com/office/powerpoint/2010/main" val="2508519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1F4F22-8B39-A7E9-DA61-5FD794DD8A1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57022E8-431E-8C1B-A3CD-84551F3C91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2854634-1959-6F5B-8F8C-FFBAD7D771F3}"/>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BCD29747-1B9F-CBA4-A35D-9007CD8B322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E0570-C991-F245-DFC4-05A65069287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30435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69B386-3F26-5E44-8B85-FB35B75D68B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C297716-7A2C-ADE5-F1E9-4F7ED382F29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AE9635-2037-98DE-3BF7-A5AF3004EBD5}"/>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330A9A65-815A-AE3C-A735-186C56E709B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717690-E256-E336-E772-575D1F5AB806}"/>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039542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0CA2356-B8EC-928A-DC41-BBB53356FE2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B2F8237-477F-B02F-BAD1-E674053F0C2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8C6CB6-89DA-D81E-8B4C-AFA5CD451173}"/>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6FCAFD72-30C4-5CEF-AE45-4BDD7934093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AFB173-C328-CCF7-DCB1-59EF5F45F2C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437557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E95820-102A-D8AD-DAA1-9ADDB25F04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052A9EB-4193-685D-54A4-162B7ADB613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D4B39EA-8D3B-AC55-1233-682B8DB5E2E6}"/>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F8389DF1-4B6C-A82F-8983-8A89ADEEDD4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2CF4CE-3AB5-2352-19AF-F9DF047134F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41265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4535EE-4D38-C125-2E4C-A22A91D5C65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F6DF264-98BB-86FC-CB1E-1C24A7B22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B285372-B596-5280-97AD-28E3F521C1C6}"/>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3252F55F-7819-7F44-AEB2-136179B2F3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C5C186D-BE06-3198-790D-8C7898401D0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1207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D64945-840D-8F68-0239-8D9D74339CB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0E9D59C-E529-E5F1-5F19-F741D0EC7F1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E982C45-97B5-7FD1-76D4-42E20353B5E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A9A821B-A6B3-6F0C-F83A-94078D9583A2}"/>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DDEE5B0A-992C-2ABD-9C9A-AA3B219503D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1106C8D-CDA7-B868-1425-D3F139F2DCE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32169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B0C319-B2BD-0B99-1651-98584C0261C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00F243F-9364-E223-7939-4F36F93CFF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113DE20-E732-9BE8-119E-A48966CD6B4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0E10980-B5D5-0041-9BDE-D755BD6CAD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3E2C26-5C9D-6C3E-4DEC-60FBA4222F9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196059F-F846-BF61-1B44-D7B2E189A0C1}"/>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8" name="Alt Bilgi Yer Tutucusu 7">
            <a:extLst>
              <a:ext uri="{FF2B5EF4-FFF2-40B4-BE49-F238E27FC236}">
                <a16:creationId xmlns:a16="http://schemas.microsoft.com/office/drawing/2014/main" id="{A4691DD2-EC9B-4607-55D0-44FD4A4ABAA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3C664FA-C23A-7ECF-201E-5BD95CEE875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160815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AD94BE-8DDE-3C04-9F84-DEB5DEA7957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AE08C7D-2025-77A8-5471-C0A26EACE2BB}"/>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4" name="Alt Bilgi Yer Tutucusu 3">
            <a:extLst>
              <a:ext uri="{FF2B5EF4-FFF2-40B4-BE49-F238E27FC236}">
                <a16:creationId xmlns:a16="http://schemas.microsoft.com/office/drawing/2014/main" id="{61BE7DF4-BF8D-FD16-D4B4-F75D8878470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3700349-ECF0-55CF-A542-317F86AF0C42}"/>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990433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C681B13-E0A8-915A-5041-DE2CBBB00161}"/>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3" name="Alt Bilgi Yer Tutucusu 2">
            <a:extLst>
              <a:ext uri="{FF2B5EF4-FFF2-40B4-BE49-F238E27FC236}">
                <a16:creationId xmlns:a16="http://schemas.microsoft.com/office/drawing/2014/main" id="{D2BBAEE0-64DE-6116-5C31-C24A10AC94F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C9C34C-DE73-7700-CF59-EA601A136CA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06717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D982D7-5549-EE5D-DBAB-DC32DD397AC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2C3670D-6675-FD07-9BFD-09651A54BB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24E326E-1086-6F08-58DE-D9D17ED6D6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001F09D-16B6-2966-8FD7-897EF324890A}"/>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EF9E69E9-D332-8515-458F-FB436DF396D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3D08BEA-C043-115C-2C0B-A4A21DFAEFCC}"/>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848051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14E957-238F-89A1-5572-A613DC75796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D532B8D-A317-C1DC-4C6A-9DDFF0382C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F0165C2-DB9A-2201-06D1-E79F28772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FB56E64-C0F3-316E-AE63-7B4F0F78EEC7}"/>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50A77BD0-8684-C929-9690-5416C5A4C37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4FE180C-1E80-9142-E5EB-89FE9F04DD2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26846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2448873-5A08-5767-C7E8-B842979A93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249F6E3-3652-C7FD-45F9-6AD746B61F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05351C-4A11-90F7-39DC-3DD625DF00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D71D72A2-7822-2B1A-6272-96273781DC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23AAAA4-2AB7-1522-3106-30D1E8E5E4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9128B-081F-421D-92E5-9765341AA3AA}" type="slidenum">
              <a:rPr lang="tr-TR" smtClean="0"/>
              <a:t>‹#›</a:t>
            </a:fld>
            <a:endParaRPr lang="tr-TR"/>
          </a:p>
        </p:txBody>
      </p:sp>
    </p:spTree>
    <p:extLst>
      <p:ext uri="{BB962C8B-B14F-4D97-AF65-F5344CB8AC3E}">
        <p14:creationId xmlns:p14="http://schemas.microsoft.com/office/powerpoint/2010/main" val="512934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B99E8A7A-8581-4D83-82EC-8B51F15FC67F}"/>
              </a:ext>
            </a:extLst>
          </p:cNvPr>
          <p:cNvGrpSpPr/>
          <p:nvPr/>
        </p:nvGrpSpPr>
        <p:grpSpPr>
          <a:xfrm>
            <a:off x="360218" y="2713908"/>
            <a:ext cx="7422911" cy="3147547"/>
            <a:chOff x="483118" y="3114428"/>
            <a:chExt cx="6873692" cy="3147547"/>
          </a:xfrm>
        </p:grpSpPr>
        <p:sp>
          <p:nvSpPr>
            <p:cNvPr id="11" name="TextBox 10">
              <a:extLst>
                <a:ext uri="{FF2B5EF4-FFF2-40B4-BE49-F238E27FC236}">
                  <a16:creationId xmlns:a16="http://schemas.microsoft.com/office/drawing/2014/main" id="{42CC7C91-872C-4F33-92F5-592F00CD333C}"/>
                </a:ext>
              </a:extLst>
            </p:cNvPr>
            <p:cNvSpPr txBox="1"/>
            <p:nvPr/>
          </p:nvSpPr>
          <p:spPr>
            <a:xfrm>
              <a:off x="483118" y="3114428"/>
              <a:ext cx="5946448" cy="369332"/>
            </a:xfrm>
            <a:prstGeom prst="rect">
              <a:avLst/>
            </a:prstGeom>
            <a:noFill/>
          </p:spPr>
          <p:txBody>
            <a:bodyPr wrap="square" lIns="0" tIns="0" rIns="0" bIns="0" rtlCol="0">
              <a:spAutoFit/>
            </a:bodyPr>
            <a:lstStyle/>
            <a:p>
              <a:r>
                <a:rPr lang="tr-TR" sz="2400" b="1" dirty="0">
                  <a:solidFill>
                    <a:schemeClr val="bg1"/>
                  </a:solidFill>
                  <a:latin typeface="+mj-lt"/>
                </a:rPr>
                <a:t>sağlık sistemleri ve güncel gelişmeler</a:t>
              </a:r>
              <a:endParaRPr lang="en-US" sz="2400" b="1" dirty="0">
                <a:solidFill>
                  <a:schemeClr val="bg1"/>
                </a:solidFill>
                <a:latin typeface="+mj-lt"/>
              </a:endParaRPr>
            </a:p>
          </p:txBody>
        </p:sp>
        <p:sp>
          <p:nvSpPr>
            <p:cNvPr id="12" name="TextBox 11">
              <a:extLst>
                <a:ext uri="{FF2B5EF4-FFF2-40B4-BE49-F238E27FC236}">
                  <a16:creationId xmlns:a16="http://schemas.microsoft.com/office/drawing/2014/main" id="{4DC62499-0964-4B93-A3F9-C58FCC7FA301}"/>
                </a:ext>
              </a:extLst>
            </p:cNvPr>
            <p:cNvSpPr txBox="1"/>
            <p:nvPr/>
          </p:nvSpPr>
          <p:spPr>
            <a:xfrm>
              <a:off x="1692610" y="3491986"/>
              <a:ext cx="5664200" cy="2769989"/>
            </a:xfrm>
            <a:prstGeom prst="rect">
              <a:avLst/>
            </a:prstGeom>
            <a:noFill/>
          </p:spPr>
          <p:txBody>
            <a:bodyPr wrap="square" lIns="0" tIns="0" rIns="0" bIns="0" rtlCol="0">
              <a:spAutoFit/>
            </a:bodyPr>
            <a:lstStyle/>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r>
                <a:rPr lang="tr-TR" sz="2000" dirty="0">
                  <a:solidFill>
                    <a:schemeClr val="bg1"/>
                  </a:solidFill>
                </a:rPr>
                <a:t>Dr. Şahin Kavuncubaşı</a:t>
              </a:r>
              <a:endParaRPr lang="en-US" sz="2000" dirty="0">
                <a:solidFill>
                  <a:schemeClr val="bg1"/>
                </a:solidFill>
              </a:endParaRPr>
            </a:p>
          </p:txBody>
        </p:sp>
      </p:grpSp>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sp>
        <p:nvSpPr>
          <p:cNvPr id="4" name="Slayt Numarası Yer Tutucusu 3">
            <a:extLst>
              <a:ext uri="{FF2B5EF4-FFF2-40B4-BE49-F238E27FC236}">
                <a16:creationId xmlns:a16="http://schemas.microsoft.com/office/drawing/2014/main" id="{13C5C232-8B10-4FEF-BEEF-082EB900B354}"/>
              </a:ext>
            </a:extLst>
          </p:cNvPr>
          <p:cNvSpPr>
            <a:spLocks noGrp="1"/>
          </p:cNvSpPr>
          <p:nvPr>
            <p:ph type="sldNum" sz="quarter" idx="12"/>
          </p:nvPr>
        </p:nvSpPr>
        <p:spPr>
          <a:xfrm>
            <a:off x="9198429" y="6393672"/>
            <a:ext cx="2743200" cy="365125"/>
          </a:xfrm>
        </p:spPr>
        <p:txBody>
          <a:bodyPr/>
          <a:lstStyle/>
          <a:p>
            <a:fld id="{585A37CE-56CC-4263-A743-6EA01FAEC455}" type="slidenum">
              <a:rPr lang="en-US" smtClean="0"/>
              <a:t>1</a:t>
            </a:fld>
            <a:endParaRPr lang="en-US" dirty="0"/>
          </a:p>
        </p:txBody>
      </p:sp>
      <p:grpSp>
        <p:nvGrpSpPr>
          <p:cNvPr id="6" name="Grup 5">
            <a:extLst>
              <a:ext uri="{FF2B5EF4-FFF2-40B4-BE49-F238E27FC236}">
                <a16:creationId xmlns:a16="http://schemas.microsoft.com/office/drawing/2014/main" id="{0D65409A-813A-4D19-9000-09FF8548ADCD}"/>
              </a:ext>
            </a:extLst>
          </p:cNvPr>
          <p:cNvGrpSpPr/>
          <p:nvPr/>
        </p:nvGrpSpPr>
        <p:grpSpPr>
          <a:xfrm>
            <a:off x="7510944" y="2221781"/>
            <a:ext cx="534164" cy="4076914"/>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solidFill>
                    <a:schemeClr val="accent1">
                      <a:lumMod val="50000"/>
                    </a:schemeClr>
                  </a:solidFill>
                </a:rPr>
                <a:t>Konular</a:t>
              </a:r>
              <a:r>
                <a:rPr lang="tr-TR" sz="2400" b="1" u="sng" dirty="0">
                  <a:solidFill>
                    <a:schemeClr val="accent1">
                      <a:lumMod val="50000"/>
                    </a:schemeClr>
                  </a:solidFill>
                </a:rPr>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335396" y="1513059"/>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1</a:t>
            </a:r>
          </a:p>
        </p:txBody>
      </p:sp>
      <p:pic>
        <p:nvPicPr>
          <p:cNvPr id="10" name="Resim 9">
            <a:extLst>
              <a:ext uri="{FF2B5EF4-FFF2-40B4-BE49-F238E27FC236}">
                <a16:creationId xmlns:a16="http://schemas.microsoft.com/office/drawing/2014/main" id="{8CD629EE-96AD-45F3-6E97-5D591C0E7D96}"/>
              </a:ext>
            </a:extLst>
          </p:cNvPr>
          <p:cNvPicPr>
            <a:picLocks noChangeAspect="1"/>
          </p:cNvPicPr>
          <p:nvPr/>
        </p:nvPicPr>
        <p:blipFill>
          <a:blip r:embed="rId2"/>
          <a:stretch>
            <a:fillRect/>
          </a:stretch>
        </p:blipFill>
        <p:spPr>
          <a:xfrm>
            <a:off x="0" y="0"/>
            <a:ext cx="6426915" cy="6858000"/>
          </a:xfrm>
          <a:prstGeom prst="rect">
            <a:avLst/>
          </a:prstGeom>
        </p:spPr>
      </p:pic>
      <p:sp>
        <p:nvSpPr>
          <p:cNvPr id="13" name="Metin kutusu 12">
            <a:extLst>
              <a:ext uri="{FF2B5EF4-FFF2-40B4-BE49-F238E27FC236}">
                <a16:creationId xmlns:a16="http://schemas.microsoft.com/office/drawing/2014/main" id="{5461C3D0-5C88-5778-6FD5-A50901AE2F6E}"/>
              </a:ext>
            </a:extLst>
          </p:cNvPr>
          <p:cNvSpPr txBox="1"/>
          <p:nvPr/>
        </p:nvSpPr>
        <p:spPr>
          <a:xfrm>
            <a:off x="190489" y="3276131"/>
            <a:ext cx="5004961" cy="1200329"/>
          </a:xfrm>
          <a:prstGeom prst="rect">
            <a:avLst/>
          </a:prstGeom>
          <a:noFill/>
        </p:spPr>
        <p:txBody>
          <a:bodyPr wrap="square" rtlCol="0">
            <a:spAutoFit/>
          </a:bodyPr>
          <a:lstStyle/>
          <a:p>
            <a:pPr algn="r"/>
            <a:r>
              <a:rPr lang="tr-TR" sz="2400" dirty="0">
                <a:solidFill>
                  <a:srgbClr val="FFC1C2"/>
                </a:solidFill>
                <a:latin typeface="Rockwell Nova Extra Bold" panose="02060903020205020403" pitchFamily="18" charset="0"/>
              </a:rPr>
              <a:t>BÖLÜM</a:t>
            </a:r>
          </a:p>
          <a:p>
            <a:pPr algn="r"/>
            <a:r>
              <a:rPr lang="tr-TR" sz="2400" dirty="0">
                <a:solidFill>
                  <a:srgbClr val="FFC1C2"/>
                </a:solidFill>
                <a:latin typeface="Rockwell Nova Extra Bold" panose="02060903020205020403" pitchFamily="18" charset="0"/>
              </a:rPr>
              <a:t>dış çevre ve dış çevre faktörleri</a:t>
            </a:r>
          </a:p>
        </p:txBody>
      </p:sp>
      <p:sp>
        <p:nvSpPr>
          <p:cNvPr id="14" name="Metin kutusu 13">
            <a:extLst>
              <a:ext uri="{FF2B5EF4-FFF2-40B4-BE49-F238E27FC236}">
                <a16:creationId xmlns:a16="http://schemas.microsoft.com/office/drawing/2014/main" id="{17F5059E-F9FA-17FC-26DD-E41A5B28FCD8}"/>
              </a:ext>
            </a:extLst>
          </p:cNvPr>
          <p:cNvSpPr txBox="1"/>
          <p:nvPr/>
        </p:nvSpPr>
        <p:spPr>
          <a:xfrm>
            <a:off x="5140627" y="2907175"/>
            <a:ext cx="609600" cy="1862048"/>
          </a:xfrm>
          <a:prstGeom prst="rect">
            <a:avLst/>
          </a:prstGeom>
          <a:noFill/>
        </p:spPr>
        <p:txBody>
          <a:bodyPr wrap="square" rtlCol="0">
            <a:spAutoFit/>
          </a:bodyPr>
          <a:lstStyle/>
          <a:p>
            <a:r>
              <a:rPr lang="tr-TR" sz="11500" dirty="0">
                <a:solidFill>
                  <a:srgbClr val="FFC1C2"/>
                </a:solidFill>
                <a:latin typeface="Amasis MT Pro Black" panose="020B0604020202020204" pitchFamily="18" charset="-94"/>
              </a:rPr>
              <a:t>4</a:t>
            </a:r>
          </a:p>
        </p:txBody>
      </p:sp>
      <p:sp>
        <p:nvSpPr>
          <p:cNvPr id="8" name="Metin kutusu 7">
            <a:extLst>
              <a:ext uri="{FF2B5EF4-FFF2-40B4-BE49-F238E27FC236}">
                <a16:creationId xmlns:a16="http://schemas.microsoft.com/office/drawing/2014/main" id="{60BC004D-2314-1AE8-B08D-B9770BB0BC1D}"/>
              </a:ext>
            </a:extLst>
          </p:cNvPr>
          <p:cNvSpPr txBox="1"/>
          <p:nvPr/>
        </p:nvSpPr>
        <p:spPr>
          <a:xfrm>
            <a:off x="8040493" y="2143711"/>
            <a:ext cx="4076700" cy="4154984"/>
          </a:xfrm>
          <a:prstGeom prst="rect">
            <a:avLst/>
          </a:prstGeom>
          <a:noFill/>
        </p:spPr>
        <p:txBody>
          <a:bodyPr wrap="square" rtlCol="0">
            <a:spAutoFit/>
          </a:bodyPr>
          <a:lstStyle/>
          <a:p>
            <a:pPr marL="285750" indent="-285750">
              <a:buFont typeface="Wingdings" panose="05000000000000000000" pitchFamily="2" charset="2"/>
              <a:buChar char="q"/>
            </a:pPr>
            <a:r>
              <a:rPr lang="tr-TR" dirty="0"/>
              <a:t>Sistem perspektifi</a:t>
            </a:r>
          </a:p>
          <a:p>
            <a:pPr marL="285750" indent="-285750">
              <a:buFont typeface="Wingdings" panose="05000000000000000000" pitchFamily="2" charset="2"/>
              <a:buChar char="q"/>
            </a:pPr>
            <a:r>
              <a:rPr lang="tr-TR" dirty="0"/>
              <a:t>Dış çevrenin etkileri</a:t>
            </a:r>
          </a:p>
          <a:p>
            <a:pPr marL="742950" lvl="1" indent="-285750">
              <a:buSzPct val="63000"/>
              <a:buFont typeface="Wingdings" panose="05000000000000000000" pitchFamily="2" charset="2"/>
              <a:buChar char="q"/>
            </a:pPr>
            <a:r>
              <a:rPr lang="tr-TR" sz="1600" dirty="0"/>
              <a:t>Çevresel belirsizlik</a:t>
            </a:r>
          </a:p>
          <a:p>
            <a:pPr marL="742950" lvl="1" indent="-285750">
              <a:buSzPct val="63000"/>
              <a:buFont typeface="Wingdings" panose="05000000000000000000" pitchFamily="2" charset="2"/>
              <a:buChar char="q"/>
            </a:pPr>
            <a:r>
              <a:rPr lang="tr-TR" sz="1600" dirty="0"/>
              <a:t>Kaynak bağımlılığı</a:t>
            </a:r>
          </a:p>
          <a:p>
            <a:pPr marL="742950" lvl="1" indent="-285750">
              <a:buSzPct val="63000"/>
              <a:buFont typeface="Wingdings" panose="05000000000000000000" pitchFamily="2" charset="2"/>
              <a:buChar char="q"/>
            </a:pPr>
            <a:r>
              <a:rPr lang="tr-TR" sz="1600" dirty="0"/>
              <a:t>Fırsatlar, tehditler</a:t>
            </a:r>
          </a:p>
          <a:p>
            <a:pPr marL="285750" indent="-285750">
              <a:buFont typeface="Wingdings" panose="05000000000000000000" pitchFamily="2" charset="2"/>
              <a:buChar char="q"/>
            </a:pPr>
            <a:r>
              <a:rPr lang="tr-TR" dirty="0"/>
              <a:t>Dış çevre katmanları</a:t>
            </a:r>
          </a:p>
          <a:p>
            <a:pPr marL="742950" lvl="1" indent="-285750">
              <a:buSzPct val="63000"/>
              <a:buFont typeface="Wingdings" panose="05000000000000000000" pitchFamily="2" charset="2"/>
              <a:buChar char="q"/>
            </a:pPr>
            <a:r>
              <a:rPr lang="tr-TR" sz="1600" dirty="0"/>
              <a:t>Genel çevre</a:t>
            </a:r>
          </a:p>
          <a:p>
            <a:pPr marL="742950" lvl="1" indent="-285750">
              <a:buSzPct val="63000"/>
              <a:buFont typeface="Wingdings" panose="05000000000000000000" pitchFamily="2" charset="2"/>
              <a:buChar char="q"/>
            </a:pPr>
            <a:r>
              <a:rPr lang="tr-TR" sz="1600" dirty="0"/>
              <a:t>Görev çevresi</a:t>
            </a:r>
          </a:p>
          <a:p>
            <a:pPr marL="742950" lvl="1" indent="-285750">
              <a:buSzPct val="63000"/>
              <a:buFont typeface="Wingdings" panose="05000000000000000000" pitchFamily="2" charset="2"/>
              <a:buChar char="q"/>
            </a:pPr>
            <a:r>
              <a:rPr lang="tr-TR" sz="1600" dirty="0"/>
              <a:t>Hizmet bölgesi</a:t>
            </a:r>
          </a:p>
          <a:p>
            <a:pPr marL="285750" indent="-285750">
              <a:buFont typeface="Wingdings" panose="05000000000000000000" pitchFamily="2" charset="2"/>
              <a:buChar char="q"/>
            </a:pPr>
            <a:r>
              <a:rPr lang="tr-TR" dirty="0"/>
              <a:t>Dış çevre faktörleri (PESTEL)</a:t>
            </a:r>
          </a:p>
          <a:p>
            <a:pPr marL="742950" lvl="1" indent="-285750">
              <a:buSzPct val="63000"/>
              <a:buFont typeface="Wingdings" panose="05000000000000000000" pitchFamily="2" charset="2"/>
              <a:buChar char="q"/>
            </a:pPr>
            <a:r>
              <a:rPr lang="tr-TR" sz="1600" dirty="0"/>
              <a:t>Politik çevre faktörleri</a:t>
            </a:r>
          </a:p>
          <a:p>
            <a:pPr marL="742950" lvl="1" indent="-285750">
              <a:buSzPct val="63000"/>
              <a:buFont typeface="Wingdings" panose="05000000000000000000" pitchFamily="2" charset="2"/>
              <a:buChar char="q"/>
            </a:pPr>
            <a:r>
              <a:rPr lang="tr-TR" sz="1600" dirty="0"/>
              <a:t>Ekonomik çevre faktörleri</a:t>
            </a:r>
          </a:p>
          <a:p>
            <a:pPr marL="742950" lvl="1" indent="-285750">
              <a:buSzPct val="63000"/>
              <a:buFont typeface="Wingdings" panose="05000000000000000000" pitchFamily="2" charset="2"/>
              <a:buChar char="q"/>
            </a:pPr>
            <a:r>
              <a:rPr lang="tr-TR" sz="1600" dirty="0"/>
              <a:t>Sosyal-kültürel çevre faktörleri</a:t>
            </a:r>
          </a:p>
          <a:p>
            <a:pPr marL="742950" lvl="1" indent="-285750">
              <a:buSzPct val="63000"/>
              <a:buFont typeface="Wingdings" panose="05000000000000000000" pitchFamily="2" charset="2"/>
              <a:buChar char="q"/>
            </a:pPr>
            <a:r>
              <a:rPr lang="tr-TR" sz="1600" dirty="0"/>
              <a:t>Teknolojik çevre faktörleri</a:t>
            </a:r>
          </a:p>
          <a:p>
            <a:pPr marL="742950" lvl="1" indent="-285750">
              <a:buSzPct val="63000"/>
              <a:buFont typeface="Wingdings" panose="05000000000000000000" pitchFamily="2" charset="2"/>
              <a:buChar char="q"/>
            </a:pPr>
            <a:r>
              <a:rPr lang="tr-TR" sz="1600" dirty="0"/>
              <a:t>Epidemiyolojik çevre faktörleri</a:t>
            </a:r>
          </a:p>
          <a:p>
            <a:pPr marL="742950" lvl="1" indent="-285750">
              <a:buSzPct val="63000"/>
              <a:buFont typeface="Wingdings" panose="05000000000000000000" pitchFamily="2" charset="2"/>
              <a:buChar char="q"/>
            </a:pPr>
            <a:r>
              <a:rPr lang="tr-TR" sz="1600" dirty="0"/>
              <a:t>Hukuksal çevre faktörleri</a:t>
            </a:r>
            <a:endParaRPr lang="tr-TR" dirty="0"/>
          </a:p>
        </p:txBody>
      </p:sp>
      <p:sp>
        <p:nvSpPr>
          <p:cNvPr id="2" name="Metin kutusu 7">
            <a:extLst>
              <a:ext uri="{FF2B5EF4-FFF2-40B4-BE49-F238E27FC236}">
                <a16:creationId xmlns:a16="http://schemas.microsoft.com/office/drawing/2014/main" id="{9435E8C3-9695-F51B-49F5-268772AE31D2}"/>
              </a:ext>
            </a:extLst>
          </p:cNvPr>
          <p:cNvSpPr txBox="1"/>
          <p:nvPr/>
        </p:nvSpPr>
        <p:spPr>
          <a:xfrm>
            <a:off x="250371" y="6235980"/>
            <a:ext cx="2743200"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a:solidFill>
                  <a:schemeClr val="accent3">
                    <a:lumMod val="20000"/>
                    <a:lumOff val="80000"/>
                  </a:schemeClr>
                </a:solidFill>
              </a:rPr>
              <a:t>Dr. Şahin Kavuncubaşı</a:t>
            </a:r>
          </a:p>
        </p:txBody>
      </p:sp>
    </p:spTree>
    <p:extLst>
      <p:ext uri="{BB962C8B-B14F-4D97-AF65-F5344CB8AC3E}">
        <p14:creationId xmlns:p14="http://schemas.microsoft.com/office/powerpoint/2010/main" val="4227190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yöneticilerin algıladığı belirsizlik derecesini ne etkiler?</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4" name="Metin kutusu 3">
            <a:extLst>
              <a:ext uri="{FF2B5EF4-FFF2-40B4-BE49-F238E27FC236}">
                <a16:creationId xmlns:a16="http://schemas.microsoft.com/office/drawing/2014/main" id="{8CAF8697-EEEA-8CE8-2DD8-A8AF9A101704}"/>
              </a:ext>
            </a:extLst>
          </p:cNvPr>
          <p:cNvSpPr txBox="1"/>
          <p:nvPr/>
        </p:nvSpPr>
        <p:spPr>
          <a:xfrm>
            <a:off x="4686466" y="4254275"/>
            <a:ext cx="6527494" cy="2031325"/>
          </a:xfrm>
          <a:prstGeom prst="rect">
            <a:avLst/>
          </a:prstGeom>
          <a:noFill/>
        </p:spPr>
        <p:txBody>
          <a:bodyPr wrap="square" rtlCol="0">
            <a:spAutoFit/>
          </a:bodyPr>
          <a:lstStyle/>
          <a:p>
            <a:r>
              <a:rPr lang="tr-TR" dirty="0"/>
              <a:t>Çevresel faktörlerin değişim hızı: Sağlık kurumunu etkileyen çevresel faktörlerin değişim hızı ve bu değişimin sonuçlarının öngörülebilirlik derecesidir.</a:t>
            </a:r>
          </a:p>
          <a:p>
            <a:pPr marL="285750" indent="-285750">
              <a:buFont typeface="Arial" panose="020B0604020202020204" pitchFamily="34" charset="0"/>
              <a:buChar char="•"/>
            </a:pPr>
            <a:r>
              <a:rPr lang="tr-TR" dirty="0"/>
              <a:t>Kararlı Çevre: Çevresel faktörlerin yavaş değiştiği, değişimin sonuçlarının tahmin edilebilir olduğu çevre.</a:t>
            </a:r>
          </a:p>
          <a:p>
            <a:pPr marL="285750" indent="-285750">
              <a:buFont typeface="Arial" panose="020B0604020202020204" pitchFamily="34" charset="0"/>
              <a:buChar char="•"/>
            </a:pPr>
            <a:r>
              <a:rPr lang="tr-TR" dirty="0"/>
              <a:t>Dinamik Çevre: Çevresel faktörlerin hızlı değiştiği, değişimin sonuçlarının tahmin edilemediği çevre.</a:t>
            </a:r>
          </a:p>
        </p:txBody>
      </p:sp>
      <p:sp>
        <p:nvSpPr>
          <p:cNvPr id="7" name="Dikdörtgen 6">
            <a:extLst>
              <a:ext uri="{FF2B5EF4-FFF2-40B4-BE49-F238E27FC236}">
                <a16:creationId xmlns:a16="http://schemas.microsoft.com/office/drawing/2014/main" id="{01F3D32F-9074-C343-5902-99F1BA50CD46}"/>
              </a:ext>
            </a:extLst>
          </p:cNvPr>
          <p:cNvSpPr/>
          <p:nvPr/>
        </p:nvSpPr>
        <p:spPr>
          <a:xfrm flipH="1">
            <a:off x="4663605" y="4342395"/>
            <a:ext cx="59006" cy="747089"/>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1EC35BF9-D7E5-1FE9-584C-9A01782CDF05}"/>
              </a:ext>
            </a:extLst>
          </p:cNvPr>
          <p:cNvSpPr txBox="1"/>
          <p:nvPr/>
        </p:nvSpPr>
        <p:spPr>
          <a:xfrm>
            <a:off x="4716614" y="2630985"/>
            <a:ext cx="6855275" cy="1200329"/>
          </a:xfrm>
          <a:prstGeom prst="rect">
            <a:avLst/>
          </a:prstGeom>
          <a:noFill/>
        </p:spPr>
        <p:txBody>
          <a:bodyPr wrap="square" rtlCol="0">
            <a:spAutoFit/>
          </a:bodyPr>
          <a:lstStyle/>
          <a:p>
            <a:r>
              <a:rPr lang="tr-TR" dirty="0"/>
              <a:t>Çevresel karmaşıklık: Sağlık kurumunu etkileyen çevresel faktör sayısı ve faktörlerin homojenlik derecesidir.</a:t>
            </a:r>
          </a:p>
          <a:p>
            <a:pPr marL="285750" indent="-285750">
              <a:buFont typeface="Arial" panose="020B0604020202020204" pitchFamily="34" charset="0"/>
              <a:buChar char="•"/>
            </a:pPr>
            <a:r>
              <a:rPr lang="tr-TR" dirty="0"/>
              <a:t>Basit çevre: Az sayıda homojen faktör içeren çevre</a:t>
            </a:r>
          </a:p>
          <a:p>
            <a:pPr marL="285750" indent="-285750">
              <a:buFont typeface="Arial" panose="020B0604020202020204" pitchFamily="34" charset="0"/>
              <a:buChar char="•"/>
            </a:pPr>
            <a:r>
              <a:rPr lang="tr-TR" dirty="0"/>
              <a:t>Karmaşık çevre: Çok sayıda, </a:t>
            </a:r>
            <a:r>
              <a:rPr lang="tr-TR" dirty="0" err="1"/>
              <a:t>hetorojen</a:t>
            </a:r>
            <a:r>
              <a:rPr lang="tr-TR" dirty="0"/>
              <a:t> faktör içeren çevre   </a:t>
            </a:r>
          </a:p>
        </p:txBody>
      </p:sp>
      <p:sp>
        <p:nvSpPr>
          <p:cNvPr id="2" name="Dikdörtgen 1">
            <a:extLst>
              <a:ext uri="{FF2B5EF4-FFF2-40B4-BE49-F238E27FC236}">
                <a16:creationId xmlns:a16="http://schemas.microsoft.com/office/drawing/2014/main" id="{CAA16A2F-78F4-EB20-300C-3E4590707DD3}"/>
              </a:ext>
            </a:extLst>
          </p:cNvPr>
          <p:cNvSpPr/>
          <p:nvPr/>
        </p:nvSpPr>
        <p:spPr>
          <a:xfrm flipH="1">
            <a:off x="4693751" y="2690993"/>
            <a:ext cx="66245" cy="74709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Metin kutusu 2">
            <a:extLst>
              <a:ext uri="{FF2B5EF4-FFF2-40B4-BE49-F238E27FC236}">
                <a16:creationId xmlns:a16="http://schemas.microsoft.com/office/drawing/2014/main" id="{E6AD8D9F-2711-015D-DD1C-46BB4242FB92}"/>
              </a:ext>
            </a:extLst>
          </p:cNvPr>
          <p:cNvSpPr txBox="1"/>
          <p:nvPr/>
        </p:nvSpPr>
        <p:spPr>
          <a:xfrm>
            <a:off x="4371034" y="2590511"/>
            <a:ext cx="462544" cy="523220"/>
          </a:xfrm>
          <a:prstGeom prst="rect">
            <a:avLst/>
          </a:prstGeom>
          <a:noFill/>
        </p:spPr>
        <p:txBody>
          <a:bodyPr wrap="square" rtlCol="0">
            <a:spAutoFit/>
          </a:bodyPr>
          <a:lstStyle/>
          <a:p>
            <a:r>
              <a:rPr lang="tr-TR" sz="2800" b="1" dirty="0">
                <a:solidFill>
                  <a:schemeClr val="accent1">
                    <a:lumMod val="50000"/>
                  </a:schemeClr>
                </a:solidFill>
              </a:rPr>
              <a:t>1</a:t>
            </a:r>
            <a:endParaRPr lang="tr-TR" b="1" dirty="0">
              <a:solidFill>
                <a:schemeClr val="accent1">
                  <a:lumMod val="50000"/>
                </a:schemeClr>
              </a:solidFill>
            </a:endParaRPr>
          </a:p>
        </p:txBody>
      </p:sp>
      <p:sp>
        <p:nvSpPr>
          <p:cNvPr id="10" name="Metin kutusu 9">
            <a:extLst>
              <a:ext uri="{FF2B5EF4-FFF2-40B4-BE49-F238E27FC236}">
                <a16:creationId xmlns:a16="http://schemas.microsoft.com/office/drawing/2014/main" id="{B62EE073-AEEF-D08B-5AF0-C881B6F31864}"/>
              </a:ext>
            </a:extLst>
          </p:cNvPr>
          <p:cNvSpPr txBox="1"/>
          <p:nvPr/>
        </p:nvSpPr>
        <p:spPr>
          <a:xfrm>
            <a:off x="4355455" y="4182671"/>
            <a:ext cx="462544" cy="523220"/>
          </a:xfrm>
          <a:prstGeom prst="rect">
            <a:avLst/>
          </a:prstGeom>
          <a:noFill/>
        </p:spPr>
        <p:txBody>
          <a:bodyPr wrap="square" rtlCol="0">
            <a:spAutoFit/>
          </a:bodyPr>
          <a:lstStyle/>
          <a:p>
            <a:r>
              <a:rPr lang="tr-TR" sz="2800" b="1" dirty="0">
                <a:solidFill>
                  <a:schemeClr val="accent1">
                    <a:lumMod val="50000"/>
                  </a:schemeClr>
                </a:solidFill>
              </a:rPr>
              <a:t>2</a:t>
            </a:r>
            <a:endParaRPr lang="tr-TR" b="1" dirty="0">
              <a:solidFill>
                <a:schemeClr val="accent1">
                  <a:lumMod val="50000"/>
                </a:schemeClr>
              </a:solidFill>
            </a:endParaRPr>
          </a:p>
        </p:txBody>
      </p:sp>
    </p:spTree>
    <p:extLst>
      <p:ext uri="{BB962C8B-B14F-4D97-AF65-F5344CB8AC3E}">
        <p14:creationId xmlns:p14="http://schemas.microsoft.com/office/powerpoint/2010/main" val="1508818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belirsizlik derecesine göre çevre türleri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pSp>
        <p:nvGrpSpPr>
          <p:cNvPr id="42" name="Grup 41">
            <a:extLst>
              <a:ext uri="{FF2B5EF4-FFF2-40B4-BE49-F238E27FC236}">
                <a16:creationId xmlns:a16="http://schemas.microsoft.com/office/drawing/2014/main" id="{B3DF1288-814A-3EC1-EBCE-529B21D4BF21}"/>
              </a:ext>
            </a:extLst>
          </p:cNvPr>
          <p:cNvGrpSpPr/>
          <p:nvPr/>
        </p:nvGrpSpPr>
        <p:grpSpPr>
          <a:xfrm>
            <a:off x="5331959" y="5751382"/>
            <a:ext cx="4806823" cy="461665"/>
            <a:chOff x="5331959" y="5751382"/>
            <a:chExt cx="4806823" cy="461665"/>
          </a:xfrm>
        </p:grpSpPr>
        <p:cxnSp>
          <p:nvCxnSpPr>
            <p:cNvPr id="12" name="Düz Ok Bağlayıcısı 11">
              <a:extLst>
                <a:ext uri="{FF2B5EF4-FFF2-40B4-BE49-F238E27FC236}">
                  <a16:creationId xmlns:a16="http://schemas.microsoft.com/office/drawing/2014/main" id="{37D9D68E-7E93-2AC8-8C53-4E630B2B569C}"/>
                </a:ext>
              </a:extLst>
            </p:cNvPr>
            <p:cNvCxnSpPr>
              <a:cxnSpLocks/>
            </p:cNvCxnSpPr>
            <p:nvPr/>
          </p:nvCxnSpPr>
          <p:spPr>
            <a:xfrm>
              <a:off x="5331959" y="6059159"/>
              <a:ext cx="480682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 name="Metin kutusu 19">
              <a:extLst>
                <a:ext uri="{FF2B5EF4-FFF2-40B4-BE49-F238E27FC236}">
                  <a16:creationId xmlns:a16="http://schemas.microsoft.com/office/drawing/2014/main" id="{61E8747B-6601-3FCE-8937-002AD6D7B677}"/>
                </a:ext>
              </a:extLst>
            </p:cNvPr>
            <p:cNvSpPr txBox="1"/>
            <p:nvPr/>
          </p:nvSpPr>
          <p:spPr>
            <a:xfrm>
              <a:off x="6663907" y="5874493"/>
              <a:ext cx="2142926" cy="338554"/>
            </a:xfrm>
            <a:prstGeom prst="rect">
              <a:avLst/>
            </a:prstGeom>
            <a:solidFill>
              <a:schemeClr val="bg1"/>
            </a:solidFill>
          </p:spPr>
          <p:txBody>
            <a:bodyPr wrap="square" rtlCol="0">
              <a:spAutoFit/>
            </a:bodyPr>
            <a:lstStyle/>
            <a:p>
              <a:pPr algn="ctr"/>
              <a:r>
                <a:rPr lang="tr-TR" sz="1600" dirty="0"/>
                <a:t>Çevresel Karmaşıklık</a:t>
              </a:r>
            </a:p>
          </p:txBody>
        </p:sp>
        <p:sp>
          <p:nvSpPr>
            <p:cNvPr id="21" name="Metin kutusu 20">
              <a:extLst>
                <a:ext uri="{FF2B5EF4-FFF2-40B4-BE49-F238E27FC236}">
                  <a16:creationId xmlns:a16="http://schemas.microsoft.com/office/drawing/2014/main" id="{2AFD7304-D4A1-ED9D-DE1B-FDCEED4F0F64}"/>
                </a:ext>
              </a:extLst>
            </p:cNvPr>
            <p:cNvSpPr txBox="1"/>
            <p:nvPr/>
          </p:nvSpPr>
          <p:spPr>
            <a:xfrm>
              <a:off x="9014683" y="5751382"/>
              <a:ext cx="933184" cy="307777"/>
            </a:xfrm>
            <a:prstGeom prst="rect">
              <a:avLst/>
            </a:prstGeom>
            <a:noFill/>
          </p:spPr>
          <p:txBody>
            <a:bodyPr wrap="square" rtlCol="0">
              <a:spAutoFit/>
            </a:bodyPr>
            <a:lstStyle/>
            <a:p>
              <a:r>
                <a:rPr lang="tr-TR" sz="1400" dirty="0"/>
                <a:t>Karmaşık</a:t>
              </a:r>
            </a:p>
          </p:txBody>
        </p:sp>
        <p:sp>
          <p:nvSpPr>
            <p:cNvPr id="22" name="Metin kutusu 21">
              <a:extLst>
                <a:ext uri="{FF2B5EF4-FFF2-40B4-BE49-F238E27FC236}">
                  <a16:creationId xmlns:a16="http://schemas.microsoft.com/office/drawing/2014/main" id="{C8FFB618-ACAE-3FF4-2011-0B4A737CDA67}"/>
                </a:ext>
              </a:extLst>
            </p:cNvPr>
            <p:cNvSpPr txBox="1"/>
            <p:nvPr/>
          </p:nvSpPr>
          <p:spPr>
            <a:xfrm>
              <a:off x="5916618" y="5751382"/>
              <a:ext cx="572756" cy="307777"/>
            </a:xfrm>
            <a:prstGeom prst="rect">
              <a:avLst/>
            </a:prstGeom>
            <a:noFill/>
          </p:spPr>
          <p:txBody>
            <a:bodyPr wrap="square" rtlCol="0">
              <a:spAutoFit/>
            </a:bodyPr>
            <a:lstStyle/>
            <a:p>
              <a:r>
                <a:rPr lang="tr-TR" sz="1400" dirty="0"/>
                <a:t>Basit</a:t>
              </a:r>
            </a:p>
          </p:txBody>
        </p:sp>
      </p:grpSp>
      <p:grpSp>
        <p:nvGrpSpPr>
          <p:cNvPr id="28" name="Grup 27">
            <a:extLst>
              <a:ext uri="{FF2B5EF4-FFF2-40B4-BE49-F238E27FC236}">
                <a16:creationId xmlns:a16="http://schemas.microsoft.com/office/drawing/2014/main" id="{EAAC8B18-B218-1D66-757C-CABB69A76386}"/>
              </a:ext>
            </a:extLst>
          </p:cNvPr>
          <p:cNvGrpSpPr/>
          <p:nvPr/>
        </p:nvGrpSpPr>
        <p:grpSpPr>
          <a:xfrm rot="16200000">
            <a:off x="3056376" y="3648436"/>
            <a:ext cx="3768126" cy="584775"/>
            <a:chOff x="4750834" y="5302485"/>
            <a:chExt cx="4806823" cy="584775"/>
          </a:xfrm>
        </p:grpSpPr>
        <p:cxnSp>
          <p:nvCxnSpPr>
            <p:cNvPr id="24" name="Düz Ok Bağlayıcısı 23">
              <a:extLst>
                <a:ext uri="{FF2B5EF4-FFF2-40B4-BE49-F238E27FC236}">
                  <a16:creationId xmlns:a16="http://schemas.microsoft.com/office/drawing/2014/main" id="{08970D56-15D2-A68F-B0AD-A6313EAE885E}"/>
                </a:ext>
              </a:extLst>
            </p:cNvPr>
            <p:cNvCxnSpPr>
              <a:cxnSpLocks/>
            </p:cNvCxnSpPr>
            <p:nvPr/>
          </p:nvCxnSpPr>
          <p:spPr>
            <a:xfrm>
              <a:off x="4750834" y="5829719"/>
              <a:ext cx="480682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 name="Metin kutusu 24">
              <a:extLst>
                <a:ext uri="{FF2B5EF4-FFF2-40B4-BE49-F238E27FC236}">
                  <a16:creationId xmlns:a16="http://schemas.microsoft.com/office/drawing/2014/main" id="{65815998-F4D7-D569-B0BA-5F9C52418278}"/>
                </a:ext>
              </a:extLst>
            </p:cNvPr>
            <p:cNvSpPr txBox="1"/>
            <p:nvPr/>
          </p:nvSpPr>
          <p:spPr>
            <a:xfrm>
              <a:off x="6456723" y="5302485"/>
              <a:ext cx="1494635" cy="584775"/>
            </a:xfrm>
            <a:prstGeom prst="rect">
              <a:avLst/>
            </a:prstGeom>
            <a:solidFill>
              <a:schemeClr val="bg1"/>
            </a:solidFill>
          </p:spPr>
          <p:txBody>
            <a:bodyPr wrap="square" rtlCol="0">
              <a:spAutoFit/>
            </a:bodyPr>
            <a:lstStyle/>
            <a:p>
              <a:pPr algn="ctr"/>
              <a:r>
                <a:rPr lang="tr-TR" sz="1600" dirty="0"/>
                <a:t>Çevresel </a:t>
              </a:r>
            </a:p>
            <a:p>
              <a:pPr algn="ctr"/>
              <a:r>
                <a:rPr lang="tr-TR" sz="1600" dirty="0"/>
                <a:t>Değişim hızı</a:t>
              </a:r>
            </a:p>
          </p:txBody>
        </p:sp>
        <p:sp>
          <p:nvSpPr>
            <p:cNvPr id="26" name="Metin kutusu 25">
              <a:extLst>
                <a:ext uri="{FF2B5EF4-FFF2-40B4-BE49-F238E27FC236}">
                  <a16:creationId xmlns:a16="http://schemas.microsoft.com/office/drawing/2014/main" id="{05DA4F0B-7D1A-C773-24E4-2109D87907FD}"/>
                </a:ext>
              </a:extLst>
            </p:cNvPr>
            <p:cNvSpPr txBox="1"/>
            <p:nvPr/>
          </p:nvSpPr>
          <p:spPr>
            <a:xfrm>
              <a:off x="8225708" y="5521943"/>
              <a:ext cx="1231465" cy="307777"/>
            </a:xfrm>
            <a:prstGeom prst="rect">
              <a:avLst/>
            </a:prstGeom>
            <a:noFill/>
          </p:spPr>
          <p:txBody>
            <a:bodyPr wrap="square" rtlCol="0">
              <a:spAutoFit/>
            </a:bodyPr>
            <a:lstStyle/>
            <a:p>
              <a:r>
                <a:rPr lang="tr-TR" sz="1400" dirty="0"/>
                <a:t>Dinamik</a:t>
              </a:r>
            </a:p>
          </p:txBody>
        </p:sp>
        <p:sp>
          <p:nvSpPr>
            <p:cNvPr id="27" name="Metin kutusu 26">
              <a:extLst>
                <a:ext uri="{FF2B5EF4-FFF2-40B4-BE49-F238E27FC236}">
                  <a16:creationId xmlns:a16="http://schemas.microsoft.com/office/drawing/2014/main" id="{E9D4BA85-3076-0868-C426-22B2AA229E24}"/>
                </a:ext>
              </a:extLst>
            </p:cNvPr>
            <p:cNvSpPr txBox="1"/>
            <p:nvPr/>
          </p:nvSpPr>
          <p:spPr>
            <a:xfrm>
              <a:off x="5026166" y="5521945"/>
              <a:ext cx="882082" cy="307777"/>
            </a:xfrm>
            <a:prstGeom prst="rect">
              <a:avLst/>
            </a:prstGeom>
            <a:noFill/>
          </p:spPr>
          <p:txBody>
            <a:bodyPr wrap="square" rtlCol="0">
              <a:spAutoFit/>
            </a:bodyPr>
            <a:lstStyle/>
            <a:p>
              <a:r>
                <a:rPr lang="tr-TR" sz="1400" dirty="0"/>
                <a:t>Kararlı</a:t>
              </a:r>
            </a:p>
          </p:txBody>
        </p:sp>
      </p:grpSp>
      <p:grpSp>
        <p:nvGrpSpPr>
          <p:cNvPr id="41" name="Grup 40">
            <a:extLst>
              <a:ext uri="{FF2B5EF4-FFF2-40B4-BE49-F238E27FC236}">
                <a16:creationId xmlns:a16="http://schemas.microsoft.com/office/drawing/2014/main" id="{9377AE4F-4954-A42E-9E83-9B2F5350E767}"/>
              </a:ext>
            </a:extLst>
          </p:cNvPr>
          <p:cNvGrpSpPr/>
          <p:nvPr/>
        </p:nvGrpSpPr>
        <p:grpSpPr>
          <a:xfrm>
            <a:off x="5387587" y="4273643"/>
            <a:ext cx="2029767" cy="1446962"/>
            <a:chOff x="4654062" y="3891803"/>
            <a:chExt cx="2029767" cy="1446962"/>
          </a:xfrm>
        </p:grpSpPr>
        <p:sp>
          <p:nvSpPr>
            <p:cNvPr id="13" name="Dikdörtgen: Köşeleri Yuvarlatılmış 12">
              <a:extLst>
                <a:ext uri="{FF2B5EF4-FFF2-40B4-BE49-F238E27FC236}">
                  <a16:creationId xmlns:a16="http://schemas.microsoft.com/office/drawing/2014/main" id="{F571F40E-89D2-461D-CFB0-3958D8C9121E}"/>
                </a:ext>
              </a:extLst>
            </p:cNvPr>
            <p:cNvSpPr/>
            <p:nvPr/>
          </p:nvSpPr>
          <p:spPr>
            <a:xfrm>
              <a:off x="4654062" y="3891803"/>
              <a:ext cx="2029767" cy="1446962"/>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9" name="Metin kutusu 28">
              <a:extLst>
                <a:ext uri="{FF2B5EF4-FFF2-40B4-BE49-F238E27FC236}">
                  <a16:creationId xmlns:a16="http://schemas.microsoft.com/office/drawing/2014/main" id="{33A75B70-9997-A91A-3F14-7B6DC0CC0AF2}"/>
                </a:ext>
              </a:extLst>
            </p:cNvPr>
            <p:cNvSpPr txBox="1"/>
            <p:nvPr/>
          </p:nvSpPr>
          <p:spPr>
            <a:xfrm>
              <a:off x="4893547" y="4296698"/>
              <a:ext cx="1416818" cy="584775"/>
            </a:xfrm>
            <a:prstGeom prst="rect">
              <a:avLst/>
            </a:prstGeom>
            <a:noFill/>
          </p:spPr>
          <p:txBody>
            <a:bodyPr wrap="square" rtlCol="0">
              <a:spAutoFit/>
            </a:bodyPr>
            <a:lstStyle/>
            <a:p>
              <a:pPr algn="ctr"/>
              <a:r>
                <a:rPr lang="tr-TR" sz="1600" dirty="0"/>
                <a:t>Basit-Kararlı Çevre</a:t>
              </a:r>
            </a:p>
          </p:txBody>
        </p:sp>
        <p:sp>
          <p:nvSpPr>
            <p:cNvPr id="33" name="Metin kutusu 32">
              <a:extLst>
                <a:ext uri="{FF2B5EF4-FFF2-40B4-BE49-F238E27FC236}">
                  <a16:creationId xmlns:a16="http://schemas.microsoft.com/office/drawing/2014/main" id="{0A2F9E54-CC60-ACEE-376D-A228D9A514D4}"/>
                </a:ext>
              </a:extLst>
            </p:cNvPr>
            <p:cNvSpPr txBox="1"/>
            <p:nvPr/>
          </p:nvSpPr>
          <p:spPr>
            <a:xfrm>
              <a:off x="6096000" y="3891803"/>
              <a:ext cx="515815" cy="374118"/>
            </a:xfrm>
            <a:prstGeom prst="rect">
              <a:avLst/>
            </a:prstGeom>
            <a:noFill/>
          </p:spPr>
          <p:txBody>
            <a:bodyPr wrap="square" rtlCol="0">
              <a:spAutoFit/>
            </a:bodyPr>
            <a:lstStyle/>
            <a:p>
              <a:pPr algn="r"/>
              <a:r>
                <a:rPr lang="tr-TR" dirty="0"/>
                <a:t>1</a:t>
              </a:r>
            </a:p>
          </p:txBody>
        </p:sp>
      </p:grpSp>
      <p:grpSp>
        <p:nvGrpSpPr>
          <p:cNvPr id="39" name="Grup 38">
            <a:extLst>
              <a:ext uri="{FF2B5EF4-FFF2-40B4-BE49-F238E27FC236}">
                <a16:creationId xmlns:a16="http://schemas.microsoft.com/office/drawing/2014/main" id="{773D0804-EAF7-4546-1C49-4BCF433D984F}"/>
              </a:ext>
            </a:extLst>
          </p:cNvPr>
          <p:cNvGrpSpPr/>
          <p:nvPr/>
        </p:nvGrpSpPr>
        <p:grpSpPr>
          <a:xfrm>
            <a:off x="8375983" y="4227476"/>
            <a:ext cx="2029767" cy="1446962"/>
            <a:chOff x="7537939" y="3860632"/>
            <a:chExt cx="2029767" cy="1446962"/>
          </a:xfrm>
        </p:grpSpPr>
        <p:sp>
          <p:nvSpPr>
            <p:cNvPr id="16" name="Dikdörtgen: Köşeleri Yuvarlatılmış 15">
              <a:extLst>
                <a:ext uri="{FF2B5EF4-FFF2-40B4-BE49-F238E27FC236}">
                  <a16:creationId xmlns:a16="http://schemas.microsoft.com/office/drawing/2014/main" id="{A451C6B9-2D47-A7E9-D728-E7263C4F8DAB}"/>
                </a:ext>
              </a:extLst>
            </p:cNvPr>
            <p:cNvSpPr/>
            <p:nvPr/>
          </p:nvSpPr>
          <p:spPr>
            <a:xfrm>
              <a:off x="7537939" y="3860632"/>
              <a:ext cx="2029767" cy="1446962"/>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0" name="Metin kutusu 29">
              <a:extLst>
                <a:ext uri="{FF2B5EF4-FFF2-40B4-BE49-F238E27FC236}">
                  <a16:creationId xmlns:a16="http://schemas.microsoft.com/office/drawing/2014/main" id="{9C38BAC1-390F-D320-0523-AD199964A41B}"/>
                </a:ext>
              </a:extLst>
            </p:cNvPr>
            <p:cNvSpPr txBox="1"/>
            <p:nvPr/>
          </p:nvSpPr>
          <p:spPr>
            <a:xfrm>
              <a:off x="7583282" y="4318612"/>
              <a:ext cx="1821975" cy="584775"/>
            </a:xfrm>
            <a:prstGeom prst="rect">
              <a:avLst/>
            </a:prstGeom>
            <a:noFill/>
          </p:spPr>
          <p:txBody>
            <a:bodyPr wrap="square" rtlCol="0">
              <a:spAutoFit/>
            </a:bodyPr>
            <a:lstStyle/>
            <a:p>
              <a:pPr algn="ctr"/>
              <a:r>
                <a:rPr lang="tr-TR" sz="1600" dirty="0"/>
                <a:t>Karmaşık-Kararlı Çevre</a:t>
              </a:r>
            </a:p>
          </p:txBody>
        </p:sp>
        <p:sp>
          <p:nvSpPr>
            <p:cNvPr id="34" name="Metin kutusu 33">
              <a:extLst>
                <a:ext uri="{FF2B5EF4-FFF2-40B4-BE49-F238E27FC236}">
                  <a16:creationId xmlns:a16="http://schemas.microsoft.com/office/drawing/2014/main" id="{E020DAA7-D746-1757-E859-FC132D752F84}"/>
                </a:ext>
              </a:extLst>
            </p:cNvPr>
            <p:cNvSpPr txBox="1"/>
            <p:nvPr/>
          </p:nvSpPr>
          <p:spPr>
            <a:xfrm>
              <a:off x="8889442" y="3902563"/>
              <a:ext cx="515815" cy="374118"/>
            </a:xfrm>
            <a:prstGeom prst="rect">
              <a:avLst/>
            </a:prstGeom>
            <a:noFill/>
          </p:spPr>
          <p:txBody>
            <a:bodyPr wrap="square" rtlCol="0">
              <a:spAutoFit/>
            </a:bodyPr>
            <a:lstStyle/>
            <a:p>
              <a:pPr algn="r"/>
              <a:r>
                <a:rPr lang="tr-TR" dirty="0"/>
                <a:t>2</a:t>
              </a:r>
            </a:p>
          </p:txBody>
        </p:sp>
      </p:grpSp>
      <p:grpSp>
        <p:nvGrpSpPr>
          <p:cNvPr id="40" name="Grup 39">
            <a:extLst>
              <a:ext uri="{FF2B5EF4-FFF2-40B4-BE49-F238E27FC236}">
                <a16:creationId xmlns:a16="http://schemas.microsoft.com/office/drawing/2014/main" id="{558DAD31-CD91-FC9F-3691-CAD0C98BA905}"/>
              </a:ext>
            </a:extLst>
          </p:cNvPr>
          <p:cNvGrpSpPr/>
          <p:nvPr/>
        </p:nvGrpSpPr>
        <p:grpSpPr>
          <a:xfrm>
            <a:off x="5387588" y="1980462"/>
            <a:ext cx="2029767" cy="1446962"/>
            <a:chOff x="4654063" y="1598622"/>
            <a:chExt cx="2029767" cy="1446962"/>
          </a:xfrm>
        </p:grpSpPr>
        <p:sp>
          <p:nvSpPr>
            <p:cNvPr id="14" name="Dikdörtgen: Köşeleri Yuvarlatılmış 13">
              <a:extLst>
                <a:ext uri="{FF2B5EF4-FFF2-40B4-BE49-F238E27FC236}">
                  <a16:creationId xmlns:a16="http://schemas.microsoft.com/office/drawing/2014/main" id="{04C40DC9-982C-1469-BD2A-CD2C4E0A8772}"/>
                </a:ext>
              </a:extLst>
            </p:cNvPr>
            <p:cNvSpPr/>
            <p:nvPr/>
          </p:nvSpPr>
          <p:spPr>
            <a:xfrm>
              <a:off x="4654063" y="1598622"/>
              <a:ext cx="2029767" cy="144696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1" name="Metin kutusu 30">
              <a:extLst>
                <a:ext uri="{FF2B5EF4-FFF2-40B4-BE49-F238E27FC236}">
                  <a16:creationId xmlns:a16="http://schemas.microsoft.com/office/drawing/2014/main" id="{02E141E1-AE61-6929-3703-1F1847D7F3F5}"/>
                </a:ext>
              </a:extLst>
            </p:cNvPr>
            <p:cNvSpPr txBox="1"/>
            <p:nvPr/>
          </p:nvSpPr>
          <p:spPr>
            <a:xfrm>
              <a:off x="4945464" y="2017397"/>
              <a:ext cx="1416818" cy="584775"/>
            </a:xfrm>
            <a:prstGeom prst="rect">
              <a:avLst/>
            </a:prstGeom>
            <a:noFill/>
          </p:spPr>
          <p:txBody>
            <a:bodyPr wrap="square" rtlCol="0">
              <a:spAutoFit/>
            </a:bodyPr>
            <a:lstStyle/>
            <a:p>
              <a:pPr algn="ctr"/>
              <a:r>
                <a:rPr lang="tr-TR" sz="1600" dirty="0"/>
                <a:t>Basit-Dinamik Çevre</a:t>
              </a:r>
            </a:p>
          </p:txBody>
        </p:sp>
        <p:sp>
          <p:nvSpPr>
            <p:cNvPr id="35" name="Metin kutusu 34">
              <a:extLst>
                <a:ext uri="{FF2B5EF4-FFF2-40B4-BE49-F238E27FC236}">
                  <a16:creationId xmlns:a16="http://schemas.microsoft.com/office/drawing/2014/main" id="{2968B4A9-45B0-4BDB-A9BC-63825DB0B25B}"/>
                </a:ext>
              </a:extLst>
            </p:cNvPr>
            <p:cNvSpPr txBox="1"/>
            <p:nvPr/>
          </p:nvSpPr>
          <p:spPr>
            <a:xfrm>
              <a:off x="6107724" y="1672789"/>
              <a:ext cx="515815" cy="374118"/>
            </a:xfrm>
            <a:prstGeom prst="rect">
              <a:avLst/>
            </a:prstGeom>
            <a:noFill/>
          </p:spPr>
          <p:txBody>
            <a:bodyPr wrap="square" rtlCol="0">
              <a:spAutoFit/>
            </a:bodyPr>
            <a:lstStyle/>
            <a:p>
              <a:pPr algn="r"/>
              <a:r>
                <a:rPr lang="tr-TR" dirty="0"/>
                <a:t>3</a:t>
              </a:r>
            </a:p>
          </p:txBody>
        </p:sp>
      </p:grpSp>
      <p:grpSp>
        <p:nvGrpSpPr>
          <p:cNvPr id="38" name="Grup 37">
            <a:extLst>
              <a:ext uri="{FF2B5EF4-FFF2-40B4-BE49-F238E27FC236}">
                <a16:creationId xmlns:a16="http://schemas.microsoft.com/office/drawing/2014/main" id="{D2D1F503-C4EB-423F-CA75-7947583FD28D}"/>
              </a:ext>
            </a:extLst>
          </p:cNvPr>
          <p:cNvGrpSpPr/>
          <p:nvPr/>
        </p:nvGrpSpPr>
        <p:grpSpPr>
          <a:xfrm>
            <a:off x="8375982" y="1980089"/>
            <a:ext cx="2029767" cy="1446962"/>
            <a:chOff x="7356706" y="1597660"/>
            <a:chExt cx="2029767" cy="1446962"/>
          </a:xfrm>
        </p:grpSpPr>
        <p:sp>
          <p:nvSpPr>
            <p:cNvPr id="15" name="Dikdörtgen: Köşeleri Yuvarlatılmış 14">
              <a:extLst>
                <a:ext uri="{FF2B5EF4-FFF2-40B4-BE49-F238E27FC236}">
                  <a16:creationId xmlns:a16="http://schemas.microsoft.com/office/drawing/2014/main" id="{9D86D1DF-516E-8988-BAEB-508D4331FCB7}"/>
                </a:ext>
              </a:extLst>
            </p:cNvPr>
            <p:cNvSpPr/>
            <p:nvPr/>
          </p:nvSpPr>
          <p:spPr>
            <a:xfrm>
              <a:off x="7356706" y="1597660"/>
              <a:ext cx="2029767" cy="1446962"/>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2" name="Metin kutusu 31">
              <a:extLst>
                <a:ext uri="{FF2B5EF4-FFF2-40B4-BE49-F238E27FC236}">
                  <a16:creationId xmlns:a16="http://schemas.microsoft.com/office/drawing/2014/main" id="{FC79A68E-2610-68AC-5CB2-B654DC6AC584}"/>
                </a:ext>
              </a:extLst>
            </p:cNvPr>
            <p:cNvSpPr txBox="1"/>
            <p:nvPr/>
          </p:nvSpPr>
          <p:spPr>
            <a:xfrm>
              <a:off x="7518432" y="2037336"/>
              <a:ext cx="1728317" cy="584775"/>
            </a:xfrm>
            <a:prstGeom prst="rect">
              <a:avLst/>
            </a:prstGeom>
            <a:noFill/>
          </p:spPr>
          <p:txBody>
            <a:bodyPr wrap="square" rtlCol="0">
              <a:spAutoFit/>
            </a:bodyPr>
            <a:lstStyle/>
            <a:p>
              <a:pPr algn="ctr"/>
              <a:r>
                <a:rPr lang="tr-TR" sz="1600" dirty="0">
                  <a:solidFill>
                    <a:schemeClr val="bg1"/>
                  </a:solidFill>
                </a:rPr>
                <a:t>Karmaşık-Dinamik Çevre</a:t>
              </a:r>
            </a:p>
          </p:txBody>
        </p:sp>
        <p:sp>
          <p:nvSpPr>
            <p:cNvPr id="36" name="Metin kutusu 35">
              <a:extLst>
                <a:ext uri="{FF2B5EF4-FFF2-40B4-BE49-F238E27FC236}">
                  <a16:creationId xmlns:a16="http://schemas.microsoft.com/office/drawing/2014/main" id="{8C15424D-9AF7-C622-0044-2AFAF72E8A24}"/>
                </a:ext>
              </a:extLst>
            </p:cNvPr>
            <p:cNvSpPr txBox="1"/>
            <p:nvPr/>
          </p:nvSpPr>
          <p:spPr>
            <a:xfrm>
              <a:off x="8771013" y="1663218"/>
              <a:ext cx="515815" cy="374118"/>
            </a:xfrm>
            <a:prstGeom prst="rect">
              <a:avLst/>
            </a:prstGeom>
            <a:noFill/>
          </p:spPr>
          <p:txBody>
            <a:bodyPr wrap="square" rtlCol="0">
              <a:spAutoFit/>
            </a:bodyPr>
            <a:lstStyle/>
            <a:p>
              <a:pPr algn="r"/>
              <a:r>
                <a:rPr lang="tr-TR" dirty="0">
                  <a:solidFill>
                    <a:schemeClr val="bg1"/>
                  </a:solidFill>
                </a:rPr>
                <a:t>4</a:t>
              </a:r>
            </a:p>
          </p:txBody>
        </p:sp>
      </p:grpSp>
      <p:grpSp>
        <p:nvGrpSpPr>
          <p:cNvPr id="46" name="Grup 45">
            <a:extLst>
              <a:ext uri="{FF2B5EF4-FFF2-40B4-BE49-F238E27FC236}">
                <a16:creationId xmlns:a16="http://schemas.microsoft.com/office/drawing/2014/main" id="{ED98A510-C874-AE3D-0957-5CC6E613B7B4}"/>
              </a:ext>
            </a:extLst>
          </p:cNvPr>
          <p:cNvGrpSpPr/>
          <p:nvPr/>
        </p:nvGrpSpPr>
        <p:grpSpPr>
          <a:xfrm>
            <a:off x="6975794" y="3427051"/>
            <a:ext cx="1577591" cy="800425"/>
            <a:chOff x="6965746" y="3427051"/>
            <a:chExt cx="1577591" cy="800425"/>
          </a:xfrm>
        </p:grpSpPr>
        <p:cxnSp>
          <p:nvCxnSpPr>
            <p:cNvPr id="44" name="Düz Ok Bağlayıcısı 43">
              <a:extLst>
                <a:ext uri="{FF2B5EF4-FFF2-40B4-BE49-F238E27FC236}">
                  <a16:creationId xmlns:a16="http://schemas.microsoft.com/office/drawing/2014/main" id="{AC4115C4-B986-2671-05E3-A865FFF5CDD8}"/>
                </a:ext>
              </a:extLst>
            </p:cNvPr>
            <p:cNvCxnSpPr/>
            <p:nvPr/>
          </p:nvCxnSpPr>
          <p:spPr>
            <a:xfrm flipV="1">
              <a:off x="7417354" y="3427051"/>
              <a:ext cx="958628" cy="8004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5" name="Metin kutusu 44">
              <a:extLst>
                <a:ext uri="{FF2B5EF4-FFF2-40B4-BE49-F238E27FC236}">
                  <a16:creationId xmlns:a16="http://schemas.microsoft.com/office/drawing/2014/main" id="{1D21F475-8387-D5E9-9928-1C633BD3935C}"/>
                </a:ext>
              </a:extLst>
            </p:cNvPr>
            <p:cNvSpPr txBox="1"/>
            <p:nvPr/>
          </p:nvSpPr>
          <p:spPr>
            <a:xfrm rot="19212429">
              <a:off x="6965746" y="3566076"/>
              <a:ext cx="1577591" cy="307777"/>
            </a:xfrm>
            <a:prstGeom prst="rect">
              <a:avLst/>
            </a:prstGeom>
            <a:noFill/>
          </p:spPr>
          <p:txBody>
            <a:bodyPr wrap="square" rtlCol="0">
              <a:spAutoFit/>
            </a:bodyPr>
            <a:lstStyle/>
            <a:p>
              <a:r>
                <a:rPr lang="tr-TR" sz="1400" dirty="0"/>
                <a:t>Belirsizlik Derecesi</a:t>
              </a:r>
              <a:endParaRPr lang="tr-TR" dirty="0"/>
            </a:p>
          </p:txBody>
        </p:sp>
      </p:grpSp>
    </p:spTree>
    <p:extLst>
      <p:ext uri="{BB962C8B-B14F-4D97-AF65-F5344CB8AC3E}">
        <p14:creationId xmlns:p14="http://schemas.microsoft.com/office/powerpoint/2010/main" val="2246175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circle(in)">
                                      <p:cBhvr>
                                        <p:cTn id="7" dur="20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circle(in)">
                                      <p:cBhvr>
                                        <p:cTn id="12" dur="20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circle(in)">
                                      <p:cBhvr>
                                        <p:cTn id="17" dur="20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circle(in)">
                                      <p:cBhvr>
                                        <p:cTn id="22" dur="2000"/>
                                        <p:tgtEl>
                                          <p:spTgt spid="39"/>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40"/>
                                        </p:tgtEl>
                                        <p:attrNameLst>
                                          <p:attrName>style.visibility</p:attrName>
                                        </p:attrNameLst>
                                      </p:cBhvr>
                                      <p:to>
                                        <p:strVal val="visible"/>
                                      </p:to>
                                    </p:set>
                                    <p:animEffect transition="in" filter="circle(in)">
                                      <p:cBhvr>
                                        <p:cTn id="27" dur="2000"/>
                                        <p:tgtEl>
                                          <p:spTgt spid="40"/>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circle(in)">
                                      <p:cBhvr>
                                        <p:cTn id="32" dur="2000"/>
                                        <p:tgtEl>
                                          <p:spTgt spid="38"/>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46"/>
                                        </p:tgtEl>
                                        <p:attrNameLst>
                                          <p:attrName>style.visibility</p:attrName>
                                        </p:attrNameLst>
                                      </p:cBhvr>
                                      <p:to>
                                        <p:strVal val="visible"/>
                                      </p:to>
                                    </p:set>
                                    <p:animEffect transition="in" filter="circle(in)">
                                      <p:cBhvr>
                                        <p:cTn id="37" dur="2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fırsatlar ve tehditler</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pic>
        <p:nvPicPr>
          <p:cNvPr id="7" name="Resim 6">
            <a:extLst>
              <a:ext uri="{FF2B5EF4-FFF2-40B4-BE49-F238E27FC236}">
                <a16:creationId xmlns:a16="http://schemas.microsoft.com/office/drawing/2014/main" id="{FB14712F-1C80-5B38-66D3-7BA53931839C}"/>
              </a:ext>
            </a:extLst>
          </p:cNvPr>
          <p:cNvPicPr>
            <a:picLocks noChangeAspect="1"/>
          </p:cNvPicPr>
          <p:nvPr/>
        </p:nvPicPr>
        <p:blipFill>
          <a:blip r:embed="rId2"/>
          <a:stretch>
            <a:fillRect/>
          </a:stretch>
        </p:blipFill>
        <p:spPr>
          <a:xfrm>
            <a:off x="4305686" y="2008305"/>
            <a:ext cx="5779509" cy="4316342"/>
          </a:xfrm>
          <a:prstGeom prst="rect">
            <a:avLst/>
          </a:prstGeom>
        </p:spPr>
      </p:pic>
      <p:sp>
        <p:nvSpPr>
          <p:cNvPr id="11" name="Metin kutusu 10">
            <a:extLst>
              <a:ext uri="{FF2B5EF4-FFF2-40B4-BE49-F238E27FC236}">
                <a16:creationId xmlns:a16="http://schemas.microsoft.com/office/drawing/2014/main" id="{A5C94E9F-DF5B-A686-290D-56FA4684F63E}"/>
              </a:ext>
            </a:extLst>
          </p:cNvPr>
          <p:cNvSpPr txBox="1"/>
          <p:nvPr/>
        </p:nvSpPr>
        <p:spPr>
          <a:xfrm>
            <a:off x="6636918" y="4898093"/>
            <a:ext cx="1117043" cy="830997"/>
          </a:xfrm>
          <a:prstGeom prst="rect">
            <a:avLst/>
          </a:prstGeom>
          <a:noFill/>
        </p:spPr>
        <p:txBody>
          <a:bodyPr wrap="square" rtlCol="0">
            <a:spAutoFit/>
          </a:bodyPr>
          <a:lstStyle/>
          <a:p>
            <a:r>
              <a:rPr lang="tr-TR" sz="1600" dirty="0">
                <a:solidFill>
                  <a:schemeClr val="accent6">
                    <a:lumMod val="50000"/>
                  </a:schemeClr>
                </a:solidFill>
              </a:rPr>
              <a:t>Fırsatlar ve tehditler belirgin</a:t>
            </a:r>
          </a:p>
        </p:txBody>
      </p:sp>
      <p:sp>
        <p:nvSpPr>
          <p:cNvPr id="10" name="Metin kutusu 9">
            <a:extLst>
              <a:ext uri="{FF2B5EF4-FFF2-40B4-BE49-F238E27FC236}">
                <a16:creationId xmlns:a16="http://schemas.microsoft.com/office/drawing/2014/main" id="{3A142F5B-5A4D-4FEA-354E-D6DE63962B41}"/>
              </a:ext>
            </a:extLst>
          </p:cNvPr>
          <p:cNvSpPr txBox="1"/>
          <p:nvPr/>
        </p:nvSpPr>
        <p:spPr>
          <a:xfrm>
            <a:off x="9739961" y="2598003"/>
            <a:ext cx="1259394" cy="830997"/>
          </a:xfrm>
          <a:prstGeom prst="rect">
            <a:avLst/>
          </a:prstGeom>
          <a:noFill/>
        </p:spPr>
        <p:txBody>
          <a:bodyPr wrap="square" rtlCol="0">
            <a:spAutoFit/>
          </a:bodyPr>
          <a:lstStyle/>
          <a:p>
            <a:r>
              <a:rPr lang="tr-TR" sz="1600" dirty="0">
                <a:solidFill>
                  <a:schemeClr val="accent2">
                    <a:lumMod val="75000"/>
                  </a:schemeClr>
                </a:solidFill>
              </a:rPr>
              <a:t>Fırsatlar ve tehditler belirsiz</a:t>
            </a:r>
          </a:p>
        </p:txBody>
      </p:sp>
    </p:spTree>
    <p:extLst>
      <p:ext uri="{BB962C8B-B14F-4D97-AF65-F5344CB8AC3E}">
        <p14:creationId xmlns:p14="http://schemas.microsoft.com/office/powerpoint/2010/main" val="3031688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kaynak bağımlılığı</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Dikdörtgen 2">
            <a:extLst>
              <a:ext uri="{FF2B5EF4-FFF2-40B4-BE49-F238E27FC236}">
                <a16:creationId xmlns:a16="http://schemas.microsoft.com/office/drawing/2014/main" id="{7CD2E1C3-F06F-327D-AB04-1CE92CF38D70}"/>
              </a:ext>
            </a:extLst>
          </p:cNvPr>
          <p:cNvSpPr/>
          <p:nvPr/>
        </p:nvSpPr>
        <p:spPr>
          <a:xfrm flipH="1">
            <a:off x="5800273" y="3554362"/>
            <a:ext cx="45719" cy="123870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Metin kutusu 6">
            <a:extLst>
              <a:ext uri="{FF2B5EF4-FFF2-40B4-BE49-F238E27FC236}">
                <a16:creationId xmlns:a16="http://schemas.microsoft.com/office/drawing/2014/main" id="{30958953-2ADD-D7CB-BF05-4BE9292F618E}"/>
              </a:ext>
            </a:extLst>
          </p:cNvPr>
          <p:cNvSpPr txBox="1"/>
          <p:nvPr/>
        </p:nvSpPr>
        <p:spPr>
          <a:xfrm>
            <a:off x="5823135" y="3429000"/>
            <a:ext cx="6104372" cy="1477328"/>
          </a:xfrm>
          <a:prstGeom prst="rect">
            <a:avLst/>
          </a:prstGeom>
          <a:noFill/>
        </p:spPr>
        <p:txBody>
          <a:bodyPr wrap="square">
            <a:spAutoFit/>
          </a:bodyPr>
          <a:lstStyle/>
          <a:p>
            <a:r>
              <a:rPr lang="tr-TR" dirty="0"/>
              <a:t>sağlık kurumunun, hem sunduğu hizmetlerin talep edilmesi ve kullanılması, hem de hizmet sunmak için ihtiyaç duyduğu kaynakların (girdiler) temin edilmesini bakımından diğer kurumlara (sigorta kurumları, tıbbi medikal şirketler, ilaç distribütörleri, diğer sağlık kurumları </a:t>
            </a:r>
            <a:r>
              <a:rPr lang="tr-TR" dirty="0" err="1"/>
              <a:t>vb</a:t>
            </a:r>
            <a:r>
              <a:rPr lang="tr-TR" dirty="0"/>
              <a:t>) karşı bağımlı olmasıdır.</a:t>
            </a:r>
          </a:p>
        </p:txBody>
      </p:sp>
    </p:spTree>
    <p:extLst>
      <p:ext uri="{BB962C8B-B14F-4D97-AF65-F5344CB8AC3E}">
        <p14:creationId xmlns:p14="http://schemas.microsoft.com/office/powerpoint/2010/main" val="1209535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kaynak bağımlılığı  derecesini etkileyen faktörler</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1E2D5EAF-A97C-C59C-E085-BCA81E322AE7}"/>
              </a:ext>
            </a:extLst>
          </p:cNvPr>
          <p:cNvSpPr txBox="1"/>
          <p:nvPr/>
        </p:nvSpPr>
        <p:spPr>
          <a:xfrm>
            <a:off x="4806005" y="3138674"/>
            <a:ext cx="6468245" cy="2308324"/>
          </a:xfrm>
          <a:prstGeom prst="rect">
            <a:avLst/>
          </a:prstGeom>
          <a:noFill/>
        </p:spPr>
        <p:txBody>
          <a:bodyPr wrap="square" rtlCol="0">
            <a:spAutoFit/>
          </a:bodyPr>
          <a:lstStyle/>
          <a:p>
            <a:pPr marL="285750" indent="-285750">
              <a:buFont typeface="Wingdings" panose="05000000000000000000" pitchFamily="2" charset="2"/>
              <a:buChar char="§"/>
            </a:pPr>
            <a:r>
              <a:rPr lang="tr-TR" dirty="0">
                <a:latin typeface="+mj-lt"/>
              </a:rPr>
              <a:t>Kaynağın önemi: Bu kaynak bizim için ne kadar önemlidir? Bu kaynak olmadan hizmet sunabilir miyiz? Hekimler olmasa, sağlık kurumun ne yapabilirsiniz?</a:t>
            </a:r>
          </a:p>
          <a:p>
            <a:pPr marL="285750" indent="-285750">
              <a:buFont typeface="Wingdings" panose="05000000000000000000" pitchFamily="2" charset="2"/>
              <a:buChar char="§"/>
            </a:pPr>
            <a:r>
              <a:rPr lang="tr-TR" dirty="0">
                <a:latin typeface="+mj-lt"/>
              </a:rPr>
              <a:t>Kaynaklar üzerindeki etki derecesi: Tedarikçi firmaları ne derece kontrol altında tutabiliyoruz? Hastane olarak kendi medikal şirketimizi kursak ne olur?</a:t>
            </a:r>
          </a:p>
          <a:p>
            <a:pPr marL="285750" indent="-285750">
              <a:buFont typeface="Wingdings" panose="05000000000000000000" pitchFamily="2" charset="2"/>
              <a:buChar char="§"/>
            </a:pPr>
            <a:r>
              <a:rPr lang="tr-TR" dirty="0">
                <a:latin typeface="+mj-lt"/>
              </a:rPr>
              <a:t>Kaynak kontrolünün yoğunlaşması:*  Tedarikçi sayısı nedir? Tıbbi malzeme ihtiyacımızı karşılayan şirketlerin pazar payları nedir? </a:t>
            </a:r>
          </a:p>
        </p:txBody>
      </p:sp>
      <p:sp>
        <p:nvSpPr>
          <p:cNvPr id="3" name="Dikdörtgen 2">
            <a:extLst>
              <a:ext uri="{FF2B5EF4-FFF2-40B4-BE49-F238E27FC236}">
                <a16:creationId xmlns:a16="http://schemas.microsoft.com/office/drawing/2014/main" id="{7CD2E1C3-F06F-327D-AB04-1CE92CF38D70}"/>
              </a:ext>
            </a:extLst>
          </p:cNvPr>
          <p:cNvSpPr/>
          <p:nvPr/>
        </p:nvSpPr>
        <p:spPr>
          <a:xfrm flipH="1">
            <a:off x="4806003" y="3264035"/>
            <a:ext cx="45719" cy="2061591"/>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Metin kutusu 3">
            <a:extLst>
              <a:ext uri="{FF2B5EF4-FFF2-40B4-BE49-F238E27FC236}">
                <a16:creationId xmlns:a16="http://schemas.microsoft.com/office/drawing/2014/main" id="{5A0E8158-2E9C-A31F-CE91-61AA683C2B30}"/>
              </a:ext>
            </a:extLst>
          </p:cNvPr>
          <p:cNvSpPr txBox="1"/>
          <p:nvPr/>
        </p:nvSpPr>
        <p:spPr>
          <a:xfrm>
            <a:off x="1034980" y="6311483"/>
            <a:ext cx="10560818" cy="461665"/>
          </a:xfrm>
          <a:prstGeom prst="rect">
            <a:avLst/>
          </a:prstGeom>
          <a:noFill/>
        </p:spPr>
        <p:txBody>
          <a:bodyPr wrap="square" rtlCol="0">
            <a:spAutoFit/>
          </a:bodyPr>
          <a:lstStyle/>
          <a:p>
            <a:r>
              <a:rPr lang="tr-TR" sz="1200" dirty="0"/>
              <a:t>*Yoğunlaşma, kaynakları kontrol eden, yani hastaneye sağlayan  işletme sayısının az olmasıdır.  Örneğin bir kurumun ihtiyacı olan malzemeleri az sayıda tedarikçi sağlıyor ise, yoğunlaşma  derecesi yüksektir. </a:t>
            </a:r>
          </a:p>
        </p:txBody>
      </p:sp>
    </p:spTree>
    <p:extLst>
      <p:ext uri="{BB962C8B-B14F-4D97-AF65-F5344CB8AC3E}">
        <p14:creationId xmlns:p14="http://schemas.microsoft.com/office/powerpoint/2010/main" val="3542032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kış Çizelgesi: Bağlayıcı 7"/>
          <p:cNvSpPr/>
          <p:nvPr/>
        </p:nvSpPr>
        <p:spPr>
          <a:xfrm>
            <a:off x="4636351" y="-6633"/>
            <a:ext cx="7269018" cy="6858000"/>
          </a:xfrm>
          <a:prstGeom prst="flowChartConnector">
            <a:avLst/>
          </a:prstGeom>
          <a:solidFill>
            <a:schemeClr val="accent3">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tr-TR"/>
          </a:p>
        </p:txBody>
      </p:sp>
      <p:sp>
        <p:nvSpPr>
          <p:cNvPr id="9" name="Akış Çizelgesi: Bağlayıcı 8"/>
          <p:cNvSpPr/>
          <p:nvPr/>
        </p:nvSpPr>
        <p:spPr>
          <a:xfrm>
            <a:off x="5587859" y="834024"/>
            <a:ext cx="5485506" cy="5142270"/>
          </a:xfrm>
          <a:prstGeom prst="flowChartConnector">
            <a:avLst/>
          </a:prstGeom>
          <a:solidFill>
            <a:schemeClr val="accent6">
              <a:lumMod val="20000"/>
              <a:lumOff val="80000"/>
            </a:schemeClr>
          </a:solid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tr-TR"/>
          </a:p>
        </p:txBody>
      </p:sp>
      <p:sp>
        <p:nvSpPr>
          <p:cNvPr id="16" name="Akış Çizelgesi: Bağlayıcı 15"/>
          <p:cNvSpPr/>
          <p:nvPr/>
        </p:nvSpPr>
        <p:spPr>
          <a:xfrm>
            <a:off x="6519373" y="1829541"/>
            <a:ext cx="3608438" cy="3185651"/>
          </a:xfrm>
          <a:prstGeom prst="flowChartConnector">
            <a:avLst/>
          </a:prstGeom>
          <a:solidFill>
            <a:schemeClr val="accent2">
              <a:lumMod val="20000"/>
              <a:lumOff val="80000"/>
            </a:schemeClr>
          </a:solid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tr-TR"/>
          </a:p>
        </p:txBody>
      </p:sp>
      <p:cxnSp>
        <p:nvCxnSpPr>
          <p:cNvPr id="11" name="Düz Bağlayıcı 10"/>
          <p:cNvCxnSpPr>
            <a:stCxn id="8" idx="2"/>
            <a:endCxn id="8" idx="6"/>
          </p:cNvCxnSpPr>
          <p:nvPr/>
        </p:nvCxnSpPr>
        <p:spPr>
          <a:xfrm>
            <a:off x="4636351" y="3422367"/>
            <a:ext cx="7269018" cy="0"/>
          </a:xfrm>
          <a:prstGeom prst="line">
            <a:avLst/>
          </a:prstGeom>
          <a:ln>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 name="Düz Bağlayıcı 12"/>
          <p:cNvCxnSpPr>
            <a:stCxn id="8" idx="0"/>
            <a:endCxn id="8" idx="4"/>
          </p:cNvCxnSpPr>
          <p:nvPr/>
        </p:nvCxnSpPr>
        <p:spPr>
          <a:xfrm>
            <a:off x="8270860" y="-6633"/>
            <a:ext cx="0" cy="6858000"/>
          </a:xfrm>
          <a:prstGeom prst="line">
            <a:avLst/>
          </a:prstGeom>
          <a:ln>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 name="Düz Bağlayıcı 17"/>
          <p:cNvCxnSpPr>
            <a:stCxn id="8" idx="1"/>
            <a:endCxn id="8" idx="5"/>
          </p:cNvCxnSpPr>
          <p:nvPr/>
        </p:nvCxnSpPr>
        <p:spPr>
          <a:xfrm>
            <a:off x="5700874" y="997698"/>
            <a:ext cx="5139972" cy="4849338"/>
          </a:xfrm>
          <a:prstGeom prst="line">
            <a:avLst/>
          </a:prstGeom>
          <a:ln>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0" name="Düz Bağlayıcı 19"/>
          <p:cNvCxnSpPr>
            <a:stCxn id="8" idx="3"/>
            <a:endCxn id="8" idx="7"/>
          </p:cNvCxnSpPr>
          <p:nvPr/>
        </p:nvCxnSpPr>
        <p:spPr>
          <a:xfrm flipV="1">
            <a:off x="5700874" y="997698"/>
            <a:ext cx="5139972" cy="4849338"/>
          </a:xfrm>
          <a:prstGeom prst="line">
            <a:avLst/>
          </a:prstGeom>
          <a:ln>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7" name="Akış Çizelgesi: Bağlayıcı 26"/>
          <p:cNvSpPr/>
          <p:nvPr/>
        </p:nvSpPr>
        <p:spPr>
          <a:xfrm>
            <a:off x="7178139" y="2453890"/>
            <a:ext cx="2349910" cy="1936954"/>
          </a:xfrm>
          <a:prstGeom prst="flowChartConnector">
            <a:avLst/>
          </a:prstGeom>
          <a:solidFill>
            <a:schemeClr val="accent3">
              <a:lumMod val="20000"/>
              <a:lumOff val="80000"/>
            </a:schemeClr>
          </a:solidFill>
          <a:ln>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8" name="Metin kutusu 27"/>
          <p:cNvSpPr txBox="1"/>
          <p:nvPr/>
        </p:nvSpPr>
        <p:spPr>
          <a:xfrm rot="20421494">
            <a:off x="6035247" y="683784"/>
            <a:ext cx="2300702" cy="374372"/>
          </a:xfrm>
          <a:prstGeom prst="rect">
            <a:avLst/>
          </a:prstGeom>
          <a:noFill/>
        </p:spPr>
        <p:txBody>
          <a:bodyPr wrap="square" rtlCol="0">
            <a:spAutoFit/>
          </a:bodyPr>
          <a:lstStyle/>
          <a:p>
            <a:r>
              <a:rPr lang="tr-TR" dirty="0"/>
              <a:t>ULUSLARARASI ÇEVRE</a:t>
            </a:r>
          </a:p>
        </p:txBody>
      </p:sp>
      <p:sp>
        <p:nvSpPr>
          <p:cNvPr id="34" name="Metin kutusu 33"/>
          <p:cNvSpPr txBox="1"/>
          <p:nvPr/>
        </p:nvSpPr>
        <p:spPr>
          <a:xfrm rot="1359142">
            <a:off x="8325154" y="706692"/>
            <a:ext cx="2204988" cy="369332"/>
          </a:xfrm>
          <a:prstGeom prst="rect">
            <a:avLst/>
          </a:prstGeom>
          <a:noFill/>
        </p:spPr>
        <p:txBody>
          <a:bodyPr wrap="square" rtlCol="0">
            <a:spAutoFit/>
          </a:bodyPr>
          <a:lstStyle/>
          <a:p>
            <a:pPr algn="ctr"/>
            <a:r>
              <a:rPr lang="tr-TR" dirty="0"/>
              <a:t>POLİTİK ÇEVRE</a:t>
            </a:r>
          </a:p>
        </p:txBody>
      </p:sp>
      <p:sp>
        <p:nvSpPr>
          <p:cNvPr id="35" name="Metin kutusu 34"/>
          <p:cNvSpPr txBox="1"/>
          <p:nvPr/>
        </p:nvSpPr>
        <p:spPr>
          <a:xfrm rot="3840898">
            <a:off x="10060216" y="2187791"/>
            <a:ext cx="1942163" cy="369332"/>
          </a:xfrm>
          <a:prstGeom prst="rect">
            <a:avLst/>
          </a:prstGeom>
          <a:noFill/>
        </p:spPr>
        <p:txBody>
          <a:bodyPr wrap="square" rtlCol="0">
            <a:spAutoFit/>
          </a:bodyPr>
          <a:lstStyle/>
          <a:p>
            <a:r>
              <a:rPr lang="tr-TR" dirty="0"/>
              <a:t>EKONOMİK ÇEVRE</a:t>
            </a:r>
          </a:p>
        </p:txBody>
      </p:sp>
      <p:sp>
        <p:nvSpPr>
          <p:cNvPr id="36" name="Metin kutusu 35"/>
          <p:cNvSpPr txBox="1"/>
          <p:nvPr/>
        </p:nvSpPr>
        <p:spPr>
          <a:xfrm rot="17864346">
            <a:off x="4342751" y="2188520"/>
            <a:ext cx="2313823" cy="375114"/>
          </a:xfrm>
          <a:prstGeom prst="rect">
            <a:avLst/>
          </a:prstGeom>
          <a:noFill/>
        </p:spPr>
        <p:txBody>
          <a:bodyPr wrap="square" rtlCol="0">
            <a:spAutoFit/>
          </a:bodyPr>
          <a:lstStyle/>
          <a:p>
            <a:pPr algn="ctr"/>
            <a:r>
              <a:rPr lang="tr-TR" dirty="0"/>
              <a:t>HUKUKİ ÇEVRE</a:t>
            </a:r>
          </a:p>
        </p:txBody>
      </p:sp>
      <p:sp>
        <p:nvSpPr>
          <p:cNvPr id="45" name="Metin kutusu 44"/>
          <p:cNvSpPr txBox="1"/>
          <p:nvPr/>
        </p:nvSpPr>
        <p:spPr>
          <a:xfrm rot="1232796">
            <a:off x="5979334" y="5818026"/>
            <a:ext cx="2450113" cy="369332"/>
          </a:xfrm>
          <a:prstGeom prst="rect">
            <a:avLst/>
          </a:prstGeom>
          <a:noFill/>
        </p:spPr>
        <p:txBody>
          <a:bodyPr wrap="square" rtlCol="0">
            <a:spAutoFit/>
          </a:bodyPr>
          <a:lstStyle/>
          <a:p>
            <a:pPr algn="ctr"/>
            <a:r>
              <a:rPr lang="tr-TR" dirty="0"/>
              <a:t>EPİDEMİYOLOJİK ÇEVRE</a:t>
            </a:r>
          </a:p>
        </p:txBody>
      </p:sp>
      <p:sp>
        <p:nvSpPr>
          <p:cNvPr id="46" name="Metin kutusu 45"/>
          <p:cNvSpPr txBox="1"/>
          <p:nvPr/>
        </p:nvSpPr>
        <p:spPr>
          <a:xfrm rot="14778945">
            <a:off x="4323608" y="4271889"/>
            <a:ext cx="2450113" cy="369332"/>
          </a:xfrm>
          <a:prstGeom prst="rect">
            <a:avLst/>
          </a:prstGeom>
          <a:noFill/>
        </p:spPr>
        <p:txBody>
          <a:bodyPr wrap="square" rtlCol="0">
            <a:spAutoFit/>
          </a:bodyPr>
          <a:lstStyle/>
          <a:p>
            <a:pPr algn="ctr"/>
            <a:r>
              <a:rPr lang="tr-TR" dirty="0"/>
              <a:t>TEKNOLOJİK ÇEVRE</a:t>
            </a:r>
          </a:p>
        </p:txBody>
      </p:sp>
      <p:sp>
        <p:nvSpPr>
          <p:cNvPr id="47" name="Metin kutusu 46"/>
          <p:cNvSpPr txBox="1"/>
          <p:nvPr/>
        </p:nvSpPr>
        <p:spPr>
          <a:xfrm rot="20243448">
            <a:off x="8175749" y="5791628"/>
            <a:ext cx="2450113" cy="369332"/>
          </a:xfrm>
          <a:prstGeom prst="rect">
            <a:avLst/>
          </a:prstGeom>
          <a:noFill/>
        </p:spPr>
        <p:txBody>
          <a:bodyPr wrap="square" rtlCol="0">
            <a:spAutoFit/>
          </a:bodyPr>
          <a:lstStyle/>
          <a:p>
            <a:pPr algn="ctr"/>
            <a:r>
              <a:rPr lang="tr-TR" dirty="0"/>
              <a:t>SOSYAL ÇEVRE</a:t>
            </a:r>
          </a:p>
        </p:txBody>
      </p:sp>
      <p:sp>
        <p:nvSpPr>
          <p:cNvPr id="48" name="Metin kutusu 47"/>
          <p:cNvSpPr txBox="1"/>
          <p:nvPr/>
        </p:nvSpPr>
        <p:spPr>
          <a:xfrm rot="7207612">
            <a:off x="9819700" y="4395346"/>
            <a:ext cx="2450113" cy="369332"/>
          </a:xfrm>
          <a:prstGeom prst="rect">
            <a:avLst/>
          </a:prstGeom>
          <a:noFill/>
        </p:spPr>
        <p:txBody>
          <a:bodyPr wrap="square" rtlCol="0">
            <a:spAutoFit/>
          </a:bodyPr>
          <a:lstStyle/>
          <a:p>
            <a:pPr algn="ctr"/>
            <a:r>
              <a:rPr lang="tr-TR" dirty="0"/>
              <a:t>DOĞAAL ÇEVRE</a:t>
            </a:r>
          </a:p>
        </p:txBody>
      </p:sp>
      <p:sp>
        <p:nvSpPr>
          <p:cNvPr id="50" name="Metin kutusu 49"/>
          <p:cNvSpPr txBox="1"/>
          <p:nvPr/>
        </p:nvSpPr>
        <p:spPr>
          <a:xfrm rot="3894999">
            <a:off x="9431144" y="2199253"/>
            <a:ext cx="1847776" cy="830997"/>
          </a:xfrm>
          <a:prstGeom prst="rect">
            <a:avLst/>
          </a:prstGeom>
          <a:noFill/>
        </p:spPr>
        <p:txBody>
          <a:bodyPr wrap="square" rtlCol="0">
            <a:spAutoFit/>
          </a:bodyPr>
          <a:lstStyle/>
          <a:p>
            <a:pPr algn="ctr"/>
            <a:r>
              <a:rPr lang="tr-TR" sz="1600" dirty="0"/>
              <a:t>Milli gelir</a:t>
            </a:r>
          </a:p>
          <a:p>
            <a:pPr algn="ctr"/>
            <a:r>
              <a:rPr lang="tr-TR" sz="1600" dirty="0"/>
              <a:t>Sağlık finansman Sosyal güvenlik</a:t>
            </a:r>
          </a:p>
        </p:txBody>
      </p:sp>
      <p:sp>
        <p:nvSpPr>
          <p:cNvPr id="51" name="Metin kutusu 50"/>
          <p:cNvSpPr txBox="1"/>
          <p:nvPr/>
        </p:nvSpPr>
        <p:spPr>
          <a:xfrm rot="1339626">
            <a:off x="8208673" y="1094591"/>
            <a:ext cx="1847776" cy="584775"/>
          </a:xfrm>
          <a:prstGeom prst="rect">
            <a:avLst/>
          </a:prstGeom>
          <a:noFill/>
        </p:spPr>
        <p:txBody>
          <a:bodyPr wrap="square" rtlCol="0">
            <a:spAutoFit/>
          </a:bodyPr>
          <a:lstStyle/>
          <a:p>
            <a:pPr algn="ctr"/>
            <a:r>
              <a:rPr lang="tr-TR" sz="1600" dirty="0"/>
              <a:t>Sağlık politikaları</a:t>
            </a:r>
          </a:p>
          <a:p>
            <a:pPr algn="ctr"/>
            <a:r>
              <a:rPr lang="tr-TR" sz="1600" dirty="0"/>
              <a:t>Teşvik politikaları</a:t>
            </a:r>
          </a:p>
        </p:txBody>
      </p:sp>
      <p:sp>
        <p:nvSpPr>
          <p:cNvPr id="56" name="Metin kutusu 55"/>
          <p:cNvSpPr txBox="1"/>
          <p:nvPr/>
        </p:nvSpPr>
        <p:spPr>
          <a:xfrm rot="20384037">
            <a:off x="6476717" y="1046097"/>
            <a:ext cx="1847776" cy="584775"/>
          </a:xfrm>
          <a:prstGeom prst="rect">
            <a:avLst/>
          </a:prstGeom>
          <a:noFill/>
        </p:spPr>
        <p:txBody>
          <a:bodyPr wrap="square" rtlCol="0">
            <a:spAutoFit/>
          </a:bodyPr>
          <a:lstStyle/>
          <a:p>
            <a:pPr algn="ctr"/>
            <a:r>
              <a:rPr lang="tr-TR" sz="1600" dirty="0"/>
              <a:t>Sağlık turizmi</a:t>
            </a:r>
          </a:p>
          <a:p>
            <a:pPr algn="ctr"/>
            <a:r>
              <a:rPr lang="tr-TR" sz="1600" dirty="0"/>
              <a:t>Hasta hareketleri</a:t>
            </a:r>
          </a:p>
        </p:txBody>
      </p:sp>
      <p:sp>
        <p:nvSpPr>
          <p:cNvPr id="57" name="Metin kutusu 56"/>
          <p:cNvSpPr txBox="1"/>
          <p:nvPr/>
        </p:nvSpPr>
        <p:spPr>
          <a:xfrm rot="17626155">
            <a:off x="5371615" y="2207559"/>
            <a:ext cx="1847776" cy="861774"/>
          </a:xfrm>
          <a:prstGeom prst="rect">
            <a:avLst/>
          </a:prstGeom>
          <a:noFill/>
        </p:spPr>
        <p:txBody>
          <a:bodyPr wrap="square" rtlCol="0">
            <a:spAutoFit/>
          </a:bodyPr>
          <a:lstStyle/>
          <a:p>
            <a:pPr algn="ctr"/>
            <a:r>
              <a:rPr lang="tr-TR" sz="1600" dirty="0"/>
              <a:t>Anayasa</a:t>
            </a:r>
          </a:p>
          <a:p>
            <a:pPr algn="ctr"/>
            <a:r>
              <a:rPr lang="tr-TR" sz="1600" dirty="0"/>
              <a:t>Sağlık hukuku</a:t>
            </a:r>
          </a:p>
          <a:p>
            <a:pPr algn="ctr"/>
            <a:r>
              <a:rPr lang="tr-TR" sz="1600" dirty="0"/>
              <a:t>Hasta hakları</a:t>
            </a:r>
          </a:p>
        </p:txBody>
      </p:sp>
      <p:sp>
        <p:nvSpPr>
          <p:cNvPr id="58" name="Metin kutusu 57"/>
          <p:cNvSpPr txBox="1"/>
          <p:nvPr/>
        </p:nvSpPr>
        <p:spPr>
          <a:xfrm>
            <a:off x="7432002" y="1503073"/>
            <a:ext cx="1798292" cy="369332"/>
          </a:xfrm>
          <a:prstGeom prst="rect">
            <a:avLst/>
          </a:prstGeom>
          <a:noFill/>
        </p:spPr>
        <p:txBody>
          <a:bodyPr wrap="square" rtlCol="0">
            <a:spAutoFit/>
          </a:bodyPr>
          <a:lstStyle/>
          <a:p>
            <a:r>
              <a:rPr lang="tr-TR" b="1" dirty="0"/>
              <a:t>SAĞLIK SİSTEMİ</a:t>
            </a:r>
          </a:p>
        </p:txBody>
      </p:sp>
      <p:sp>
        <p:nvSpPr>
          <p:cNvPr id="59" name="Metin kutusu 58"/>
          <p:cNvSpPr txBox="1"/>
          <p:nvPr/>
        </p:nvSpPr>
        <p:spPr>
          <a:xfrm>
            <a:off x="7534537" y="88860"/>
            <a:ext cx="1798292" cy="400110"/>
          </a:xfrm>
          <a:prstGeom prst="rect">
            <a:avLst/>
          </a:prstGeom>
          <a:noFill/>
        </p:spPr>
        <p:txBody>
          <a:bodyPr wrap="square" rtlCol="0">
            <a:spAutoFit/>
          </a:bodyPr>
          <a:lstStyle/>
          <a:p>
            <a:r>
              <a:rPr lang="tr-TR" sz="2000" b="1" dirty="0"/>
              <a:t>GENEL ÇEVRE</a:t>
            </a:r>
          </a:p>
        </p:txBody>
      </p:sp>
      <p:sp>
        <p:nvSpPr>
          <p:cNvPr id="60" name="Metin kutusu 59"/>
          <p:cNvSpPr txBox="1"/>
          <p:nvPr/>
        </p:nvSpPr>
        <p:spPr>
          <a:xfrm>
            <a:off x="7374469" y="1839049"/>
            <a:ext cx="1798292" cy="338554"/>
          </a:xfrm>
          <a:prstGeom prst="rect">
            <a:avLst/>
          </a:prstGeom>
          <a:noFill/>
        </p:spPr>
        <p:txBody>
          <a:bodyPr wrap="square" rtlCol="0">
            <a:spAutoFit/>
          </a:bodyPr>
          <a:lstStyle/>
          <a:p>
            <a:pPr algn="ctr"/>
            <a:r>
              <a:rPr lang="tr-TR" sz="1600" b="1" dirty="0"/>
              <a:t>HİZMET BÖLGESİ</a:t>
            </a:r>
          </a:p>
        </p:txBody>
      </p:sp>
      <p:sp>
        <p:nvSpPr>
          <p:cNvPr id="62" name="Metin kutusu 61"/>
          <p:cNvSpPr txBox="1"/>
          <p:nvPr/>
        </p:nvSpPr>
        <p:spPr>
          <a:xfrm rot="14492065">
            <a:off x="5370905" y="3813013"/>
            <a:ext cx="1847776" cy="830997"/>
          </a:xfrm>
          <a:prstGeom prst="rect">
            <a:avLst/>
          </a:prstGeom>
          <a:noFill/>
        </p:spPr>
        <p:txBody>
          <a:bodyPr wrap="square" rtlCol="0">
            <a:spAutoFit/>
          </a:bodyPr>
          <a:lstStyle/>
          <a:p>
            <a:pPr algn="ctr"/>
            <a:r>
              <a:rPr lang="tr-TR" sz="1600" dirty="0"/>
              <a:t>Tıbbi teknoloji Tedavi yöntemleri</a:t>
            </a:r>
          </a:p>
          <a:p>
            <a:pPr algn="ctr"/>
            <a:r>
              <a:rPr lang="tr-TR" sz="1600" dirty="0"/>
              <a:t>Bilgi sistemleri</a:t>
            </a:r>
          </a:p>
        </p:txBody>
      </p:sp>
      <p:sp>
        <p:nvSpPr>
          <p:cNvPr id="63" name="Metin kutusu 62"/>
          <p:cNvSpPr txBox="1"/>
          <p:nvPr/>
        </p:nvSpPr>
        <p:spPr>
          <a:xfrm rot="7245722">
            <a:off x="9505842" y="3792227"/>
            <a:ext cx="1847776" cy="830997"/>
          </a:xfrm>
          <a:prstGeom prst="rect">
            <a:avLst/>
          </a:prstGeom>
          <a:noFill/>
        </p:spPr>
        <p:txBody>
          <a:bodyPr wrap="square" rtlCol="0">
            <a:spAutoFit/>
          </a:bodyPr>
          <a:lstStyle/>
          <a:p>
            <a:pPr algn="ctr"/>
            <a:r>
              <a:rPr lang="tr-TR" sz="1600" dirty="0"/>
              <a:t>Biyolojik Çevre</a:t>
            </a:r>
          </a:p>
          <a:p>
            <a:pPr algn="ctr"/>
            <a:r>
              <a:rPr lang="tr-TR" sz="1600" dirty="0"/>
              <a:t>Risk faktörleri</a:t>
            </a:r>
          </a:p>
          <a:p>
            <a:pPr algn="ctr"/>
            <a:r>
              <a:rPr lang="tr-TR" sz="1600" dirty="0"/>
              <a:t>İklim </a:t>
            </a:r>
          </a:p>
        </p:txBody>
      </p:sp>
      <p:sp>
        <p:nvSpPr>
          <p:cNvPr id="64" name="Metin kutusu 63"/>
          <p:cNvSpPr txBox="1"/>
          <p:nvPr/>
        </p:nvSpPr>
        <p:spPr>
          <a:xfrm rot="20380409">
            <a:off x="8175823" y="4965333"/>
            <a:ext cx="1847776" cy="830997"/>
          </a:xfrm>
          <a:prstGeom prst="rect">
            <a:avLst/>
          </a:prstGeom>
          <a:noFill/>
        </p:spPr>
        <p:txBody>
          <a:bodyPr wrap="square" rtlCol="0">
            <a:spAutoFit/>
          </a:bodyPr>
          <a:lstStyle/>
          <a:p>
            <a:pPr algn="ctr"/>
            <a:r>
              <a:rPr lang="tr-TR" sz="1600" dirty="0"/>
              <a:t>Kültür</a:t>
            </a:r>
          </a:p>
          <a:p>
            <a:pPr algn="ctr"/>
            <a:r>
              <a:rPr lang="tr-TR" sz="1600" dirty="0"/>
              <a:t>Eğitim</a:t>
            </a:r>
          </a:p>
          <a:p>
            <a:pPr algn="ctr"/>
            <a:r>
              <a:rPr lang="tr-TR" sz="1600" dirty="0"/>
              <a:t>Yaşam tarzı</a:t>
            </a:r>
          </a:p>
        </p:txBody>
      </p:sp>
      <p:sp>
        <p:nvSpPr>
          <p:cNvPr id="65" name="Metin kutusu 64"/>
          <p:cNvSpPr txBox="1"/>
          <p:nvPr/>
        </p:nvSpPr>
        <p:spPr>
          <a:xfrm rot="1339626">
            <a:off x="6578659" y="4883014"/>
            <a:ext cx="1847776" cy="830997"/>
          </a:xfrm>
          <a:prstGeom prst="rect">
            <a:avLst/>
          </a:prstGeom>
          <a:noFill/>
        </p:spPr>
        <p:txBody>
          <a:bodyPr wrap="square" rtlCol="0">
            <a:spAutoFit/>
          </a:bodyPr>
          <a:lstStyle/>
          <a:p>
            <a:pPr algn="ctr"/>
            <a:r>
              <a:rPr lang="tr-TR" sz="1600" dirty="0"/>
              <a:t>Hastalık yükü</a:t>
            </a:r>
          </a:p>
          <a:p>
            <a:pPr algn="ctr"/>
            <a:r>
              <a:rPr lang="tr-TR" sz="1600" dirty="0"/>
              <a:t>Risk faktörleri</a:t>
            </a:r>
          </a:p>
          <a:p>
            <a:pPr algn="ctr"/>
            <a:r>
              <a:rPr lang="tr-TR" sz="1600" dirty="0"/>
              <a:t>Halk sağlığı</a:t>
            </a:r>
          </a:p>
        </p:txBody>
      </p:sp>
      <p:sp>
        <p:nvSpPr>
          <p:cNvPr id="66" name="Dikdörtgen 65"/>
          <p:cNvSpPr/>
          <p:nvPr/>
        </p:nvSpPr>
        <p:spPr>
          <a:xfrm>
            <a:off x="7004338" y="3305624"/>
            <a:ext cx="756482" cy="253517"/>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sz="1400" b="1" dirty="0">
                <a:solidFill>
                  <a:schemeClr val="accent6">
                    <a:lumMod val="50000"/>
                  </a:schemeClr>
                </a:solidFill>
              </a:rPr>
              <a:t>Girdiler</a:t>
            </a:r>
            <a:endParaRPr lang="tr-TR" sz="1600" b="1" dirty="0">
              <a:solidFill>
                <a:schemeClr val="accent6">
                  <a:lumMod val="50000"/>
                </a:schemeClr>
              </a:solidFill>
            </a:endParaRPr>
          </a:p>
        </p:txBody>
      </p:sp>
      <p:sp>
        <p:nvSpPr>
          <p:cNvPr id="67" name="Dikdörtgen 66"/>
          <p:cNvSpPr/>
          <p:nvPr/>
        </p:nvSpPr>
        <p:spPr>
          <a:xfrm>
            <a:off x="7909198" y="3209970"/>
            <a:ext cx="905188" cy="444886"/>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sz="1400" b="1" dirty="0">
                <a:solidFill>
                  <a:schemeClr val="accent6">
                    <a:lumMod val="50000"/>
                  </a:schemeClr>
                </a:solidFill>
              </a:rPr>
              <a:t>Dönüşüm Süreci</a:t>
            </a:r>
            <a:endParaRPr lang="tr-TR" sz="1600" b="1" dirty="0">
              <a:solidFill>
                <a:schemeClr val="accent6">
                  <a:lumMod val="50000"/>
                </a:schemeClr>
              </a:solidFill>
            </a:endParaRPr>
          </a:p>
        </p:txBody>
      </p:sp>
      <p:sp>
        <p:nvSpPr>
          <p:cNvPr id="68" name="Dikdörtgen 67"/>
          <p:cNvSpPr/>
          <p:nvPr/>
        </p:nvSpPr>
        <p:spPr>
          <a:xfrm>
            <a:off x="8951679" y="3305622"/>
            <a:ext cx="737284" cy="255662"/>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sz="1400" b="1" dirty="0">
                <a:solidFill>
                  <a:schemeClr val="accent6">
                    <a:lumMod val="50000"/>
                  </a:schemeClr>
                </a:solidFill>
              </a:rPr>
              <a:t>Çıktılar</a:t>
            </a:r>
            <a:endParaRPr lang="tr-TR" sz="1600" b="1" dirty="0">
              <a:solidFill>
                <a:schemeClr val="accent6">
                  <a:lumMod val="50000"/>
                </a:schemeClr>
              </a:solidFill>
            </a:endParaRPr>
          </a:p>
        </p:txBody>
      </p:sp>
      <p:sp>
        <p:nvSpPr>
          <p:cNvPr id="69" name="Sağ Ok 68"/>
          <p:cNvSpPr/>
          <p:nvPr/>
        </p:nvSpPr>
        <p:spPr>
          <a:xfrm>
            <a:off x="7783276" y="3364331"/>
            <a:ext cx="118533" cy="128443"/>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0" name="Sağ Ok 69"/>
          <p:cNvSpPr/>
          <p:nvPr/>
        </p:nvSpPr>
        <p:spPr>
          <a:xfrm>
            <a:off x="8833143" y="3372796"/>
            <a:ext cx="118533" cy="128443"/>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1" name="Metin kutusu 70"/>
          <p:cNvSpPr txBox="1"/>
          <p:nvPr/>
        </p:nvSpPr>
        <p:spPr>
          <a:xfrm>
            <a:off x="7853164" y="2763226"/>
            <a:ext cx="1030825" cy="369332"/>
          </a:xfrm>
          <a:prstGeom prst="rect">
            <a:avLst/>
          </a:prstGeom>
          <a:noFill/>
        </p:spPr>
        <p:txBody>
          <a:bodyPr wrap="square" rtlCol="0">
            <a:spAutoFit/>
          </a:bodyPr>
          <a:lstStyle/>
          <a:p>
            <a:pPr algn="ctr"/>
            <a:r>
              <a:rPr lang="tr-TR" b="1" dirty="0"/>
              <a:t>İÇ ÇEVRE</a:t>
            </a:r>
          </a:p>
        </p:txBody>
      </p:sp>
      <p:sp>
        <p:nvSpPr>
          <p:cNvPr id="2" name="Metin kutusu 1">
            <a:extLst>
              <a:ext uri="{FF2B5EF4-FFF2-40B4-BE49-F238E27FC236}">
                <a16:creationId xmlns:a16="http://schemas.microsoft.com/office/drawing/2014/main" id="{0751A458-8F2C-FFFA-493D-8B469FF9E8B5}"/>
              </a:ext>
            </a:extLst>
          </p:cNvPr>
          <p:cNvSpPr txBox="1"/>
          <p:nvPr/>
        </p:nvSpPr>
        <p:spPr>
          <a:xfrm rot="3365172">
            <a:off x="9104319" y="2608286"/>
            <a:ext cx="1154548" cy="523220"/>
          </a:xfrm>
          <a:prstGeom prst="rect">
            <a:avLst/>
          </a:prstGeom>
          <a:noFill/>
        </p:spPr>
        <p:txBody>
          <a:bodyPr wrap="square" rtlCol="0">
            <a:spAutoFit/>
          </a:bodyPr>
          <a:lstStyle/>
          <a:p>
            <a:pPr algn="ctr"/>
            <a:r>
              <a:rPr lang="tr-TR" sz="1400" dirty="0"/>
              <a:t>Rekabet Şartları</a:t>
            </a:r>
          </a:p>
        </p:txBody>
      </p:sp>
      <p:sp>
        <p:nvSpPr>
          <p:cNvPr id="3" name="Metin kutusu 2">
            <a:extLst>
              <a:ext uri="{FF2B5EF4-FFF2-40B4-BE49-F238E27FC236}">
                <a16:creationId xmlns:a16="http://schemas.microsoft.com/office/drawing/2014/main" id="{3A0C5426-65E5-990A-ABF1-A8BCBEFF0B88}"/>
              </a:ext>
            </a:extLst>
          </p:cNvPr>
          <p:cNvSpPr txBox="1"/>
          <p:nvPr/>
        </p:nvSpPr>
        <p:spPr>
          <a:xfrm rot="1468966">
            <a:off x="7152949" y="4315140"/>
            <a:ext cx="1154548" cy="523220"/>
          </a:xfrm>
          <a:prstGeom prst="rect">
            <a:avLst/>
          </a:prstGeom>
          <a:noFill/>
        </p:spPr>
        <p:txBody>
          <a:bodyPr wrap="square" rtlCol="0">
            <a:spAutoFit/>
          </a:bodyPr>
          <a:lstStyle/>
          <a:p>
            <a:pPr algn="ctr"/>
            <a:r>
              <a:rPr lang="tr-TR" sz="1400" dirty="0"/>
              <a:t>İnsidans</a:t>
            </a:r>
          </a:p>
          <a:p>
            <a:pPr algn="ctr"/>
            <a:r>
              <a:rPr lang="tr-TR" sz="1400" dirty="0" err="1"/>
              <a:t>Prevelans</a:t>
            </a:r>
            <a:endParaRPr lang="tr-TR" sz="1400" dirty="0"/>
          </a:p>
        </p:txBody>
      </p:sp>
      <p:sp>
        <p:nvSpPr>
          <p:cNvPr id="4" name="Metin kutusu 3">
            <a:extLst>
              <a:ext uri="{FF2B5EF4-FFF2-40B4-BE49-F238E27FC236}">
                <a16:creationId xmlns:a16="http://schemas.microsoft.com/office/drawing/2014/main" id="{B669637C-17A1-91B9-1845-3D2D434DFF78}"/>
              </a:ext>
            </a:extLst>
          </p:cNvPr>
          <p:cNvSpPr txBox="1"/>
          <p:nvPr/>
        </p:nvSpPr>
        <p:spPr>
          <a:xfrm rot="14320997">
            <a:off x="6406110" y="3783545"/>
            <a:ext cx="1154548" cy="307777"/>
          </a:xfrm>
          <a:prstGeom prst="rect">
            <a:avLst/>
          </a:prstGeom>
          <a:noFill/>
        </p:spPr>
        <p:txBody>
          <a:bodyPr wrap="square" rtlCol="0">
            <a:spAutoFit/>
          </a:bodyPr>
          <a:lstStyle/>
          <a:p>
            <a:pPr algn="ctr"/>
            <a:r>
              <a:rPr lang="tr-TR" sz="1400" dirty="0"/>
              <a:t>e-sağlık</a:t>
            </a:r>
          </a:p>
        </p:txBody>
      </p:sp>
      <p:sp>
        <p:nvSpPr>
          <p:cNvPr id="5" name="Metin kutusu 4">
            <a:extLst>
              <a:ext uri="{FF2B5EF4-FFF2-40B4-BE49-F238E27FC236}">
                <a16:creationId xmlns:a16="http://schemas.microsoft.com/office/drawing/2014/main" id="{840DBAF5-679A-9D71-1FE4-02E3886218BE}"/>
              </a:ext>
            </a:extLst>
          </p:cNvPr>
          <p:cNvSpPr txBox="1"/>
          <p:nvPr/>
        </p:nvSpPr>
        <p:spPr>
          <a:xfrm rot="17717790">
            <a:off x="6335998" y="2705785"/>
            <a:ext cx="1154548" cy="523220"/>
          </a:xfrm>
          <a:prstGeom prst="rect">
            <a:avLst/>
          </a:prstGeom>
          <a:noFill/>
        </p:spPr>
        <p:txBody>
          <a:bodyPr wrap="square" rtlCol="0">
            <a:spAutoFit/>
          </a:bodyPr>
          <a:lstStyle/>
          <a:p>
            <a:pPr algn="ctr"/>
            <a:r>
              <a:rPr lang="tr-TR" sz="1400" dirty="0"/>
              <a:t>Sigortalı Nüfus</a:t>
            </a:r>
          </a:p>
        </p:txBody>
      </p:sp>
      <p:sp>
        <p:nvSpPr>
          <p:cNvPr id="6" name="Metin kutusu 5">
            <a:extLst>
              <a:ext uri="{FF2B5EF4-FFF2-40B4-BE49-F238E27FC236}">
                <a16:creationId xmlns:a16="http://schemas.microsoft.com/office/drawing/2014/main" id="{3FBA109C-5CC3-E7A2-214A-4C3CC3B0EBB2}"/>
              </a:ext>
            </a:extLst>
          </p:cNvPr>
          <p:cNvSpPr txBox="1"/>
          <p:nvPr/>
        </p:nvSpPr>
        <p:spPr>
          <a:xfrm rot="20706115">
            <a:off x="8301224" y="4381494"/>
            <a:ext cx="1154548" cy="523220"/>
          </a:xfrm>
          <a:prstGeom prst="rect">
            <a:avLst/>
          </a:prstGeom>
          <a:noFill/>
        </p:spPr>
        <p:txBody>
          <a:bodyPr wrap="square" rtlCol="0">
            <a:spAutoFit/>
          </a:bodyPr>
          <a:lstStyle/>
          <a:p>
            <a:pPr algn="ctr"/>
            <a:r>
              <a:rPr lang="tr-TR" sz="1400" dirty="0"/>
              <a:t>Hizmet Kullanımı</a:t>
            </a:r>
          </a:p>
        </p:txBody>
      </p:sp>
      <p:sp>
        <p:nvSpPr>
          <p:cNvPr id="7" name="Metin kutusu 6">
            <a:extLst>
              <a:ext uri="{FF2B5EF4-FFF2-40B4-BE49-F238E27FC236}">
                <a16:creationId xmlns:a16="http://schemas.microsoft.com/office/drawing/2014/main" id="{5E00290D-75D5-8AD5-10BF-885E6C27F906}"/>
              </a:ext>
            </a:extLst>
          </p:cNvPr>
          <p:cNvSpPr txBox="1"/>
          <p:nvPr/>
        </p:nvSpPr>
        <p:spPr>
          <a:xfrm rot="7250800">
            <a:off x="9104625" y="3639201"/>
            <a:ext cx="1154548" cy="523220"/>
          </a:xfrm>
          <a:prstGeom prst="rect">
            <a:avLst/>
          </a:prstGeom>
          <a:noFill/>
        </p:spPr>
        <p:txBody>
          <a:bodyPr wrap="square" rtlCol="0">
            <a:spAutoFit/>
          </a:bodyPr>
          <a:lstStyle/>
          <a:p>
            <a:pPr algn="ctr"/>
            <a:r>
              <a:rPr lang="tr-TR" sz="1400" dirty="0"/>
              <a:t>Ulaşım ve Alt yapı</a:t>
            </a:r>
          </a:p>
        </p:txBody>
      </p:sp>
      <p:sp>
        <p:nvSpPr>
          <p:cNvPr id="12" name="Rectangle: Rounded Corners 5">
            <a:extLst>
              <a:ext uri="{FF2B5EF4-FFF2-40B4-BE49-F238E27FC236}">
                <a16:creationId xmlns:a16="http://schemas.microsoft.com/office/drawing/2014/main" id="{EB785B8B-8F4E-AA1B-8AE9-445FEAB1D59D}"/>
              </a:ext>
            </a:extLst>
          </p:cNvPr>
          <p:cNvSpPr/>
          <p:nvPr/>
        </p:nvSpPr>
        <p:spPr>
          <a:xfrm>
            <a:off x="286631" y="405053"/>
            <a:ext cx="465625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dış çevre katmanları (türleri)</a:t>
            </a:r>
            <a:endParaRPr lang="en-US" sz="2000" b="1" dirty="0">
              <a:solidFill>
                <a:schemeClr val="bg1"/>
              </a:solidFill>
              <a:latin typeface="+mj-lt"/>
            </a:endParaRPr>
          </a:p>
        </p:txBody>
      </p:sp>
      <p:sp>
        <p:nvSpPr>
          <p:cNvPr id="14" name="Oval 13">
            <a:extLst>
              <a:ext uri="{FF2B5EF4-FFF2-40B4-BE49-F238E27FC236}">
                <a16:creationId xmlns:a16="http://schemas.microsoft.com/office/drawing/2014/main" id="{6C8B8CAC-0B35-0B91-9D52-2E9432139228}"/>
              </a:ext>
            </a:extLst>
          </p:cNvPr>
          <p:cNvSpPr/>
          <p:nvPr/>
        </p:nvSpPr>
        <p:spPr>
          <a:xfrm>
            <a:off x="286631" y="360362"/>
            <a:ext cx="605222"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Metin kutusu 14">
            <a:extLst>
              <a:ext uri="{FF2B5EF4-FFF2-40B4-BE49-F238E27FC236}">
                <a16:creationId xmlns:a16="http://schemas.microsoft.com/office/drawing/2014/main" id="{CB481993-5EA9-AE61-16D0-7763CAE09825}"/>
              </a:ext>
            </a:extLst>
          </p:cNvPr>
          <p:cNvSpPr txBox="1"/>
          <p:nvPr/>
        </p:nvSpPr>
        <p:spPr>
          <a:xfrm>
            <a:off x="461619" y="3033262"/>
            <a:ext cx="4111662" cy="1477328"/>
          </a:xfrm>
          <a:prstGeom prst="rect">
            <a:avLst/>
          </a:prstGeom>
          <a:noFill/>
        </p:spPr>
        <p:txBody>
          <a:bodyPr wrap="square" rtlCol="0">
            <a:spAutoFit/>
          </a:bodyPr>
          <a:lstStyle/>
          <a:p>
            <a:r>
              <a:rPr lang="tr-TR" dirty="0"/>
              <a:t>Sağlık kurumlarının dış çevresi üç katman halinde incelenebilir:</a:t>
            </a:r>
          </a:p>
          <a:p>
            <a:pPr marL="285750" indent="-285750">
              <a:buFont typeface="Arial" panose="020B0604020202020204" pitchFamily="34" charset="0"/>
              <a:buChar char="•"/>
            </a:pPr>
            <a:r>
              <a:rPr lang="tr-TR" dirty="0"/>
              <a:t>Genel çevre</a:t>
            </a:r>
          </a:p>
          <a:p>
            <a:pPr marL="285750" indent="-285750">
              <a:buFont typeface="Arial" panose="020B0604020202020204" pitchFamily="34" charset="0"/>
              <a:buChar char="•"/>
            </a:pPr>
            <a:r>
              <a:rPr lang="tr-TR" dirty="0"/>
              <a:t>Sağlık Sistemi (Görev Çevresi)</a:t>
            </a:r>
          </a:p>
          <a:p>
            <a:pPr marL="285750" indent="-285750">
              <a:buFont typeface="Arial" panose="020B0604020202020204" pitchFamily="34" charset="0"/>
              <a:buChar char="•"/>
            </a:pPr>
            <a:r>
              <a:rPr lang="tr-TR" dirty="0"/>
              <a:t>Hizmet Bölgesi</a:t>
            </a:r>
          </a:p>
        </p:txBody>
      </p:sp>
      <p:sp>
        <p:nvSpPr>
          <p:cNvPr id="17" name="Metin kutusu 16">
            <a:extLst>
              <a:ext uri="{FF2B5EF4-FFF2-40B4-BE49-F238E27FC236}">
                <a16:creationId xmlns:a16="http://schemas.microsoft.com/office/drawing/2014/main" id="{9D00A12F-007D-8F51-5744-C2EB390D0493}"/>
              </a:ext>
            </a:extLst>
          </p:cNvPr>
          <p:cNvSpPr txBox="1"/>
          <p:nvPr/>
        </p:nvSpPr>
        <p:spPr>
          <a:xfrm rot="2544542">
            <a:off x="8483863" y="2055489"/>
            <a:ext cx="1154548" cy="523220"/>
          </a:xfrm>
          <a:prstGeom prst="rect">
            <a:avLst/>
          </a:prstGeom>
          <a:noFill/>
        </p:spPr>
        <p:txBody>
          <a:bodyPr wrap="square" rtlCol="0">
            <a:spAutoFit/>
          </a:bodyPr>
          <a:lstStyle/>
          <a:p>
            <a:pPr algn="ctr"/>
            <a:r>
              <a:rPr lang="tr-TR" sz="1400" dirty="0"/>
              <a:t>Sevk</a:t>
            </a:r>
          </a:p>
          <a:p>
            <a:pPr algn="ctr"/>
            <a:r>
              <a:rPr lang="tr-TR" sz="1400" dirty="0"/>
              <a:t>Zinciri</a:t>
            </a:r>
          </a:p>
        </p:txBody>
      </p:sp>
      <p:sp>
        <p:nvSpPr>
          <p:cNvPr id="19" name="Metin kutusu 18">
            <a:extLst>
              <a:ext uri="{FF2B5EF4-FFF2-40B4-BE49-F238E27FC236}">
                <a16:creationId xmlns:a16="http://schemas.microsoft.com/office/drawing/2014/main" id="{8B7EACCD-69C6-AE1E-C643-AFD623262F0F}"/>
              </a:ext>
            </a:extLst>
          </p:cNvPr>
          <p:cNvSpPr txBox="1"/>
          <p:nvPr/>
        </p:nvSpPr>
        <p:spPr>
          <a:xfrm rot="19431979">
            <a:off x="7109800" y="2072951"/>
            <a:ext cx="1047950" cy="523220"/>
          </a:xfrm>
          <a:prstGeom prst="rect">
            <a:avLst/>
          </a:prstGeom>
          <a:noFill/>
        </p:spPr>
        <p:txBody>
          <a:bodyPr wrap="square" rtlCol="0">
            <a:spAutoFit/>
          </a:bodyPr>
          <a:lstStyle/>
          <a:p>
            <a:pPr algn="ctr"/>
            <a:r>
              <a:rPr lang="tr-TR" sz="1400" dirty="0"/>
              <a:t>Aracı Kurumlar</a:t>
            </a:r>
          </a:p>
        </p:txBody>
      </p:sp>
    </p:spTree>
    <p:extLst>
      <p:ext uri="{BB962C8B-B14F-4D97-AF65-F5344CB8AC3E}">
        <p14:creationId xmlns:p14="http://schemas.microsoft.com/office/powerpoint/2010/main" val="1671240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görev çevresi-sağlık sistemi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0" name="Dikdörtgen 9">
            <a:extLst>
              <a:ext uri="{FF2B5EF4-FFF2-40B4-BE49-F238E27FC236}">
                <a16:creationId xmlns:a16="http://schemas.microsoft.com/office/drawing/2014/main" id="{4126EA6D-093D-A71E-A3EE-9D0E385F52DB}"/>
              </a:ext>
            </a:extLst>
          </p:cNvPr>
          <p:cNvSpPr/>
          <p:nvPr/>
        </p:nvSpPr>
        <p:spPr>
          <a:xfrm flipH="1">
            <a:off x="6676627" y="2802415"/>
            <a:ext cx="45719" cy="153847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Metin kutusu 10">
            <a:extLst>
              <a:ext uri="{FF2B5EF4-FFF2-40B4-BE49-F238E27FC236}">
                <a16:creationId xmlns:a16="http://schemas.microsoft.com/office/drawing/2014/main" id="{B753EEAA-D6F0-A404-FBBC-AE9282C84017}"/>
              </a:ext>
            </a:extLst>
          </p:cNvPr>
          <p:cNvSpPr txBox="1"/>
          <p:nvPr/>
        </p:nvSpPr>
        <p:spPr>
          <a:xfrm>
            <a:off x="6722347" y="2723103"/>
            <a:ext cx="4492336" cy="3416320"/>
          </a:xfrm>
          <a:prstGeom prst="rect">
            <a:avLst/>
          </a:prstGeom>
          <a:noFill/>
        </p:spPr>
        <p:txBody>
          <a:bodyPr wrap="square" rtlCol="0">
            <a:spAutoFit/>
          </a:bodyPr>
          <a:lstStyle/>
          <a:p>
            <a:r>
              <a:rPr lang="tr-TR" dirty="0"/>
              <a:t>Sağlık sistemi, sağlık sektörü, sağlık endüstrisi, yakın çevre gibi kavramlarla da ifade edilen  görev çevresi, sağlık kurumunun faaliyetlerini, performansını doğrudan etkileyen ve etkileme derecesi göreceli olarak ölçülebilen faktörlerden oluşur. (Sağlık sisteminin işlevlerini anımsayınız)</a:t>
            </a:r>
          </a:p>
          <a:p>
            <a:endParaRPr lang="tr-TR" dirty="0"/>
          </a:p>
          <a:p>
            <a:pPr marL="285750" indent="-285750">
              <a:buFont typeface="Arial" panose="020B0604020202020204" pitchFamily="34" charset="0"/>
              <a:buChar char="•"/>
            </a:pPr>
            <a:r>
              <a:rPr lang="tr-TR" dirty="0"/>
              <a:t>Finansman kurumları (SGK, özel sigortalar)</a:t>
            </a:r>
          </a:p>
          <a:p>
            <a:pPr marL="285750" indent="-285750">
              <a:buFont typeface="Arial" panose="020B0604020202020204" pitchFamily="34" charset="0"/>
              <a:buChar char="•"/>
            </a:pPr>
            <a:r>
              <a:rPr lang="tr-TR" dirty="0"/>
              <a:t>Tedarikçiler (ilaç üreticileri)</a:t>
            </a:r>
          </a:p>
          <a:p>
            <a:pPr marL="285750" indent="-285750">
              <a:buFont typeface="Arial" panose="020B0604020202020204" pitchFamily="34" charset="0"/>
              <a:buChar char="•"/>
            </a:pPr>
            <a:r>
              <a:rPr lang="tr-TR" dirty="0"/>
              <a:t>Hizmet sunucuları (hastaneler)</a:t>
            </a:r>
          </a:p>
          <a:p>
            <a:pPr marL="285750" indent="-285750">
              <a:buFont typeface="Arial" panose="020B0604020202020204" pitchFamily="34" charset="0"/>
              <a:buChar char="•"/>
            </a:pPr>
            <a:r>
              <a:rPr lang="tr-TR" dirty="0"/>
              <a:t>Düzenleyici kurumlar (SB, TBMM)</a:t>
            </a:r>
          </a:p>
        </p:txBody>
      </p:sp>
    </p:spTree>
    <p:extLst>
      <p:ext uri="{BB962C8B-B14F-4D97-AF65-F5344CB8AC3E}">
        <p14:creationId xmlns:p14="http://schemas.microsoft.com/office/powerpoint/2010/main" val="2108294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hizmet bölgesi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0" name="Dikdörtgen 9">
            <a:extLst>
              <a:ext uri="{FF2B5EF4-FFF2-40B4-BE49-F238E27FC236}">
                <a16:creationId xmlns:a16="http://schemas.microsoft.com/office/drawing/2014/main" id="{4126EA6D-093D-A71E-A3EE-9D0E385F52DB}"/>
              </a:ext>
            </a:extLst>
          </p:cNvPr>
          <p:cNvSpPr/>
          <p:nvPr/>
        </p:nvSpPr>
        <p:spPr>
          <a:xfrm>
            <a:off x="6600761" y="2812463"/>
            <a:ext cx="45719" cy="339741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Metin kutusu 10">
            <a:extLst>
              <a:ext uri="{FF2B5EF4-FFF2-40B4-BE49-F238E27FC236}">
                <a16:creationId xmlns:a16="http://schemas.microsoft.com/office/drawing/2014/main" id="{B753EEAA-D6F0-A404-FBBC-AE9282C84017}"/>
              </a:ext>
            </a:extLst>
          </p:cNvPr>
          <p:cNvSpPr txBox="1"/>
          <p:nvPr/>
        </p:nvSpPr>
        <p:spPr>
          <a:xfrm>
            <a:off x="6852975" y="2690336"/>
            <a:ext cx="4492336" cy="3693319"/>
          </a:xfrm>
          <a:prstGeom prst="rect">
            <a:avLst/>
          </a:prstGeom>
          <a:noFill/>
        </p:spPr>
        <p:txBody>
          <a:bodyPr wrap="square" rtlCol="0">
            <a:spAutoFit/>
          </a:bodyPr>
          <a:lstStyle/>
          <a:p>
            <a:r>
              <a:rPr lang="tr-TR" dirty="0"/>
              <a:t>Hizmet bölgesi, sağlık kurumunun kurulduğu, hastaların geldiği veya ikamet ettiği coğrafik alanı (il, ilçe, mahalle gibi) ifade etmektedir.  Örneğin bir ilçedeki hastanenin hizmet bölgesi, </a:t>
            </a:r>
          </a:p>
          <a:p>
            <a:pPr marL="285750" indent="-285750">
              <a:buFont typeface="Arial" panose="020B0604020202020204" pitchFamily="34" charset="0"/>
              <a:buChar char="•"/>
            </a:pPr>
            <a:r>
              <a:rPr lang="tr-TR" dirty="0"/>
              <a:t>ilçenin sınırları</a:t>
            </a:r>
          </a:p>
          <a:p>
            <a:pPr marL="285750" indent="-285750">
              <a:buFont typeface="Arial" panose="020B0604020202020204" pitchFamily="34" charset="0"/>
              <a:buChar char="•"/>
            </a:pPr>
            <a:r>
              <a:rPr lang="tr-TR" dirty="0"/>
              <a:t>ilçe sınırları dışında kalan ancak ilçeye yakın yerleşim alanları </a:t>
            </a:r>
          </a:p>
          <a:p>
            <a:pPr marL="285750" indent="-285750">
              <a:buFont typeface="Arial" panose="020B0604020202020204" pitchFamily="34" charset="0"/>
              <a:buChar char="•"/>
            </a:pPr>
            <a:r>
              <a:rPr lang="tr-TR" dirty="0"/>
              <a:t>İlçe ve yakın alanlarda yaşayan nüfustur.</a:t>
            </a:r>
          </a:p>
          <a:p>
            <a:pPr marL="285750" indent="-285750">
              <a:buFont typeface="Arial" panose="020B0604020202020204" pitchFamily="34" charset="0"/>
              <a:buChar char="•"/>
            </a:pPr>
            <a:endParaRPr lang="tr-TR" dirty="0"/>
          </a:p>
          <a:p>
            <a:r>
              <a:rPr lang="tr-TR" dirty="0"/>
              <a:t>Hizmet bölgesinin belirlenmesi, bölge nüfusunun sağlık ihtiyaçlarına daha fazla odaklanma imkanı yaratır.</a:t>
            </a:r>
          </a:p>
        </p:txBody>
      </p:sp>
    </p:spTree>
    <p:extLst>
      <p:ext uri="{BB962C8B-B14F-4D97-AF65-F5344CB8AC3E}">
        <p14:creationId xmlns:p14="http://schemas.microsoft.com/office/powerpoint/2010/main" val="759355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genel çevre faktörleri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pSp>
        <p:nvGrpSpPr>
          <p:cNvPr id="4" name="Grup 3">
            <a:extLst>
              <a:ext uri="{FF2B5EF4-FFF2-40B4-BE49-F238E27FC236}">
                <a16:creationId xmlns:a16="http://schemas.microsoft.com/office/drawing/2014/main" id="{EF6E827C-7575-AB6C-9656-877C27251B7E}"/>
              </a:ext>
            </a:extLst>
          </p:cNvPr>
          <p:cNvGrpSpPr/>
          <p:nvPr/>
        </p:nvGrpSpPr>
        <p:grpSpPr>
          <a:xfrm>
            <a:off x="5361230" y="1342523"/>
            <a:ext cx="5292089" cy="5363295"/>
            <a:chOff x="3323488" y="723895"/>
            <a:chExt cx="5292089" cy="5363295"/>
          </a:xfrm>
        </p:grpSpPr>
        <p:grpSp>
          <p:nvGrpSpPr>
            <p:cNvPr id="7" name="Grup 6">
              <a:extLst>
                <a:ext uri="{FF2B5EF4-FFF2-40B4-BE49-F238E27FC236}">
                  <a16:creationId xmlns:a16="http://schemas.microsoft.com/office/drawing/2014/main" id="{27691355-D7EC-5E81-E651-2977EE7AEC03}"/>
                </a:ext>
              </a:extLst>
            </p:cNvPr>
            <p:cNvGrpSpPr/>
            <p:nvPr/>
          </p:nvGrpSpPr>
          <p:grpSpPr>
            <a:xfrm>
              <a:off x="3323488" y="3406036"/>
              <a:ext cx="5292089" cy="2681154"/>
              <a:chOff x="3323488" y="3406036"/>
              <a:chExt cx="5292089" cy="2681154"/>
            </a:xfrm>
          </p:grpSpPr>
          <p:sp>
            <p:nvSpPr>
              <p:cNvPr id="18" name="Freeform: Shape 23">
                <a:extLst>
                  <a:ext uri="{FF2B5EF4-FFF2-40B4-BE49-F238E27FC236}">
                    <a16:creationId xmlns:a16="http://schemas.microsoft.com/office/drawing/2014/main" id="{B5A88BC2-EA47-4FE3-2B6C-0E3E038D3C71}"/>
                  </a:ext>
                </a:extLst>
              </p:cNvPr>
              <p:cNvSpPr/>
              <p:nvPr/>
            </p:nvSpPr>
            <p:spPr>
              <a:xfrm>
                <a:off x="3541515" y="3406036"/>
                <a:ext cx="4856033" cy="1990793"/>
              </a:xfrm>
              <a:custGeom>
                <a:avLst/>
                <a:gdLst>
                  <a:gd name="connsiteX0" fmla="*/ 0 w 3176337"/>
                  <a:gd name="connsiteY0" fmla="*/ 0 h 1369110"/>
                  <a:gd name="connsiteX1" fmla="*/ 3176337 w 3176337"/>
                  <a:gd name="connsiteY1" fmla="*/ 0 h 1369110"/>
                  <a:gd name="connsiteX2" fmla="*/ 2385894 w 3176337"/>
                  <a:gd name="connsiteY2" fmla="*/ 1369110 h 1369110"/>
                  <a:gd name="connsiteX3" fmla="*/ 790443 w 3176337"/>
                  <a:gd name="connsiteY3" fmla="*/ 1369110 h 1369110"/>
                </a:gdLst>
                <a:ahLst/>
                <a:cxnLst>
                  <a:cxn ang="0">
                    <a:pos x="connsiteX0" y="connsiteY0"/>
                  </a:cxn>
                  <a:cxn ang="0">
                    <a:pos x="connsiteX1" y="connsiteY1"/>
                  </a:cxn>
                  <a:cxn ang="0">
                    <a:pos x="connsiteX2" y="connsiteY2"/>
                  </a:cxn>
                  <a:cxn ang="0">
                    <a:pos x="connsiteX3" y="connsiteY3"/>
                  </a:cxn>
                </a:cxnLst>
                <a:rect l="l" t="t" r="r" b="b"/>
                <a:pathLst>
                  <a:path w="3176337" h="1369110">
                    <a:moveTo>
                      <a:pt x="0" y="0"/>
                    </a:moveTo>
                    <a:lnTo>
                      <a:pt x="3176337" y="0"/>
                    </a:lnTo>
                    <a:lnTo>
                      <a:pt x="2385894" y="1369110"/>
                    </a:lnTo>
                    <a:lnTo>
                      <a:pt x="790443" y="1369110"/>
                    </a:lnTo>
                    <a:close/>
                  </a:path>
                </a:pathLst>
              </a:custGeom>
              <a:solidFill>
                <a:schemeClr val="accent3">
                  <a:lumMod val="20000"/>
                  <a:lumOff val="80000"/>
                </a:schemeClr>
              </a:solidFill>
              <a:ln>
                <a:noFill/>
              </a:ln>
              <a:effectLst/>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a:solidFill>
                    <a:schemeClr val="tx1"/>
                  </a:solidFill>
                </a:endParaRPr>
              </a:p>
            </p:txBody>
          </p:sp>
          <p:sp>
            <p:nvSpPr>
              <p:cNvPr id="19" name="Hexagon 24">
                <a:extLst>
                  <a:ext uri="{FF2B5EF4-FFF2-40B4-BE49-F238E27FC236}">
                    <a16:creationId xmlns:a16="http://schemas.microsoft.com/office/drawing/2014/main" id="{129C544C-F55C-EE43-B986-62C97CCAEF5C}"/>
                  </a:ext>
                </a:extLst>
              </p:cNvPr>
              <p:cNvSpPr/>
              <p:nvPr/>
            </p:nvSpPr>
            <p:spPr>
              <a:xfrm>
                <a:off x="5127550" y="4706467"/>
                <a:ext cx="1683961" cy="1380723"/>
              </a:xfrm>
              <a:prstGeom prst="hexagon">
                <a:avLst>
                  <a:gd name="adj" fmla="val 29651"/>
                  <a:gd name="vf" fmla="val 115470"/>
                </a:avLst>
              </a:prstGeom>
              <a:solidFill>
                <a:schemeClr val="accent4">
                  <a:lumMod val="40000"/>
                  <a:lumOff val="60000"/>
                </a:schemeClr>
              </a:solidFill>
              <a:ln w="38100">
                <a:solidFill>
                  <a:schemeClr val="bg1"/>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a:solidFill>
                      <a:schemeClr val="tx1"/>
                    </a:solidFill>
                  </a:rPr>
                  <a:t>Teknolojik</a:t>
                </a:r>
                <a:endParaRPr lang="en-US" sz="1600" b="1" dirty="0">
                  <a:solidFill>
                    <a:schemeClr val="tx1"/>
                  </a:solidFill>
                </a:endParaRPr>
              </a:p>
              <a:p>
                <a:pPr algn="ctr"/>
                <a:r>
                  <a:rPr lang="tr-TR" sz="1600" b="1" dirty="0">
                    <a:solidFill>
                      <a:schemeClr val="tx1"/>
                    </a:solidFill>
                  </a:rPr>
                  <a:t>Çevre</a:t>
                </a:r>
                <a:endParaRPr lang="en-US" sz="1600" b="1" dirty="0">
                  <a:solidFill>
                    <a:schemeClr val="tx1"/>
                  </a:solidFill>
                </a:endParaRPr>
              </a:p>
            </p:txBody>
          </p:sp>
          <p:sp>
            <p:nvSpPr>
              <p:cNvPr id="20" name="Hexagon 25">
                <a:extLst>
                  <a:ext uri="{FF2B5EF4-FFF2-40B4-BE49-F238E27FC236}">
                    <a16:creationId xmlns:a16="http://schemas.microsoft.com/office/drawing/2014/main" id="{E4B8EB93-42AA-5C22-5FB6-461934A504D4}"/>
                  </a:ext>
                </a:extLst>
              </p:cNvPr>
              <p:cNvSpPr/>
              <p:nvPr/>
            </p:nvSpPr>
            <p:spPr>
              <a:xfrm>
                <a:off x="6931615" y="3711073"/>
                <a:ext cx="1683962" cy="1380723"/>
              </a:xfrm>
              <a:prstGeom prst="hexagon">
                <a:avLst>
                  <a:gd name="adj" fmla="val 29651"/>
                  <a:gd name="vf" fmla="val 115470"/>
                </a:avLst>
              </a:prstGeom>
              <a:solidFill>
                <a:srgbClr val="33CCCC"/>
              </a:solidFill>
              <a:ln w="38100">
                <a:solidFill>
                  <a:schemeClr val="bg1"/>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a:solidFill>
                      <a:schemeClr val="tx1"/>
                    </a:solidFill>
                  </a:rPr>
                  <a:t>Sosyal Kültürel Çevre</a:t>
                </a:r>
                <a:endParaRPr lang="en-US" sz="1600" b="1" dirty="0">
                  <a:solidFill>
                    <a:schemeClr val="tx1"/>
                  </a:solidFill>
                </a:endParaRPr>
              </a:p>
            </p:txBody>
          </p:sp>
          <p:sp>
            <p:nvSpPr>
              <p:cNvPr id="21" name="Hexagon 26">
                <a:extLst>
                  <a:ext uri="{FF2B5EF4-FFF2-40B4-BE49-F238E27FC236}">
                    <a16:creationId xmlns:a16="http://schemas.microsoft.com/office/drawing/2014/main" id="{5DBA11C6-7884-65A0-B032-F300C6A43843}"/>
                  </a:ext>
                </a:extLst>
              </p:cNvPr>
              <p:cNvSpPr/>
              <p:nvPr/>
            </p:nvSpPr>
            <p:spPr>
              <a:xfrm>
                <a:off x="3323488" y="3711073"/>
                <a:ext cx="1683961" cy="1380723"/>
              </a:xfrm>
              <a:prstGeom prst="hexagon">
                <a:avLst>
                  <a:gd name="adj" fmla="val 29651"/>
                  <a:gd name="vf" fmla="val 115470"/>
                </a:avLst>
              </a:prstGeom>
              <a:solidFill>
                <a:srgbClr val="FF99CC"/>
              </a:solidFill>
              <a:ln w="38100">
                <a:solidFill>
                  <a:schemeClr val="bg1"/>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a:solidFill>
                    <a:schemeClr val="tx1"/>
                  </a:solidFill>
                </a:endParaRPr>
              </a:p>
            </p:txBody>
          </p:sp>
          <p:cxnSp>
            <p:nvCxnSpPr>
              <p:cNvPr id="22" name="Straight Arrow Connector 28">
                <a:extLst>
                  <a:ext uri="{FF2B5EF4-FFF2-40B4-BE49-F238E27FC236}">
                    <a16:creationId xmlns:a16="http://schemas.microsoft.com/office/drawing/2014/main" id="{1F856AA6-790A-9066-DA9B-C161121C8088}"/>
                  </a:ext>
                </a:extLst>
              </p:cNvPr>
              <p:cNvCxnSpPr/>
              <p:nvPr/>
            </p:nvCxnSpPr>
            <p:spPr>
              <a:xfrm rot="10800000">
                <a:off x="5969532" y="4096398"/>
                <a:ext cx="1" cy="610069"/>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9">
                <a:extLst>
                  <a:ext uri="{FF2B5EF4-FFF2-40B4-BE49-F238E27FC236}">
                    <a16:creationId xmlns:a16="http://schemas.microsoft.com/office/drawing/2014/main" id="{40430B2A-B8DC-6064-77F7-EE8B85BB3F19}"/>
                  </a:ext>
                </a:extLst>
              </p:cNvPr>
              <p:cNvCxnSpPr>
                <a:cxnSpLocks/>
              </p:cNvCxnSpPr>
              <p:nvPr/>
            </p:nvCxnSpPr>
            <p:spPr>
              <a:xfrm rot="10800000" flipH="1">
                <a:off x="4792104" y="3746551"/>
                <a:ext cx="553472" cy="308711"/>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30">
                <a:extLst>
                  <a:ext uri="{FF2B5EF4-FFF2-40B4-BE49-F238E27FC236}">
                    <a16:creationId xmlns:a16="http://schemas.microsoft.com/office/drawing/2014/main" id="{8C258C64-47AE-33D9-7B12-62DAECA0F415}"/>
                  </a:ext>
                </a:extLst>
              </p:cNvPr>
              <p:cNvCxnSpPr>
                <a:cxnSpLocks/>
              </p:cNvCxnSpPr>
              <p:nvPr/>
            </p:nvCxnSpPr>
            <p:spPr>
              <a:xfrm rot="10800000">
                <a:off x="6610347" y="3746551"/>
                <a:ext cx="536612" cy="308711"/>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9" name="Group 18">
              <a:extLst>
                <a:ext uri="{FF2B5EF4-FFF2-40B4-BE49-F238E27FC236}">
                  <a16:creationId xmlns:a16="http://schemas.microsoft.com/office/drawing/2014/main" id="{CC6C4364-2687-5A4C-7711-73DAADA3DCBE}"/>
                </a:ext>
              </a:extLst>
            </p:cNvPr>
            <p:cNvGrpSpPr/>
            <p:nvPr/>
          </p:nvGrpSpPr>
          <p:grpSpPr>
            <a:xfrm>
              <a:off x="3323489" y="723895"/>
              <a:ext cx="5292087" cy="3371515"/>
              <a:chOff x="3078386" y="1299492"/>
              <a:chExt cx="6035232" cy="4042586"/>
            </a:xfrm>
          </p:grpSpPr>
          <p:sp>
            <p:nvSpPr>
              <p:cNvPr id="10" name="Freeform: Shape 48">
                <a:extLst>
                  <a:ext uri="{FF2B5EF4-FFF2-40B4-BE49-F238E27FC236}">
                    <a16:creationId xmlns:a16="http://schemas.microsoft.com/office/drawing/2014/main" id="{86044879-6D85-5829-B21E-35922142E27C}"/>
                  </a:ext>
                </a:extLst>
              </p:cNvPr>
              <p:cNvSpPr/>
              <p:nvPr/>
            </p:nvSpPr>
            <p:spPr>
              <a:xfrm rot="10800000">
                <a:off x="3319154" y="2127261"/>
                <a:ext cx="5537945" cy="2387043"/>
              </a:xfrm>
              <a:custGeom>
                <a:avLst/>
                <a:gdLst>
                  <a:gd name="connsiteX0" fmla="*/ 0 w 3176337"/>
                  <a:gd name="connsiteY0" fmla="*/ 0 h 1369110"/>
                  <a:gd name="connsiteX1" fmla="*/ 3176337 w 3176337"/>
                  <a:gd name="connsiteY1" fmla="*/ 0 h 1369110"/>
                  <a:gd name="connsiteX2" fmla="*/ 2385894 w 3176337"/>
                  <a:gd name="connsiteY2" fmla="*/ 1369110 h 1369110"/>
                  <a:gd name="connsiteX3" fmla="*/ 790443 w 3176337"/>
                  <a:gd name="connsiteY3" fmla="*/ 1369110 h 1369110"/>
                </a:gdLst>
                <a:ahLst/>
                <a:cxnLst>
                  <a:cxn ang="0">
                    <a:pos x="connsiteX0" y="connsiteY0"/>
                  </a:cxn>
                  <a:cxn ang="0">
                    <a:pos x="connsiteX1" y="connsiteY1"/>
                  </a:cxn>
                  <a:cxn ang="0">
                    <a:pos x="connsiteX2" y="connsiteY2"/>
                  </a:cxn>
                  <a:cxn ang="0">
                    <a:pos x="connsiteX3" y="connsiteY3"/>
                  </a:cxn>
                </a:cxnLst>
                <a:rect l="l" t="t" r="r" b="b"/>
                <a:pathLst>
                  <a:path w="3176337" h="1369110">
                    <a:moveTo>
                      <a:pt x="0" y="0"/>
                    </a:moveTo>
                    <a:lnTo>
                      <a:pt x="3176337" y="0"/>
                    </a:lnTo>
                    <a:lnTo>
                      <a:pt x="2385894" y="1369110"/>
                    </a:lnTo>
                    <a:lnTo>
                      <a:pt x="790443" y="1369110"/>
                    </a:lnTo>
                    <a:close/>
                  </a:path>
                </a:pathLst>
              </a:custGeom>
              <a:solidFill>
                <a:schemeClr val="bg1">
                  <a:lumMod val="85000"/>
                </a:schemeClr>
              </a:solidFill>
              <a:ln>
                <a:noFill/>
              </a:ln>
              <a:effectLst/>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US">
                  <a:solidFill>
                    <a:schemeClr val="tx1"/>
                  </a:solidFill>
                </a:endParaRPr>
              </a:p>
            </p:txBody>
          </p:sp>
          <p:sp>
            <p:nvSpPr>
              <p:cNvPr id="11" name="Hexagon 5">
                <a:extLst>
                  <a:ext uri="{FF2B5EF4-FFF2-40B4-BE49-F238E27FC236}">
                    <a16:creationId xmlns:a16="http://schemas.microsoft.com/office/drawing/2014/main" id="{2E346894-4F8E-9F28-1546-DAED9699C3FF}"/>
                  </a:ext>
                </a:extLst>
              </p:cNvPr>
              <p:cNvSpPr/>
              <p:nvPr/>
            </p:nvSpPr>
            <p:spPr>
              <a:xfrm>
                <a:off x="5135787" y="1299492"/>
                <a:ext cx="1920432" cy="1655544"/>
              </a:xfrm>
              <a:prstGeom prst="hexagon">
                <a:avLst>
                  <a:gd name="adj" fmla="val 29651"/>
                  <a:gd name="vf" fmla="val 115470"/>
                </a:avLst>
              </a:prstGeom>
              <a:solidFill>
                <a:schemeClr val="accent6">
                  <a:lumMod val="20000"/>
                  <a:lumOff val="80000"/>
                </a:schemeClr>
              </a:solidFill>
              <a:ln w="38100">
                <a:solidFill>
                  <a:schemeClr val="bg1"/>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a:solidFill>
                      <a:schemeClr val="tx1"/>
                    </a:solidFill>
                  </a:rPr>
                  <a:t>Politik Çevre</a:t>
                </a:r>
                <a:endParaRPr lang="en-US" sz="1600" b="1" dirty="0">
                  <a:solidFill>
                    <a:schemeClr val="tx1"/>
                  </a:solidFill>
                </a:endParaRPr>
              </a:p>
            </p:txBody>
          </p:sp>
          <p:sp>
            <p:nvSpPr>
              <p:cNvPr id="12" name="Hexagon 50">
                <a:extLst>
                  <a:ext uri="{FF2B5EF4-FFF2-40B4-BE49-F238E27FC236}">
                    <a16:creationId xmlns:a16="http://schemas.microsoft.com/office/drawing/2014/main" id="{2F3F6EBE-E787-4B2D-2D03-ADC82DC7E5F7}"/>
                  </a:ext>
                </a:extLst>
              </p:cNvPr>
              <p:cNvSpPr/>
              <p:nvPr/>
            </p:nvSpPr>
            <p:spPr>
              <a:xfrm>
                <a:off x="3078386" y="2493012"/>
                <a:ext cx="1920434" cy="1655544"/>
              </a:xfrm>
              <a:prstGeom prst="hexagon">
                <a:avLst>
                  <a:gd name="adj" fmla="val 29651"/>
                  <a:gd name="vf" fmla="val 115470"/>
                </a:avLst>
              </a:prstGeom>
              <a:solidFill>
                <a:schemeClr val="accent5"/>
              </a:solidFill>
              <a:ln w="38100">
                <a:solidFill>
                  <a:schemeClr val="bg1"/>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a:solidFill>
                      <a:schemeClr val="tx1"/>
                    </a:solidFill>
                  </a:rPr>
                  <a:t>Hukuksal Çevre</a:t>
                </a:r>
                <a:endParaRPr lang="en-US" sz="1600" b="1" dirty="0">
                  <a:solidFill>
                    <a:schemeClr val="tx1"/>
                  </a:solidFill>
                </a:endParaRPr>
              </a:p>
            </p:txBody>
          </p:sp>
          <p:sp>
            <p:nvSpPr>
              <p:cNvPr id="13" name="Hexagon 51">
                <a:extLst>
                  <a:ext uri="{FF2B5EF4-FFF2-40B4-BE49-F238E27FC236}">
                    <a16:creationId xmlns:a16="http://schemas.microsoft.com/office/drawing/2014/main" id="{EA7D50A9-B733-006F-B2CB-4FCDA13A4997}"/>
                  </a:ext>
                </a:extLst>
              </p:cNvPr>
              <p:cNvSpPr/>
              <p:nvPr/>
            </p:nvSpPr>
            <p:spPr>
              <a:xfrm>
                <a:off x="7193185" y="2493013"/>
                <a:ext cx="1920433" cy="1655544"/>
              </a:xfrm>
              <a:prstGeom prst="hexagon">
                <a:avLst>
                  <a:gd name="adj" fmla="val 29651"/>
                  <a:gd name="vf" fmla="val 115470"/>
                </a:avLst>
              </a:prstGeom>
              <a:solidFill>
                <a:srgbClr val="FFC1C2"/>
              </a:solidFill>
              <a:ln w="38100">
                <a:solidFill>
                  <a:schemeClr val="bg1"/>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a:solidFill>
                      <a:schemeClr val="tx1"/>
                    </a:solidFill>
                  </a:rPr>
                  <a:t>Ekonomik Çevre</a:t>
                </a:r>
                <a:endParaRPr lang="en-US" sz="1600" b="1" dirty="0">
                  <a:solidFill>
                    <a:schemeClr val="tx1"/>
                  </a:solidFill>
                </a:endParaRPr>
              </a:p>
            </p:txBody>
          </p:sp>
          <p:sp>
            <p:nvSpPr>
              <p:cNvPr id="14" name="Hexagon 52">
                <a:extLst>
                  <a:ext uri="{FF2B5EF4-FFF2-40B4-BE49-F238E27FC236}">
                    <a16:creationId xmlns:a16="http://schemas.microsoft.com/office/drawing/2014/main" id="{88EB48F0-9239-5CC7-5FE7-C4D3298D5213}"/>
                  </a:ext>
                </a:extLst>
              </p:cNvPr>
              <p:cNvSpPr/>
              <p:nvPr/>
            </p:nvSpPr>
            <p:spPr>
              <a:xfrm>
                <a:off x="5135787" y="3686534"/>
                <a:ext cx="1920432" cy="1655544"/>
              </a:xfrm>
              <a:prstGeom prst="hexagon">
                <a:avLst>
                  <a:gd name="adj" fmla="val 29651"/>
                  <a:gd name="vf" fmla="val 115470"/>
                </a:avLst>
              </a:prstGeom>
              <a:solidFill>
                <a:schemeClr val="accent5">
                  <a:lumMod val="50000"/>
                </a:schemeClr>
              </a:solidFill>
              <a:ln w="3810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a:solidFill>
                      <a:schemeClr val="bg1"/>
                    </a:solidFill>
                  </a:rPr>
                  <a:t>SAĞLIK KURUMU</a:t>
                </a:r>
                <a:endParaRPr lang="en-US" sz="1600" b="1" dirty="0">
                  <a:solidFill>
                    <a:schemeClr val="bg1"/>
                  </a:solidFill>
                </a:endParaRPr>
              </a:p>
            </p:txBody>
          </p:sp>
          <p:cxnSp>
            <p:nvCxnSpPr>
              <p:cNvPr id="15" name="Straight Arrow Connector 7">
                <a:extLst>
                  <a:ext uri="{FF2B5EF4-FFF2-40B4-BE49-F238E27FC236}">
                    <a16:creationId xmlns:a16="http://schemas.microsoft.com/office/drawing/2014/main" id="{F9900ECE-BA8A-8621-5D0A-C6A0607E4932}"/>
                  </a:ext>
                </a:extLst>
              </p:cNvPr>
              <p:cNvCxnSpPr/>
              <p:nvPr/>
            </p:nvCxnSpPr>
            <p:spPr>
              <a:xfrm>
                <a:off x="6096002" y="2955036"/>
                <a:ext cx="1" cy="731498"/>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55">
                <a:extLst>
                  <a:ext uri="{FF2B5EF4-FFF2-40B4-BE49-F238E27FC236}">
                    <a16:creationId xmlns:a16="http://schemas.microsoft.com/office/drawing/2014/main" id="{627CCC62-BFEC-5B41-B082-3D44F8C18153}"/>
                  </a:ext>
                </a:extLst>
              </p:cNvPr>
              <p:cNvCxnSpPr>
                <a:cxnSpLocks/>
              </p:cNvCxnSpPr>
              <p:nvPr/>
            </p:nvCxnSpPr>
            <p:spPr>
              <a:xfrm flipH="1">
                <a:off x="6807575" y="3735854"/>
                <a:ext cx="631194" cy="370157"/>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58">
                <a:extLst>
                  <a:ext uri="{FF2B5EF4-FFF2-40B4-BE49-F238E27FC236}">
                    <a16:creationId xmlns:a16="http://schemas.microsoft.com/office/drawing/2014/main" id="{147569EC-82E1-F4DE-EC8D-52A9135FE107}"/>
                  </a:ext>
                </a:extLst>
              </p:cNvPr>
              <p:cNvCxnSpPr>
                <a:cxnSpLocks/>
              </p:cNvCxnSpPr>
              <p:nvPr/>
            </p:nvCxnSpPr>
            <p:spPr>
              <a:xfrm>
                <a:off x="4753232" y="3735859"/>
                <a:ext cx="611966" cy="370157"/>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25" name="Metin kutusu 24">
            <a:extLst>
              <a:ext uri="{FF2B5EF4-FFF2-40B4-BE49-F238E27FC236}">
                <a16:creationId xmlns:a16="http://schemas.microsoft.com/office/drawing/2014/main" id="{12AE69CE-9223-6E08-15B0-730E9CD920A1}"/>
              </a:ext>
            </a:extLst>
          </p:cNvPr>
          <p:cNvSpPr txBox="1"/>
          <p:nvPr/>
        </p:nvSpPr>
        <p:spPr>
          <a:xfrm>
            <a:off x="5361228" y="4737883"/>
            <a:ext cx="1683962" cy="584775"/>
          </a:xfrm>
          <a:prstGeom prst="rect">
            <a:avLst/>
          </a:prstGeom>
          <a:noFill/>
        </p:spPr>
        <p:txBody>
          <a:bodyPr wrap="square" rtlCol="0">
            <a:spAutoFit/>
          </a:bodyPr>
          <a:lstStyle/>
          <a:p>
            <a:pPr algn="ctr"/>
            <a:r>
              <a:rPr lang="tr-TR" sz="1600" b="1" dirty="0"/>
              <a:t>Epidemiyolojik Çevre</a:t>
            </a:r>
          </a:p>
        </p:txBody>
      </p:sp>
    </p:spTree>
    <p:extLst>
      <p:ext uri="{BB962C8B-B14F-4D97-AF65-F5344CB8AC3E}">
        <p14:creationId xmlns:p14="http://schemas.microsoft.com/office/powerpoint/2010/main" val="21226387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politik çevre: sağlık politikaları</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Dikdörtgen 2">
            <a:extLst>
              <a:ext uri="{FF2B5EF4-FFF2-40B4-BE49-F238E27FC236}">
                <a16:creationId xmlns:a16="http://schemas.microsoft.com/office/drawing/2014/main" id="{7CD2E1C3-F06F-327D-AB04-1CE92CF38D70}"/>
              </a:ext>
            </a:extLst>
          </p:cNvPr>
          <p:cNvSpPr/>
          <p:nvPr/>
        </p:nvSpPr>
        <p:spPr>
          <a:xfrm>
            <a:off x="5169376" y="2607546"/>
            <a:ext cx="45719" cy="1306507"/>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Metin kutusu 3">
            <a:extLst>
              <a:ext uri="{FF2B5EF4-FFF2-40B4-BE49-F238E27FC236}">
                <a16:creationId xmlns:a16="http://schemas.microsoft.com/office/drawing/2014/main" id="{322BA805-8B67-411B-CF60-EF9FBFC777D9}"/>
              </a:ext>
            </a:extLst>
          </p:cNvPr>
          <p:cNvSpPr txBox="1"/>
          <p:nvPr/>
        </p:nvSpPr>
        <p:spPr>
          <a:xfrm>
            <a:off x="5215095" y="2522136"/>
            <a:ext cx="5898382" cy="1477328"/>
          </a:xfrm>
          <a:prstGeom prst="rect">
            <a:avLst/>
          </a:prstGeom>
          <a:noFill/>
        </p:spPr>
        <p:txBody>
          <a:bodyPr wrap="square" rtlCol="0">
            <a:spAutoFit/>
          </a:bodyPr>
          <a:lstStyle/>
          <a:p>
            <a:r>
              <a:rPr lang="tr-TR" dirty="0"/>
              <a:t>Hükümet, Sağlık Bakanlığı, Çalışma ve Sosyal Güvenlik Bakanlığı gibi organların sağlık sisteminin yapısı, işleyişi, finansmanı ile ilgili gerçekleştirdiği reformlar sağlık kurumlarını doğrudan etkilemektedir.  Hükümet politikaları, stratejilerin geliştirilmesinde etkili bir faktördür.</a:t>
            </a:r>
          </a:p>
        </p:txBody>
      </p:sp>
      <p:sp>
        <p:nvSpPr>
          <p:cNvPr id="7" name="Metin kutusu 6">
            <a:extLst>
              <a:ext uri="{FF2B5EF4-FFF2-40B4-BE49-F238E27FC236}">
                <a16:creationId xmlns:a16="http://schemas.microsoft.com/office/drawing/2014/main" id="{106E1A28-009B-A47E-CCC4-BC543E0148FE}"/>
              </a:ext>
            </a:extLst>
          </p:cNvPr>
          <p:cNvSpPr txBox="1"/>
          <p:nvPr/>
        </p:nvSpPr>
        <p:spPr>
          <a:xfrm>
            <a:off x="5375868" y="4230356"/>
            <a:ext cx="5737609" cy="2308324"/>
          </a:xfrm>
          <a:prstGeom prst="rect">
            <a:avLst/>
          </a:prstGeom>
          <a:noFill/>
        </p:spPr>
        <p:txBody>
          <a:bodyPr wrap="square" rtlCol="0">
            <a:spAutoFit/>
          </a:bodyPr>
          <a:lstStyle/>
          <a:p>
            <a:pPr marL="285750" indent="-285750">
              <a:buFont typeface="Arial" panose="020B0604020202020204" pitchFamily="34" charset="0"/>
              <a:buChar char="•"/>
            </a:pPr>
            <a:r>
              <a:rPr lang="tr-TR" dirty="0"/>
              <a:t>Sağlık Bakanlığı’nın Yeni özel hastane açılmasını, özel hastanelerin hekim istihdam etmesini sınırlayan kararları</a:t>
            </a:r>
          </a:p>
          <a:p>
            <a:pPr marL="285750" indent="-285750">
              <a:buFont typeface="Arial" panose="020B0604020202020204" pitchFamily="34" charset="0"/>
              <a:buChar char="•"/>
            </a:pPr>
            <a:r>
              <a:rPr lang="tr-TR" dirty="0"/>
              <a:t>Hastane hizmet standartlarının yükseltilmesi.</a:t>
            </a:r>
          </a:p>
          <a:p>
            <a:pPr marL="285750" indent="-285750">
              <a:buFont typeface="Arial" panose="020B0604020202020204" pitchFamily="34" charset="0"/>
              <a:buChar char="•"/>
            </a:pPr>
            <a:r>
              <a:rPr lang="tr-TR" dirty="0"/>
              <a:t>Bazı hizmetlerin, ilaç ve malzemeler  geri ödeme kapsamına alınması veya kapsam dışına çıkarılması</a:t>
            </a:r>
          </a:p>
          <a:p>
            <a:pPr marL="285750" indent="-285750">
              <a:buFont typeface="Arial" panose="020B0604020202020204" pitchFamily="34" charset="0"/>
              <a:buChar char="•"/>
            </a:pPr>
            <a:r>
              <a:rPr lang="tr-TR" dirty="0"/>
              <a:t>Hasta hakları ile ilgili düzenlemeler.</a:t>
            </a:r>
          </a:p>
          <a:p>
            <a:pPr marL="285750" indent="-285750">
              <a:buFont typeface="Arial" panose="020B0604020202020204" pitchFamily="34" charset="0"/>
              <a:buChar char="•"/>
            </a:pPr>
            <a:r>
              <a:rPr lang="tr-TR" dirty="0"/>
              <a:t>Fiyat (fark) sınırlamaları</a:t>
            </a:r>
          </a:p>
          <a:p>
            <a:endParaRPr lang="tr-TR" dirty="0"/>
          </a:p>
        </p:txBody>
      </p:sp>
      <p:sp>
        <p:nvSpPr>
          <p:cNvPr id="9" name="Dikdörtgen 8">
            <a:extLst>
              <a:ext uri="{FF2B5EF4-FFF2-40B4-BE49-F238E27FC236}">
                <a16:creationId xmlns:a16="http://schemas.microsoft.com/office/drawing/2014/main" id="{E111E8BB-7F5B-A0DA-E809-2DDBBCBD0428}"/>
              </a:ext>
            </a:extLst>
          </p:cNvPr>
          <p:cNvSpPr/>
          <p:nvPr/>
        </p:nvSpPr>
        <p:spPr>
          <a:xfrm>
            <a:off x="5176661" y="4367682"/>
            <a:ext cx="45719" cy="174171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accent6">
                  <a:lumMod val="75000"/>
                </a:schemeClr>
              </a:solidFill>
            </a:endParaRPr>
          </a:p>
        </p:txBody>
      </p:sp>
    </p:spTree>
    <p:extLst>
      <p:ext uri="{BB962C8B-B14F-4D97-AF65-F5344CB8AC3E}">
        <p14:creationId xmlns:p14="http://schemas.microsoft.com/office/powerpoint/2010/main" val="3691036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grpSp>
        <p:nvGrpSpPr>
          <p:cNvPr id="6" name="Grup 5">
            <a:extLst>
              <a:ext uri="{FF2B5EF4-FFF2-40B4-BE49-F238E27FC236}">
                <a16:creationId xmlns:a16="http://schemas.microsoft.com/office/drawing/2014/main" id="{0D65409A-813A-4D19-9000-09FF8548ADCD}"/>
              </a:ext>
            </a:extLst>
          </p:cNvPr>
          <p:cNvGrpSpPr/>
          <p:nvPr/>
        </p:nvGrpSpPr>
        <p:grpSpPr>
          <a:xfrm>
            <a:off x="1060347" y="2444400"/>
            <a:ext cx="611167" cy="3275420"/>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t>Konular</a:t>
              </a:r>
              <a:r>
                <a:rPr lang="tr-TR" sz="2400" b="1" u="sng" dirty="0"/>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290398" y="1886280"/>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2</a:t>
            </a:r>
          </a:p>
        </p:txBody>
      </p:sp>
      <p:sp>
        <p:nvSpPr>
          <p:cNvPr id="13" name="Rectangle 39">
            <a:extLst>
              <a:ext uri="{FF2B5EF4-FFF2-40B4-BE49-F238E27FC236}">
                <a16:creationId xmlns:a16="http://schemas.microsoft.com/office/drawing/2014/main" id="{120C2FDA-9976-4933-B55E-349C587A5CE7}"/>
              </a:ext>
            </a:extLst>
          </p:cNvPr>
          <p:cNvSpPr/>
          <p:nvPr/>
        </p:nvSpPr>
        <p:spPr>
          <a:xfrm rot="5400000">
            <a:off x="7778967" y="-597133"/>
            <a:ext cx="186695" cy="558035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kutusu 3"/>
          <p:cNvSpPr txBox="1"/>
          <p:nvPr/>
        </p:nvSpPr>
        <p:spPr>
          <a:xfrm>
            <a:off x="4961750" y="1667258"/>
            <a:ext cx="3487744" cy="400110"/>
          </a:xfrm>
          <a:prstGeom prst="rect">
            <a:avLst/>
          </a:prstGeom>
          <a:noFill/>
        </p:spPr>
        <p:txBody>
          <a:bodyPr wrap="square" rtlCol="0">
            <a:spAutoFit/>
          </a:bodyPr>
          <a:lstStyle/>
          <a:p>
            <a:r>
              <a:rPr lang="tr-TR" sz="2000" b="1" dirty="0"/>
              <a:t>Yanıtını arayacağımız sorular</a:t>
            </a:r>
          </a:p>
        </p:txBody>
      </p:sp>
      <p:cxnSp>
        <p:nvCxnSpPr>
          <p:cNvPr id="16" name="Dirsek Bağlayıcısı 15"/>
          <p:cNvCxnSpPr>
            <a:stCxn id="17" idx="0"/>
            <a:endCxn id="13" idx="2"/>
          </p:cNvCxnSpPr>
          <p:nvPr/>
        </p:nvCxnSpPr>
        <p:spPr>
          <a:xfrm rot="5400000" flipH="1" flipV="1">
            <a:off x="3217803" y="580067"/>
            <a:ext cx="251357" cy="3477313"/>
          </a:xfrm>
          <a:prstGeom prst="bentConnector2">
            <a:avLst/>
          </a:prstGeom>
          <a:ln w="38100">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45CA9C3B-4C74-C50A-1376-A8308E52AFF1}"/>
              </a:ext>
            </a:extLst>
          </p:cNvPr>
          <p:cNvSpPr txBox="1"/>
          <p:nvPr/>
        </p:nvSpPr>
        <p:spPr>
          <a:xfrm>
            <a:off x="1738203" y="2286390"/>
            <a:ext cx="4076700" cy="4154984"/>
          </a:xfrm>
          <a:prstGeom prst="rect">
            <a:avLst/>
          </a:prstGeom>
          <a:noFill/>
        </p:spPr>
        <p:txBody>
          <a:bodyPr wrap="square" rtlCol="0">
            <a:spAutoFit/>
          </a:bodyPr>
          <a:lstStyle/>
          <a:p>
            <a:pPr marL="285750" indent="-285750">
              <a:buFont typeface="Wingdings" panose="05000000000000000000" pitchFamily="2" charset="2"/>
              <a:buChar char="q"/>
            </a:pPr>
            <a:r>
              <a:rPr lang="tr-TR" dirty="0"/>
              <a:t>Sistem perspektifi</a:t>
            </a:r>
          </a:p>
          <a:p>
            <a:pPr marL="285750" indent="-285750">
              <a:buFont typeface="Wingdings" panose="05000000000000000000" pitchFamily="2" charset="2"/>
              <a:buChar char="q"/>
            </a:pPr>
            <a:r>
              <a:rPr lang="tr-TR" dirty="0"/>
              <a:t>Dış çevrenin etkileri</a:t>
            </a:r>
          </a:p>
          <a:p>
            <a:pPr marL="742950" lvl="1" indent="-285750">
              <a:buSzPct val="63000"/>
              <a:buFont typeface="Wingdings" panose="05000000000000000000" pitchFamily="2" charset="2"/>
              <a:buChar char="q"/>
            </a:pPr>
            <a:r>
              <a:rPr lang="tr-TR" sz="1600" dirty="0"/>
              <a:t>Çevresel belirsizlik</a:t>
            </a:r>
          </a:p>
          <a:p>
            <a:pPr marL="742950" lvl="1" indent="-285750">
              <a:buSzPct val="63000"/>
              <a:buFont typeface="Wingdings" panose="05000000000000000000" pitchFamily="2" charset="2"/>
              <a:buChar char="q"/>
            </a:pPr>
            <a:r>
              <a:rPr lang="tr-TR" sz="1600" dirty="0"/>
              <a:t>Kaynak bağımlılığı</a:t>
            </a:r>
          </a:p>
          <a:p>
            <a:pPr marL="742950" lvl="1" indent="-285750">
              <a:buSzPct val="63000"/>
              <a:buFont typeface="Wingdings" panose="05000000000000000000" pitchFamily="2" charset="2"/>
              <a:buChar char="q"/>
            </a:pPr>
            <a:r>
              <a:rPr lang="tr-TR" sz="1600" dirty="0"/>
              <a:t>Fırsatlar, tehditler</a:t>
            </a:r>
          </a:p>
          <a:p>
            <a:pPr marL="285750" indent="-285750">
              <a:buFont typeface="Wingdings" panose="05000000000000000000" pitchFamily="2" charset="2"/>
              <a:buChar char="q"/>
            </a:pPr>
            <a:r>
              <a:rPr lang="tr-TR" dirty="0"/>
              <a:t>Dış çevre katmanları</a:t>
            </a:r>
          </a:p>
          <a:p>
            <a:pPr marL="742950" lvl="1" indent="-285750">
              <a:buSzPct val="63000"/>
              <a:buFont typeface="Wingdings" panose="05000000000000000000" pitchFamily="2" charset="2"/>
              <a:buChar char="q"/>
            </a:pPr>
            <a:r>
              <a:rPr lang="tr-TR" sz="1600" dirty="0"/>
              <a:t>Genel çevre</a:t>
            </a:r>
          </a:p>
          <a:p>
            <a:pPr marL="742950" lvl="1" indent="-285750">
              <a:buSzPct val="63000"/>
              <a:buFont typeface="Wingdings" panose="05000000000000000000" pitchFamily="2" charset="2"/>
              <a:buChar char="q"/>
            </a:pPr>
            <a:r>
              <a:rPr lang="tr-TR" sz="1600" dirty="0"/>
              <a:t>Görev çevresi</a:t>
            </a:r>
          </a:p>
          <a:p>
            <a:pPr marL="742950" lvl="1" indent="-285750">
              <a:buSzPct val="63000"/>
              <a:buFont typeface="Wingdings" panose="05000000000000000000" pitchFamily="2" charset="2"/>
              <a:buChar char="q"/>
            </a:pPr>
            <a:r>
              <a:rPr lang="tr-TR" sz="1600" dirty="0"/>
              <a:t>Hizmet bölgesi</a:t>
            </a:r>
          </a:p>
          <a:p>
            <a:pPr marL="285750" indent="-285750">
              <a:buFont typeface="Wingdings" panose="05000000000000000000" pitchFamily="2" charset="2"/>
              <a:buChar char="q"/>
            </a:pPr>
            <a:r>
              <a:rPr lang="tr-TR" dirty="0"/>
              <a:t>Dış çevre faktörleri (PESTEL)</a:t>
            </a:r>
          </a:p>
          <a:p>
            <a:pPr marL="742950" lvl="1" indent="-285750">
              <a:buSzPct val="63000"/>
              <a:buFont typeface="Wingdings" panose="05000000000000000000" pitchFamily="2" charset="2"/>
              <a:buChar char="q"/>
            </a:pPr>
            <a:r>
              <a:rPr lang="tr-TR" sz="1600" dirty="0"/>
              <a:t>Politik çevre faktörleri</a:t>
            </a:r>
          </a:p>
          <a:p>
            <a:pPr marL="742950" lvl="1" indent="-285750">
              <a:buSzPct val="63000"/>
              <a:buFont typeface="Wingdings" panose="05000000000000000000" pitchFamily="2" charset="2"/>
              <a:buChar char="q"/>
            </a:pPr>
            <a:r>
              <a:rPr lang="tr-TR" sz="1600" dirty="0"/>
              <a:t>Ekonomik çevre faktörleri</a:t>
            </a:r>
          </a:p>
          <a:p>
            <a:pPr marL="742950" lvl="1" indent="-285750">
              <a:buSzPct val="63000"/>
              <a:buFont typeface="Wingdings" panose="05000000000000000000" pitchFamily="2" charset="2"/>
              <a:buChar char="q"/>
            </a:pPr>
            <a:r>
              <a:rPr lang="tr-TR" sz="1600" dirty="0"/>
              <a:t>Sosyal-kültürel çevre faktörleri</a:t>
            </a:r>
          </a:p>
          <a:p>
            <a:pPr marL="742950" lvl="1" indent="-285750">
              <a:buSzPct val="63000"/>
              <a:buFont typeface="Wingdings" panose="05000000000000000000" pitchFamily="2" charset="2"/>
              <a:buChar char="q"/>
            </a:pPr>
            <a:r>
              <a:rPr lang="tr-TR" sz="1600" dirty="0"/>
              <a:t>Teknolojik çevre faktörleri</a:t>
            </a:r>
          </a:p>
          <a:p>
            <a:pPr marL="742950" lvl="1" indent="-285750">
              <a:buSzPct val="63000"/>
              <a:buFont typeface="Wingdings" panose="05000000000000000000" pitchFamily="2" charset="2"/>
              <a:buChar char="q"/>
            </a:pPr>
            <a:r>
              <a:rPr lang="tr-TR" sz="1600" dirty="0"/>
              <a:t>Epidemiyolojik çevre faktörleri</a:t>
            </a:r>
          </a:p>
          <a:p>
            <a:pPr marL="742950" lvl="1" indent="-285750">
              <a:buSzPct val="63000"/>
              <a:buFont typeface="Wingdings" panose="05000000000000000000" pitchFamily="2" charset="2"/>
              <a:buChar char="q"/>
            </a:pPr>
            <a:r>
              <a:rPr lang="tr-TR" sz="1600" dirty="0"/>
              <a:t>Hukuksal çevre faktörleri</a:t>
            </a:r>
            <a:endParaRPr lang="tr-TR" dirty="0"/>
          </a:p>
        </p:txBody>
      </p:sp>
      <p:sp>
        <p:nvSpPr>
          <p:cNvPr id="9" name="Metin kutusu 8">
            <a:extLst>
              <a:ext uri="{FF2B5EF4-FFF2-40B4-BE49-F238E27FC236}">
                <a16:creationId xmlns:a16="http://schemas.microsoft.com/office/drawing/2014/main" id="{94C76A11-8499-FB02-A203-9520E1EE7020}"/>
              </a:ext>
            </a:extLst>
          </p:cNvPr>
          <p:cNvSpPr txBox="1"/>
          <p:nvPr/>
        </p:nvSpPr>
        <p:spPr>
          <a:xfrm>
            <a:off x="5593643" y="2286390"/>
            <a:ext cx="4076700" cy="3354765"/>
          </a:xfrm>
          <a:prstGeom prst="rect">
            <a:avLst/>
          </a:prstGeom>
          <a:noFill/>
        </p:spPr>
        <p:txBody>
          <a:bodyPr wrap="square" rtlCol="0">
            <a:spAutoFit/>
          </a:bodyPr>
          <a:lstStyle/>
          <a:p>
            <a:pPr marL="285750" indent="-285750">
              <a:buFont typeface="Wingdings" panose="05000000000000000000" pitchFamily="2" charset="2"/>
              <a:buChar char="q"/>
            </a:pPr>
            <a:r>
              <a:rPr lang="tr-TR" dirty="0"/>
              <a:t>Sistem yaklaşımı nedir? </a:t>
            </a:r>
          </a:p>
          <a:p>
            <a:pPr marL="285750" indent="-285750">
              <a:buFont typeface="Wingdings" panose="05000000000000000000" pitchFamily="2" charset="2"/>
              <a:buChar char="q"/>
            </a:pPr>
            <a:r>
              <a:rPr lang="tr-TR" dirty="0"/>
              <a:t>Dış çevre sağlık kurumunu ne şekilde etkilemektedir? </a:t>
            </a:r>
          </a:p>
          <a:p>
            <a:endParaRPr lang="tr-TR" sz="1600" dirty="0"/>
          </a:p>
          <a:p>
            <a:endParaRPr lang="tr-TR" sz="1600" dirty="0"/>
          </a:p>
          <a:p>
            <a:pPr marL="285750" indent="-285750">
              <a:buFont typeface="Wingdings" panose="05000000000000000000" pitchFamily="2" charset="2"/>
              <a:buChar char="q"/>
            </a:pPr>
            <a:r>
              <a:rPr lang="tr-TR" dirty="0"/>
              <a:t>Sağlık kurumunun dış çevresini nasıl sınıflandırabiliriz? </a:t>
            </a:r>
          </a:p>
          <a:p>
            <a:endParaRPr lang="tr-TR" dirty="0"/>
          </a:p>
          <a:p>
            <a:endParaRPr lang="tr-TR" sz="1100" dirty="0"/>
          </a:p>
          <a:p>
            <a:pPr marL="285750" indent="-285750">
              <a:buFont typeface="Wingdings" panose="05000000000000000000" pitchFamily="2" charset="2"/>
              <a:buChar char="q"/>
            </a:pPr>
            <a:r>
              <a:rPr lang="tr-TR" dirty="0"/>
              <a:t>Sağlık kurumunu etkileyen dış çevre faktörleri nelerdir? Çevresel faktörler sağlık kurumunu nasıl etkilemektedir? </a:t>
            </a:r>
          </a:p>
        </p:txBody>
      </p:sp>
    </p:spTree>
    <p:extLst>
      <p:ext uri="{BB962C8B-B14F-4D97-AF65-F5344CB8AC3E}">
        <p14:creationId xmlns:p14="http://schemas.microsoft.com/office/powerpoint/2010/main" val="3047041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ekonomik çevre</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Dikdörtgen 2">
            <a:extLst>
              <a:ext uri="{FF2B5EF4-FFF2-40B4-BE49-F238E27FC236}">
                <a16:creationId xmlns:a16="http://schemas.microsoft.com/office/drawing/2014/main" id="{7CD2E1C3-F06F-327D-AB04-1CE92CF38D70}"/>
              </a:ext>
            </a:extLst>
          </p:cNvPr>
          <p:cNvSpPr/>
          <p:nvPr/>
        </p:nvSpPr>
        <p:spPr>
          <a:xfrm>
            <a:off x="5169376" y="2607546"/>
            <a:ext cx="45719" cy="1306507"/>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Metin kutusu 3">
            <a:extLst>
              <a:ext uri="{FF2B5EF4-FFF2-40B4-BE49-F238E27FC236}">
                <a16:creationId xmlns:a16="http://schemas.microsoft.com/office/drawing/2014/main" id="{322BA805-8B67-411B-CF60-EF9FBFC777D9}"/>
              </a:ext>
            </a:extLst>
          </p:cNvPr>
          <p:cNvSpPr txBox="1"/>
          <p:nvPr/>
        </p:nvSpPr>
        <p:spPr>
          <a:xfrm>
            <a:off x="5215095" y="2522136"/>
            <a:ext cx="5124659" cy="1200329"/>
          </a:xfrm>
          <a:prstGeom prst="rect">
            <a:avLst/>
          </a:prstGeom>
          <a:noFill/>
        </p:spPr>
        <p:txBody>
          <a:bodyPr wrap="square" rtlCol="0">
            <a:spAutoFit/>
          </a:bodyPr>
          <a:lstStyle/>
          <a:p>
            <a:r>
              <a:rPr lang="tr-TR" dirty="0"/>
              <a:t>Birer ekonomik birim olarak sağlık kurumları, ülkenin ekonomik şartlarından etkilenir.  Stratejiler geliştirirken, ekonomik şartların dikkate alınması gerekir. </a:t>
            </a:r>
          </a:p>
        </p:txBody>
      </p:sp>
      <p:sp>
        <p:nvSpPr>
          <p:cNvPr id="7" name="Metin kutusu 6">
            <a:extLst>
              <a:ext uri="{FF2B5EF4-FFF2-40B4-BE49-F238E27FC236}">
                <a16:creationId xmlns:a16="http://schemas.microsoft.com/office/drawing/2014/main" id="{106E1A28-009B-A47E-CCC4-BC543E0148FE}"/>
              </a:ext>
            </a:extLst>
          </p:cNvPr>
          <p:cNvSpPr txBox="1"/>
          <p:nvPr/>
        </p:nvSpPr>
        <p:spPr>
          <a:xfrm>
            <a:off x="5375868" y="4230356"/>
            <a:ext cx="5737609" cy="2031325"/>
          </a:xfrm>
          <a:prstGeom prst="rect">
            <a:avLst/>
          </a:prstGeom>
          <a:noFill/>
        </p:spPr>
        <p:txBody>
          <a:bodyPr wrap="square" rtlCol="0">
            <a:spAutoFit/>
          </a:bodyPr>
          <a:lstStyle/>
          <a:p>
            <a:pPr marL="285750" indent="-285750">
              <a:buFont typeface="Arial" panose="020B0604020202020204" pitchFamily="34" charset="0"/>
              <a:buChar char="•"/>
            </a:pPr>
            <a:r>
              <a:rPr lang="tr-TR" dirty="0"/>
              <a:t>Medikal fiyat endeksi</a:t>
            </a:r>
          </a:p>
          <a:p>
            <a:pPr marL="285750" indent="-285750">
              <a:buFont typeface="Arial" panose="020B0604020202020204" pitchFamily="34" charset="0"/>
              <a:buChar char="•"/>
            </a:pPr>
            <a:r>
              <a:rPr lang="tr-TR" dirty="0"/>
              <a:t>Döviz kurları</a:t>
            </a:r>
          </a:p>
          <a:p>
            <a:pPr marL="285750" indent="-285750">
              <a:buFont typeface="Arial" panose="020B0604020202020204" pitchFamily="34" charset="0"/>
              <a:buChar char="•"/>
            </a:pPr>
            <a:r>
              <a:rPr lang="tr-TR" dirty="0"/>
              <a:t>Sağlık harcamaları</a:t>
            </a:r>
          </a:p>
          <a:p>
            <a:pPr marL="285750" indent="-285750">
              <a:buFont typeface="Arial" panose="020B0604020202020204" pitchFamily="34" charset="0"/>
              <a:buChar char="•"/>
            </a:pPr>
            <a:r>
              <a:rPr lang="tr-TR" dirty="0"/>
              <a:t>Faiz oranları</a:t>
            </a:r>
          </a:p>
          <a:p>
            <a:pPr marL="285750" indent="-285750">
              <a:buFont typeface="Arial" panose="020B0604020202020204" pitchFamily="34" charset="0"/>
              <a:buChar char="•"/>
            </a:pPr>
            <a:r>
              <a:rPr lang="tr-TR" dirty="0"/>
              <a:t>Rekabet şartları</a:t>
            </a:r>
          </a:p>
          <a:p>
            <a:pPr marL="285750" indent="-285750">
              <a:buFont typeface="Arial" panose="020B0604020202020204" pitchFamily="34" charset="0"/>
              <a:buChar char="•"/>
            </a:pPr>
            <a:r>
              <a:rPr lang="tr-TR" dirty="0"/>
              <a:t>İstihdam ve sigortalı nüfus</a:t>
            </a:r>
          </a:p>
          <a:p>
            <a:pPr marL="285750" indent="-285750">
              <a:buFont typeface="Arial" panose="020B0604020202020204" pitchFamily="34" charset="0"/>
              <a:buChar char="•"/>
            </a:pPr>
            <a:r>
              <a:rPr lang="tr-TR" dirty="0"/>
              <a:t>Ekonomik istikrar</a:t>
            </a:r>
          </a:p>
        </p:txBody>
      </p:sp>
      <p:sp>
        <p:nvSpPr>
          <p:cNvPr id="9" name="Dikdörtgen 8">
            <a:extLst>
              <a:ext uri="{FF2B5EF4-FFF2-40B4-BE49-F238E27FC236}">
                <a16:creationId xmlns:a16="http://schemas.microsoft.com/office/drawing/2014/main" id="{E111E8BB-7F5B-A0DA-E809-2DDBBCBD0428}"/>
              </a:ext>
            </a:extLst>
          </p:cNvPr>
          <p:cNvSpPr/>
          <p:nvPr/>
        </p:nvSpPr>
        <p:spPr>
          <a:xfrm>
            <a:off x="5176661" y="4367682"/>
            <a:ext cx="45719" cy="174171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accent6">
                  <a:lumMod val="75000"/>
                </a:schemeClr>
              </a:solidFill>
            </a:endParaRPr>
          </a:p>
        </p:txBody>
      </p:sp>
    </p:spTree>
    <p:extLst>
      <p:ext uri="{BB962C8B-B14F-4D97-AF65-F5344CB8AC3E}">
        <p14:creationId xmlns:p14="http://schemas.microsoft.com/office/powerpoint/2010/main" val="3382411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sosyal kültürel çevre</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Dikdörtgen 2">
            <a:extLst>
              <a:ext uri="{FF2B5EF4-FFF2-40B4-BE49-F238E27FC236}">
                <a16:creationId xmlns:a16="http://schemas.microsoft.com/office/drawing/2014/main" id="{7CD2E1C3-F06F-327D-AB04-1CE92CF38D70}"/>
              </a:ext>
            </a:extLst>
          </p:cNvPr>
          <p:cNvSpPr/>
          <p:nvPr/>
        </p:nvSpPr>
        <p:spPr>
          <a:xfrm>
            <a:off x="5169376" y="2607546"/>
            <a:ext cx="45719" cy="1306507"/>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Metin kutusu 3">
            <a:extLst>
              <a:ext uri="{FF2B5EF4-FFF2-40B4-BE49-F238E27FC236}">
                <a16:creationId xmlns:a16="http://schemas.microsoft.com/office/drawing/2014/main" id="{322BA805-8B67-411B-CF60-EF9FBFC777D9}"/>
              </a:ext>
            </a:extLst>
          </p:cNvPr>
          <p:cNvSpPr txBox="1"/>
          <p:nvPr/>
        </p:nvSpPr>
        <p:spPr>
          <a:xfrm>
            <a:off x="5215095" y="2522136"/>
            <a:ext cx="5124659" cy="1200329"/>
          </a:xfrm>
          <a:prstGeom prst="rect">
            <a:avLst/>
          </a:prstGeom>
          <a:noFill/>
        </p:spPr>
        <p:txBody>
          <a:bodyPr wrap="square" rtlCol="0">
            <a:spAutoFit/>
          </a:bodyPr>
          <a:lstStyle/>
          <a:p>
            <a:r>
              <a:rPr lang="tr-TR" dirty="0"/>
              <a:t>Yönetim ekibi, stratejiler geliştirirken, hizmet bölgesindeki nüfusun sosyal-kültürel özelliklerini de incelemelidir. Zira nüfusun sosyal kültürel özellikleri hizmet kullanımını etkilemektedir. </a:t>
            </a:r>
          </a:p>
        </p:txBody>
      </p:sp>
      <p:sp>
        <p:nvSpPr>
          <p:cNvPr id="7" name="Metin kutusu 6">
            <a:extLst>
              <a:ext uri="{FF2B5EF4-FFF2-40B4-BE49-F238E27FC236}">
                <a16:creationId xmlns:a16="http://schemas.microsoft.com/office/drawing/2014/main" id="{106E1A28-009B-A47E-CCC4-BC543E0148FE}"/>
              </a:ext>
            </a:extLst>
          </p:cNvPr>
          <p:cNvSpPr txBox="1"/>
          <p:nvPr/>
        </p:nvSpPr>
        <p:spPr>
          <a:xfrm>
            <a:off x="5375868" y="4230356"/>
            <a:ext cx="5737609" cy="1754326"/>
          </a:xfrm>
          <a:prstGeom prst="rect">
            <a:avLst/>
          </a:prstGeom>
          <a:noFill/>
        </p:spPr>
        <p:txBody>
          <a:bodyPr wrap="square" rtlCol="0">
            <a:spAutoFit/>
          </a:bodyPr>
          <a:lstStyle/>
          <a:p>
            <a:pPr marL="285750" indent="-285750">
              <a:buFont typeface="Arial" panose="020B0604020202020204" pitchFamily="34" charset="0"/>
              <a:buChar char="•"/>
            </a:pPr>
            <a:r>
              <a:rPr lang="tr-TR" dirty="0"/>
              <a:t>Nüfus</a:t>
            </a:r>
          </a:p>
          <a:p>
            <a:pPr marL="285750" indent="-285750">
              <a:buFont typeface="Arial" panose="020B0604020202020204" pitchFamily="34" charset="0"/>
              <a:buChar char="•"/>
            </a:pPr>
            <a:r>
              <a:rPr lang="tr-TR" dirty="0"/>
              <a:t>Yaşlanma</a:t>
            </a:r>
          </a:p>
          <a:p>
            <a:pPr marL="285750" indent="-285750">
              <a:buFont typeface="Arial" panose="020B0604020202020204" pitchFamily="34" charset="0"/>
              <a:buChar char="•"/>
            </a:pPr>
            <a:r>
              <a:rPr lang="tr-TR" dirty="0"/>
              <a:t>Okullaşma oranı</a:t>
            </a:r>
          </a:p>
          <a:p>
            <a:pPr marL="285750" indent="-285750">
              <a:buFont typeface="Arial" panose="020B0604020202020204" pitchFamily="34" charset="0"/>
              <a:buChar char="•"/>
            </a:pPr>
            <a:r>
              <a:rPr lang="tr-TR" dirty="0"/>
              <a:t>Yaşam tarzı</a:t>
            </a:r>
          </a:p>
          <a:p>
            <a:pPr marL="285750" indent="-285750">
              <a:buFont typeface="Arial" panose="020B0604020202020204" pitchFamily="34" charset="0"/>
              <a:buChar char="•"/>
            </a:pPr>
            <a:r>
              <a:rPr lang="tr-TR" dirty="0"/>
              <a:t>Evlenme ve boşanma oranları</a:t>
            </a:r>
          </a:p>
          <a:p>
            <a:pPr marL="285750" indent="-285750">
              <a:buFont typeface="Arial" panose="020B0604020202020204" pitchFamily="34" charset="0"/>
              <a:buChar char="•"/>
            </a:pPr>
            <a:r>
              <a:rPr lang="tr-TR" dirty="0"/>
              <a:t>Nüfusun eğitim düzeyi</a:t>
            </a:r>
          </a:p>
        </p:txBody>
      </p:sp>
      <p:sp>
        <p:nvSpPr>
          <p:cNvPr id="9" name="Dikdörtgen 8">
            <a:extLst>
              <a:ext uri="{FF2B5EF4-FFF2-40B4-BE49-F238E27FC236}">
                <a16:creationId xmlns:a16="http://schemas.microsoft.com/office/drawing/2014/main" id="{E111E8BB-7F5B-A0DA-E809-2DDBBCBD0428}"/>
              </a:ext>
            </a:extLst>
          </p:cNvPr>
          <p:cNvSpPr/>
          <p:nvPr/>
        </p:nvSpPr>
        <p:spPr>
          <a:xfrm>
            <a:off x="5176661" y="4367682"/>
            <a:ext cx="45719" cy="174171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accent6">
                  <a:lumMod val="75000"/>
                </a:schemeClr>
              </a:solidFill>
            </a:endParaRPr>
          </a:p>
        </p:txBody>
      </p:sp>
    </p:spTree>
    <p:extLst>
      <p:ext uri="{BB962C8B-B14F-4D97-AF65-F5344CB8AC3E}">
        <p14:creationId xmlns:p14="http://schemas.microsoft.com/office/powerpoint/2010/main" val="6041906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tıbbi teknoloji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Dikdörtgen 2">
            <a:extLst>
              <a:ext uri="{FF2B5EF4-FFF2-40B4-BE49-F238E27FC236}">
                <a16:creationId xmlns:a16="http://schemas.microsoft.com/office/drawing/2014/main" id="{7CD2E1C3-F06F-327D-AB04-1CE92CF38D70}"/>
              </a:ext>
            </a:extLst>
          </p:cNvPr>
          <p:cNvSpPr/>
          <p:nvPr/>
        </p:nvSpPr>
        <p:spPr>
          <a:xfrm>
            <a:off x="5169376" y="2607546"/>
            <a:ext cx="45719" cy="1874019"/>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Metin kutusu 3">
            <a:extLst>
              <a:ext uri="{FF2B5EF4-FFF2-40B4-BE49-F238E27FC236}">
                <a16:creationId xmlns:a16="http://schemas.microsoft.com/office/drawing/2014/main" id="{322BA805-8B67-411B-CF60-EF9FBFC777D9}"/>
              </a:ext>
            </a:extLst>
          </p:cNvPr>
          <p:cNvSpPr txBox="1"/>
          <p:nvPr/>
        </p:nvSpPr>
        <p:spPr>
          <a:xfrm>
            <a:off x="5260814" y="2522135"/>
            <a:ext cx="5737609" cy="2308324"/>
          </a:xfrm>
          <a:prstGeom prst="rect">
            <a:avLst/>
          </a:prstGeom>
          <a:noFill/>
        </p:spPr>
        <p:txBody>
          <a:bodyPr wrap="square" rtlCol="0">
            <a:spAutoFit/>
          </a:bodyPr>
          <a:lstStyle/>
          <a:p>
            <a:r>
              <a:rPr lang="tr-TR" dirty="0"/>
              <a:t>Tıbbi teknolojilerdeki ilerlemeler, yeni tanı ve tedavi yöntemlerinin geliştirilmesi sağlık hizmetlerine olan talebi etkilemektedir.  Bu nedenle yönetim ekibi tıbbi teknoloji alanındaki gelişmeleri yakından takip ederek bunları hizmet süreçlerinde kullanmaya ağırlık vermektedir. Sizce neden hastaneler web sayfalarında sahip oldukları donanımları paylaşıyor?  e-sağlık uygulamalarına bir sınır koyabilir miyiz?</a:t>
            </a:r>
          </a:p>
          <a:p>
            <a:endParaRPr lang="tr-TR" dirty="0"/>
          </a:p>
        </p:txBody>
      </p:sp>
    </p:spTree>
    <p:extLst>
      <p:ext uri="{BB962C8B-B14F-4D97-AF65-F5344CB8AC3E}">
        <p14:creationId xmlns:p14="http://schemas.microsoft.com/office/powerpoint/2010/main" val="1441413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hukuki çevre</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Dikdörtgen 2">
            <a:extLst>
              <a:ext uri="{FF2B5EF4-FFF2-40B4-BE49-F238E27FC236}">
                <a16:creationId xmlns:a16="http://schemas.microsoft.com/office/drawing/2014/main" id="{7CD2E1C3-F06F-327D-AB04-1CE92CF38D70}"/>
              </a:ext>
            </a:extLst>
          </p:cNvPr>
          <p:cNvSpPr/>
          <p:nvPr/>
        </p:nvSpPr>
        <p:spPr>
          <a:xfrm>
            <a:off x="5490921" y="4476540"/>
            <a:ext cx="45719" cy="821454"/>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Metin kutusu 3">
            <a:extLst>
              <a:ext uri="{FF2B5EF4-FFF2-40B4-BE49-F238E27FC236}">
                <a16:creationId xmlns:a16="http://schemas.microsoft.com/office/drawing/2014/main" id="{322BA805-8B67-411B-CF60-EF9FBFC777D9}"/>
              </a:ext>
            </a:extLst>
          </p:cNvPr>
          <p:cNvSpPr txBox="1"/>
          <p:nvPr/>
        </p:nvSpPr>
        <p:spPr>
          <a:xfrm>
            <a:off x="5582359" y="4391128"/>
            <a:ext cx="5737609" cy="1200329"/>
          </a:xfrm>
          <a:prstGeom prst="rect">
            <a:avLst/>
          </a:prstGeom>
          <a:noFill/>
        </p:spPr>
        <p:txBody>
          <a:bodyPr wrap="square" rtlCol="0">
            <a:spAutoFit/>
          </a:bodyPr>
          <a:lstStyle/>
          <a:p>
            <a:r>
              <a:rPr lang="tr-TR" dirty="0"/>
              <a:t>Sağlık kurumları, hukuk kurallarının belirlediği çerçeve içinde faaliyetlerini yerine getirmek zorundadır.  Hükümet politikaları, mevzuat ile uygulanır.</a:t>
            </a:r>
          </a:p>
          <a:p>
            <a:endParaRPr lang="tr-TR" dirty="0"/>
          </a:p>
        </p:txBody>
      </p:sp>
    </p:spTree>
    <p:extLst>
      <p:ext uri="{BB962C8B-B14F-4D97-AF65-F5344CB8AC3E}">
        <p14:creationId xmlns:p14="http://schemas.microsoft.com/office/powerpoint/2010/main" val="36528918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doğal ve epidemiyolojik çevre</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Dikdörtgen 2">
            <a:extLst>
              <a:ext uri="{FF2B5EF4-FFF2-40B4-BE49-F238E27FC236}">
                <a16:creationId xmlns:a16="http://schemas.microsoft.com/office/drawing/2014/main" id="{7CD2E1C3-F06F-327D-AB04-1CE92CF38D70}"/>
              </a:ext>
            </a:extLst>
          </p:cNvPr>
          <p:cNvSpPr/>
          <p:nvPr/>
        </p:nvSpPr>
        <p:spPr>
          <a:xfrm flipH="1">
            <a:off x="5274380" y="2677884"/>
            <a:ext cx="45719" cy="1843873"/>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Metin kutusu 3">
            <a:extLst>
              <a:ext uri="{FF2B5EF4-FFF2-40B4-BE49-F238E27FC236}">
                <a16:creationId xmlns:a16="http://schemas.microsoft.com/office/drawing/2014/main" id="{322BA805-8B67-411B-CF60-EF9FBFC777D9}"/>
              </a:ext>
            </a:extLst>
          </p:cNvPr>
          <p:cNvSpPr txBox="1"/>
          <p:nvPr/>
        </p:nvSpPr>
        <p:spPr>
          <a:xfrm>
            <a:off x="5411537" y="2592473"/>
            <a:ext cx="5737609" cy="2308324"/>
          </a:xfrm>
          <a:prstGeom prst="rect">
            <a:avLst/>
          </a:prstGeom>
          <a:noFill/>
        </p:spPr>
        <p:txBody>
          <a:bodyPr wrap="square" rtlCol="0">
            <a:spAutoFit/>
          </a:bodyPr>
          <a:lstStyle/>
          <a:p>
            <a:r>
              <a:rPr lang="tr-TR" dirty="0"/>
              <a:t>Sağlık kurumlarının misyonu, toplumun sağlık düzeyini yükseltmektir. Bu misyon, hizmet sunumuyla gerçekleştirilir.  Yönetim ekibi, hizmet kapsamını (hangi hizmetler, ne miktarda –kapasite- üretilecek sorusunu yanıtlamak için hizmet bölgesinde, risk faktörleri, hastalık insidans ve </a:t>
            </a:r>
            <a:r>
              <a:rPr lang="tr-TR" dirty="0" err="1"/>
              <a:t>prevelansı</a:t>
            </a:r>
            <a:r>
              <a:rPr lang="tr-TR" dirty="0"/>
              <a:t> ile ilgili bilgilere ihtiyaç duyar.  Kurumsal hizmet planlamasının temeli, epidemiyolojidir.</a:t>
            </a:r>
          </a:p>
          <a:p>
            <a:endParaRPr lang="tr-TR" dirty="0"/>
          </a:p>
        </p:txBody>
      </p:sp>
    </p:spTree>
    <p:extLst>
      <p:ext uri="{BB962C8B-B14F-4D97-AF65-F5344CB8AC3E}">
        <p14:creationId xmlns:p14="http://schemas.microsoft.com/office/powerpoint/2010/main" val="34936852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uluslararası çevre</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Dikdörtgen 2">
            <a:extLst>
              <a:ext uri="{FF2B5EF4-FFF2-40B4-BE49-F238E27FC236}">
                <a16:creationId xmlns:a16="http://schemas.microsoft.com/office/drawing/2014/main" id="{7CD2E1C3-F06F-327D-AB04-1CE92CF38D70}"/>
              </a:ext>
            </a:extLst>
          </p:cNvPr>
          <p:cNvSpPr/>
          <p:nvPr/>
        </p:nvSpPr>
        <p:spPr>
          <a:xfrm flipH="1">
            <a:off x="5274378" y="2677884"/>
            <a:ext cx="45719" cy="211518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Metin kutusu 3">
            <a:extLst>
              <a:ext uri="{FF2B5EF4-FFF2-40B4-BE49-F238E27FC236}">
                <a16:creationId xmlns:a16="http://schemas.microsoft.com/office/drawing/2014/main" id="{322BA805-8B67-411B-CF60-EF9FBFC777D9}"/>
              </a:ext>
            </a:extLst>
          </p:cNvPr>
          <p:cNvSpPr txBox="1"/>
          <p:nvPr/>
        </p:nvSpPr>
        <p:spPr>
          <a:xfrm>
            <a:off x="5411537" y="2592473"/>
            <a:ext cx="5737609" cy="2308324"/>
          </a:xfrm>
          <a:prstGeom prst="rect">
            <a:avLst/>
          </a:prstGeom>
          <a:noFill/>
        </p:spPr>
        <p:txBody>
          <a:bodyPr wrap="square" rtlCol="0">
            <a:spAutoFit/>
          </a:bodyPr>
          <a:lstStyle/>
          <a:p>
            <a:r>
              <a:rPr lang="tr-TR" dirty="0"/>
              <a:t>Girişimciler ulusal sınırların dışına odaklanıyor. Radarlar, uluslararası hasta hareketlerine (sağlık turizmi), farklı ülkelerde yatırım fırsatlarına kilitlenmiş durumda. </a:t>
            </a:r>
          </a:p>
          <a:p>
            <a:endParaRPr lang="tr-TR" dirty="0"/>
          </a:p>
          <a:p>
            <a:r>
              <a:rPr lang="tr-TR" dirty="0"/>
              <a:t>Uluslararası alandaki bir gelişme, tüm ülkeleri etkiliyor.  Ukrayna’daki savaş, Türkiye’de sağlık sektörünü nasıl etkilemiş olabilir?  Diğer çevresel faktörlerle birlikte düşününüz.</a:t>
            </a:r>
          </a:p>
        </p:txBody>
      </p:sp>
    </p:spTree>
    <p:extLst>
      <p:ext uri="{BB962C8B-B14F-4D97-AF65-F5344CB8AC3E}">
        <p14:creationId xmlns:p14="http://schemas.microsoft.com/office/powerpoint/2010/main" val="40503255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özet ve sonraki konuya hazırlık</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3" name="Metin kutusu 2">
            <a:extLst>
              <a:ext uri="{FF2B5EF4-FFF2-40B4-BE49-F238E27FC236}">
                <a16:creationId xmlns:a16="http://schemas.microsoft.com/office/drawing/2014/main" id="{6BCB105C-E2C7-33FD-AA54-34162EEFBD53}"/>
              </a:ext>
            </a:extLst>
          </p:cNvPr>
          <p:cNvSpPr txBox="1"/>
          <p:nvPr/>
        </p:nvSpPr>
        <p:spPr>
          <a:xfrm>
            <a:off x="5081154" y="1506681"/>
            <a:ext cx="6182591" cy="3139321"/>
          </a:xfrm>
          <a:prstGeom prst="rect">
            <a:avLst/>
          </a:prstGeom>
          <a:noFill/>
        </p:spPr>
        <p:txBody>
          <a:bodyPr wrap="square" rtlCol="0">
            <a:spAutoFit/>
          </a:bodyPr>
          <a:lstStyle/>
          <a:p>
            <a:pPr marL="285750" indent="-285750">
              <a:buFont typeface="Arial" panose="020B0604020202020204" pitchFamily="34" charset="0"/>
              <a:buChar char="•"/>
            </a:pPr>
            <a:r>
              <a:rPr lang="tr-TR" dirty="0"/>
              <a:t>Dış çevre sağlık kurumunun sınırları dışında kalan her şeyi içerir. </a:t>
            </a:r>
          </a:p>
          <a:p>
            <a:pPr marL="285750" indent="-285750">
              <a:buFont typeface="Arial" panose="020B0604020202020204" pitchFamily="34" charset="0"/>
              <a:buChar char="•"/>
            </a:pPr>
            <a:r>
              <a:rPr lang="tr-TR" dirty="0"/>
              <a:t>Dış çevre, fırsatlar ve tehditler barındırır; çevresel değişimler yöneticileri çevresel belirsizlikler ve kaynak bağımlılığı problemleriyle </a:t>
            </a:r>
            <a:r>
              <a:rPr lang="tr-TR" dirty="0" err="1"/>
              <a:t>yüzyüze</a:t>
            </a:r>
            <a:r>
              <a:rPr lang="tr-TR" dirty="0"/>
              <a:t> bırakır. </a:t>
            </a:r>
          </a:p>
          <a:p>
            <a:pPr marL="285750" indent="-285750">
              <a:buFont typeface="Arial" panose="020B0604020202020204" pitchFamily="34" charset="0"/>
              <a:buChar char="•"/>
            </a:pPr>
            <a:r>
              <a:rPr lang="tr-TR" dirty="0"/>
              <a:t>Sağlık kurumlarının çevresini, genel çevre, görev çevresi ve hizmet bölgesi olarak üç ana katman halinde incelemek mümkündür</a:t>
            </a:r>
          </a:p>
          <a:p>
            <a:pPr marL="285750" indent="-285750">
              <a:buFont typeface="Arial" panose="020B0604020202020204" pitchFamily="34" charset="0"/>
              <a:buChar char="•"/>
            </a:pPr>
            <a:r>
              <a:rPr lang="tr-TR" dirty="0"/>
              <a:t>Sağlık kurumları yöneticilerinin strateji geliştirme sürecinde dış çevre şartlarındaki gelişmelere odaklanması, geleceğe yönelik varsayımlar geliştirmesi gerekir.</a:t>
            </a:r>
          </a:p>
        </p:txBody>
      </p:sp>
      <p:sp>
        <p:nvSpPr>
          <p:cNvPr id="4" name="Rectangle 39">
            <a:extLst>
              <a:ext uri="{FF2B5EF4-FFF2-40B4-BE49-F238E27FC236}">
                <a16:creationId xmlns:a16="http://schemas.microsoft.com/office/drawing/2014/main" id="{045A3729-3097-9D3B-9C59-B9E8560F4798}"/>
              </a:ext>
            </a:extLst>
          </p:cNvPr>
          <p:cNvSpPr/>
          <p:nvPr/>
        </p:nvSpPr>
        <p:spPr>
          <a:xfrm>
            <a:off x="4933073" y="1590519"/>
            <a:ext cx="91692" cy="2981481"/>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45">
            <a:extLst>
              <a:ext uri="{FF2B5EF4-FFF2-40B4-BE49-F238E27FC236}">
                <a16:creationId xmlns:a16="http://schemas.microsoft.com/office/drawing/2014/main" id="{9647124A-652F-EA2D-FE6A-35D60281591E}"/>
              </a:ext>
            </a:extLst>
          </p:cNvPr>
          <p:cNvSpPr/>
          <p:nvPr/>
        </p:nvSpPr>
        <p:spPr>
          <a:xfrm flipH="1">
            <a:off x="4914411" y="5273412"/>
            <a:ext cx="91692" cy="117739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p>
        </p:txBody>
      </p:sp>
      <p:sp>
        <p:nvSpPr>
          <p:cNvPr id="9" name="Metin kutusu 8">
            <a:extLst>
              <a:ext uri="{FF2B5EF4-FFF2-40B4-BE49-F238E27FC236}">
                <a16:creationId xmlns:a16="http://schemas.microsoft.com/office/drawing/2014/main" id="{C6B1F735-6D10-6C71-BDF6-CAE9D82597A0}"/>
              </a:ext>
            </a:extLst>
          </p:cNvPr>
          <p:cNvSpPr txBox="1"/>
          <p:nvPr/>
        </p:nvSpPr>
        <p:spPr>
          <a:xfrm>
            <a:off x="3991479" y="1475221"/>
            <a:ext cx="962376" cy="461665"/>
          </a:xfrm>
          <a:prstGeom prst="rect">
            <a:avLst/>
          </a:prstGeom>
          <a:noFill/>
        </p:spPr>
        <p:txBody>
          <a:bodyPr wrap="square" rtlCol="0">
            <a:spAutoFit/>
          </a:bodyPr>
          <a:lstStyle/>
          <a:p>
            <a:pPr algn="r"/>
            <a:r>
              <a:rPr lang="tr-TR" sz="2400" b="1" dirty="0">
                <a:solidFill>
                  <a:schemeClr val="accent1">
                    <a:lumMod val="50000"/>
                  </a:schemeClr>
                </a:solidFill>
              </a:rPr>
              <a:t>özet</a:t>
            </a:r>
            <a:endParaRPr lang="tr-TR" sz="2000" b="1" dirty="0">
              <a:solidFill>
                <a:schemeClr val="accent1">
                  <a:lumMod val="50000"/>
                </a:schemeClr>
              </a:solidFill>
            </a:endParaRPr>
          </a:p>
        </p:txBody>
      </p:sp>
      <p:sp>
        <p:nvSpPr>
          <p:cNvPr id="10" name="Metin kutusu 9">
            <a:extLst>
              <a:ext uri="{FF2B5EF4-FFF2-40B4-BE49-F238E27FC236}">
                <a16:creationId xmlns:a16="http://schemas.microsoft.com/office/drawing/2014/main" id="{049D0FD6-1DA6-7FE1-FBD0-B71C419D7A58}"/>
              </a:ext>
            </a:extLst>
          </p:cNvPr>
          <p:cNvSpPr txBox="1"/>
          <p:nvPr/>
        </p:nvSpPr>
        <p:spPr>
          <a:xfrm>
            <a:off x="3055739" y="5199548"/>
            <a:ext cx="1829916" cy="707886"/>
          </a:xfrm>
          <a:prstGeom prst="rect">
            <a:avLst/>
          </a:prstGeom>
          <a:noFill/>
        </p:spPr>
        <p:txBody>
          <a:bodyPr wrap="square" rtlCol="0">
            <a:spAutoFit/>
          </a:bodyPr>
          <a:lstStyle/>
          <a:p>
            <a:pPr algn="r"/>
            <a:r>
              <a:rPr lang="tr-TR" sz="2000" b="1" dirty="0">
                <a:solidFill>
                  <a:srgbClr val="339933"/>
                </a:solidFill>
              </a:rPr>
              <a:t>     bir sonraki konunun amacı</a:t>
            </a:r>
            <a:endParaRPr lang="tr-TR" b="1" dirty="0">
              <a:solidFill>
                <a:srgbClr val="339933"/>
              </a:solidFill>
            </a:endParaRPr>
          </a:p>
        </p:txBody>
      </p:sp>
      <p:sp>
        <p:nvSpPr>
          <p:cNvPr id="11" name="Metin kutusu 10">
            <a:extLst>
              <a:ext uri="{FF2B5EF4-FFF2-40B4-BE49-F238E27FC236}">
                <a16:creationId xmlns:a16="http://schemas.microsoft.com/office/drawing/2014/main" id="{6CB5C8B4-A394-88C6-75F7-43522614FE29}"/>
              </a:ext>
            </a:extLst>
          </p:cNvPr>
          <p:cNvSpPr txBox="1"/>
          <p:nvPr/>
        </p:nvSpPr>
        <p:spPr>
          <a:xfrm>
            <a:off x="5299365" y="5263021"/>
            <a:ext cx="6380018" cy="1200329"/>
          </a:xfrm>
          <a:prstGeom prst="rect">
            <a:avLst/>
          </a:prstGeom>
          <a:noFill/>
        </p:spPr>
        <p:txBody>
          <a:bodyPr wrap="square" rtlCol="0">
            <a:spAutoFit/>
          </a:bodyPr>
          <a:lstStyle/>
          <a:p>
            <a:r>
              <a:rPr lang="tr-TR" dirty="0"/>
              <a:t>Belirsizlikleri makul ölçüde gidermek, fırsat ve tehditleri daha belirgin hale getirmek için dış çevreyi nasıl analiz edebiliriz?.  Dış çevre analizi sürecinin aşamaları nelerdir?. Diğer derste bu soruların yanıtını bulmaya çalışalım.</a:t>
            </a:r>
          </a:p>
        </p:txBody>
      </p:sp>
    </p:spTree>
    <p:extLst>
      <p:ext uri="{BB962C8B-B14F-4D97-AF65-F5344CB8AC3E}">
        <p14:creationId xmlns:p14="http://schemas.microsoft.com/office/powerpoint/2010/main" val="28087138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0133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752114" y="6321927"/>
            <a:ext cx="2743200" cy="365125"/>
          </a:xfrm>
        </p:spPr>
        <p:txBody>
          <a:bodyPr/>
          <a:lstStyle/>
          <a:p>
            <a:fld id="{585A37CE-56CC-4263-A743-6EA01FAEC455}" type="slidenum">
              <a:rPr lang="en-US" smtClean="0"/>
              <a:t>3</a:t>
            </a:fld>
            <a:endParaRPr lang="en-US" dirty="0"/>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9" name="Rectangle: Rounded Corners 5">
            <a:extLst>
              <a:ext uri="{FF2B5EF4-FFF2-40B4-BE49-F238E27FC236}">
                <a16:creationId xmlns:a16="http://schemas.microsoft.com/office/drawing/2014/main" id="{340CA809-F3F8-D25D-D0AA-001DECBFE1D9}"/>
              </a:ext>
            </a:extLst>
          </p:cNvPr>
          <p:cNvSpPr/>
          <p:nvPr/>
        </p:nvSpPr>
        <p:spPr>
          <a:xfrm>
            <a:off x="352424" y="407192"/>
            <a:ext cx="574357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dış çevreyi niçin incelemeliyiz?</a:t>
            </a:r>
            <a:endParaRPr lang="en-US" sz="2000" b="1" dirty="0">
              <a:solidFill>
                <a:schemeClr val="bg1"/>
              </a:solidFill>
              <a:latin typeface="+mj-lt"/>
            </a:endParaRPr>
          </a:p>
        </p:txBody>
      </p:sp>
      <p:sp>
        <p:nvSpPr>
          <p:cNvPr id="30" name="Oval 29">
            <a:extLst>
              <a:ext uri="{FF2B5EF4-FFF2-40B4-BE49-F238E27FC236}">
                <a16:creationId xmlns:a16="http://schemas.microsoft.com/office/drawing/2014/main" id="{15B27DB7-DEF8-52BD-B170-2CCB0DA51F91}"/>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1" name="Straight Connector 7">
            <a:extLst>
              <a:ext uri="{FF2B5EF4-FFF2-40B4-BE49-F238E27FC236}">
                <a16:creationId xmlns:a16="http://schemas.microsoft.com/office/drawing/2014/main" id="{02D76C29-39F9-7E38-8C19-325BA02AA997}"/>
              </a:ext>
            </a:extLst>
          </p:cNvPr>
          <p:cNvCxnSpPr>
            <a:cxnSpLocks/>
            <a:stCxn id="29" idx="3"/>
          </p:cNvCxnSpPr>
          <p:nvPr/>
        </p:nvCxnSpPr>
        <p:spPr>
          <a:xfrm>
            <a:off x="6096000" y="747711"/>
            <a:ext cx="609600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7168F91B-98ED-2C5C-1C8A-424B68EE4B21}"/>
              </a:ext>
            </a:extLst>
          </p:cNvPr>
          <p:cNvSpPr txBox="1"/>
          <p:nvPr/>
        </p:nvSpPr>
        <p:spPr>
          <a:xfrm>
            <a:off x="4833257" y="3429000"/>
            <a:ext cx="6662057" cy="2031325"/>
          </a:xfrm>
          <a:prstGeom prst="rect">
            <a:avLst/>
          </a:prstGeom>
          <a:noFill/>
        </p:spPr>
        <p:txBody>
          <a:bodyPr wrap="square" rtlCol="0">
            <a:spAutoFit/>
          </a:bodyPr>
          <a:lstStyle/>
          <a:p>
            <a:pPr marL="285750" indent="-285750">
              <a:buFont typeface="Arial" panose="020B0604020202020204" pitchFamily="34" charset="0"/>
              <a:buChar char="•"/>
            </a:pPr>
            <a:r>
              <a:rPr lang="tr-TR" dirty="0"/>
              <a:t>Sağlık kurumları dış çevre ile etkileşim halinde olan açık sistemlerdir. </a:t>
            </a:r>
          </a:p>
          <a:p>
            <a:pPr marL="285750" indent="-285750">
              <a:buFont typeface="Arial" panose="020B0604020202020204" pitchFamily="34" charset="0"/>
              <a:buChar char="•"/>
            </a:pPr>
            <a:r>
              <a:rPr lang="tr-TR" dirty="0"/>
              <a:t>Dış çevredeki gelişmelere uygun yanıtlar vermek (strateji) zorundadır.</a:t>
            </a:r>
          </a:p>
          <a:p>
            <a:pPr marL="285750" indent="-285750">
              <a:buFont typeface="Arial" panose="020B0604020202020204" pitchFamily="34" charset="0"/>
              <a:buChar char="•"/>
            </a:pPr>
            <a:r>
              <a:rPr lang="tr-TR" dirty="0"/>
              <a:t>Dış çevredeki gelişmeler hakkında (fırsatlar ve tehditler, çevresel belirsizlik, kaynak bağımlılığı) bilgi sahibi olmadan, dış çevreyi anlamadan strateji geliştirmek mümkün değildir.</a:t>
            </a:r>
          </a:p>
        </p:txBody>
      </p:sp>
      <p:sp>
        <p:nvSpPr>
          <p:cNvPr id="6" name="Dikdörtgen 5">
            <a:extLst>
              <a:ext uri="{FF2B5EF4-FFF2-40B4-BE49-F238E27FC236}">
                <a16:creationId xmlns:a16="http://schemas.microsoft.com/office/drawing/2014/main" id="{85BF122C-7803-3747-7EA7-2633058A875D}"/>
              </a:ext>
            </a:extLst>
          </p:cNvPr>
          <p:cNvSpPr/>
          <p:nvPr/>
        </p:nvSpPr>
        <p:spPr>
          <a:xfrm flipH="1">
            <a:off x="4810396" y="3521331"/>
            <a:ext cx="45719" cy="1938993"/>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52538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sistem yaklaşımı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6" name="Rectangle 39">
            <a:extLst>
              <a:ext uri="{FF2B5EF4-FFF2-40B4-BE49-F238E27FC236}">
                <a16:creationId xmlns:a16="http://schemas.microsoft.com/office/drawing/2014/main" id="{A78699D1-FC34-28D5-2C70-176FCDB9E904}"/>
              </a:ext>
            </a:extLst>
          </p:cNvPr>
          <p:cNvSpPr/>
          <p:nvPr/>
        </p:nvSpPr>
        <p:spPr>
          <a:xfrm flipH="1">
            <a:off x="5319382" y="3161955"/>
            <a:ext cx="45719" cy="439661"/>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Metin kutusu 6">
            <a:extLst>
              <a:ext uri="{FF2B5EF4-FFF2-40B4-BE49-F238E27FC236}">
                <a16:creationId xmlns:a16="http://schemas.microsoft.com/office/drawing/2014/main" id="{087F3531-4C4C-3E99-FC23-E8B0D8738EA0}"/>
              </a:ext>
            </a:extLst>
          </p:cNvPr>
          <p:cNvSpPr txBox="1"/>
          <p:nvPr/>
        </p:nvSpPr>
        <p:spPr>
          <a:xfrm>
            <a:off x="5365102" y="3047009"/>
            <a:ext cx="6075163" cy="646331"/>
          </a:xfrm>
          <a:prstGeom prst="rect">
            <a:avLst/>
          </a:prstGeom>
          <a:noFill/>
        </p:spPr>
        <p:txBody>
          <a:bodyPr wrap="square" rtlCol="0">
            <a:spAutoFit/>
          </a:bodyPr>
          <a:lstStyle/>
          <a:p>
            <a:r>
              <a:rPr lang="tr-TR" dirty="0"/>
              <a:t>Sistem, birbirini destekleyerek veya tamamlayarak ortak amaçlara hizmet eden parçalar bütünüdür.</a:t>
            </a:r>
          </a:p>
        </p:txBody>
      </p:sp>
    </p:spTree>
    <p:extLst>
      <p:ext uri="{BB962C8B-B14F-4D97-AF65-F5344CB8AC3E}">
        <p14:creationId xmlns:p14="http://schemas.microsoft.com/office/powerpoint/2010/main" val="1980816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sistem modeli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0" name="Metin kutusu 9">
            <a:extLst>
              <a:ext uri="{FF2B5EF4-FFF2-40B4-BE49-F238E27FC236}">
                <a16:creationId xmlns:a16="http://schemas.microsoft.com/office/drawing/2014/main" id="{3FC4939B-6082-0CE1-0CF0-6E1DBF7D19BA}"/>
              </a:ext>
            </a:extLst>
          </p:cNvPr>
          <p:cNvSpPr txBox="1"/>
          <p:nvPr/>
        </p:nvSpPr>
        <p:spPr>
          <a:xfrm>
            <a:off x="410547" y="2095110"/>
            <a:ext cx="1418253" cy="369332"/>
          </a:xfrm>
          <a:prstGeom prst="rect">
            <a:avLst/>
          </a:prstGeom>
          <a:noFill/>
        </p:spPr>
        <p:txBody>
          <a:bodyPr wrap="square" rtlCol="0">
            <a:spAutoFit/>
          </a:bodyPr>
          <a:lstStyle/>
          <a:p>
            <a:r>
              <a:rPr lang="tr-TR" b="1" dirty="0">
                <a:solidFill>
                  <a:schemeClr val="accent6">
                    <a:lumMod val="50000"/>
                  </a:schemeClr>
                </a:solidFill>
              </a:rPr>
              <a:t>DIŞ ÇEVRE</a:t>
            </a:r>
          </a:p>
        </p:txBody>
      </p:sp>
      <p:sp>
        <p:nvSpPr>
          <p:cNvPr id="11" name="Ok: Sağ 10">
            <a:extLst>
              <a:ext uri="{FF2B5EF4-FFF2-40B4-BE49-F238E27FC236}">
                <a16:creationId xmlns:a16="http://schemas.microsoft.com/office/drawing/2014/main" id="{805B6615-32B2-54EE-A5C9-57758FA58A8F}"/>
              </a:ext>
            </a:extLst>
          </p:cNvPr>
          <p:cNvSpPr/>
          <p:nvPr/>
        </p:nvSpPr>
        <p:spPr>
          <a:xfrm>
            <a:off x="2100355" y="3853544"/>
            <a:ext cx="503854" cy="821093"/>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32" name="Grup 31">
            <a:extLst>
              <a:ext uri="{FF2B5EF4-FFF2-40B4-BE49-F238E27FC236}">
                <a16:creationId xmlns:a16="http://schemas.microsoft.com/office/drawing/2014/main" id="{B28AD54A-87F2-B60F-98BE-B236061E7635}"/>
              </a:ext>
            </a:extLst>
          </p:cNvPr>
          <p:cNvGrpSpPr/>
          <p:nvPr/>
        </p:nvGrpSpPr>
        <p:grpSpPr>
          <a:xfrm>
            <a:off x="2848948" y="2766550"/>
            <a:ext cx="3803779" cy="2879213"/>
            <a:chOff x="2848948" y="2766550"/>
            <a:chExt cx="3803779" cy="2879213"/>
          </a:xfrm>
        </p:grpSpPr>
        <p:sp>
          <p:nvSpPr>
            <p:cNvPr id="12" name="Ok: Sağ 11">
              <a:extLst>
                <a:ext uri="{FF2B5EF4-FFF2-40B4-BE49-F238E27FC236}">
                  <a16:creationId xmlns:a16="http://schemas.microsoft.com/office/drawing/2014/main" id="{05A6C9D9-D0BA-27D4-F852-52DF15B3888A}"/>
                </a:ext>
              </a:extLst>
            </p:cNvPr>
            <p:cNvSpPr/>
            <p:nvPr/>
          </p:nvSpPr>
          <p:spPr>
            <a:xfrm>
              <a:off x="2848948" y="2767298"/>
              <a:ext cx="3803779" cy="2878465"/>
            </a:xfrm>
            <a:prstGeom prst="rightArrow">
              <a:avLst>
                <a:gd name="adj1" fmla="val 57780"/>
                <a:gd name="adj2" fmla="val 50000"/>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dirty="0"/>
            </a:p>
          </p:txBody>
        </p:sp>
        <p:sp>
          <p:nvSpPr>
            <p:cNvPr id="13" name="Dikdörtgen 12">
              <a:extLst>
                <a:ext uri="{FF2B5EF4-FFF2-40B4-BE49-F238E27FC236}">
                  <a16:creationId xmlns:a16="http://schemas.microsoft.com/office/drawing/2014/main" id="{A78E3A49-7B9A-4A39-4971-C4A28752BC93}"/>
                </a:ext>
              </a:extLst>
            </p:cNvPr>
            <p:cNvSpPr/>
            <p:nvPr/>
          </p:nvSpPr>
          <p:spPr>
            <a:xfrm>
              <a:off x="3219059" y="3942181"/>
              <a:ext cx="1184988" cy="513183"/>
            </a:xfrm>
            <a:prstGeom prst="rect">
              <a:avLst/>
            </a:prstGeom>
            <a:solidFill>
              <a:srgbClr val="FFCCFF"/>
            </a:solidFill>
            <a:ln>
              <a:solidFill>
                <a:srgbClr val="FFCCFF"/>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dirty="0"/>
                <a:t>Poliklinik</a:t>
              </a:r>
            </a:p>
            <a:p>
              <a:pPr algn="ctr"/>
              <a:r>
                <a:rPr lang="tr-TR" sz="1600" dirty="0"/>
                <a:t>Hizmetleri</a:t>
              </a:r>
            </a:p>
          </p:txBody>
        </p:sp>
        <p:sp>
          <p:nvSpPr>
            <p:cNvPr id="14" name="Dikdörtgen 13">
              <a:extLst>
                <a:ext uri="{FF2B5EF4-FFF2-40B4-BE49-F238E27FC236}">
                  <a16:creationId xmlns:a16="http://schemas.microsoft.com/office/drawing/2014/main" id="{38A7C2E6-AC27-AEAA-F3D7-76994B3471F7}"/>
                </a:ext>
              </a:extLst>
            </p:cNvPr>
            <p:cNvSpPr/>
            <p:nvPr/>
          </p:nvSpPr>
          <p:spPr>
            <a:xfrm>
              <a:off x="5162938" y="3985706"/>
              <a:ext cx="1184988" cy="513183"/>
            </a:xfrm>
            <a:prstGeom prst="rect">
              <a:avLst/>
            </a:prstGeom>
            <a:solidFill>
              <a:schemeClr val="accent6">
                <a:lumMod val="60000"/>
                <a:lumOff val="4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dirty="0"/>
                <a:t>Yataklı</a:t>
              </a:r>
            </a:p>
            <a:p>
              <a:pPr algn="ctr"/>
              <a:r>
                <a:rPr lang="tr-TR" sz="1600" dirty="0"/>
                <a:t>Tedavi</a:t>
              </a:r>
            </a:p>
          </p:txBody>
        </p:sp>
        <p:sp>
          <p:nvSpPr>
            <p:cNvPr id="15" name="Dikdörtgen 14">
              <a:extLst>
                <a:ext uri="{FF2B5EF4-FFF2-40B4-BE49-F238E27FC236}">
                  <a16:creationId xmlns:a16="http://schemas.microsoft.com/office/drawing/2014/main" id="{AA442CD7-6113-28C9-A72A-A0CDF657CB8D}"/>
                </a:ext>
              </a:extLst>
            </p:cNvPr>
            <p:cNvSpPr/>
            <p:nvPr/>
          </p:nvSpPr>
          <p:spPr>
            <a:xfrm>
              <a:off x="4257872" y="4351149"/>
              <a:ext cx="1184988" cy="513183"/>
            </a:xfrm>
            <a:prstGeom prst="rect">
              <a:avLst/>
            </a:prstGeom>
            <a:solidFill>
              <a:schemeClr val="tx2">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dirty="0"/>
                <a:t>Tanı</a:t>
              </a:r>
            </a:p>
            <a:p>
              <a:pPr algn="ctr"/>
              <a:r>
                <a:rPr lang="tr-TR" sz="1600" dirty="0"/>
                <a:t>Hizmetleri</a:t>
              </a:r>
            </a:p>
          </p:txBody>
        </p:sp>
        <p:sp>
          <p:nvSpPr>
            <p:cNvPr id="17" name="Dikdörtgen 16">
              <a:extLst>
                <a:ext uri="{FF2B5EF4-FFF2-40B4-BE49-F238E27FC236}">
                  <a16:creationId xmlns:a16="http://schemas.microsoft.com/office/drawing/2014/main" id="{D85FF50D-667F-16AF-712A-D4D0EE8EB402}"/>
                </a:ext>
              </a:extLst>
            </p:cNvPr>
            <p:cNvSpPr/>
            <p:nvPr/>
          </p:nvSpPr>
          <p:spPr>
            <a:xfrm>
              <a:off x="2945362" y="3480697"/>
              <a:ext cx="1076133" cy="310227"/>
            </a:xfrm>
            <a:prstGeom prst="rect">
              <a:avLst/>
            </a:prstGeom>
            <a:solidFill>
              <a:schemeClr val="accent3">
                <a:lumMod val="60000"/>
                <a:lumOff val="40000"/>
              </a:schemeClr>
            </a:solidFill>
            <a:ln>
              <a:solidFill>
                <a:srgbClr val="FFCCFF"/>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dirty="0"/>
                <a:t>İdari </a:t>
              </a:r>
              <a:r>
                <a:rPr lang="tr-TR" sz="1600" dirty="0" err="1"/>
                <a:t>Hiz</a:t>
              </a:r>
              <a:r>
                <a:rPr lang="tr-TR" sz="1600" dirty="0"/>
                <a:t>.</a:t>
              </a:r>
            </a:p>
          </p:txBody>
        </p:sp>
        <p:sp>
          <p:nvSpPr>
            <p:cNvPr id="16" name="Dikdörtgen 15">
              <a:extLst>
                <a:ext uri="{FF2B5EF4-FFF2-40B4-BE49-F238E27FC236}">
                  <a16:creationId xmlns:a16="http://schemas.microsoft.com/office/drawing/2014/main" id="{82AB6D06-7F31-A10A-0C26-FEDF9856D21C}"/>
                </a:ext>
              </a:extLst>
            </p:cNvPr>
            <p:cNvSpPr/>
            <p:nvPr/>
          </p:nvSpPr>
          <p:spPr>
            <a:xfrm>
              <a:off x="4242314" y="3561164"/>
              <a:ext cx="1184988" cy="513183"/>
            </a:xfrm>
            <a:prstGeom prst="rect">
              <a:avLst/>
            </a:prstGeom>
            <a:solidFill>
              <a:schemeClr val="accent4">
                <a:lumMod val="60000"/>
                <a:lumOff val="4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dirty="0"/>
                <a:t>Girişimsel</a:t>
              </a:r>
            </a:p>
            <a:p>
              <a:pPr algn="ctr"/>
              <a:r>
                <a:rPr lang="tr-TR" sz="1600" dirty="0"/>
                <a:t>Hizmetler</a:t>
              </a:r>
            </a:p>
          </p:txBody>
        </p:sp>
        <p:sp>
          <p:nvSpPr>
            <p:cNvPr id="18" name="Dikdörtgen 17">
              <a:extLst>
                <a:ext uri="{FF2B5EF4-FFF2-40B4-BE49-F238E27FC236}">
                  <a16:creationId xmlns:a16="http://schemas.microsoft.com/office/drawing/2014/main" id="{FB02397F-AD66-0730-458E-9BDE0ACFDAD0}"/>
                </a:ext>
              </a:extLst>
            </p:cNvPr>
            <p:cNvSpPr/>
            <p:nvPr/>
          </p:nvSpPr>
          <p:spPr>
            <a:xfrm>
              <a:off x="2908038" y="4572374"/>
              <a:ext cx="1184988" cy="310227"/>
            </a:xfrm>
            <a:prstGeom prst="rect">
              <a:avLst/>
            </a:prstGeom>
            <a:solidFill>
              <a:schemeClr val="accent3">
                <a:lumMod val="60000"/>
                <a:lumOff val="40000"/>
              </a:schemeClr>
            </a:solidFill>
            <a:ln>
              <a:solidFill>
                <a:srgbClr val="FFCCFF"/>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dirty="0"/>
                <a:t>Destek </a:t>
              </a:r>
              <a:r>
                <a:rPr lang="tr-TR" sz="1600" dirty="0" err="1"/>
                <a:t>Hiz</a:t>
              </a:r>
              <a:r>
                <a:rPr lang="tr-TR" sz="1600" dirty="0"/>
                <a:t>.</a:t>
              </a:r>
            </a:p>
          </p:txBody>
        </p:sp>
        <p:sp>
          <p:nvSpPr>
            <p:cNvPr id="19" name="Metin kutusu 18">
              <a:extLst>
                <a:ext uri="{FF2B5EF4-FFF2-40B4-BE49-F238E27FC236}">
                  <a16:creationId xmlns:a16="http://schemas.microsoft.com/office/drawing/2014/main" id="{D4DFB772-8529-1EB0-5C46-26C3C5B8DCB1}"/>
                </a:ext>
              </a:extLst>
            </p:cNvPr>
            <p:cNvSpPr txBox="1"/>
            <p:nvPr/>
          </p:nvSpPr>
          <p:spPr>
            <a:xfrm>
              <a:off x="2998235" y="2766550"/>
              <a:ext cx="2214465" cy="646331"/>
            </a:xfrm>
            <a:prstGeom prst="rect">
              <a:avLst/>
            </a:prstGeom>
            <a:noFill/>
          </p:spPr>
          <p:txBody>
            <a:bodyPr wrap="square" rtlCol="0">
              <a:spAutoFit/>
            </a:bodyPr>
            <a:lstStyle/>
            <a:p>
              <a:pPr algn="ctr"/>
              <a:r>
                <a:rPr lang="tr-TR" b="1" dirty="0">
                  <a:solidFill>
                    <a:schemeClr val="tx2">
                      <a:lumMod val="75000"/>
                    </a:schemeClr>
                  </a:solidFill>
                </a:rPr>
                <a:t>İÇ ÇEVRE</a:t>
              </a:r>
            </a:p>
            <a:p>
              <a:pPr algn="ctr"/>
              <a:r>
                <a:rPr lang="tr-TR" b="1" dirty="0">
                  <a:solidFill>
                    <a:schemeClr val="tx2">
                      <a:lumMod val="75000"/>
                    </a:schemeClr>
                  </a:solidFill>
                </a:rPr>
                <a:t>Dönüşüm Süreci</a:t>
              </a:r>
            </a:p>
          </p:txBody>
        </p:sp>
      </p:grpSp>
      <p:sp>
        <p:nvSpPr>
          <p:cNvPr id="22" name="Metin kutusu 21">
            <a:extLst>
              <a:ext uri="{FF2B5EF4-FFF2-40B4-BE49-F238E27FC236}">
                <a16:creationId xmlns:a16="http://schemas.microsoft.com/office/drawing/2014/main" id="{1275C2CA-8818-E356-04C5-C8BF8105C06F}"/>
              </a:ext>
            </a:extLst>
          </p:cNvPr>
          <p:cNvSpPr txBox="1"/>
          <p:nvPr/>
        </p:nvSpPr>
        <p:spPr>
          <a:xfrm>
            <a:off x="9932429" y="2095110"/>
            <a:ext cx="1418253" cy="369332"/>
          </a:xfrm>
          <a:prstGeom prst="rect">
            <a:avLst/>
          </a:prstGeom>
          <a:noFill/>
        </p:spPr>
        <p:txBody>
          <a:bodyPr wrap="square" rtlCol="0">
            <a:spAutoFit/>
          </a:bodyPr>
          <a:lstStyle/>
          <a:p>
            <a:r>
              <a:rPr lang="tr-TR" b="1" dirty="0">
                <a:solidFill>
                  <a:schemeClr val="accent6">
                    <a:lumMod val="50000"/>
                  </a:schemeClr>
                </a:solidFill>
              </a:rPr>
              <a:t>DIŞ ÇEVRE</a:t>
            </a:r>
          </a:p>
        </p:txBody>
      </p:sp>
      <p:grpSp>
        <p:nvGrpSpPr>
          <p:cNvPr id="33" name="Grup 32">
            <a:extLst>
              <a:ext uri="{FF2B5EF4-FFF2-40B4-BE49-F238E27FC236}">
                <a16:creationId xmlns:a16="http://schemas.microsoft.com/office/drawing/2014/main" id="{0F6B8995-E9D3-1288-ADC4-2E820A78629A}"/>
              </a:ext>
            </a:extLst>
          </p:cNvPr>
          <p:cNvGrpSpPr/>
          <p:nvPr/>
        </p:nvGrpSpPr>
        <p:grpSpPr>
          <a:xfrm>
            <a:off x="6805122" y="2630847"/>
            <a:ext cx="1670180" cy="2942634"/>
            <a:chOff x="6805122" y="2630847"/>
            <a:chExt cx="1670180" cy="2942634"/>
          </a:xfrm>
        </p:grpSpPr>
        <p:sp>
          <p:nvSpPr>
            <p:cNvPr id="20" name="Metin kutusu 19">
              <a:extLst>
                <a:ext uri="{FF2B5EF4-FFF2-40B4-BE49-F238E27FC236}">
                  <a16:creationId xmlns:a16="http://schemas.microsoft.com/office/drawing/2014/main" id="{2F33F1A5-0A4E-CF23-510D-BC1D2458FA2E}"/>
                </a:ext>
              </a:extLst>
            </p:cNvPr>
            <p:cNvSpPr txBox="1"/>
            <p:nvPr/>
          </p:nvSpPr>
          <p:spPr>
            <a:xfrm>
              <a:off x="6805122" y="2914257"/>
              <a:ext cx="1670180" cy="2585323"/>
            </a:xfrm>
            <a:prstGeom prst="rect">
              <a:avLst/>
            </a:prstGeom>
            <a:noFill/>
            <a:ln>
              <a:noFill/>
            </a:ln>
          </p:spPr>
          <p:txBody>
            <a:bodyPr wrap="square" rtlCol="0">
              <a:spAutoFit/>
            </a:bodyPr>
            <a:lstStyle/>
            <a:p>
              <a:r>
                <a:rPr lang="tr-TR" dirty="0">
                  <a:solidFill>
                    <a:schemeClr val="accent2">
                      <a:lumMod val="50000"/>
                    </a:schemeClr>
                  </a:solidFill>
                </a:rPr>
                <a:t>Hasta sayısı</a:t>
              </a:r>
            </a:p>
            <a:p>
              <a:r>
                <a:rPr lang="tr-TR" dirty="0">
                  <a:solidFill>
                    <a:schemeClr val="accent2">
                      <a:lumMod val="50000"/>
                    </a:schemeClr>
                  </a:solidFill>
                </a:rPr>
                <a:t>İşlem sayısı</a:t>
              </a:r>
            </a:p>
            <a:p>
              <a:r>
                <a:rPr lang="tr-TR" dirty="0">
                  <a:solidFill>
                    <a:schemeClr val="accent2">
                      <a:lumMod val="50000"/>
                    </a:schemeClr>
                  </a:solidFill>
                </a:rPr>
                <a:t>Hasta günü</a:t>
              </a:r>
            </a:p>
            <a:p>
              <a:r>
                <a:rPr lang="tr-TR" dirty="0">
                  <a:solidFill>
                    <a:schemeClr val="accent2">
                      <a:lumMod val="50000"/>
                    </a:schemeClr>
                  </a:solidFill>
                </a:rPr>
                <a:t>Kalite</a:t>
              </a:r>
            </a:p>
            <a:p>
              <a:r>
                <a:rPr lang="tr-TR" dirty="0">
                  <a:solidFill>
                    <a:schemeClr val="accent2">
                      <a:lumMod val="50000"/>
                    </a:schemeClr>
                  </a:solidFill>
                </a:rPr>
                <a:t>Maliyet</a:t>
              </a:r>
            </a:p>
            <a:p>
              <a:r>
                <a:rPr lang="tr-TR" dirty="0">
                  <a:solidFill>
                    <a:schemeClr val="accent2">
                      <a:lumMod val="50000"/>
                    </a:schemeClr>
                  </a:solidFill>
                </a:rPr>
                <a:t>Hasta tatmini</a:t>
              </a:r>
            </a:p>
            <a:p>
              <a:r>
                <a:rPr lang="tr-TR" dirty="0">
                  <a:solidFill>
                    <a:schemeClr val="accent2">
                      <a:lumMod val="50000"/>
                    </a:schemeClr>
                  </a:solidFill>
                </a:rPr>
                <a:t>Yayın sayısı</a:t>
              </a:r>
            </a:p>
            <a:p>
              <a:r>
                <a:rPr lang="tr-TR" dirty="0">
                  <a:solidFill>
                    <a:schemeClr val="accent2">
                      <a:lumMod val="50000"/>
                    </a:schemeClr>
                  </a:solidFill>
                </a:rPr>
                <a:t>Devamsızlık</a:t>
              </a:r>
            </a:p>
            <a:p>
              <a:r>
                <a:rPr lang="tr-TR" dirty="0">
                  <a:solidFill>
                    <a:schemeClr val="accent2">
                      <a:lumMod val="50000"/>
                    </a:schemeClr>
                  </a:solidFill>
                </a:rPr>
                <a:t>Diğer</a:t>
              </a:r>
            </a:p>
          </p:txBody>
        </p:sp>
        <p:sp>
          <p:nvSpPr>
            <p:cNvPr id="21" name="Sağ Köşeli Ayraç 20">
              <a:extLst>
                <a:ext uri="{FF2B5EF4-FFF2-40B4-BE49-F238E27FC236}">
                  <a16:creationId xmlns:a16="http://schemas.microsoft.com/office/drawing/2014/main" id="{1AF1EDFA-EC68-6902-EB12-152839FFF069}"/>
                </a:ext>
              </a:extLst>
            </p:cNvPr>
            <p:cNvSpPr/>
            <p:nvPr/>
          </p:nvSpPr>
          <p:spPr>
            <a:xfrm>
              <a:off x="8139401" y="2839612"/>
              <a:ext cx="149289" cy="2733869"/>
            </a:xfrm>
            <a:prstGeom prst="rightBracket">
              <a:avLst/>
            </a:prstGeom>
            <a:ln w="127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solidFill>
                  <a:schemeClr val="accent2">
                    <a:lumMod val="50000"/>
                  </a:schemeClr>
                </a:solidFill>
              </a:endParaRPr>
            </a:p>
          </p:txBody>
        </p:sp>
        <p:sp>
          <p:nvSpPr>
            <p:cNvPr id="23" name="Metin kutusu 22">
              <a:extLst>
                <a:ext uri="{FF2B5EF4-FFF2-40B4-BE49-F238E27FC236}">
                  <a16:creationId xmlns:a16="http://schemas.microsoft.com/office/drawing/2014/main" id="{1A31976C-5982-CFCA-22A0-C5D6AEFEF0CF}"/>
                </a:ext>
              </a:extLst>
            </p:cNvPr>
            <p:cNvSpPr txBox="1"/>
            <p:nvPr/>
          </p:nvSpPr>
          <p:spPr>
            <a:xfrm>
              <a:off x="7159689" y="2630847"/>
              <a:ext cx="1082352" cy="369332"/>
            </a:xfrm>
            <a:prstGeom prst="rect">
              <a:avLst/>
            </a:prstGeom>
            <a:noFill/>
          </p:spPr>
          <p:txBody>
            <a:bodyPr wrap="square" rtlCol="0">
              <a:spAutoFit/>
            </a:bodyPr>
            <a:lstStyle/>
            <a:p>
              <a:r>
                <a:rPr lang="tr-TR" b="1" dirty="0">
                  <a:solidFill>
                    <a:schemeClr val="accent2">
                      <a:lumMod val="50000"/>
                    </a:schemeClr>
                  </a:solidFill>
                </a:rPr>
                <a:t>ÇIKTILAR</a:t>
              </a:r>
            </a:p>
          </p:txBody>
        </p:sp>
      </p:grpSp>
      <p:grpSp>
        <p:nvGrpSpPr>
          <p:cNvPr id="38" name="Grup 37">
            <a:extLst>
              <a:ext uri="{FF2B5EF4-FFF2-40B4-BE49-F238E27FC236}">
                <a16:creationId xmlns:a16="http://schemas.microsoft.com/office/drawing/2014/main" id="{F8B39A1C-8A68-F228-7F80-B4ACF91BDF60}"/>
              </a:ext>
            </a:extLst>
          </p:cNvPr>
          <p:cNvGrpSpPr/>
          <p:nvPr/>
        </p:nvGrpSpPr>
        <p:grpSpPr>
          <a:xfrm>
            <a:off x="419877" y="2792578"/>
            <a:ext cx="1769708" cy="2927087"/>
            <a:chOff x="419877" y="2792578"/>
            <a:chExt cx="1769708" cy="2927087"/>
          </a:xfrm>
        </p:grpSpPr>
        <p:grpSp>
          <p:nvGrpSpPr>
            <p:cNvPr id="31" name="Grup 30">
              <a:extLst>
                <a:ext uri="{FF2B5EF4-FFF2-40B4-BE49-F238E27FC236}">
                  <a16:creationId xmlns:a16="http://schemas.microsoft.com/office/drawing/2014/main" id="{2E500819-0733-FC92-567C-7201853B0992}"/>
                </a:ext>
              </a:extLst>
            </p:cNvPr>
            <p:cNvGrpSpPr/>
            <p:nvPr/>
          </p:nvGrpSpPr>
          <p:grpSpPr>
            <a:xfrm>
              <a:off x="419877" y="2985796"/>
              <a:ext cx="1670180" cy="2733869"/>
              <a:chOff x="419877" y="2985796"/>
              <a:chExt cx="1670180" cy="2733869"/>
            </a:xfrm>
          </p:grpSpPr>
          <p:sp>
            <p:nvSpPr>
              <p:cNvPr id="5" name="Metin kutusu 4">
                <a:extLst>
                  <a:ext uri="{FF2B5EF4-FFF2-40B4-BE49-F238E27FC236}">
                    <a16:creationId xmlns:a16="http://schemas.microsoft.com/office/drawing/2014/main" id="{3BA7E6FF-5E1A-3010-0783-7AC80A04E737}"/>
                  </a:ext>
                </a:extLst>
              </p:cNvPr>
              <p:cNvSpPr txBox="1"/>
              <p:nvPr/>
            </p:nvSpPr>
            <p:spPr>
              <a:xfrm>
                <a:off x="419877" y="3060441"/>
                <a:ext cx="1670180" cy="2585323"/>
              </a:xfrm>
              <a:prstGeom prst="rect">
                <a:avLst/>
              </a:prstGeom>
              <a:noFill/>
              <a:ln>
                <a:noFill/>
              </a:ln>
            </p:spPr>
            <p:txBody>
              <a:bodyPr wrap="square" rtlCol="0">
                <a:spAutoFit/>
              </a:bodyPr>
              <a:lstStyle/>
              <a:p>
                <a:r>
                  <a:rPr lang="tr-TR" dirty="0">
                    <a:solidFill>
                      <a:schemeClr val="accent6">
                        <a:lumMod val="50000"/>
                      </a:schemeClr>
                    </a:solidFill>
                  </a:rPr>
                  <a:t>Hasta </a:t>
                </a:r>
              </a:p>
              <a:p>
                <a:r>
                  <a:rPr lang="tr-TR" dirty="0">
                    <a:solidFill>
                      <a:schemeClr val="accent6">
                        <a:lumMod val="50000"/>
                      </a:schemeClr>
                    </a:solidFill>
                  </a:rPr>
                  <a:t>Hekim</a:t>
                </a:r>
              </a:p>
              <a:p>
                <a:r>
                  <a:rPr lang="tr-TR" dirty="0">
                    <a:solidFill>
                      <a:schemeClr val="accent6">
                        <a:lumMod val="50000"/>
                      </a:schemeClr>
                    </a:solidFill>
                  </a:rPr>
                  <a:t>Hemşire</a:t>
                </a:r>
              </a:p>
              <a:p>
                <a:r>
                  <a:rPr lang="tr-TR" dirty="0">
                    <a:solidFill>
                      <a:schemeClr val="accent6">
                        <a:lumMod val="50000"/>
                      </a:schemeClr>
                    </a:solidFill>
                  </a:rPr>
                  <a:t>İlaç</a:t>
                </a:r>
              </a:p>
              <a:p>
                <a:r>
                  <a:rPr lang="tr-TR" dirty="0">
                    <a:solidFill>
                      <a:schemeClr val="accent6">
                        <a:lumMod val="50000"/>
                      </a:schemeClr>
                    </a:solidFill>
                  </a:rPr>
                  <a:t>Tıbbi malzeme</a:t>
                </a:r>
              </a:p>
              <a:p>
                <a:r>
                  <a:rPr lang="tr-TR" dirty="0">
                    <a:solidFill>
                      <a:schemeClr val="accent6">
                        <a:lumMod val="50000"/>
                      </a:schemeClr>
                    </a:solidFill>
                  </a:rPr>
                  <a:t>Sermaye</a:t>
                </a:r>
              </a:p>
              <a:p>
                <a:r>
                  <a:rPr lang="tr-TR" dirty="0">
                    <a:solidFill>
                      <a:schemeClr val="accent6">
                        <a:lumMod val="50000"/>
                      </a:schemeClr>
                    </a:solidFill>
                  </a:rPr>
                  <a:t>Bilgi</a:t>
                </a:r>
              </a:p>
              <a:p>
                <a:r>
                  <a:rPr lang="tr-TR" dirty="0">
                    <a:solidFill>
                      <a:schemeClr val="accent6">
                        <a:lumMod val="50000"/>
                      </a:schemeClr>
                    </a:solidFill>
                  </a:rPr>
                  <a:t>Teknoloji</a:t>
                </a:r>
              </a:p>
              <a:p>
                <a:r>
                  <a:rPr lang="tr-TR" dirty="0">
                    <a:solidFill>
                      <a:schemeClr val="accent6">
                        <a:lumMod val="50000"/>
                      </a:schemeClr>
                    </a:solidFill>
                  </a:rPr>
                  <a:t>Diğer</a:t>
                </a:r>
              </a:p>
            </p:txBody>
          </p:sp>
          <p:sp>
            <p:nvSpPr>
              <p:cNvPr id="9" name="Sağ Köşeli Ayraç 8">
                <a:extLst>
                  <a:ext uri="{FF2B5EF4-FFF2-40B4-BE49-F238E27FC236}">
                    <a16:creationId xmlns:a16="http://schemas.microsoft.com/office/drawing/2014/main" id="{306B2DC3-75FA-007C-0FF7-74E8792F5291}"/>
                  </a:ext>
                </a:extLst>
              </p:cNvPr>
              <p:cNvSpPr/>
              <p:nvPr/>
            </p:nvSpPr>
            <p:spPr>
              <a:xfrm>
                <a:off x="1754156" y="2985796"/>
                <a:ext cx="149289" cy="2733869"/>
              </a:xfrm>
              <a:prstGeom prst="rightBracket">
                <a:avLst/>
              </a:prstGeom>
              <a:ln w="127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grpSp>
        <p:sp>
          <p:nvSpPr>
            <p:cNvPr id="24" name="Metin kutusu 23">
              <a:extLst>
                <a:ext uri="{FF2B5EF4-FFF2-40B4-BE49-F238E27FC236}">
                  <a16:creationId xmlns:a16="http://schemas.microsoft.com/office/drawing/2014/main" id="{F80C84AB-C21A-AE8B-487D-BD438B3AFAD1}"/>
                </a:ext>
              </a:extLst>
            </p:cNvPr>
            <p:cNvSpPr txBox="1"/>
            <p:nvPr/>
          </p:nvSpPr>
          <p:spPr>
            <a:xfrm>
              <a:off x="771332" y="2792578"/>
              <a:ext cx="1418253" cy="369332"/>
            </a:xfrm>
            <a:prstGeom prst="rect">
              <a:avLst/>
            </a:prstGeom>
            <a:noFill/>
          </p:spPr>
          <p:txBody>
            <a:bodyPr wrap="square" rtlCol="0">
              <a:spAutoFit/>
            </a:bodyPr>
            <a:lstStyle/>
            <a:p>
              <a:r>
                <a:rPr lang="tr-TR" b="1" dirty="0">
                  <a:solidFill>
                    <a:schemeClr val="accent6">
                      <a:lumMod val="50000"/>
                    </a:schemeClr>
                  </a:solidFill>
                </a:rPr>
                <a:t>GİRDİLER</a:t>
              </a:r>
            </a:p>
          </p:txBody>
        </p:sp>
      </p:grpSp>
      <p:grpSp>
        <p:nvGrpSpPr>
          <p:cNvPr id="35" name="Grup 34">
            <a:extLst>
              <a:ext uri="{FF2B5EF4-FFF2-40B4-BE49-F238E27FC236}">
                <a16:creationId xmlns:a16="http://schemas.microsoft.com/office/drawing/2014/main" id="{AEC06D78-A910-E921-C1D7-8E45BB3C5095}"/>
              </a:ext>
            </a:extLst>
          </p:cNvPr>
          <p:cNvGrpSpPr/>
          <p:nvPr/>
        </p:nvGrpSpPr>
        <p:grpSpPr>
          <a:xfrm>
            <a:off x="9010257" y="3459536"/>
            <a:ext cx="1181874" cy="1232015"/>
            <a:chOff x="9010257" y="3459536"/>
            <a:chExt cx="1181874" cy="1232015"/>
          </a:xfrm>
        </p:grpSpPr>
        <p:sp>
          <p:nvSpPr>
            <p:cNvPr id="25" name="Oval 24">
              <a:extLst>
                <a:ext uri="{FF2B5EF4-FFF2-40B4-BE49-F238E27FC236}">
                  <a16:creationId xmlns:a16="http://schemas.microsoft.com/office/drawing/2014/main" id="{544068F2-0A61-36EC-A64B-7EA84DEEC8CA}"/>
                </a:ext>
              </a:extLst>
            </p:cNvPr>
            <p:cNvSpPr/>
            <p:nvPr/>
          </p:nvSpPr>
          <p:spPr>
            <a:xfrm>
              <a:off x="9010257" y="3459536"/>
              <a:ext cx="1181874" cy="1232015"/>
            </a:xfrm>
            <a:prstGeom prst="ellipse">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6" name="Metin kutusu 25">
              <a:extLst>
                <a:ext uri="{FF2B5EF4-FFF2-40B4-BE49-F238E27FC236}">
                  <a16:creationId xmlns:a16="http://schemas.microsoft.com/office/drawing/2014/main" id="{050894E8-CD50-366F-D5F6-4781C55F041B}"/>
                </a:ext>
              </a:extLst>
            </p:cNvPr>
            <p:cNvSpPr txBox="1"/>
            <p:nvPr/>
          </p:nvSpPr>
          <p:spPr>
            <a:xfrm>
              <a:off x="9050682" y="3921193"/>
              <a:ext cx="1122787" cy="338554"/>
            </a:xfrm>
            <a:prstGeom prst="rect">
              <a:avLst/>
            </a:prstGeom>
            <a:noFill/>
          </p:spPr>
          <p:txBody>
            <a:bodyPr wrap="square" rtlCol="0">
              <a:spAutoFit/>
            </a:bodyPr>
            <a:lstStyle/>
            <a:p>
              <a:pPr algn="ctr"/>
              <a:r>
                <a:rPr lang="tr-TR" sz="1600" b="1" dirty="0">
                  <a:solidFill>
                    <a:schemeClr val="accent6">
                      <a:lumMod val="50000"/>
                    </a:schemeClr>
                  </a:solidFill>
                </a:rPr>
                <a:t>SONUÇLAR</a:t>
              </a:r>
            </a:p>
          </p:txBody>
        </p:sp>
      </p:grpSp>
      <p:grpSp>
        <p:nvGrpSpPr>
          <p:cNvPr id="34" name="Grup 33">
            <a:extLst>
              <a:ext uri="{FF2B5EF4-FFF2-40B4-BE49-F238E27FC236}">
                <a16:creationId xmlns:a16="http://schemas.microsoft.com/office/drawing/2014/main" id="{38AA4966-AF64-1BEF-C784-34EF4DF6EC23}"/>
              </a:ext>
            </a:extLst>
          </p:cNvPr>
          <p:cNvGrpSpPr/>
          <p:nvPr/>
        </p:nvGrpSpPr>
        <p:grpSpPr>
          <a:xfrm>
            <a:off x="10776857" y="3369340"/>
            <a:ext cx="1181874" cy="1232015"/>
            <a:chOff x="10776857" y="3369340"/>
            <a:chExt cx="1181874" cy="1232015"/>
          </a:xfrm>
        </p:grpSpPr>
        <p:sp>
          <p:nvSpPr>
            <p:cNvPr id="27" name="Oval 26">
              <a:extLst>
                <a:ext uri="{FF2B5EF4-FFF2-40B4-BE49-F238E27FC236}">
                  <a16:creationId xmlns:a16="http://schemas.microsoft.com/office/drawing/2014/main" id="{0B20A94B-54F6-765B-A599-C6622E7D36CF}"/>
                </a:ext>
              </a:extLst>
            </p:cNvPr>
            <p:cNvSpPr/>
            <p:nvPr/>
          </p:nvSpPr>
          <p:spPr>
            <a:xfrm>
              <a:off x="10776857" y="3369340"/>
              <a:ext cx="1181874" cy="1232015"/>
            </a:xfrm>
            <a:prstGeom prst="ellipse">
              <a:avLst/>
            </a:prstGeom>
            <a:solidFill>
              <a:srgbClr val="FFCC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8" name="Metin kutusu 27">
              <a:extLst>
                <a:ext uri="{FF2B5EF4-FFF2-40B4-BE49-F238E27FC236}">
                  <a16:creationId xmlns:a16="http://schemas.microsoft.com/office/drawing/2014/main" id="{231B533E-033D-764A-21B5-80A0F7F10C92}"/>
                </a:ext>
              </a:extLst>
            </p:cNvPr>
            <p:cNvSpPr txBox="1"/>
            <p:nvPr/>
          </p:nvSpPr>
          <p:spPr>
            <a:xfrm>
              <a:off x="10789289" y="3821666"/>
              <a:ext cx="1122787" cy="338554"/>
            </a:xfrm>
            <a:prstGeom prst="rect">
              <a:avLst/>
            </a:prstGeom>
            <a:noFill/>
          </p:spPr>
          <p:txBody>
            <a:bodyPr wrap="square" rtlCol="0">
              <a:spAutoFit/>
            </a:bodyPr>
            <a:lstStyle/>
            <a:p>
              <a:pPr algn="ctr"/>
              <a:r>
                <a:rPr lang="tr-TR" sz="1600" b="1" dirty="0">
                  <a:solidFill>
                    <a:schemeClr val="accent6">
                      <a:lumMod val="50000"/>
                    </a:schemeClr>
                  </a:solidFill>
                </a:rPr>
                <a:t>ETKİ</a:t>
              </a:r>
            </a:p>
          </p:txBody>
        </p:sp>
      </p:grpSp>
      <p:sp>
        <p:nvSpPr>
          <p:cNvPr id="29" name="Ok: Sağ 28">
            <a:extLst>
              <a:ext uri="{FF2B5EF4-FFF2-40B4-BE49-F238E27FC236}">
                <a16:creationId xmlns:a16="http://schemas.microsoft.com/office/drawing/2014/main" id="{1E0D84A1-EC1A-EFA7-43E9-2C93F91A92BD}"/>
              </a:ext>
            </a:extLst>
          </p:cNvPr>
          <p:cNvSpPr/>
          <p:nvPr/>
        </p:nvSpPr>
        <p:spPr>
          <a:xfrm>
            <a:off x="8433312" y="3717042"/>
            <a:ext cx="503854" cy="821093"/>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0" name="Ok: Sağ 29">
            <a:extLst>
              <a:ext uri="{FF2B5EF4-FFF2-40B4-BE49-F238E27FC236}">
                <a16:creationId xmlns:a16="http://schemas.microsoft.com/office/drawing/2014/main" id="{347C6C97-4FB3-3097-936B-2A9D16904DDD}"/>
              </a:ext>
            </a:extLst>
          </p:cNvPr>
          <p:cNvSpPr/>
          <p:nvPr/>
        </p:nvSpPr>
        <p:spPr>
          <a:xfrm>
            <a:off x="10273009" y="3646334"/>
            <a:ext cx="503854" cy="821093"/>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6" name="Metin kutusu 35">
            <a:extLst>
              <a:ext uri="{FF2B5EF4-FFF2-40B4-BE49-F238E27FC236}">
                <a16:creationId xmlns:a16="http://schemas.microsoft.com/office/drawing/2014/main" id="{CB754445-72E3-0FEA-13E6-1CCE54B33F86}"/>
              </a:ext>
            </a:extLst>
          </p:cNvPr>
          <p:cNvSpPr txBox="1"/>
          <p:nvPr/>
        </p:nvSpPr>
        <p:spPr>
          <a:xfrm>
            <a:off x="6931085" y="2095110"/>
            <a:ext cx="1418253" cy="369332"/>
          </a:xfrm>
          <a:prstGeom prst="rect">
            <a:avLst/>
          </a:prstGeom>
          <a:noFill/>
        </p:spPr>
        <p:txBody>
          <a:bodyPr wrap="square" rtlCol="0">
            <a:spAutoFit/>
          </a:bodyPr>
          <a:lstStyle/>
          <a:p>
            <a:r>
              <a:rPr lang="tr-TR" b="1" dirty="0">
                <a:solidFill>
                  <a:schemeClr val="accent6">
                    <a:lumMod val="50000"/>
                  </a:schemeClr>
                </a:solidFill>
              </a:rPr>
              <a:t>DIŞ ÇEVRE</a:t>
            </a:r>
          </a:p>
        </p:txBody>
      </p:sp>
      <p:sp>
        <p:nvSpPr>
          <p:cNvPr id="37" name="Metin kutusu 36">
            <a:extLst>
              <a:ext uri="{FF2B5EF4-FFF2-40B4-BE49-F238E27FC236}">
                <a16:creationId xmlns:a16="http://schemas.microsoft.com/office/drawing/2014/main" id="{37207E99-D11F-2535-EA3A-6A51F4065411}"/>
              </a:ext>
            </a:extLst>
          </p:cNvPr>
          <p:cNvSpPr txBox="1"/>
          <p:nvPr/>
        </p:nvSpPr>
        <p:spPr>
          <a:xfrm>
            <a:off x="3929741" y="2059374"/>
            <a:ext cx="1418253" cy="369332"/>
          </a:xfrm>
          <a:prstGeom prst="rect">
            <a:avLst/>
          </a:prstGeom>
          <a:noFill/>
        </p:spPr>
        <p:txBody>
          <a:bodyPr wrap="square" rtlCol="0">
            <a:spAutoFit/>
          </a:bodyPr>
          <a:lstStyle/>
          <a:p>
            <a:r>
              <a:rPr lang="tr-TR" b="1" dirty="0">
                <a:solidFill>
                  <a:schemeClr val="accent6">
                    <a:lumMod val="50000"/>
                  </a:schemeClr>
                </a:solidFill>
              </a:rPr>
              <a:t>DIŞ ÇEVRE</a:t>
            </a:r>
          </a:p>
        </p:txBody>
      </p:sp>
      <p:cxnSp>
        <p:nvCxnSpPr>
          <p:cNvPr id="40" name="Düz Ok Bağlayıcısı 39">
            <a:extLst>
              <a:ext uri="{FF2B5EF4-FFF2-40B4-BE49-F238E27FC236}">
                <a16:creationId xmlns:a16="http://schemas.microsoft.com/office/drawing/2014/main" id="{80B08C04-FF8E-3778-4CA3-8AF7EB8FC0C3}"/>
              </a:ext>
            </a:extLst>
          </p:cNvPr>
          <p:cNvCxnSpPr>
            <a:cxnSpLocks/>
            <a:endCxn id="24" idx="1"/>
          </p:cNvCxnSpPr>
          <p:nvPr/>
        </p:nvCxnSpPr>
        <p:spPr>
          <a:xfrm flipH="1">
            <a:off x="771332" y="2479793"/>
            <a:ext cx="10049" cy="497451"/>
          </a:xfrm>
          <a:prstGeom prst="straightConnector1">
            <a:avLst/>
          </a:prstGeom>
          <a:ln w="28575">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1" name="Düz Ok Bağlayıcısı 40">
            <a:extLst>
              <a:ext uri="{FF2B5EF4-FFF2-40B4-BE49-F238E27FC236}">
                <a16:creationId xmlns:a16="http://schemas.microsoft.com/office/drawing/2014/main" id="{5901B58E-9A3D-E823-BDA0-F6661AE84861}"/>
              </a:ext>
            </a:extLst>
          </p:cNvPr>
          <p:cNvCxnSpPr>
            <a:cxnSpLocks/>
          </p:cNvCxnSpPr>
          <p:nvPr/>
        </p:nvCxnSpPr>
        <p:spPr>
          <a:xfrm>
            <a:off x="7131243" y="2434151"/>
            <a:ext cx="0" cy="480106"/>
          </a:xfrm>
          <a:prstGeom prst="straightConnector1">
            <a:avLst/>
          </a:prstGeom>
          <a:ln w="28575">
            <a:solidFill>
              <a:schemeClr val="accent2">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Düz Ok Bağlayıcısı 45">
            <a:extLst>
              <a:ext uri="{FF2B5EF4-FFF2-40B4-BE49-F238E27FC236}">
                <a16:creationId xmlns:a16="http://schemas.microsoft.com/office/drawing/2014/main" id="{6739B3E3-2374-5A35-4CF5-2A7512A18B71}"/>
              </a:ext>
            </a:extLst>
          </p:cNvPr>
          <p:cNvCxnSpPr>
            <a:cxnSpLocks/>
          </p:cNvCxnSpPr>
          <p:nvPr/>
        </p:nvCxnSpPr>
        <p:spPr>
          <a:xfrm flipV="1">
            <a:off x="9601194" y="2560619"/>
            <a:ext cx="0" cy="733204"/>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Düz Ok Bağlayıcısı 47">
            <a:extLst>
              <a:ext uri="{FF2B5EF4-FFF2-40B4-BE49-F238E27FC236}">
                <a16:creationId xmlns:a16="http://schemas.microsoft.com/office/drawing/2014/main" id="{70FAD1AD-CC96-4431-8B88-97F9729CAC16}"/>
              </a:ext>
            </a:extLst>
          </p:cNvPr>
          <p:cNvCxnSpPr>
            <a:cxnSpLocks/>
          </p:cNvCxnSpPr>
          <p:nvPr/>
        </p:nvCxnSpPr>
        <p:spPr>
          <a:xfrm flipV="1">
            <a:off x="11350682" y="2525251"/>
            <a:ext cx="0" cy="733204"/>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grpSp>
        <p:nvGrpSpPr>
          <p:cNvPr id="69" name="Grup 68">
            <a:extLst>
              <a:ext uri="{FF2B5EF4-FFF2-40B4-BE49-F238E27FC236}">
                <a16:creationId xmlns:a16="http://schemas.microsoft.com/office/drawing/2014/main" id="{E229BA7A-A478-C04A-1099-51D74D84549C}"/>
              </a:ext>
            </a:extLst>
          </p:cNvPr>
          <p:cNvGrpSpPr/>
          <p:nvPr/>
        </p:nvGrpSpPr>
        <p:grpSpPr>
          <a:xfrm>
            <a:off x="864158" y="4674637"/>
            <a:ext cx="10503636" cy="1767239"/>
            <a:chOff x="864158" y="4674637"/>
            <a:chExt cx="10503636" cy="1767239"/>
          </a:xfrm>
        </p:grpSpPr>
        <p:grpSp>
          <p:nvGrpSpPr>
            <p:cNvPr id="67" name="Grup 66">
              <a:extLst>
                <a:ext uri="{FF2B5EF4-FFF2-40B4-BE49-F238E27FC236}">
                  <a16:creationId xmlns:a16="http://schemas.microsoft.com/office/drawing/2014/main" id="{20F6B1D0-12ED-CF59-A443-C6B525259414}"/>
                </a:ext>
              </a:extLst>
            </p:cNvPr>
            <p:cNvGrpSpPr/>
            <p:nvPr/>
          </p:nvGrpSpPr>
          <p:grpSpPr>
            <a:xfrm>
              <a:off x="864158" y="4674637"/>
              <a:ext cx="10503636" cy="1649125"/>
              <a:chOff x="864158" y="4674637"/>
              <a:chExt cx="10503636" cy="1649125"/>
            </a:xfrm>
          </p:grpSpPr>
          <p:cxnSp>
            <p:nvCxnSpPr>
              <p:cNvPr id="54" name="Bağlayıcı: Dirsek 53">
                <a:extLst>
                  <a:ext uri="{FF2B5EF4-FFF2-40B4-BE49-F238E27FC236}">
                    <a16:creationId xmlns:a16="http://schemas.microsoft.com/office/drawing/2014/main" id="{654E7E3C-E3E8-02D3-34E4-CFE24FB0ECF4}"/>
                  </a:ext>
                </a:extLst>
              </p:cNvPr>
              <p:cNvCxnSpPr/>
              <p:nvPr/>
            </p:nvCxnSpPr>
            <p:spPr>
              <a:xfrm rot="10800000" flipV="1">
                <a:off x="864158" y="4674637"/>
                <a:ext cx="10503636" cy="1635728"/>
              </a:xfrm>
              <a:prstGeom prst="bentConnector3">
                <a:avLst>
                  <a:gd name="adj1" fmla="val 6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7" name="Düz Ok Bağlayıcısı 56">
                <a:extLst>
                  <a:ext uri="{FF2B5EF4-FFF2-40B4-BE49-F238E27FC236}">
                    <a16:creationId xmlns:a16="http://schemas.microsoft.com/office/drawing/2014/main" id="{DC43446F-C0B9-C102-E6D4-FDCD4556EE1C}"/>
                  </a:ext>
                </a:extLst>
              </p:cNvPr>
              <p:cNvCxnSpPr/>
              <p:nvPr/>
            </p:nvCxnSpPr>
            <p:spPr>
              <a:xfrm flipV="1">
                <a:off x="864158" y="5848141"/>
                <a:ext cx="0" cy="4622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8" name="Düz Ok Bağlayıcısı 57">
                <a:extLst>
                  <a:ext uri="{FF2B5EF4-FFF2-40B4-BE49-F238E27FC236}">
                    <a16:creationId xmlns:a16="http://schemas.microsoft.com/office/drawing/2014/main" id="{4FB3A553-AF40-1A53-E635-12B292DF0187}"/>
                  </a:ext>
                </a:extLst>
              </p:cNvPr>
              <p:cNvCxnSpPr/>
              <p:nvPr/>
            </p:nvCxnSpPr>
            <p:spPr>
              <a:xfrm flipV="1">
                <a:off x="4091359" y="5829718"/>
                <a:ext cx="0" cy="4622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9" name="Düz Ok Bağlayıcısı 58">
                <a:extLst>
                  <a:ext uri="{FF2B5EF4-FFF2-40B4-BE49-F238E27FC236}">
                    <a16:creationId xmlns:a16="http://schemas.microsoft.com/office/drawing/2014/main" id="{525FFEC9-327A-1AA8-279F-E651DC161BA8}"/>
                  </a:ext>
                </a:extLst>
              </p:cNvPr>
              <p:cNvCxnSpPr>
                <a:cxnSpLocks/>
              </p:cNvCxnSpPr>
              <p:nvPr/>
            </p:nvCxnSpPr>
            <p:spPr>
              <a:xfrm>
                <a:off x="7519630" y="5645763"/>
                <a:ext cx="0" cy="67799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2" name="Düz Ok Bağlayıcısı 61">
                <a:extLst>
                  <a:ext uri="{FF2B5EF4-FFF2-40B4-BE49-F238E27FC236}">
                    <a16:creationId xmlns:a16="http://schemas.microsoft.com/office/drawing/2014/main" id="{754EB5F1-D8BB-658A-9679-506C96E2953A}"/>
                  </a:ext>
                </a:extLst>
              </p:cNvPr>
              <p:cNvCxnSpPr>
                <a:cxnSpLocks/>
                <a:stCxn id="25" idx="4"/>
              </p:cNvCxnSpPr>
              <p:nvPr/>
            </p:nvCxnSpPr>
            <p:spPr>
              <a:xfrm>
                <a:off x="9601194" y="4691551"/>
                <a:ext cx="0" cy="16003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68" name="Metin kutusu 67">
              <a:extLst>
                <a:ext uri="{FF2B5EF4-FFF2-40B4-BE49-F238E27FC236}">
                  <a16:creationId xmlns:a16="http://schemas.microsoft.com/office/drawing/2014/main" id="{485D9498-EC80-3A51-A210-5B061B30FD37}"/>
                </a:ext>
              </a:extLst>
            </p:cNvPr>
            <p:cNvSpPr txBox="1"/>
            <p:nvPr/>
          </p:nvSpPr>
          <p:spPr>
            <a:xfrm>
              <a:off x="4958263" y="6134099"/>
              <a:ext cx="1103536" cy="307777"/>
            </a:xfrm>
            <a:prstGeom prst="rect">
              <a:avLst/>
            </a:prstGeom>
            <a:solidFill>
              <a:schemeClr val="bg1"/>
            </a:solidFill>
          </p:spPr>
          <p:txBody>
            <a:bodyPr wrap="square" rtlCol="0">
              <a:spAutoFit/>
            </a:bodyPr>
            <a:lstStyle/>
            <a:p>
              <a:r>
                <a:rPr lang="tr-TR" sz="1400" dirty="0"/>
                <a:t>Geri Bildirim</a:t>
              </a:r>
              <a:endParaRPr lang="tr-TR" dirty="0"/>
            </a:p>
          </p:txBody>
        </p:sp>
      </p:grpSp>
      <p:sp>
        <p:nvSpPr>
          <p:cNvPr id="70" name="Metin kutusu 69">
            <a:extLst>
              <a:ext uri="{FF2B5EF4-FFF2-40B4-BE49-F238E27FC236}">
                <a16:creationId xmlns:a16="http://schemas.microsoft.com/office/drawing/2014/main" id="{2DAD8A90-11C6-735C-E8FA-525044E7DF4C}"/>
              </a:ext>
            </a:extLst>
          </p:cNvPr>
          <p:cNvSpPr txBox="1"/>
          <p:nvPr/>
        </p:nvSpPr>
        <p:spPr>
          <a:xfrm>
            <a:off x="643750" y="1596170"/>
            <a:ext cx="2264288" cy="369332"/>
          </a:xfrm>
          <a:prstGeom prst="rect">
            <a:avLst/>
          </a:prstGeom>
          <a:noFill/>
        </p:spPr>
        <p:txBody>
          <a:bodyPr wrap="square" rtlCol="0">
            <a:spAutoFit/>
          </a:bodyPr>
          <a:lstStyle/>
          <a:p>
            <a:r>
              <a:rPr lang="tr-TR" dirty="0">
                <a:solidFill>
                  <a:schemeClr val="accent6">
                    <a:lumMod val="50000"/>
                  </a:schemeClr>
                </a:solidFill>
              </a:rPr>
              <a:t>Hükümet </a:t>
            </a:r>
            <a:r>
              <a:rPr lang="tr-TR" i="1" dirty="0">
                <a:solidFill>
                  <a:schemeClr val="accent6">
                    <a:lumMod val="50000"/>
                  </a:schemeClr>
                </a:solidFill>
              </a:rPr>
              <a:t>politikaları</a:t>
            </a:r>
          </a:p>
        </p:txBody>
      </p:sp>
      <p:sp>
        <p:nvSpPr>
          <p:cNvPr id="71" name="Metin kutusu 70">
            <a:extLst>
              <a:ext uri="{FF2B5EF4-FFF2-40B4-BE49-F238E27FC236}">
                <a16:creationId xmlns:a16="http://schemas.microsoft.com/office/drawing/2014/main" id="{34D8068E-7532-28FD-DED0-E5926E6BCEBF}"/>
              </a:ext>
            </a:extLst>
          </p:cNvPr>
          <p:cNvSpPr txBox="1"/>
          <p:nvPr/>
        </p:nvSpPr>
        <p:spPr>
          <a:xfrm>
            <a:off x="4438750" y="1596170"/>
            <a:ext cx="2492335" cy="369332"/>
          </a:xfrm>
          <a:prstGeom prst="rect">
            <a:avLst/>
          </a:prstGeom>
          <a:noFill/>
        </p:spPr>
        <p:txBody>
          <a:bodyPr wrap="square" rtlCol="0">
            <a:spAutoFit/>
          </a:bodyPr>
          <a:lstStyle/>
          <a:p>
            <a:r>
              <a:rPr lang="tr-TR" i="1" dirty="0">
                <a:solidFill>
                  <a:schemeClr val="accent6">
                    <a:lumMod val="50000"/>
                  </a:schemeClr>
                </a:solidFill>
              </a:rPr>
              <a:t>Sosyal-kültürel</a:t>
            </a:r>
            <a:r>
              <a:rPr lang="tr-TR" dirty="0">
                <a:solidFill>
                  <a:schemeClr val="accent6">
                    <a:lumMod val="50000"/>
                  </a:schemeClr>
                </a:solidFill>
              </a:rPr>
              <a:t> koşullar</a:t>
            </a:r>
          </a:p>
        </p:txBody>
      </p:sp>
      <p:sp>
        <p:nvSpPr>
          <p:cNvPr id="72" name="Metin kutusu 71">
            <a:extLst>
              <a:ext uri="{FF2B5EF4-FFF2-40B4-BE49-F238E27FC236}">
                <a16:creationId xmlns:a16="http://schemas.microsoft.com/office/drawing/2014/main" id="{0B91A5F8-80E6-4D88-E68B-80A05399793F}"/>
              </a:ext>
            </a:extLst>
          </p:cNvPr>
          <p:cNvSpPr txBox="1"/>
          <p:nvPr/>
        </p:nvSpPr>
        <p:spPr>
          <a:xfrm>
            <a:off x="3015818" y="1580426"/>
            <a:ext cx="1623049" cy="369332"/>
          </a:xfrm>
          <a:prstGeom prst="rect">
            <a:avLst/>
          </a:prstGeom>
          <a:noFill/>
        </p:spPr>
        <p:txBody>
          <a:bodyPr wrap="square" rtlCol="0">
            <a:spAutoFit/>
          </a:bodyPr>
          <a:lstStyle/>
          <a:p>
            <a:r>
              <a:rPr lang="tr-TR" i="1" dirty="0">
                <a:solidFill>
                  <a:schemeClr val="accent6">
                    <a:lumMod val="50000"/>
                  </a:schemeClr>
                </a:solidFill>
              </a:rPr>
              <a:t>Ekonomi</a:t>
            </a:r>
            <a:r>
              <a:rPr lang="tr-TR" dirty="0">
                <a:solidFill>
                  <a:schemeClr val="accent6">
                    <a:lumMod val="50000"/>
                  </a:schemeClr>
                </a:solidFill>
              </a:rPr>
              <a:t> </a:t>
            </a:r>
          </a:p>
        </p:txBody>
      </p:sp>
      <p:sp>
        <p:nvSpPr>
          <p:cNvPr id="73" name="Metin kutusu 72">
            <a:extLst>
              <a:ext uri="{FF2B5EF4-FFF2-40B4-BE49-F238E27FC236}">
                <a16:creationId xmlns:a16="http://schemas.microsoft.com/office/drawing/2014/main" id="{1C951965-0E62-A33C-2A1F-6507AD28888A}"/>
              </a:ext>
            </a:extLst>
          </p:cNvPr>
          <p:cNvSpPr txBox="1"/>
          <p:nvPr/>
        </p:nvSpPr>
        <p:spPr>
          <a:xfrm>
            <a:off x="6968646" y="1596170"/>
            <a:ext cx="4597551" cy="369332"/>
          </a:xfrm>
          <a:prstGeom prst="rect">
            <a:avLst/>
          </a:prstGeom>
          <a:noFill/>
        </p:spPr>
        <p:txBody>
          <a:bodyPr wrap="square" rtlCol="0">
            <a:spAutoFit/>
          </a:bodyPr>
          <a:lstStyle/>
          <a:p>
            <a:r>
              <a:rPr lang="tr-TR" i="1" dirty="0">
                <a:solidFill>
                  <a:schemeClr val="accent6">
                    <a:lumMod val="50000"/>
                  </a:schemeClr>
                </a:solidFill>
              </a:rPr>
              <a:t>Teknoloji</a:t>
            </a:r>
            <a:r>
              <a:rPr lang="tr-TR" dirty="0">
                <a:solidFill>
                  <a:schemeClr val="accent6">
                    <a:lumMod val="50000"/>
                  </a:schemeClr>
                </a:solidFill>
              </a:rPr>
              <a:t>        Epidemiyoloji         </a:t>
            </a:r>
            <a:r>
              <a:rPr lang="tr-TR" i="1" dirty="0">
                <a:solidFill>
                  <a:schemeClr val="accent6">
                    <a:lumMod val="50000"/>
                  </a:schemeClr>
                </a:solidFill>
              </a:rPr>
              <a:t>Hukuk</a:t>
            </a:r>
          </a:p>
        </p:txBody>
      </p:sp>
    </p:spTree>
    <p:extLst>
      <p:ext uri="{BB962C8B-B14F-4D97-AF65-F5344CB8AC3E}">
        <p14:creationId xmlns:p14="http://schemas.microsoft.com/office/powerpoint/2010/main" val="1158005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circle(in)">
                                      <p:cBhvr>
                                        <p:cTn id="7" dur="20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circle(in)">
                                      <p:cBhvr>
                                        <p:cTn id="12" dur="2000"/>
                                        <p:tgtEl>
                                          <p:spTgt spid="3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circle(in)">
                                      <p:cBhvr>
                                        <p:cTn id="22" dur="2000"/>
                                        <p:tgtEl>
                                          <p:spTgt spid="32"/>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circle(in)">
                                      <p:cBhvr>
                                        <p:cTn id="27" dur="2000"/>
                                        <p:tgtEl>
                                          <p:spTgt spid="33"/>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41"/>
                                        </p:tgtEl>
                                        <p:attrNameLst>
                                          <p:attrName>style.visibility</p:attrName>
                                        </p:attrNameLst>
                                      </p:cBhvr>
                                      <p:to>
                                        <p:strVal val="visible"/>
                                      </p:to>
                                    </p:set>
                                    <p:animEffect transition="in" filter="circle(in)">
                                      <p:cBhvr>
                                        <p:cTn id="32" dur="2000"/>
                                        <p:tgtEl>
                                          <p:spTgt spid="41"/>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circle(in)">
                                      <p:cBhvr>
                                        <p:cTn id="37" dur="20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circle(in)">
                                      <p:cBhvr>
                                        <p:cTn id="42" dur="2000"/>
                                        <p:tgtEl>
                                          <p:spTgt spid="35"/>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46"/>
                                        </p:tgtEl>
                                        <p:attrNameLst>
                                          <p:attrName>style.visibility</p:attrName>
                                        </p:attrNameLst>
                                      </p:cBhvr>
                                      <p:to>
                                        <p:strVal val="visible"/>
                                      </p:to>
                                    </p:set>
                                    <p:animEffect transition="in" filter="circle(in)">
                                      <p:cBhvr>
                                        <p:cTn id="47" dur="2000"/>
                                        <p:tgtEl>
                                          <p:spTgt spid="46"/>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0"/>
                                        </p:tgtEl>
                                        <p:attrNameLst>
                                          <p:attrName>style.visibility</p:attrName>
                                        </p:attrNameLst>
                                      </p:cBhvr>
                                      <p:to>
                                        <p:strVal val="visible"/>
                                      </p:to>
                                    </p:set>
                                    <p:animEffect transition="in" filter="circle(in)">
                                      <p:cBhvr>
                                        <p:cTn id="52" dur="2000"/>
                                        <p:tgtEl>
                                          <p:spTgt spid="30"/>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nodeType="clickEffect">
                                  <p:stCondLst>
                                    <p:cond delay="0"/>
                                  </p:stCondLst>
                                  <p:childTnLst>
                                    <p:set>
                                      <p:cBhvr>
                                        <p:cTn id="56" dur="1" fill="hold">
                                          <p:stCondLst>
                                            <p:cond delay="0"/>
                                          </p:stCondLst>
                                        </p:cTn>
                                        <p:tgtEl>
                                          <p:spTgt spid="34"/>
                                        </p:tgtEl>
                                        <p:attrNameLst>
                                          <p:attrName>style.visibility</p:attrName>
                                        </p:attrNameLst>
                                      </p:cBhvr>
                                      <p:to>
                                        <p:strVal val="visible"/>
                                      </p:to>
                                    </p:set>
                                    <p:animEffect transition="in" filter="circle(in)">
                                      <p:cBhvr>
                                        <p:cTn id="57" dur="2000"/>
                                        <p:tgtEl>
                                          <p:spTgt spid="34"/>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nodeType="clickEffect">
                                  <p:stCondLst>
                                    <p:cond delay="0"/>
                                  </p:stCondLst>
                                  <p:childTnLst>
                                    <p:set>
                                      <p:cBhvr>
                                        <p:cTn id="61" dur="1" fill="hold">
                                          <p:stCondLst>
                                            <p:cond delay="0"/>
                                          </p:stCondLst>
                                        </p:cTn>
                                        <p:tgtEl>
                                          <p:spTgt spid="48"/>
                                        </p:tgtEl>
                                        <p:attrNameLst>
                                          <p:attrName>style.visibility</p:attrName>
                                        </p:attrNameLst>
                                      </p:cBhvr>
                                      <p:to>
                                        <p:strVal val="visible"/>
                                      </p:to>
                                    </p:set>
                                    <p:animEffect transition="in" filter="circle(in)">
                                      <p:cBhvr>
                                        <p:cTn id="62" dur="2000"/>
                                        <p:tgtEl>
                                          <p:spTgt spid="48"/>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nodeType="clickEffect">
                                  <p:stCondLst>
                                    <p:cond delay="0"/>
                                  </p:stCondLst>
                                  <p:childTnLst>
                                    <p:set>
                                      <p:cBhvr>
                                        <p:cTn id="66" dur="1" fill="hold">
                                          <p:stCondLst>
                                            <p:cond delay="0"/>
                                          </p:stCondLst>
                                        </p:cTn>
                                        <p:tgtEl>
                                          <p:spTgt spid="69"/>
                                        </p:tgtEl>
                                        <p:attrNameLst>
                                          <p:attrName>style.visibility</p:attrName>
                                        </p:attrNameLst>
                                      </p:cBhvr>
                                      <p:to>
                                        <p:strVal val="visible"/>
                                      </p:to>
                                    </p:set>
                                    <p:animEffect transition="in" filter="circle(in)">
                                      <p:cBhvr>
                                        <p:cTn id="67" dur="20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9" grpId="0" animBg="1"/>
      <p:bldP spid="3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Çevreyi inceleme nedenleri: Fırsatlar ve tehditler</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7" name="Dikdörtgen 6">
            <a:extLst>
              <a:ext uri="{FF2B5EF4-FFF2-40B4-BE49-F238E27FC236}">
                <a16:creationId xmlns:a16="http://schemas.microsoft.com/office/drawing/2014/main" id="{01F3D32F-9074-C343-5902-99F1BA50CD46}"/>
              </a:ext>
            </a:extLst>
          </p:cNvPr>
          <p:cNvSpPr/>
          <p:nvPr/>
        </p:nvSpPr>
        <p:spPr>
          <a:xfrm>
            <a:off x="6246724" y="3165230"/>
            <a:ext cx="60291" cy="68103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1EC35BF9-D7E5-1FE9-584C-9A01782CDF05}"/>
              </a:ext>
            </a:extLst>
          </p:cNvPr>
          <p:cNvSpPr txBox="1"/>
          <p:nvPr/>
        </p:nvSpPr>
        <p:spPr>
          <a:xfrm>
            <a:off x="6293613" y="3053013"/>
            <a:ext cx="4681529" cy="923330"/>
          </a:xfrm>
          <a:prstGeom prst="rect">
            <a:avLst/>
          </a:prstGeom>
          <a:noFill/>
        </p:spPr>
        <p:txBody>
          <a:bodyPr wrap="square" rtlCol="0">
            <a:spAutoFit/>
          </a:bodyPr>
          <a:lstStyle/>
          <a:p>
            <a:r>
              <a:rPr lang="tr-TR" dirty="0"/>
              <a:t>Fırsatlar ve tehditler</a:t>
            </a:r>
          </a:p>
          <a:p>
            <a:r>
              <a:rPr lang="tr-TR" dirty="0"/>
              <a:t>Çevresel belirsizlik</a:t>
            </a:r>
          </a:p>
          <a:p>
            <a:r>
              <a:rPr lang="tr-TR" dirty="0"/>
              <a:t>Kaynak bağımlılığı</a:t>
            </a:r>
          </a:p>
        </p:txBody>
      </p:sp>
      <p:sp>
        <p:nvSpPr>
          <p:cNvPr id="2" name="Dikdörtgen 1">
            <a:extLst>
              <a:ext uri="{FF2B5EF4-FFF2-40B4-BE49-F238E27FC236}">
                <a16:creationId xmlns:a16="http://schemas.microsoft.com/office/drawing/2014/main" id="{5737B448-C807-7160-72FF-97C1674AE168}"/>
              </a:ext>
            </a:extLst>
          </p:cNvPr>
          <p:cNvSpPr/>
          <p:nvPr/>
        </p:nvSpPr>
        <p:spPr>
          <a:xfrm>
            <a:off x="9722781" y="3245869"/>
            <a:ext cx="1912538" cy="532563"/>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Strateji</a:t>
            </a:r>
          </a:p>
        </p:txBody>
      </p:sp>
      <p:cxnSp>
        <p:nvCxnSpPr>
          <p:cNvPr id="10" name="Düz Ok Bağlayıcısı 9">
            <a:extLst>
              <a:ext uri="{FF2B5EF4-FFF2-40B4-BE49-F238E27FC236}">
                <a16:creationId xmlns:a16="http://schemas.microsoft.com/office/drawing/2014/main" id="{57793A8F-C673-0FA9-40A6-D28DCB17E271}"/>
              </a:ext>
            </a:extLst>
          </p:cNvPr>
          <p:cNvCxnSpPr>
            <a:cxnSpLocks/>
          </p:cNvCxnSpPr>
          <p:nvPr/>
        </p:nvCxnSpPr>
        <p:spPr>
          <a:xfrm flipV="1">
            <a:off x="8778908" y="3512151"/>
            <a:ext cx="875881" cy="2527"/>
          </a:xfrm>
          <a:prstGeom prst="straightConnector1">
            <a:avLst/>
          </a:prstGeom>
          <a:ln>
            <a:headEnd type="triangle" w="med" len="med"/>
            <a:tailEnd type="triangle" w="med" len="med"/>
          </a:ln>
        </p:spPr>
        <p:style>
          <a:lnRef idx="1">
            <a:schemeClr val="dk1"/>
          </a:lnRef>
          <a:fillRef idx="0">
            <a:schemeClr val="dk1"/>
          </a:fillRef>
          <a:effectRef idx="0">
            <a:schemeClr val="dk1"/>
          </a:effectRef>
          <a:fontRef idx="minor">
            <a:schemeClr val="tx1"/>
          </a:fontRef>
        </p:style>
      </p:cxnSp>
      <p:sp>
        <p:nvSpPr>
          <p:cNvPr id="15" name="Sağ Ayraç 14">
            <a:extLst>
              <a:ext uri="{FF2B5EF4-FFF2-40B4-BE49-F238E27FC236}">
                <a16:creationId xmlns:a16="http://schemas.microsoft.com/office/drawing/2014/main" id="{4A597794-C11C-C201-6C1D-D9AE931C5FAD}"/>
              </a:ext>
            </a:extLst>
          </p:cNvPr>
          <p:cNvSpPr/>
          <p:nvPr/>
        </p:nvSpPr>
        <p:spPr>
          <a:xfrm>
            <a:off x="8380325" y="3053013"/>
            <a:ext cx="271306" cy="918276"/>
          </a:xfrm>
          <a:prstGeom prst="rightBrac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4251253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fırsatlar ve tehditler</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4" name="Metin kutusu 3">
            <a:extLst>
              <a:ext uri="{FF2B5EF4-FFF2-40B4-BE49-F238E27FC236}">
                <a16:creationId xmlns:a16="http://schemas.microsoft.com/office/drawing/2014/main" id="{8CAF8697-EEEA-8CE8-2DD8-A8AF9A101704}"/>
              </a:ext>
            </a:extLst>
          </p:cNvPr>
          <p:cNvSpPr txBox="1"/>
          <p:nvPr/>
        </p:nvSpPr>
        <p:spPr>
          <a:xfrm>
            <a:off x="6307015" y="4059534"/>
            <a:ext cx="5057670" cy="1200329"/>
          </a:xfrm>
          <a:prstGeom prst="rect">
            <a:avLst/>
          </a:prstGeom>
          <a:noFill/>
        </p:spPr>
        <p:txBody>
          <a:bodyPr wrap="square" rtlCol="0">
            <a:spAutoFit/>
          </a:bodyPr>
          <a:lstStyle/>
          <a:p>
            <a:r>
              <a:rPr lang="tr-TR" i="1" dirty="0"/>
              <a:t>SGK’nın SUT fiyatlarını güncelleme (artırma) çalışmalarına hız vermesi</a:t>
            </a:r>
          </a:p>
          <a:p>
            <a:r>
              <a:rPr lang="tr-TR" i="1" dirty="0"/>
              <a:t>Tamamlayıcı sağlık sigortalı kişi sayısının artması</a:t>
            </a:r>
          </a:p>
          <a:p>
            <a:r>
              <a:rPr lang="tr-TR" i="1" dirty="0"/>
              <a:t>Hasta sayısının artması (pazarın büyümesi)  </a:t>
            </a:r>
          </a:p>
        </p:txBody>
      </p:sp>
      <p:sp>
        <p:nvSpPr>
          <p:cNvPr id="7" name="Dikdörtgen 6">
            <a:extLst>
              <a:ext uri="{FF2B5EF4-FFF2-40B4-BE49-F238E27FC236}">
                <a16:creationId xmlns:a16="http://schemas.microsoft.com/office/drawing/2014/main" id="{01F3D32F-9074-C343-5902-99F1BA50CD46}"/>
              </a:ext>
            </a:extLst>
          </p:cNvPr>
          <p:cNvSpPr/>
          <p:nvPr/>
        </p:nvSpPr>
        <p:spPr>
          <a:xfrm>
            <a:off x="6226620" y="2677884"/>
            <a:ext cx="73693" cy="7511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1EC35BF9-D7E5-1FE9-584C-9A01782CDF05}"/>
              </a:ext>
            </a:extLst>
          </p:cNvPr>
          <p:cNvSpPr txBox="1"/>
          <p:nvPr/>
        </p:nvSpPr>
        <p:spPr>
          <a:xfrm>
            <a:off x="6307015" y="2596932"/>
            <a:ext cx="5188299" cy="923330"/>
          </a:xfrm>
          <a:prstGeom prst="rect">
            <a:avLst/>
          </a:prstGeom>
          <a:noFill/>
        </p:spPr>
        <p:txBody>
          <a:bodyPr wrap="square" rtlCol="0">
            <a:spAutoFit/>
          </a:bodyPr>
          <a:lstStyle/>
          <a:p>
            <a:r>
              <a:rPr lang="tr-TR" dirty="0"/>
              <a:t>Sağlık kurumunun amaçlarına ulaşmasına zemin oluşturan, amaçlarına ulaşmasını kolaylaştıran, kurum için çekiciliği yüksek çevresel gelişmelerdir.   </a:t>
            </a:r>
          </a:p>
        </p:txBody>
      </p:sp>
      <p:sp>
        <p:nvSpPr>
          <p:cNvPr id="11" name="Dikdörtgen 10">
            <a:extLst>
              <a:ext uri="{FF2B5EF4-FFF2-40B4-BE49-F238E27FC236}">
                <a16:creationId xmlns:a16="http://schemas.microsoft.com/office/drawing/2014/main" id="{68EB3FEF-BC8B-CB9A-3B40-1AA423B04E02}"/>
              </a:ext>
            </a:extLst>
          </p:cNvPr>
          <p:cNvSpPr/>
          <p:nvPr/>
        </p:nvSpPr>
        <p:spPr>
          <a:xfrm>
            <a:off x="6233321" y="4180116"/>
            <a:ext cx="73694" cy="100483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Metin kutusu 11">
            <a:extLst>
              <a:ext uri="{FF2B5EF4-FFF2-40B4-BE49-F238E27FC236}">
                <a16:creationId xmlns:a16="http://schemas.microsoft.com/office/drawing/2014/main" id="{34AA150A-0D93-1AC8-19B1-6E5C3B8EAED1}"/>
              </a:ext>
            </a:extLst>
          </p:cNvPr>
          <p:cNvSpPr txBox="1"/>
          <p:nvPr/>
        </p:nvSpPr>
        <p:spPr>
          <a:xfrm>
            <a:off x="4622243" y="2596932"/>
            <a:ext cx="1647926" cy="369332"/>
          </a:xfrm>
          <a:prstGeom prst="rect">
            <a:avLst/>
          </a:prstGeom>
          <a:noFill/>
        </p:spPr>
        <p:txBody>
          <a:bodyPr wrap="square" rtlCol="0">
            <a:spAutoFit/>
          </a:bodyPr>
          <a:lstStyle/>
          <a:p>
            <a:pPr algn="r"/>
            <a:r>
              <a:rPr lang="tr-TR" b="1" dirty="0">
                <a:solidFill>
                  <a:schemeClr val="accent1">
                    <a:lumMod val="50000"/>
                  </a:schemeClr>
                </a:solidFill>
              </a:rPr>
              <a:t>fırsatlar</a:t>
            </a:r>
          </a:p>
        </p:txBody>
      </p:sp>
      <p:sp>
        <p:nvSpPr>
          <p:cNvPr id="2" name="Metin kutusu 1">
            <a:extLst>
              <a:ext uri="{FF2B5EF4-FFF2-40B4-BE49-F238E27FC236}">
                <a16:creationId xmlns:a16="http://schemas.microsoft.com/office/drawing/2014/main" id="{9302C632-EF45-B5CE-CEC2-70D8C9F71249}"/>
              </a:ext>
            </a:extLst>
          </p:cNvPr>
          <p:cNvSpPr txBox="1"/>
          <p:nvPr/>
        </p:nvSpPr>
        <p:spPr>
          <a:xfrm>
            <a:off x="4548548" y="4079164"/>
            <a:ext cx="1647926" cy="369332"/>
          </a:xfrm>
          <a:prstGeom prst="rect">
            <a:avLst/>
          </a:prstGeom>
          <a:noFill/>
        </p:spPr>
        <p:txBody>
          <a:bodyPr wrap="square" rtlCol="0">
            <a:spAutoFit/>
          </a:bodyPr>
          <a:lstStyle/>
          <a:p>
            <a:pPr algn="r"/>
            <a:r>
              <a:rPr lang="tr-TR" b="1" dirty="0">
                <a:solidFill>
                  <a:schemeClr val="accent6">
                    <a:lumMod val="75000"/>
                  </a:schemeClr>
                </a:solidFill>
              </a:rPr>
              <a:t>örnekler</a:t>
            </a:r>
          </a:p>
        </p:txBody>
      </p:sp>
    </p:spTree>
    <p:extLst>
      <p:ext uri="{BB962C8B-B14F-4D97-AF65-F5344CB8AC3E}">
        <p14:creationId xmlns:p14="http://schemas.microsoft.com/office/powerpoint/2010/main" val="3957390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fırsatlar ve tehditler</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4" name="Metin kutusu 3">
            <a:extLst>
              <a:ext uri="{FF2B5EF4-FFF2-40B4-BE49-F238E27FC236}">
                <a16:creationId xmlns:a16="http://schemas.microsoft.com/office/drawing/2014/main" id="{8CAF8697-EEEA-8CE8-2DD8-A8AF9A101704}"/>
              </a:ext>
            </a:extLst>
          </p:cNvPr>
          <p:cNvSpPr txBox="1"/>
          <p:nvPr/>
        </p:nvSpPr>
        <p:spPr>
          <a:xfrm>
            <a:off x="6307015" y="4059534"/>
            <a:ext cx="5057670" cy="1200329"/>
          </a:xfrm>
          <a:prstGeom prst="rect">
            <a:avLst/>
          </a:prstGeom>
          <a:noFill/>
        </p:spPr>
        <p:txBody>
          <a:bodyPr wrap="square" rtlCol="0">
            <a:spAutoFit/>
          </a:bodyPr>
          <a:lstStyle/>
          <a:p>
            <a:r>
              <a:rPr lang="tr-TR" dirty="0"/>
              <a:t>Döviz fiyatlarının artmaya devam etmesi</a:t>
            </a:r>
          </a:p>
          <a:p>
            <a:r>
              <a:rPr lang="tr-TR" i="1" dirty="0"/>
              <a:t>Tedarikçi sayısının azalması</a:t>
            </a:r>
          </a:p>
          <a:p>
            <a:r>
              <a:rPr lang="tr-TR" i="1" dirty="0"/>
              <a:t>Bakanlığın hekim istihdamına ilişkin sınırlamalara devam etmesi  </a:t>
            </a:r>
          </a:p>
        </p:txBody>
      </p:sp>
      <p:sp>
        <p:nvSpPr>
          <p:cNvPr id="7" name="Dikdörtgen 6">
            <a:extLst>
              <a:ext uri="{FF2B5EF4-FFF2-40B4-BE49-F238E27FC236}">
                <a16:creationId xmlns:a16="http://schemas.microsoft.com/office/drawing/2014/main" id="{01F3D32F-9074-C343-5902-99F1BA50CD46}"/>
              </a:ext>
            </a:extLst>
          </p:cNvPr>
          <p:cNvSpPr/>
          <p:nvPr/>
        </p:nvSpPr>
        <p:spPr>
          <a:xfrm>
            <a:off x="6307015" y="3047216"/>
            <a:ext cx="80395" cy="40896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1EC35BF9-D7E5-1FE9-584C-9A01782CDF05}"/>
              </a:ext>
            </a:extLst>
          </p:cNvPr>
          <p:cNvSpPr txBox="1"/>
          <p:nvPr/>
        </p:nvSpPr>
        <p:spPr>
          <a:xfrm>
            <a:off x="6387410" y="2966264"/>
            <a:ext cx="5188299" cy="646331"/>
          </a:xfrm>
          <a:prstGeom prst="rect">
            <a:avLst/>
          </a:prstGeom>
          <a:noFill/>
        </p:spPr>
        <p:txBody>
          <a:bodyPr wrap="square" rtlCol="0">
            <a:spAutoFit/>
          </a:bodyPr>
          <a:lstStyle/>
          <a:p>
            <a:r>
              <a:rPr lang="tr-TR" dirty="0"/>
              <a:t>Sağlık kurumunun performansını olumsuz yönde etkileyen çevresel gelişmelerdir.   </a:t>
            </a:r>
          </a:p>
        </p:txBody>
      </p:sp>
      <p:sp>
        <p:nvSpPr>
          <p:cNvPr id="11" name="Dikdörtgen 10">
            <a:extLst>
              <a:ext uri="{FF2B5EF4-FFF2-40B4-BE49-F238E27FC236}">
                <a16:creationId xmlns:a16="http://schemas.microsoft.com/office/drawing/2014/main" id="{68EB3FEF-BC8B-CB9A-3B40-1AA423B04E02}"/>
              </a:ext>
            </a:extLst>
          </p:cNvPr>
          <p:cNvSpPr/>
          <p:nvPr/>
        </p:nvSpPr>
        <p:spPr>
          <a:xfrm>
            <a:off x="6233321" y="4180116"/>
            <a:ext cx="73694" cy="100483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Metin kutusu 11">
            <a:extLst>
              <a:ext uri="{FF2B5EF4-FFF2-40B4-BE49-F238E27FC236}">
                <a16:creationId xmlns:a16="http://schemas.microsoft.com/office/drawing/2014/main" id="{34AA150A-0D93-1AC8-19B1-6E5C3B8EAED1}"/>
              </a:ext>
            </a:extLst>
          </p:cNvPr>
          <p:cNvSpPr txBox="1"/>
          <p:nvPr/>
        </p:nvSpPr>
        <p:spPr>
          <a:xfrm>
            <a:off x="4659089" y="2966264"/>
            <a:ext cx="1647926" cy="369332"/>
          </a:xfrm>
          <a:prstGeom prst="rect">
            <a:avLst/>
          </a:prstGeom>
          <a:noFill/>
        </p:spPr>
        <p:txBody>
          <a:bodyPr wrap="square" rtlCol="0">
            <a:spAutoFit/>
          </a:bodyPr>
          <a:lstStyle/>
          <a:p>
            <a:pPr algn="r"/>
            <a:r>
              <a:rPr lang="tr-TR" b="1" dirty="0">
                <a:solidFill>
                  <a:schemeClr val="accent1">
                    <a:lumMod val="50000"/>
                  </a:schemeClr>
                </a:solidFill>
              </a:rPr>
              <a:t>tehditler</a:t>
            </a:r>
          </a:p>
        </p:txBody>
      </p:sp>
      <p:sp>
        <p:nvSpPr>
          <p:cNvPr id="2" name="Metin kutusu 1">
            <a:extLst>
              <a:ext uri="{FF2B5EF4-FFF2-40B4-BE49-F238E27FC236}">
                <a16:creationId xmlns:a16="http://schemas.microsoft.com/office/drawing/2014/main" id="{9302C632-EF45-B5CE-CEC2-70D8C9F71249}"/>
              </a:ext>
            </a:extLst>
          </p:cNvPr>
          <p:cNvSpPr txBox="1"/>
          <p:nvPr/>
        </p:nvSpPr>
        <p:spPr>
          <a:xfrm>
            <a:off x="4548548" y="4079164"/>
            <a:ext cx="1647926" cy="369332"/>
          </a:xfrm>
          <a:prstGeom prst="rect">
            <a:avLst/>
          </a:prstGeom>
          <a:noFill/>
        </p:spPr>
        <p:txBody>
          <a:bodyPr wrap="square" rtlCol="0">
            <a:spAutoFit/>
          </a:bodyPr>
          <a:lstStyle/>
          <a:p>
            <a:pPr algn="r"/>
            <a:r>
              <a:rPr lang="tr-TR" b="1" dirty="0">
                <a:solidFill>
                  <a:schemeClr val="accent6">
                    <a:lumMod val="75000"/>
                  </a:schemeClr>
                </a:solidFill>
              </a:rPr>
              <a:t>örnekler</a:t>
            </a:r>
          </a:p>
        </p:txBody>
      </p:sp>
    </p:spTree>
    <p:extLst>
      <p:ext uri="{BB962C8B-B14F-4D97-AF65-F5344CB8AC3E}">
        <p14:creationId xmlns:p14="http://schemas.microsoft.com/office/powerpoint/2010/main" val="2220614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çevresel belirsizlik</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4" name="Metin kutusu 3">
            <a:extLst>
              <a:ext uri="{FF2B5EF4-FFF2-40B4-BE49-F238E27FC236}">
                <a16:creationId xmlns:a16="http://schemas.microsoft.com/office/drawing/2014/main" id="{8CAF8697-EEEA-8CE8-2DD8-A8AF9A101704}"/>
              </a:ext>
            </a:extLst>
          </p:cNvPr>
          <p:cNvSpPr txBox="1"/>
          <p:nvPr/>
        </p:nvSpPr>
        <p:spPr>
          <a:xfrm>
            <a:off x="6307015" y="4059534"/>
            <a:ext cx="5057670" cy="1200329"/>
          </a:xfrm>
          <a:prstGeom prst="rect">
            <a:avLst/>
          </a:prstGeom>
          <a:noFill/>
        </p:spPr>
        <p:txBody>
          <a:bodyPr wrap="square" rtlCol="0">
            <a:spAutoFit/>
          </a:bodyPr>
          <a:lstStyle/>
          <a:p>
            <a:r>
              <a:rPr lang="tr-TR" dirty="0"/>
              <a:t>Çevresel belirsizlik, yöneticinin çevresel faktörler ile ilgili kararlarlar alırken, yeterli bilgiye sahip olamaması ve bilgi toplamak için yeterli zamanının bulunmamasıdır.</a:t>
            </a:r>
          </a:p>
        </p:txBody>
      </p:sp>
      <p:sp>
        <p:nvSpPr>
          <p:cNvPr id="7" name="Dikdörtgen 6">
            <a:extLst>
              <a:ext uri="{FF2B5EF4-FFF2-40B4-BE49-F238E27FC236}">
                <a16:creationId xmlns:a16="http://schemas.microsoft.com/office/drawing/2014/main" id="{01F3D32F-9074-C343-5902-99F1BA50CD46}"/>
              </a:ext>
            </a:extLst>
          </p:cNvPr>
          <p:cNvSpPr/>
          <p:nvPr/>
        </p:nvSpPr>
        <p:spPr>
          <a:xfrm>
            <a:off x="6246724" y="3165230"/>
            <a:ext cx="60291" cy="68103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1EC35BF9-D7E5-1FE9-584C-9A01782CDF05}"/>
              </a:ext>
            </a:extLst>
          </p:cNvPr>
          <p:cNvSpPr txBox="1"/>
          <p:nvPr/>
        </p:nvSpPr>
        <p:spPr>
          <a:xfrm>
            <a:off x="6293613" y="3053013"/>
            <a:ext cx="4681529" cy="923330"/>
          </a:xfrm>
          <a:prstGeom prst="rect">
            <a:avLst/>
          </a:prstGeom>
          <a:noFill/>
        </p:spPr>
        <p:txBody>
          <a:bodyPr wrap="square" rtlCol="0">
            <a:spAutoFit/>
          </a:bodyPr>
          <a:lstStyle/>
          <a:p>
            <a:r>
              <a:rPr lang="tr-TR" dirty="0"/>
              <a:t>Sağlık kurumunu etkileyen çok sayıda çevresel faktör vardır ve bu faktörler sürekli değişmektedir.   </a:t>
            </a:r>
          </a:p>
        </p:txBody>
      </p:sp>
      <p:sp>
        <p:nvSpPr>
          <p:cNvPr id="11" name="Dikdörtgen 10">
            <a:extLst>
              <a:ext uri="{FF2B5EF4-FFF2-40B4-BE49-F238E27FC236}">
                <a16:creationId xmlns:a16="http://schemas.microsoft.com/office/drawing/2014/main" id="{68EB3FEF-BC8B-CB9A-3B40-1AA423B04E02}"/>
              </a:ext>
            </a:extLst>
          </p:cNvPr>
          <p:cNvSpPr/>
          <p:nvPr/>
        </p:nvSpPr>
        <p:spPr>
          <a:xfrm>
            <a:off x="6233321" y="4180116"/>
            <a:ext cx="73694" cy="100483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Metin kutusu 11">
            <a:extLst>
              <a:ext uri="{FF2B5EF4-FFF2-40B4-BE49-F238E27FC236}">
                <a16:creationId xmlns:a16="http://schemas.microsoft.com/office/drawing/2014/main" id="{34AA150A-0D93-1AC8-19B1-6E5C3B8EAED1}"/>
              </a:ext>
            </a:extLst>
          </p:cNvPr>
          <p:cNvSpPr txBox="1"/>
          <p:nvPr/>
        </p:nvSpPr>
        <p:spPr>
          <a:xfrm>
            <a:off x="5325623" y="4099732"/>
            <a:ext cx="880905" cy="369332"/>
          </a:xfrm>
          <a:prstGeom prst="rect">
            <a:avLst/>
          </a:prstGeom>
          <a:noFill/>
        </p:spPr>
        <p:txBody>
          <a:bodyPr wrap="square" rtlCol="0">
            <a:spAutoFit/>
          </a:bodyPr>
          <a:lstStyle/>
          <a:p>
            <a:pPr algn="r"/>
            <a:r>
              <a:rPr lang="tr-TR" b="1" dirty="0">
                <a:solidFill>
                  <a:schemeClr val="accent6">
                    <a:lumMod val="75000"/>
                  </a:schemeClr>
                </a:solidFill>
              </a:rPr>
              <a:t>tanım</a:t>
            </a:r>
          </a:p>
        </p:txBody>
      </p:sp>
    </p:spTree>
    <p:extLst>
      <p:ext uri="{BB962C8B-B14F-4D97-AF65-F5344CB8AC3E}">
        <p14:creationId xmlns:p14="http://schemas.microsoft.com/office/powerpoint/2010/main" val="31998639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330</TotalTime>
  <Words>1450</Words>
  <Application>Microsoft Office PowerPoint</Application>
  <PresentationFormat>Geniş ekran</PresentationFormat>
  <Paragraphs>289</Paragraphs>
  <Slides>27</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27</vt:i4>
      </vt:variant>
    </vt:vector>
  </HeadingPairs>
  <TitlesOfParts>
    <vt:vector size="35" baseType="lpstr">
      <vt:lpstr>Amasis MT Pro Black</vt:lpstr>
      <vt:lpstr>Arial</vt:lpstr>
      <vt:lpstr>Arial Black</vt:lpstr>
      <vt:lpstr>Calibri</vt:lpstr>
      <vt:lpstr>Calibri Light</vt:lpstr>
      <vt:lpstr>Rockwell Nova Extra Bold</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sahin kavuncubasi</dc:creator>
  <cp:lastModifiedBy>sahin kavuncubasi</cp:lastModifiedBy>
  <cp:revision>20</cp:revision>
  <dcterms:created xsi:type="dcterms:W3CDTF">2022-09-02T11:58:59Z</dcterms:created>
  <dcterms:modified xsi:type="dcterms:W3CDTF">2022-09-16T13:54:16Z</dcterms:modified>
</cp:coreProperties>
</file>