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306" r:id="rId2"/>
    <p:sldId id="267" r:id="rId3"/>
    <p:sldId id="265" r:id="rId4"/>
    <p:sldId id="266" r:id="rId5"/>
    <p:sldId id="268" r:id="rId6"/>
    <p:sldId id="296" r:id="rId7"/>
    <p:sldId id="307" r:id="rId8"/>
    <p:sldId id="286" r:id="rId9"/>
    <p:sldId id="301" r:id="rId10"/>
    <p:sldId id="302" r:id="rId11"/>
    <p:sldId id="303" r:id="rId12"/>
    <p:sldId id="304" r:id="rId13"/>
    <p:sldId id="284" r:id="rId14"/>
    <p:sldId id="305" r:id="rId15"/>
    <p:sldId id="308" r:id="rId16"/>
    <p:sldId id="309" r:id="rId17"/>
    <p:sldId id="310" r:id="rId18"/>
    <p:sldId id="312" r:id="rId19"/>
    <p:sldId id="311" r:id="rId20"/>
    <p:sldId id="313" r:id="rId21"/>
    <p:sldId id="314" r:id="rId22"/>
    <p:sldId id="315" r:id="rId23"/>
    <p:sldId id="318"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7600F0-7B2A-461F-ABF9-84A2ABCAC4C7}" type="datetimeFigureOut">
              <a:rPr lang="tr-TR" smtClean="0"/>
              <a:t>16.09.2022</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15C6D4-C377-41D4-A5B6-81CD13705C7C}" type="slidenum">
              <a:rPr lang="tr-TR" smtClean="0"/>
              <a:t>‹#›</a:t>
            </a:fld>
            <a:endParaRPr lang="tr-TR"/>
          </a:p>
        </p:txBody>
      </p:sp>
    </p:spTree>
    <p:extLst>
      <p:ext uri="{BB962C8B-B14F-4D97-AF65-F5344CB8AC3E}">
        <p14:creationId xmlns:p14="http://schemas.microsoft.com/office/powerpoint/2010/main" val="1655034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59EAF99-FF1D-40EA-B04A-652998394D1A}" type="slidenum">
              <a:rPr lang="en-US" smtClean="0"/>
              <a:t>6</a:t>
            </a:fld>
            <a:endParaRPr lang="en-US"/>
          </a:p>
        </p:txBody>
      </p:sp>
    </p:spTree>
    <p:extLst>
      <p:ext uri="{BB962C8B-B14F-4D97-AF65-F5344CB8AC3E}">
        <p14:creationId xmlns:p14="http://schemas.microsoft.com/office/powerpoint/2010/main" val="28399369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59EAF99-FF1D-40EA-B04A-652998394D1A}" type="slidenum">
              <a:rPr lang="en-US" smtClean="0"/>
              <a:t>21</a:t>
            </a:fld>
            <a:endParaRPr lang="en-US"/>
          </a:p>
        </p:txBody>
      </p:sp>
    </p:spTree>
    <p:extLst>
      <p:ext uri="{BB962C8B-B14F-4D97-AF65-F5344CB8AC3E}">
        <p14:creationId xmlns:p14="http://schemas.microsoft.com/office/powerpoint/2010/main" val="35687632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59EAF99-FF1D-40EA-B04A-652998394D1A}" type="slidenum">
              <a:rPr lang="en-US" smtClean="0"/>
              <a:t>22</a:t>
            </a:fld>
            <a:endParaRPr lang="en-US"/>
          </a:p>
        </p:txBody>
      </p:sp>
    </p:spTree>
    <p:extLst>
      <p:ext uri="{BB962C8B-B14F-4D97-AF65-F5344CB8AC3E}">
        <p14:creationId xmlns:p14="http://schemas.microsoft.com/office/powerpoint/2010/main" val="2006971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59EAF99-FF1D-40EA-B04A-652998394D1A}" type="slidenum">
              <a:rPr lang="en-US" smtClean="0"/>
              <a:t>13</a:t>
            </a:fld>
            <a:endParaRPr lang="en-US"/>
          </a:p>
        </p:txBody>
      </p:sp>
    </p:spTree>
    <p:extLst>
      <p:ext uri="{BB962C8B-B14F-4D97-AF65-F5344CB8AC3E}">
        <p14:creationId xmlns:p14="http://schemas.microsoft.com/office/powerpoint/2010/main" val="40066825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59EAF99-FF1D-40EA-B04A-652998394D1A}" type="slidenum">
              <a:rPr lang="en-US" smtClean="0"/>
              <a:t>14</a:t>
            </a:fld>
            <a:endParaRPr lang="en-US"/>
          </a:p>
        </p:txBody>
      </p:sp>
    </p:spTree>
    <p:extLst>
      <p:ext uri="{BB962C8B-B14F-4D97-AF65-F5344CB8AC3E}">
        <p14:creationId xmlns:p14="http://schemas.microsoft.com/office/powerpoint/2010/main" val="1178701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59EAF99-FF1D-40EA-B04A-652998394D1A}" type="slidenum">
              <a:rPr lang="en-US" smtClean="0"/>
              <a:t>15</a:t>
            </a:fld>
            <a:endParaRPr lang="en-US"/>
          </a:p>
        </p:txBody>
      </p:sp>
    </p:spTree>
    <p:extLst>
      <p:ext uri="{BB962C8B-B14F-4D97-AF65-F5344CB8AC3E}">
        <p14:creationId xmlns:p14="http://schemas.microsoft.com/office/powerpoint/2010/main" val="18359482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59EAF99-FF1D-40EA-B04A-652998394D1A}" type="slidenum">
              <a:rPr lang="en-US" smtClean="0"/>
              <a:t>16</a:t>
            </a:fld>
            <a:endParaRPr lang="en-US"/>
          </a:p>
        </p:txBody>
      </p:sp>
    </p:spTree>
    <p:extLst>
      <p:ext uri="{BB962C8B-B14F-4D97-AF65-F5344CB8AC3E}">
        <p14:creationId xmlns:p14="http://schemas.microsoft.com/office/powerpoint/2010/main" val="11396720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59EAF99-FF1D-40EA-B04A-652998394D1A}" type="slidenum">
              <a:rPr lang="en-US" smtClean="0"/>
              <a:t>17</a:t>
            </a:fld>
            <a:endParaRPr lang="en-US"/>
          </a:p>
        </p:txBody>
      </p:sp>
    </p:spTree>
    <p:extLst>
      <p:ext uri="{BB962C8B-B14F-4D97-AF65-F5344CB8AC3E}">
        <p14:creationId xmlns:p14="http://schemas.microsoft.com/office/powerpoint/2010/main" val="811640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59EAF99-FF1D-40EA-B04A-652998394D1A}" type="slidenum">
              <a:rPr lang="en-US" smtClean="0"/>
              <a:t>18</a:t>
            </a:fld>
            <a:endParaRPr lang="en-US"/>
          </a:p>
        </p:txBody>
      </p:sp>
    </p:spTree>
    <p:extLst>
      <p:ext uri="{BB962C8B-B14F-4D97-AF65-F5344CB8AC3E}">
        <p14:creationId xmlns:p14="http://schemas.microsoft.com/office/powerpoint/2010/main" val="36325489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59EAF99-FF1D-40EA-B04A-652998394D1A}" type="slidenum">
              <a:rPr lang="en-US" smtClean="0"/>
              <a:t>19</a:t>
            </a:fld>
            <a:endParaRPr lang="en-US"/>
          </a:p>
        </p:txBody>
      </p:sp>
    </p:spTree>
    <p:extLst>
      <p:ext uri="{BB962C8B-B14F-4D97-AF65-F5344CB8AC3E}">
        <p14:creationId xmlns:p14="http://schemas.microsoft.com/office/powerpoint/2010/main" val="17223494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59EAF99-FF1D-40EA-B04A-652998394D1A}" type="slidenum">
              <a:rPr lang="en-US" smtClean="0"/>
              <a:t>20</a:t>
            </a:fld>
            <a:endParaRPr lang="en-US"/>
          </a:p>
        </p:txBody>
      </p:sp>
    </p:spTree>
    <p:extLst>
      <p:ext uri="{BB962C8B-B14F-4D97-AF65-F5344CB8AC3E}">
        <p14:creationId xmlns:p14="http://schemas.microsoft.com/office/powerpoint/2010/main" val="1071152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1F4F22-8B39-A7E9-DA61-5FD794DD8A1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57022E8-431E-8C1B-A3CD-84551F3C91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2854634-1959-6F5B-8F8C-FFBAD7D771F3}"/>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BCD29747-1B9F-CBA4-A35D-9007CD8B322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84E0570-C991-F245-DFC4-05A65069287D}"/>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3304359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69B386-3F26-5E44-8B85-FB35B75D68B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C297716-7A2C-ADE5-F1E9-4F7ED382F29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BAE9635-2037-98DE-3BF7-A5AF3004EBD5}"/>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330A9A65-815A-AE3C-A735-186C56E709B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4717690-E256-E336-E772-575D1F5AB806}"/>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039542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0CA2356-B8EC-928A-DC41-BBB53356FE2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B2F8237-477F-B02F-BAD1-E674053F0C20}"/>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68C6CB6-89DA-D81E-8B4C-AFA5CD451173}"/>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6FCAFD72-30C4-5CEF-AE45-4BDD7934093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5AFB173-C328-CCF7-DCB1-59EF5F45F2C4}"/>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3437557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EE95820-102A-D8AD-DAA1-9ADDB25F048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052A9EB-4193-685D-54A4-162B7ADB6139}"/>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D4B39EA-8D3B-AC55-1233-682B8DB5E2E6}"/>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F8389DF1-4B6C-A82F-8983-8A89ADEEDD4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22CF4CE-3AB5-2352-19AF-F9DF047134FA}"/>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441265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4535EE-4D38-C125-2E4C-A22A91D5C65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F6DF264-98BB-86FC-CB1E-1C24A7B22D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B285372-B596-5280-97AD-28E3F521C1C6}"/>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3252F55F-7819-7F44-AEB2-136179B2F3A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C5C186D-BE06-3198-790D-8C7898401D05}"/>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91207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D64945-840D-8F68-0239-8D9D74339CB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0E9D59C-E529-E5F1-5F19-F741D0EC7F1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FE982C45-97B5-7FD1-76D4-42E20353B5E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A9A821B-A6B3-6F0C-F83A-94078D9583A2}"/>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6" name="Alt Bilgi Yer Tutucusu 5">
            <a:extLst>
              <a:ext uri="{FF2B5EF4-FFF2-40B4-BE49-F238E27FC236}">
                <a16:creationId xmlns:a16="http://schemas.microsoft.com/office/drawing/2014/main" id="{DDEE5B0A-992C-2ABD-9C9A-AA3B219503D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1106C8D-CDA7-B868-1425-D3F139F2DCEA}"/>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321694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B0C319-B2BD-0B99-1651-98584C0261C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00F243F-9364-E223-7939-4F36F93CFF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113DE20-E732-9BE8-119E-A48966CD6B4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0E10980-B5D5-0041-9BDE-D755BD6CAD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53E2C26-5C9D-6C3E-4DEC-60FBA4222F9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196059F-F846-BF61-1B44-D7B2E189A0C1}"/>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8" name="Alt Bilgi Yer Tutucusu 7">
            <a:extLst>
              <a:ext uri="{FF2B5EF4-FFF2-40B4-BE49-F238E27FC236}">
                <a16:creationId xmlns:a16="http://schemas.microsoft.com/office/drawing/2014/main" id="{A4691DD2-EC9B-4607-55D0-44FD4A4ABAA3}"/>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3C664FA-C23A-7ECF-201E-5BD95CEE8755}"/>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4160815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AD94BE-8DDE-3C04-9F84-DEB5DEA7957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AE08C7D-2025-77A8-5471-C0A26EACE2BB}"/>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4" name="Alt Bilgi Yer Tutucusu 3">
            <a:extLst>
              <a:ext uri="{FF2B5EF4-FFF2-40B4-BE49-F238E27FC236}">
                <a16:creationId xmlns:a16="http://schemas.microsoft.com/office/drawing/2014/main" id="{61BE7DF4-BF8D-FD16-D4B4-F75D88784700}"/>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3700349-ECF0-55CF-A542-317F86AF0C42}"/>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990433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C681B13-E0A8-915A-5041-DE2CBBB00161}"/>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3" name="Alt Bilgi Yer Tutucusu 2">
            <a:extLst>
              <a:ext uri="{FF2B5EF4-FFF2-40B4-BE49-F238E27FC236}">
                <a16:creationId xmlns:a16="http://schemas.microsoft.com/office/drawing/2014/main" id="{D2BBAEE0-64DE-6116-5C31-C24A10AC94F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3C9C34C-DE73-7700-CF59-EA601A136CAD}"/>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906717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D982D7-5549-EE5D-DBAB-DC32DD397AC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2C3670D-6675-FD07-9BFD-09651A54BB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B24E326E-1086-6F08-58DE-D9D17ED6D6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001F09D-16B6-2966-8FD7-897EF324890A}"/>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6" name="Alt Bilgi Yer Tutucusu 5">
            <a:extLst>
              <a:ext uri="{FF2B5EF4-FFF2-40B4-BE49-F238E27FC236}">
                <a16:creationId xmlns:a16="http://schemas.microsoft.com/office/drawing/2014/main" id="{EF9E69E9-D332-8515-458F-FB436DF396D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3D08BEA-C043-115C-2C0B-A4A21DFAEFCC}"/>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3848051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14E957-238F-89A1-5572-A613DC75796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2D532B8D-A317-C1DC-4C6A-9DDFF0382C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F0165C2-DB9A-2201-06D1-E79F287727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FB56E64-C0F3-316E-AE63-7B4F0F78EEC7}"/>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6" name="Alt Bilgi Yer Tutucusu 5">
            <a:extLst>
              <a:ext uri="{FF2B5EF4-FFF2-40B4-BE49-F238E27FC236}">
                <a16:creationId xmlns:a16="http://schemas.microsoft.com/office/drawing/2014/main" id="{50A77BD0-8684-C929-9690-5416C5A4C37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4FE180C-1E80-9142-E5EB-89FE9F04DD24}"/>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4268469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12448873-5A08-5767-C7E8-B842979A93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249F6E3-3652-C7FD-45F9-6AD746B61F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605351C-4A11-90F7-39DC-3DD625DF00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D71D72A2-7822-2B1A-6272-96273781DC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23AAAA4-2AB7-1522-3106-30D1E8E5E4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9128B-081F-421D-92E5-9765341AA3AA}" type="slidenum">
              <a:rPr lang="tr-TR" smtClean="0"/>
              <a:t>‹#›</a:t>
            </a:fld>
            <a:endParaRPr lang="tr-TR"/>
          </a:p>
        </p:txBody>
      </p:sp>
    </p:spTree>
    <p:extLst>
      <p:ext uri="{BB962C8B-B14F-4D97-AF65-F5344CB8AC3E}">
        <p14:creationId xmlns:p14="http://schemas.microsoft.com/office/powerpoint/2010/main" val="512934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B99E8A7A-8581-4D83-82EC-8B51F15FC67F}"/>
              </a:ext>
            </a:extLst>
          </p:cNvPr>
          <p:cNvGrpSpPr/>
          <p:nvPr/>
        </p:nvGrpSpPr>
        <p:grpSpPr>
          <a:xfrm>
            <a:off x="360218" y="2713908"/>
            <a:ext cx="7422911" cy="3147547"/>
            <a:chOff x="483118" y="3114428"/>
            <a:chExt cx="6873692" cy="3147547"/>
          </a:xfrm>
        </p:grpSpPr>
        <p:sp>
          <p:nvSpPr>
            <p:cNvPr id="11" name="TextBox 10">
              <a:extLst>
                <a:ext uri="{FF2B5EF4-FFF2-40B4-BE49-F238E27FC236}">
                  <a16:creationId xmlns:a16="http://schemas.microsoft.com/office/drawing/2014/main" id="{42CC7C91-872C-4F33-92F5-592F00CD333C}"/>
                </a:ext>
              </a:extLst>
            </p:cNvPr>
            <p:cNvSpPr txBox="1"/>
            <p:nvPr/>
          </p:nvSpPr>
          <p:spPr>
            <a:xfrm>
              <a:off x="483118" y="3114428"/>
              <a:ext cx="5946448" cy="369332"/>
            </a:xfrm>
            <a:prstGeom prst="rect">
              <a:avLst/>
            </a:prstGeom>
            <a:noFill/>
          </p:spPr>
          <p:txBody>
            <a:bodyPr wrap="square" lIns="0" tIns="0" rIns="0" bIns="0" rtlCol="0">
              <a:spAutoFit/>
            </a:bodyPr>
            <a:lstStyle/>
            <a:p>
              <a:r>
                <a:rPr lang="tr-TR" sz="2400" b="1" dirty="0">
                  <a:solidFill>
                    <a:schemeClr val="bg1"/>
                  </a:solidFill>
                  <a:latin typeface="+mj-lt"/>
                </a:rPr>
                <a:t>sağlık sistemleri ve güncel gelişmeler</a:t>
              </a:r>
              <a:endParaRPr lang="en-US" sz="2400" b="1" dirty="0">
                <a:solidFill>
                  <a:schemeClr val="bg1"/>
                </a:solidFill>
                <a:latin typeface="+mj-lt"/>
              </a:endParaRPr>
            </a:p>
          </p:txBody>
        </p:sp>
        <p:sp>
          <p:nvSpPr>
            <p:cNvPr id="12" name="TextBox 11">
              <a:extLst>
                <a:ext uri="{FF2B5EF4-FFF2-40B4-BE49-F238E27FC236}">
                  <a16:creationId xmlns:a16="http://schemas.microsoft.com/office/drawing/2014/main" id="{4DC62499-0964-4B93-A3F9-C58FCC7FA301}"/>
                </a:ext>
              </a:extLst>
            </p:cNvPr>
            <p:cNvSpPr txBox="1"/>
            <p:nvPr/>
          </p:nvSpPr>
          <p:spPr>
            <a:xfrm>
              <a:off x="1692610" y="3491986"/>
              <a:ext cx="5664200" cy="2769989"/>
            </a:xfrm>
            <a:prstGeom prst="rect">
              <a:avLst/>
            </a:prstGeom>
            <a:noFill/>
          </p:spPr>
          <p:txBody>
            <a:bodyPr wrap="square" lIns="0" tIns="0" rIns="0" bIns="0" rtlCol="0">
              <a:spAutoFit/>
            </a:bodyPr>
            <a:lstStyle/>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r>
                <a:rPr lang="tr-TR" sz="2000" dirty="0">
                  <a:solidFill>
                    <a:schemeClr val="bg1"/>
                  </a:solidFill>
                </a:rPr>
                <a:t>Dr. Şahin Kavuncubaşı</a:t>
              </a:r>
              <a:endParaRPr lang="en-US" sz="2000" dirty="0">
                <a:solidFill>
                  <a:schemeClr val="bg1"/>
                </a:solidFill>
              </a:endParaRPr>
            </a:p>
          </p:txBody>
        </p:sp>
      </p:grpSp>
      <p:sp>
        <p:nvSpPr>
          <p:cNvPr id="3" name="Veri Yer Tutucusu 2">
            <a:extLst>
              <a:ext uri="{FF2B5EF4-FFF2-40B4-BE49-F238E27FC236}">
                <a16:creationId xmlns:a16="http://schemas.microsoft.com/office/drawing/2014/main" id="{20624A29-0E4C-44DE-A3B8-98E3C16A9EFD}"/>
              </a:ext>
            </a:extLst>
          </p:cNvPr>
          <p:cNvSpPr>
            <a:spLocks noGrp="1"/>
          </p:cNvSpPr>
          <p:nvPr>
            <p:ph type="dt" sz="half" idx="10"/>
          </p:nvPr>
        </p:nvSpPr>
        <p:spPr/>
        <p:txBody>
          <a:bodyPr/>
          <a:lstStyle/>
          <a:p>
            <a:fld id="{A19246B6-7C5A-40AA-A924-3DD20D1860FD}" type="datetime1">
              <a:rPr lang="en-US" smtClean="0"/>
              <a:t>9/16/2022</a:t>
            </a:fld>
            <a:endParaRPr lang="en-US"/>
          </a:p>
        </p:txBody>
      </p:sp>
      <p:sp>
        <p:nvSpPr>
          <p:cNvPr id="4" name="Slayt Numarası Yer Tutucusu 3">
            <a:extLst>
              <a:ext uri="{FF2B5EF4-FFF2-40B4-BE49-F238E27FC236}">
                <a16:creationId xmlns:a16="http://schemas.microsoft.com/office/drawing/2014/main" id="{13C5C232-8B10-4FEF-BEEF-082EB900B354}"/>
              </a:ext>
            </a:extLst>
          </p:cNvPr>
          <p:cNvSpPr>
            <a:spLocks noGrp="1"/>
          </p:cNvSpPr>
          <p:nvPr>
            <p:ph type="sldNum" sz="quarter" idx="12"/>
          </p:nvPr>
        </p:nvSpPr>
        <p:spPr/>
        <p:txBody>
          <a:bodyPr/>
          <a:lstStyle/>
          <a:p>
            <a:fld id="{585A37CE-56CC-4263-A743-6EA01FAEC455}" type="slidenum">
              <a:rPr lang="en-US" smtClean="0"/>
              <a:t>1</a:t>
            </a:fld>
            <a:endParaRPr lang="en-US" dirty="0"/>
          </a:p>
        </p:txBody>
      </p:sp>
      <p:grpSp>
        <p:nvGrpSpPr>
          <p:cNvPr id="6" name="Grup 5">
            <a:extLst>
              <a:ext uri="{FF2B5EF4-FFF2-40B4-BE49-F238E27FC236}">
                <a16:creationId xmlns:a16="http://schemas.microsoft.com/office/drawing/2014/main" id="{0D65409A-813A-4D19-9000-09FF8548ADCD}"/>
              </a:ext>
            </a:extLst>
          </p:cNvPr>
          <p:cNvGrpSpPr/>
          <p:nvPr/>
        </p:nvGrpSpPr>
        <p:grpSpPr>
          <a:xfrm>
            <a:off x="7259017" y="2809610"/>
            <a:ext cx="534164" cy="2968192"/>
            <a:chOff x="7259017" y="2809610"/>
            <a:chExt cx="534164" cy="2978004"/>
          </a:xfrm>
        </p:grpSpPr>
        <p:sp>
          <p:nvSpPr>
            <p:cNvPr id="5" name="Metin kutusu 4">
              <a:extLst>
                <a:ext uri="{FF2B5EF4-FFF2-40B4-BE49-F238E27FC236}">
                  <a16:creationId xmlns:a16="http://schemas.microsoft.com/office/drawing/2014/main" id="{BA210E14-3AA3-46C3-B4BB-9AEC1E705FE6}"/>
                </a:ext>
              </a:extLst>
            </p:cNvPr>
            <p:cNvSpPr txBox="1"/>
            <p:nvPr/>
          </p:nvSpPr>
          <p:spPr>
            <a:xfrm rot="16200000">
              <a:off x="6006303" y="4062324"/>
              <a:ext cx="2967093" cy="461665"/>
            </a:xfrm>
            <a:prstGeom prst="rect">
              <a:avLst/>
            </a:prstGeom>
            <a:noFill/>
          </p:spPr>
          <p:txBody>
            <a:bodyPr wrap="square" rtlCol="0">
              <a:spAutoFit/>
            </a:bodyPr>
            <a:lstStyle/>
            <a:p>
              <a:pPr algn="ctr"/>
              <a:r>
                <a:rPr lang="tr-TR" sz="2400" b="1" dirty="0">
                  <a:solidFill>
                    <a:schemeClr val="accent1">
                      <a:lumMod val="50000"/>
                    </a:schemeClr>
                  </a:solidFill>
                </a:rPr>
                <a:t>Konular</a:t>
              </a:r>
              <a:r>
                <a:rPr lang="tr-TR" sz="2400" b="1" u="sng" dirty="0">
                  <a:solidFill>
                    <a:schemeClr val="accent1">
                      <a:lumMod val="50000"/>
                    </a:schemeClr>
                  </a:solidFill>
                </a:rPr>
                <a:t> </a:t>
              </a:r>
            </a:p>
          </p:txBody>
        </p:sp>
        <p:sp>
          <p:nvSpPr>
            <p:cNvPr id="17" name="Rectangle 39">
              <a:extLst>
                <a:ext uri="{FF2B5EF4-FFF2-40B4-BE49-F238E27FC236}">
                  <a16:creationId xmlns:a16="http://schemas.microsoft.com/office/drawing/2014/main" id="{120C2FDA-9976-4933-B55E-349C587A5CE7}"/>
                </a:ext>
              </a:extLst>
            </p:cNvPr>
            <p:cNvSpPr/>
            <p:nvPr/>
          </p:nvSpPr>
          <p:spPr>
            <a:xfrm>
              <a:off x="7676608" y="2809611"/>
              <a:ext cx="116573" cy="297800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Metin kutusu 6">
            <a:extLst>
              <a:ext uri="{FF2B5EF4-FFF2-40B4-BE49-F238E27FC236}">
                <a16:creationId xmlns:a16="http://schemas.microsoft.com/office/drawing/2014/main" id="{04567FF3-0D36-4556-BE2C-FCD73A527E3A}"/>
              </a:ext>
            </a:extLst>
          </p:cNvPr>
          <p:cNvSpPr txBox="1"/>
          <p:nvPr/>
        </p:nvSpPr>
        <p:spPr>
          <a:xfrm>
            <a:off x="5335396" y="1513059"/>
            <a:ext cx="606490" cy="923330"/>
          </a:xfrm>
          <a:prstGeom prst="rect">
            <a:avLst/>
          </a:prstGeom>
          <a:noFill/>
        </p:spPr>
        <p:txBody>
          <a:bodyPr wrap="square" rtlCol="0">
            <a:spAutoFit/>
          </a:bodyPr>
          <a:lstStyle/>
          <a:p>
            <a:r>
              <a:rPr lang="tr-TR" sz="5400" b="1" dirty="0">
                <a:solidFill>
                  <a:schemeClr val="bg1"/>
                </a:solidFill>
                <a:latin typeface="Arial Black" panose="020B0A04020102020204" pitchFamily="34" charset="0"/>
              </a:rPr>
              <a:t>1</a:t>
            </a:r>
          </a:p>
        </p:txBody>
      </p:sp>
      <p:pic>
        <p:nvPicPr>
          <p:cNvPr id="10" name="Resim 9">
            <a:extLst>
              <a:ext uri="{FF2B5EF4-FFF2-40B4-BE49-F238E27FC236}">
                <a16:creationId xmlns:a16="http://schemas.microsoft.com/office/drawing/2014/main" id="{8CD629EE-96AD-45F3-6E97-5D591C0E7D96}"/>
              </a:ext>
            </a:extLst>
          </p:cNvPr>
          <p:cNvPicPr>
            <a:picLocks noChangeAspect="1"/>
          </p:cNvPicPr>
          <p:nvPr/>
        </p:nvPicPr>
        <p:blipFill>
          <a:blip r:embed="rId2"/>
          <a:stretch>
            <a:fillRect/>
          </a:stretch>
        </p:blipFill>
        <p:spPr>
          <a:xfrm>
            <a:off x="18882" y="0"/>
            <a:ext cx="6426915" cy="6858000"/>
          </a:xfrm>
          <a:prstGeom prst="rect">
            <a:avLst/>
          </a:prstGeom>
        </p:spPr>
      </p:pic>
      <p:sp>
        <p:nvSpPr>
          <p:cNvPr id="13" name="Metin kutusu 12">
            <a:extLst>
              <a:ext uri="{FF2B5EF4-FFF2-40B4-BE49-F238E27FC236}">
                <a16:creationId xmlns:a16="http://schemas.microsoft.com/office/drawing/2014/main" id="{5461C3D0-5C88-5778-6FD5-A50901AE2F6E}"/>
              </a:ext>
            </a:extLst>
          </p:cNvPr>
          <p:cNvSpPr txBox="1"/>
          <p:nvPr/>
        </p:nvSpPr>
        <p:spPr>
          <a:xfrm>
            <a:off x="190489" y="3276131"/>
            <a:ext cx="5004961" cy="1200329"/>
          </a:xfrm>
          <a:prstGeom prst="rect">
            <a:avLst/>
          </a:prstGeom>
          <a:noFill/>
        </p:spPr>
        <p:txBody>
          <a:bodyPr wrap="square" rtlCol="0">
            <a:spAutoFit/>
          </a:bodyPr>
          <a:lstStyle/>
          <a:p>
            <a:pPr algn="r"/>
            <a:r>
              <a:rPr lang="tr-TR" sz="2400" dirty="0">
                <a:solidFill>
                  <a:srgbClr val="FFC1C2"/>
                </a:solidFill>
                <a:latin typeface="Rockwell Nova Extra Bold" panose="02060903020205020403" pitchFamily="18" charset="0"/>
              </a:rPr>
              <a:t>BÖLÜM</a:t>
            </a:r>
          </a:p>
          <a:p>
            <a:pPr algn="r"/>
            <a:r>
              <a:rPr lang="tr-TR" sz="2400" dirty="0">
                <a:solidFill>
                  <a:srgbClr val="FFC1C2"/>
                </a:solidFill>
                <a:latin typeface="Rockwell Nova Extra Bold" panose="02060903020205020403" pitchFamily="18" charset="0"/>
              </a:rPr>
              <a:t>stratejik yönetim ve stratejik yönetim süreci</a:t>
            </a:r>
          </a:p>
        </p:txBody>
      </p:sp>
      <p:sp>
        <p:nvSpPr>
          <p:cNvPr id="14" name="Metin kutusu 13">
            <a:extLst>
              <a:ext uri="{FF2B5EF4-FFF2-40B4-BE49-F238E27FC236}">
                <a16:creationId xmlns:a16="http://schemas.microsoft.com/office/drawing/2014/main" id="{17F5059E-F9FA-17FC-26DD-E41A5B28FCD8}"/>
              </a:ext>
            </a:extLst>
          </p:cNvPr>
          <p:cNvSpPr txBox="1"/>
          <p:nvPr/>
        </p:nvSpPr>
        <p:spPr>
          <a:xfrm>
            <a:off x="5140627" y="2907175"/>
            <a:ext cx="609600" cy="1862048"/>
          </a:xfrm>
          <a:prstGeom prst="rect">
            <a:avLst/>
          </a:prstGeom>
          <a:noFill/>
        </p:spPr>
        <p:txBody>
          <a:bodyPr wrap="square" rtlCol="0">
            <a:spAutoFit/>
          </a:bodyPr>
          <a:lstStyle/>
          <a:p>
            <a:r>
              <a:rPr lang="tr-TR" sz="11500" dirty="0">
                <a:solidFill>
                  <a:srgbClr val="FFC1C2"/>
                </a:solidFill>
                <a:latin typeface="Amasis MT Pro Black" panose="020B0604020202020204" pitchFamily="18" charset="-94"/>
              </a:rPr>
              <a:t>3</a:t>
            </a:r>
          </a:p>
        </p:txBody>
      </p:sp>
      <p:sp>
        <p:nvSpPr>
          <p:cNvPr id="8" name="Metin kutusu 7">
            <a:extLst>
              <a:ext uri="{FF2B5EF4-FFF2-40B4-BE49-F238E27FC236}">
                <a16:creationId xmlns:a16="http://schemas.microsoft.com/office/drawing/2014/main" id="{60BC004D-2314-1AE8-B08D-B9770BB0BC1D}"/>
              </a:ext>
            </a:extLst>
          </p:cNvPr>
          <p:cNvSpPr txBox="1"/>
          <p:nvPr/>
        </p:nvSpPr>
        <p:spPr>
          <a:xfrm>
            <a:off x="7793181" y="2753260"/>
            <a:ext cx="4076700" cy="3416320"/>
          </a:xfrm>
          <a:prstGeom prst="rect">
            <a:avLst/>
          </a:prstGeom>
          <a:noFill/>
        </p:spPr>
        <p:txBody>
          <a:bodyPr wrap="square" rtlCol="0">
            <a:spAutoFit/>
          </a:bodyPr>
          <a:lstStyle/>
          <a:p>
            <a:pPr marL="285750" indent="-285750">
              <a:buFont typeface="Wingdings" panose="05000000000000000000" pitchFamily="2" charset="2"/>
              <a:buChar char="q"/>
            </a:pPr>
            <a:r>
              <a:rPr lang="tr-TR" dirty="0"/>
              <a:t>Stratejik yönetim</a:t>
            </a:r>
          </a:p>
          <a:p>
            <a:pPr marL="742950" lvl="1" indent="-285750">
              <a:buSzPct val="63000"/>
              <a:buFont typeface="Wingdings" panose="05000000000000000000" pitchFamily="2" charset="2"/>
              <a:buChar char="q"/>
            </a:pPr>
            <a:r>
              <a:rPr lang="tr-TR" dirty="0"/>
              <a:t>Etik</a:t>
            </a:r>
          </a:p>
          <a:p>
            <a:pPr marL="742950" lvl="1" indent="-285750">
              <a:buSzPct val="63000"/>
              <a:buFont typeface="Wingdings" panose="05000000000000000000" pitchFamily="2" charset="2"/>
              <a:buChar char="q"/>
            </a:pPr>
            <a:r>
              <a:rPr lang="tr-TR" dirty="0"/>
              <a:t>Stratejik düşünme</a:t>
            </a:r>
          </a:p>
          <a:p>
            <a:pPr marL="742950" lvl="1" indent="-285750">
              <a:buSzPct val="63000"/>
              <a:buFont typeface="Wingdings" panose="05000000000000000000" pitchFamily="2" charset="2"/>
              <a:buChar char="q"/>
            </a:pPr>
            <a:r>
              <a:rPr lang="tr-TR" dirty="0"/>
              <a:t>Faaliyetler ve kararlar dizisi</a:t>
            </a:r>
          </a:p>
          <a:p>
            <a:pPr marL="285750" indent="-285750">
              <a:buFont typeface="Wingdings" panose="05000000000000000000" pitchFamily="2" charset="2"/>
              <a:buChar char="q"/>
            </a:pPr>
            <a:r>
              <a:rPr lang="tr-TR" dirty="0"/>
              <a:t>Stratejik yönetim süreci</a:t>
            </a:r>
          </a:p>
          <a:p>
            <a:pPr marL="742950" lvl="1" indent="-285750">
              <a:buSzPct val="63000"/>
              <a:buFont typeface="Wingdings" panose="05000000000000000000" pitchFamily="2" charset="2"/>
              <a:buChar char="q"/>
            </a:pPr>
            <a:r>
              <a:rPr lang="tr-TR" dirty="0"/>
              <a:t>Stratejik bilgilenme</a:t>
            </a:r>
          </a:p>
          <a:p>
            <a:pPr marL="742950" lvl="1" indent="-285750">
              <a:buSzPct val="63000"/>
              <a:buFont typeface="Wingdings" panose="05000000000000000000" pitchFamily="2" charset="2"/>
              <a:buChar char="q"/>
            </a:pPr>
            <a:r>
              <a:rPr lang="tr-TR" dirty="0"/>
              <a:t>Strateji geliştirme</a:t>
            </a:r>
          </a:p>
          <a:p>
            <a:pPr marL="742950" lvl="1" indent="-285750">
              <a:buSzPct val="63000"/>
              <a:buFont typeface="Wingdings" panose="05000000000000000000" pitchFamily="2" charset="2"/>
              <a:buChar char="q"/>
            </a:pPr>
            <a:r>
              <a:rPr lang="tr-TR" dirty="0"/>
              <a:t>Strateji kararlaştırma</a:t>
            </a:r>
          </a:p>
          <a:p>
            <a:pPr marL="742950" lvl="1" indent="-285750">
              <a:buSzPct val="63000"/>
              <a:buFont typeface="Wingdings" panose="05000000000000000000" pitchFamily="2" charset="2"/>
              <a:buChar char="q"/>
            </a:pPr>
            <a:r>
              <a:rPr lang="tr-TR" dirty="0"/>
              <a:t>Strateji uygulama</a:t>
            </a:r>
          </a:p>
          <a:p>
            <a:pPr marL="742950" lvl="1" indent="-285750">
              <a:buSzPct val="63000"/>
              <a:buFont typeface="Wingdings" panose="05000000000000000000" pitchFamily="2" charset="2"/>
              <a:buChar char="q"/>
            </a:pPr>
            <a:r>
              <a:rPr lang="tr-TR" dirty="0"/>
              <a:t>Stratejik kontrol</a:t>
            </a:r>
          </a:p>
          <a:p>
            <a:pPr marL="285750" indent="-285750">
              <a:buFont typeface="Wingdings" panose="05000000000000000000" pitchFamily="2" charset="2"/>
              <a:buChar char="q"/>
            </a:pPr>
            <a:r>
              <a:rPr lang="tr-TR" dirty="0"/>
              <a:t>Stratejik yönetimin yararları</a:t>
            </a:r>
          </a:p>
          <a:p>
            <a:pPr marL="268288" lvl="1">
              <a:buSzPct val="63000"/>
            </a:pPr>
            <a:endParaRPr lang="tr-TR" dirty="0"/>
          </a:p>
        </p:txBody>
      </p:sp>
      <p:sp>
        <p:nvSpPr>
          <p:cNvPr id="2" name="Metin kutusu 7">
            <a:extLst>
              <a:ext uri="{FF2B5EF4-FFF2-40B4-BE49-F238E27FC236}">
                <a16:creationId xmlns:a16="http://schemas.microsoft.com/office/drawing/2014/main" id="{9435E8C3-9695-F51B-49F5-268772AE31D2}"/>
              </a:ext>
            </a:extLst>
          </p:cNvPr>
          <p:cNvSpPr txBox="1"/>
          <p:nvPr/>
        </p:nvSpPr>
        <p:spPr>
          <a:xfrm>
            <a:off x="294750" y="6356350"/>
            <a:ext cx="2743200"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a:solidFill>
                  <a:schemeClr val="accent3">
                    <a:lumMod val="20000"/>
                    <a:lumOff val="80000"/>
                  </a:schemeClr>
                </a:solidFill>
              </a:rPr>
              <a:t>Dr. Şahin Kavuncubaşı</a:t>
            </a:r>
          </a:p>
        </p:txBody>
      </p:sp>
    </p:spTree>
    <p:extLst>
      <p:ext uri="{BB962C8B-B14F-4D97-AF65-F5344CB8AC3E}">
        <p14:creationId xmlns:p14="http://schemas.microsoft.com/office/powerpoint/2010/main" val="4227190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akılcı fırsatçılık  </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2" name="Metin kutusu 1">
            <a:extLst>
              <a:ext uri="{FF2B5EF4-FFF2-40B4-BE49-F238E27FC236}">
                <a16:creationId xmlns:a16="http://schemas.microsoft.com/office/drawing/2014/main" id="{1E2D5EAF-A97C-C59C-E085-BCA81E322AE7}"/>
              </a:ext>
            </a:extLst>
          </p:cNvPr>
          <p:cNvSpPr txBox="1"/>
          <p:nvPr/>
        </p:nvSpPr>
        <p:spPr>
          <a:xfrm>
            <a:off x="6484081" y="3641091"/>
            <a:ext cx="4492336" cy="1754326"/>
          </a:xfrm>
          <a:prstGeom prst="rect">
            <a:avLst/>
          </a:prstGeom>
          <a:noFill/>
        </p:spPr>
        <p:txBody>
          <a:bodyPr wrap="square" rtlCol="0">
            <a:spAutoFit/>
          </a:bodyPr>
          <a:lstStyle/>
          <a:p>
            <a:pPr marL="285750" indent="-285750">
              <a:buFont typeface="Wingdings" panose="05000000000000000000" pitchFamily="2" charset="2"/>
              <a:buChar char="§"/>
            </a:pPr>
            <a:r>
              <a:rPr lang="tr-TR" dirty="0">
                <a:latin typeface="+mj-lt"/>
              </a:rPr>
              <a:t>Yeni fırsatlara açık olmak, mevcut stratejileri değiştirerek yeni fırsatlara doğru ilerlemektir.</a:t>
            </a:r>
          </a:p>
          <a:p>
            <a:pPr marL="285750" indent="-285750">
              <a:buFont typeface="Wingdings" panose="05000000000000000000" pitchFamily="2" charset="2"/>
              <a:buChar char="§"/>
            </a:pPr>
            <a:endParaRPr lang="tr-TR" dirty="0">
              <a:latin typeface="+mj-lt"/>
            </a:endParaRPr>
          </a:p>
          <a:p>
            <a:pPr marL="285750" indent="-285750">
              <a:buFont typeface="Wingdings" panose="05000000000000000000" pitchFamily="2" charset="2"/>
              <a:buChar char="§"/>
            </a:pPr>
            <a:r>
              <a:rPr lang="tr-TR" dirty="0">
                <a:latin typeface="+mj-lt"/>
              </a:rPr>
              <a:t>Akıllı fırsatçılık, katılıktan uzaklaşmak;  değişime ve gelişmeye açık olmaktır.</a:t>
            </a:r>
          </a:p>
        </p:txBody>
      </p:sp>
      <p:sp>
        <p:nvSpPr>
          <p:cNvPr id="3" name="Dikdörtgen 2">
            <a:extLst>
              <a:ext uri="{FF2B5EF4-FFF2-40B4-BE49-F238E27FC236}">
                <a16:creationId xmlns:a16="http://schemas.microsoft.com/office/drawing/2014/main" id="{7CD2E1C3-F06F-327D-AB04-1CE92CF38D70}"/>
              </a:ext>
            </a:extLst>
          </p:cNvPr>
          <p:cNvSpPr/>
          <p:nvPr/>
        </p:nvSpPr>
        <p:spPr>
          <a:xfrm flipH="1">
            <a:off x="6484080" y="3766452"/>
            <a:ext cx="45719" cy="1628965"/>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209535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8289159"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zamanda salınım: geçmiş, bugün, gelecek</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8641582" y="747711"/>
            <a:ext cx="355041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2" name="Metin kutusu 1">
            <a:extLst>
              <a:ext uri="{FF2B5EF4-FFF2-40B4-BE49-F238E27FC236}">
                <a16:creationId xmlns:a16="http://schemas.microsoft.com/office/drawing/2014/main" id="{1E2D5EAF-A97C-C59C-E085-BCA81E322AE7}"/>
              </a:ext>
            </a:extLst>
          </p:cNvPr>
          <p:cNvSpPr txBox="1"/>
          <p:nvPr/>
        </p:nvSpPr>
        <p:spPr>
          <a:xfrm>
            <a:off x="6018244" y="3118577"/>
            <a:ext cx="5674453" cy="2862322"/>
          </a:xfrm>
          <a:prstGeom prst="rect">
            <a:avLst/>
          </a:prstGeom>
          <a:noFill/>
        </p:spPr>
        <p:txBody>
          <a:bodyPr wrap="square" rtlCol="0">
            <a:spAutoFit/>
          </a:bodyPr>
          <a:lstStyle/>
          <a:p>
            <a:pPr marL="285750" indent="-285750">
              <a:buFont typeface="Wingdings" panose="05000000000000000000" pitchFamily="2" charset="2"/>
              <a:buChar char="§"/>
            </a:pPr>
            <a:r>
              <a:rPr lang="tr-TR" dirty="0">
                <a:latin typeface="+mj-lt"/>
              </a:rPr>
              <a:t>Zamanda hareket (salınım), geçmişte öğrenilenlerle kurumun hafızasını (deneyimlerini) güçlendirmek ve bu deneyimler ile bugünün gerçekleri ve kısıtlılıklarını dikkate alarak kurumun geleceğini biçimlendirmektir</a:t>
            </a:r>
          </a:p>
          <a:p>
            <a:pPr marL="285750" indent="-285750">
              <a:buFont typeface="Wingdings" panose="05000000000000000000" pitchFamily="2" charset="2"/>
              <a:buChar char="§"/>
            </a:pPr>
            <a:r>
              <a:rPr lang="tr-TR" dirty="0">
                <a:latin typeface="+mj-lt"/>
              </a:rPr>
              <a:t>Strateji geleceğe odaklanmaktır, ancak geleceğe odaklanmak, geçmişin unutulması anlamına gelmez.</a:t>
            </a:r>
          </a:p>
          <a:p>
            <a:pPr marL="285750" indent="-285750">
              <a:buFont typeface="Wingdings" panose="05000000000000000000" pitchFamily="2" charset="2"/>
              <a:buChar char="§"/>
            </a:pPr>
            <a:r>
              <a:rPr lang="tr-TR" dirty="0">
                <a:latin typeface="+mj-lt"/>
              </a:rPr>
              <a:t>Geçmişte ortaya çıkan sonuçlar, geleceğin tahmin edilmesi bakımından değerlidir; zira bugünkü mevcut durum, geçmişte ortaya çıkan değişimlerin bir sonucudur. </a:t>
            </a:r>
          </a:p>
        </p:txBody>
      </p:sp>
      <p:sp>
        <p:nvSpPr>
          <p:cNvPr id="3" name="Dikdörtgen 2">
            <a:extLst>
              <a:ext uri="{FF2B5EF4-FFF2-40B4-BE49-F238E27FC236}">
                <a16:creationId xmlns:a16="http://schemas.microsoft.com/office/drawing/2014/main" id="{FFE8F9D9-52E5-400A-9C98-9AF0BD36ADFE}"/>
              </a:ext>
            </a:extLst>
          </p:cNvPr>
          <p:cNvSpPr/>
          <p:nvPr/>
        </p:nvSpPr>
        <p:spPr>
          <a:xfrm>
            <a:off x="5972525" y="3256384"/>
            <a:ext cx="45719" cy="2640563"/>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77175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8289159"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hipotez odaklılık</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8641582" y="747711"/>
            <a:ext cx="355041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2" name="Metin kutusu 1">
            <a:extLst>
              <a:ext uri="{FF2B5EF4-FFF2-40B4-BE49-F238E27FC236}">
                <a16:creationId xmlns:a16="http://schemas.microsoft.com/office/drawing/2014/main" id="{1E2D5EAF-A97C-C59C-E085-BCA81E322AE7}"/>
              </a:ext>
            </a:extLst>
          </p:cNvPr>
          <p:cNvSpPr txBox="1"/>
          <p:nvPr/>
        </p:nvSpPr>
        <p:spPr>
          <a:xfrm>
            <a:off x="5719665" y="1872448"/>
            <a:ext cx="5263906" cy="2308324"/>
          </a:xfrm>
          <a:prstGeom prst="rect">
            <a:avLst/>
          </a:prstGeom>
          <a:noFill/>
        </p:spPr>
        <p:txBody>
          <a:bodyPr wrap="square" rtlCol="0">
            <a:spAutoFit/>
          </a:bodyPr>
          <a:lstStyle/>
          <a:p>
            <a:pPr marL="285750" indent="-285750">
              <a:buFont typeface="Wingdings" panose="05000000000000000000" pitchFamily="2" charset="2"/>
              <a:buChar char="§"/>
            </a:pPr>
            <a:r>
              <a:rPr lang="tr-TR" dirty="0"/>
              <a:t>Hipotez odaklılık probleme farklı yönlerden bakabilmek, problemi çözmek için farklı seçenekler üretmek ve bu seçenekleri bilimsel yöntemlerle sınamaktır.</a:t>
            </a:r>
          </a:p>
          <a:p>
            <a:pPr marL="285750" indent="-285750">
              <a:buFont typeface="Wingdings" panose="05000000000000000000" pitchFamily="2" charset="2"/>
              <a:buChar char="§"/>
            </a:pPr>
            <a:r>
              <a:rPr lang="tr-TR" dirty="0"/>
              <a:t>Bir probleme, herkesin önerebileceği çözümlerin ötesine geçerek, farklı çözüm seçenekleri üretmektir. </a:t>
            </a:r>
          </a:p>
          <a:p>
            <a:pPr marL="285750" indent="-285750">
              <a:buFont typeface="Wingdings" panose="05000000000000000000" pitchFamily="2" charset="2"/>
              <a:buChar char="§"/>
            </a:pPr>
            <a:r>
              <a:rPr lang="tr-TR" dirty="0"/>
              <a:t>Analitik düşünme, yaratıcılık, ‘</a:t>
            </a:r>
            <a:r>
              <a:rPr lang="tr-TR" dirty="0" err="1"/>
              <a:t>what</a:t>
            </a:r>
            <a:r>
              <a:rPr lang="tr-TR" dirty="0"/>
              <a:t> </a:t>
            </a:r>
            <a:r>
              <a:rPr lang="tr-TR" dirty="0" err="1"/>
              <a:t>if</a:t>
            </a:r>
            <a:r>
              <a:rPr lang="tr-TR" dirty="0"/>
              <a:t>’</a:t>
            </a:r>
          </a:p>
        </p:txBody>
      </p:sp>
      <p:sp>
        <p:nvSpPr>
          <p:cNvPr id="3" name="Metin kutusu 2">
            <a:extLst>
              <a:ext uri="{FF2B5EF4-FFF2-40B4-BE49-F238E27FC236}">
                <a16:creationId xmlns:a16="http://schemas.microsoft.com/office/drawing/2014/main" id="{B232FF4C-A481-8F00-1CE4-1D3900057211}"/>
              </a:ext>
            </a:extLst>
          </p:cNvPr>
          <p:cNvSpPr txBox="1"/>
          <p:nvPr/>
        </p:nvSpPr>
        <p:spPr>
          <a:xfrm>
            <a:off x="5831156" y="4557362"/>
            <a:ext cx="5040923" cy="1754326"/>
          </a:xfrm>
          <a:prstGeom prst="rect">
            <a:avLst/>
          </a:prstGeom>
          <a:noFill/>
        </p:spPr>
        <p:txBody>
          <a:bodyPr wrap="square" rtlCol="0">
            <a:spAutoFit/>
          </a:bodyPr>
          <a:lstStyle/>
          <a:p>
            <a:r>
              <a:rPr lang="tr-TR" i="1" dirty="0"/>
              <a:t>Hastalar MR için uzun süre beklediğinden dolayı  memnun değil?</a:t>
            </a:r>
          </a:p>
          <a:p>
            <a:r>
              <a:rPr lang="tr-TR" i="1" dirty="0"/>
              <a:t>Klasik çözüm: MR sayısını artıralım</a:t>
            </a:r>
          </a:p>
          <a:p>
            <a:r>
              <a:rPr lang="tr-TR" i="1" dirty="0"/>
              <a:t>Alternatif çözüm: Bekleme süresi boyunca hastaların değerli aktivitelerle  zaman geçirmesini  (sağlık eğitimi </a:t>
            </a:r>
            <a:r>
              <a:rPr lang="tr-TR" i="1" dirty="0" err="1"/>
              <a:t>vb</a:t>
            </a:r>
            <a:r>
              <a:rPr lang="tr-TR" i="1" dirty="0"/>
              <a:t>) sağlayalım. </a:t>
            </a:r>
          </a:p>
        </p:txBody>
      </p:sp>
      <p:sp>
        <p:nvSpPr>
          <p:cNvPr id="7" name="Dikdörtgen 6">
            <a:extLst>
              <a:ext uri="{FF2B5EF4-FFF2-40B4-BE49-F238E27FC236}">
                <a16:creationId xmlns:a16="http://schemas.microsoft.com/office/drawing/2014/main" id="{AD47609A-E8F7-D30F-801E-4CA9134298AD}"/>
              </a:ext>
            </a:extLst>
          </p:cNvPr>
          <p:cNvSpPr/>
          <p:nvPr/>
        </p:nvSpPr>
        <p:spPr>
          <a:xfrm>
            <a:off x="5580185" y="1987421"/>
            <a:ext cx="45719" cy="2043403"/>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Dikdörtgen 8">
            <a:extLst>
              <a:ext uri="{FF2B5EF4-FFF2-40B4-BE49-F238E27FC236}">
                <a16:creationId xmlns:a16="http://schemas.microsoft.com/office/drawing/2014/main" id="{62D522D5-D42E-6BBF-06A2-08589CDB326A}"/>
              </a:ext>
            </a:extLst>
          </p:cNvPr>
          <p:cNvSpPr/>
          <p:nvPr/>
        </p:nvSpPr>
        <p:spPr>
          <a:xfrm>
            <a:off x="5603044" y="4713611"/>
            <a:ext cx="45719" cy="1508448"/>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50186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725214" y="407192"/>
            <a:ext cx="681858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2438"/>
            <a:r>
              <a:rPr lang="tr-TR" sz="2000" b="1" dirty="0">
                <a:solidFill>
                  <a:schemeClr val="bg1"/>
                </a:solidFill>
                <a:latin typeface="+mj-lt"/>
              </a:rPr>
              <a:t>Yinelenen süreç olarak stratejik yönetim</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7543800" y="723901"/>
            <a:ext cx="46482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22186" y="6492875"/>
            <a:ext cx="2743200" cy="365125"/>
          </a:xfrm>
        </p:spPr>
        <p:txBody>
          <a:bodyPr/>
          <a:lstStyle/>
          <a:p>
            <a:fld id="{5570C600-3167-49D5-B953-3BFC16F3A3D1}" type="datetime1">
              <a:rPr lang="en-US" smtClean="0"/>
              <a:t>9/16/2022</a:t>
            </a:fld>
            <a:endParaRPr lang="en-US" dirty="0"/>
          </a:p>
        </p:txBody>
      </p:sp>
      <p:sp>
        <p:nvSpPr>
          <p:cNvPr id="2" name="Metin kutusu 1">
            <a:extLst>
              <a:ext uri="{FF2B5EF4-FFF2-40B4-BE49-F238E27FC236}">
                <a16:creationId xmlns:a16="http://schemas.microsoft.com/office/drawing/2014/main" id="{FC6B5D78-1F70-2D5A-2665-153D77172CE5}"/>
              </a:ext>
            </a:extLst>
          </p:cNvPr>
          <p:cNvSpPr txBox="1"/>
          <p:nvPr/>
        </p:nvSpPr>
        <p:spPr>
          <a:xfrm>
            <a:off x="4943072" y="3699231"/>
            <a:ext cx="6818586" cy="1477328"/>
          </a:xfrm>
          <a:prstGeom prst="rect">
            <a:avLst/>
          </a:prstGeom>
          <a:noFill/>
        </p:spPr>
        <p:txBody>
          <a:bodyPr wrap="square" rtlCol="0">
            <a:spAutoFit/>
          </a:bodyPr>
          <a:lstStyle/>
          <a:p>
            <a:r>
              <a:rPr lang="tr-TR" dirty="0">
                <a:latin typeface="+mj-lt"/>
              </a:rPr>
              <a:t>Stratejik yönetim, hedef belirleme ile başlayan ve hedefe ulaşma derecesinin saptanmasına yönelik kontrol ile biten bir süreç değildir.  Planlama önsöz değildir; kontrol, planlamanın önsözüdür. </a:t>
            </a:r>
          </a:p>
          <a:p>
            <a:endParaRPr lang="tr-TR" dirty="0">
              <a:latin typeface="+mj-lt"/>
            </a:endParaRPr>
          </a:p>
          <a:p>
            <a:r>
              <a:rPr lang="tr-TR" dirty="0">
                <a:latin typeface="+mj-lt"/>
              </a:rPr>
              <a:t>Şartlar değiştikçe, stratejiler de değişir.</a:t>
            </a:r>
          </a:p>
        </p:txBody>
      </p:sp>
      <p:sp>
        <p:nvSpPr>
          <p:cNvPr id="3" name="Dikdörtgen 2">
            <a:extLst>
              <a:ext uri="{FF2B5EF4-FFF2-40B4-BE49-F238E27FC236}">
                <a16:creationId xmlns:a16="http://schemas.microsoft.com/office/drawing/2014/main" id="{69DCE867-055D-3F53-0CB9-07E14FE24704}"/>
              </a:ext>
            </a:extLst>
          </p:cNvPr>
          <p:cNvSpPr/>
          <p:nvPr/>
        </p:nvSpPr>
        <p:spPr>
          <a:xfrm flipH="1">
            <a:off x="4897352" y="3825555"/>
            <a:ext cx="45719" cy="1222307"/>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latin typeface="+mj-lt"/>
            </a:endParaRPr>
          </a:p>
        </p:txBody>
      </p:sp>
    </p:spTree>
    <p:extLst>
      <p:ext uri="{BB962C8B-B14F-4D97-AF65-F5344CB8AC3E}">
        <p14:creationId xmlns:p14="http://schemas.microsoft.com/office/powerpoint/2010/main" val="2188600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3" name="Straight Connector 7">
            <a:extLst>
              <a:ext uri="{FF2B5EF4-FFF2-40B4-BE49-F238E27FC236}">
                <a16:creationId xmlns:a16="http://schemas.microsoft.com/office/drawing/2014/main" id="{C5AA4845-99F9-4C72-ABC5-7F49994D2BD1}"/>
              </a:ext>
            </a:extLst>
          </p:cNvPr>
          <p:cNvCxnSpPr>
            <a:cxnSpLocks/>
          </p:cNvCxnSpPr>
          <p:nvPr/>
        </p:nvCxnSpPr>
        <p:spPr>
          <a:xfrm flipV="1">
            <a:off x="7651876" y="759471"/>
            <a:ext cx="4510026"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11" name="Rectangle: Rounded Corners 5">
            <a:extLst>
              <a:ext uri="{FF2B5EF4-FFF2-40B4-BE49-F238E27FC236}">
                <a16:creationId xmlns:a16="http://schemas.microsoft.com/office/drawing/2014/main" id="{94935E5D-E604-4BD9-9D95-C56617F0533E}"/>
              </a:ext>
            </a:extLst>
          </p:cNvPr>
          <p:cNvSpPr/>
          <p:nvPr/>
        </p:nvSpPr>
        <p:spPr>
          <a:xfrm>
            <a:off x="739773" y="421926"/>
            <a:ext cx="7329550"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stratejik yönetim süreci</a:t>
            </a:r>
            <a:endParaRPr lang="en-US" sz="2000" b="1" dirty="0">
              <a:solidFill>
                <a:schemeClr val="bg1"/>
              </a:solidFill>
              <a:latin typeface="+mj-lt"/>
            </a:endParaRPr>
          </a:p>
        </p:txBody>
      </p:sp>
      <p:sp>
        <p:nvSpPr>
          <p:cNvPr id="112" name="Oval 111">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4" name="Grup 13">
            <a:extLst>
              <a:ext uri="{FF2B5EF4-FFF2-40B4-BE49-F238E27FC236}">
                <a16:creationId xmlns:a16="http://schemas.microsoft.com/office/drawing/2014/main" id="{E3FDF1AF-D71A-4992-A291-31FA93162957}"/>
              </a:ext>
            </a:extLst>
          </p:cNvPr>
          <p:cNvGrpSpPr/>
          <p:nvPr/>
        </p:nvGrpSpPr>
        <p:grpSpPr>
          <a:xfrm>
            <a:off x="7514934" y="3655643"/>
            <a:ext cx="1951833" cy="1906156"/>
            <a:chOff x="7514934" y="2758861"/>
            <a:chExt cx="1951833" cy="1906156"/>
          </a:xfrm>
        </p:grpSpPr>
        <p:grpSp>
          <p:nvGrpSpPr>
            <p:cNvPr id="67" name="Grup 66">
              <a:extLst>
                <a:ext uri="{FF2B5EF4-FFF2-40B4-BE49-F238E27FC236}">
                  <a16:creationId xmlns:a16="http://schemas.microsoft.com/office/drawing/2014/main" id="{5555EC87-C3B6-486F-9BFF-F2F69D6CAFDF}"/>
                </a:ext>
              </a:extLst>
            </p:cNvPr>
            <p:cNvGrpSpPr/>
            <p:nvPr/>
          </p:nvGrpSpPr>
          <p:grpSpPr>
            <a:xfrm>
              <a:off x="7514934" y="2758861"/>
              <a:ext cx="1951833" cy="1906156"/>
              <a:chOff x="943035" y="3115824"/>
              <a:chExt cx="1577101" cy="1604482"/>
            </a:xfrm>
            <a:solidFill>
              <a:srgbClr val="BDD1BF"/>
            </a:solidFill>
          </p:grpSpPr>
          <p:sp>
            <p:nvSpPr>
              <p:cNvPr id="68" name="Oval 67">
                <a:extLst>
                  <a:ext uri="{FF2B5EF4-FFF2-40B4-BE49-F238E27FC236}">
                    <a16:creationId xmlns:a16="http://schemas.microsoft.com/office/drawing/2014/main" id="{6F04531E-62E1-4B45-99E5-15D0D47D1174}"/>
                  </a:ext>
                </a:extLst>
              </p:cNvPr>
              <p:cNvSpPr/>
              <p:nvPr/>
            </p:nvSpPr>
            <p:spPr>
              <a:xfrm>
                <a:off x="1013390" y="3115824"/>
                <a:ext cx="1298026" cy="1300609"/>
              </a:xfrm>
              <a:prstGeom prst="ellipse">
                <a:avLst/>
              </a:prstGeom>
              <a:grp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tr-TR" dirty="0">
                  <a:effectLst>
                    <a:outerShdw blurRad="38100" dist="38100" dir="2700000" algn="tl">
                      <a:srgbClr val="000000">
                        <a:alpha val="43137"/>
                      </a:srgbClr>
                    </a:outerShdw>
                  </a:effectLst>
                </a:endParaRPr>
              </a:p>
            </p:txBody>
          </p:sp>
          <p:sp>
            <p:nvSpPr>
              <p:cNvPr id="69" name="Metin kutusu 68">
                <a:extLst>
                  <a:ext uri="{FF2B5EF4-FFF2-40B4-BE49-F238E27FC236}">
                    <a16:creationId xmlns:a16="http://schemas.microsoft.com/office/drawing/2014/main" id="{60E6EA78-EDBE-487B-8431-B0A523BE2164}"/>
                  </a:ext>
                </a:extLst>
              </p:cNvPr>
              <p:cNvSpPr txBox="1"/>
              <p:nvPr/>
            </p:nvSpPr>
            <p:spPr>
              <a:xfrm>
                <a:off x="943035" y="3455861"/>
                <a:ext cx="1411359" cy="621761"/>
              </a:xfrm>
              <a:prstGeom prst="rect">
                <a:avLst/>
              </a:prstGeom>
              <a:noFill/>
            </p:spPr>
            <p:txBody>
              <a:bodyPr wrap="square" rtlCol="0">
                <a:spAutoFit/>
              </a:bodyPr>
              <a:lstStyle/>
              <a:p>
                <a:pPr algn="ctr"/>
                <a:r>
                  <a:rPr lang="tr-TR" sz="1400" dirty="0">
                    <a:effectLst>
                      <a:outerShdw blurRad="38100" dist="38100" dir="2700000" algn="tl">
                        <a:srgbClr val="000000">
                          <a:alpha val="43137"/>
                        </a:srgbClr>
                      </a:outerShdw>
                    </a:effectLst>
                  </a:rPr>
                  <a:t>Liderlik</a:t>
                </a:r>
              </a:p>
              <a:p>
                <a:pPr algn="ctr"/>
                <a:r>
                  <a:rPr lang="tr-TR" sz="1400" dirty="0">
                    <a:effectLst>
                      <a:outerShdw blurRad="38100" dist="38100" dir="2700000" algn="tl">
                        <a:srgbClr val="000000">
                          <a:alpha val="43137"/>
                        </a:srgbClr>
                      </a:outerShdw>
                    </a:effectLst>
                  </a:rPr>
                  <a:t>Kültür</a:t>
                </a:r>
              </a:p>
              <a:p>
                <a:pPr algn="ctr"/>
                <a:r>
                  <a:rPr lang="tr-TR" sz="1400" dirty="0">
                    <a:effectLst>
                      <a:outerShdw blurRad="38100" dist="38100" dir="2700000" algn="tl">
                        <a:srgbClr val="000000">
                          <a:alpha val="43137"/>
                        </a:srgbClr>
                      </a:outerShdw>
                    </a:effectLst>
                  </a:rPr>
                  <a:t>Yapı</a:t>
                </a:r>
              </a:p>
            </p:txBody>
          </p:sp>
          <p:sp>
            <p:nvSpPr>
              <p:cNvPr id="70" name="Metin kutusu 69">
                <a:extLst>
                  <a:ext uri="{FF2B5EF4-FFF2-40B4-BE49-F238E27FC236}">
                    <a16:creationId xmlns:a16="http://schemas.microsoft.com/office/drawing/2014/main" id="{77D8EDDE-B118-4D09-93DA-88C0E4B7F2B3}"/>
                  </a:ext>
                </a:extLst>
              </p:cNvPr>
              <p:cNvSpPr txBox="1"/>
              <p:nvPr/>
            </p:nvSpPr>
            <p:spPr>
              <a:xfrm>
                <a:off x="956723" y="4461239"/>
                <a:ext cx="1563413" cy="259067"/>
              </a:xfrm>
              <a:prstGeom prst="rect">
                <a:avLst/>
              </a:prstGeom>
              <a:solidFill>
                <a:srgbClr val="46566E"/>
              </a:solidFill>
            </p:spPr>
            <p:txBody>
              <a:bodyPr wrap="square" rtlCol="0">
                <a:spAutoFit/>
              </a:bodyPr>
              <a:lstStyle/>
              <a:p>
                <a:pPr algn="ctr"/>
                <a:r>
                  <a:rPr lang="tr-TR" sz="1400" b="1" dirty="0">
                    <a:solidFill>
                      <a:schemeClr val="bg1"/>
                    </a:solidFill>
                    <a:effectLst>
                      <a:outerShdw blurRad="38100" dist="38100" dir="2700000" algn="tl">
                        <a:srgbClr val="000000">
                          <a:alpha val="43137"/>
                        </a:srgbClr>
                      </a:outerShdw>
                    </a:effectLst>
                  </a:rPr>
                  <a:t>Strateji uygulama</a:t>
                </a:r>
              </a:p>
            </p:txBody>
          </p:sp>
        </p:grpSp>
        <p:sp>
          <p:nvSpPr>
            <p:cNvPr id="10" name="Metin kutusu 9">
              <a:extLst>
                <a:ext uri="{FF2B5EF4-FFF2-40B4-BE49-F238E27FC236}">
                  <a16:creationId xmlns:a16="http://schemas.microsoft.com/office/drawing/2014/main" id="{73D2402B-A04A-4694-990D-83DB2BDB876A}"/>
                </a:ext>
              </a:extLst>
            </p:cNvPr>
            <p:cNvSpPr txBox="1"/>
            <p:nvPr/>
          </p:nvSpPr>
          <p:spPr>
            <a:xfrm>
              <a:off x="7602007" y="4352152"/>
              <a:ext cx="202560" cy="307777"/>
            </a:xfrm>
            <a:prstGeom prst="rect">
              <a:avLst/>
            </a:prstGeom>
            <a:solidFill>
              <a:srgbClr val="BDD1BF"/>
            </a:solidFill>
          </p:spPr>
          <p:txBody>
            <a:bodyPr wrap="square" rtlCol="0">
              <a:spAutoFit/>
            </a:bodyPr>
            <a:lstStyle/>
            <a:p>
              <a:pPr algn="ctr"/>
              <a:r>
                <a:rPr lang="tr-TR" sz="1400" b="1" u="sng" dirty="0"/>
                <a:t>4</a:t>
              </a:r>
            </a:p>
          </p:txBody>
        </p:sp>
      </p:grpSp>
      <p:grpSp>
        <p:nvGrpSpPr>
          <p:cNvPr id="13" name="Grup 12">
            <a:extLst>
              <a:ext uri="{FF2B5EF4-FFF2-40B4-BE49-F238E27FC236}">
                <a16:creationId xmlns:a16="http://schemas.microsoft.com/office/drawing/2014/main" id="{C38B8850-0D31-4818-8A69-714D6884B429}"/>
              </a:ext>
            </a:extLst>
          </p:cNvPr>
          <p:cNvGrpSpPr/>
          <p:nvPr/>
        </p:nvGrpSpPr>
        <p:grpSpPr>
          <a:xfrm>
            <a:off x="5208115" y="3625593"/>
            <a:ext cx="1934893" cy="1905033"/>
            <a:chOff x="5208115" y="2759984"/>
            <a:chExt cx="1934893" cy="1905033"/>
          </a:xfrm>
        </p:grpSpPr>
        <p:grpSp>
          <p:nvGrpSpPr>
            <p:cNvPr id="63" name="Grup 62">
              <a:extLst>
                <a:ext uri="{FF2B5EF4-FFF2-40B4-BE49-F238E27FC236}">
                  <a16:creationId xmlns:a16="http://schemas.microsoft.com/office/drawing/2014/main" id="{13AFDCAB-C20D-40CF-AA80-C749A637CE31}"/>
                </a:ext>
              </a:extLst>
            </p:cNvPr>
            <p:cNvGrpSpPr/>
            <p:nvPr/>
          </p:nvGrpSpPr>
          <p:grpSpPr>
            <a:xfrm>
              <a:off x="5208115" y="2759984"/>
              <a:ext cx="1934893" cy="1905033"/>
              <a:chOff x="1070457" y="3120887"/>
              <a:chExt cx="1563413" cy="1598626"/>
            </a:xfrm>
          </p:grpSpPr>
          <p:sp>
            <p:nvSpPr>
              <p:cNvPr id="64" name="Oval 63">
                <a:extLst>
                  <a:ext uri="{FF2B5EF4-FFF2-40B4-BE49-F238E27FC236}">
                    <a16:creationId xmlns:a16="http://schemas.microsoft.com/office/drawing/2014/main" id="{A8FA3805-7CA6-4486-95A1-8BCD25D73714}"/>
                  </a:ext>
                </a:extLst>
              </p:cNvPr>
              <p:cNvSpPr/>
              <p:nvPr/>
            </p:nvSpPr>
            <p:spPr>
              <a:xfrm>
                <a:off x="1127124" y="3120887"/>
                <a:ext cx="1298026" cy="1300609"/>
              </a:xfrm>
              <a:prstGeom prst="ellipse">
                <a:avLst/>
              </a:prstGeom>
              <a:solidFill>
                <a:srgbClr val="46566E"/>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tr-TR" dirty="0">
                  <a:effectLst>
                    <a:outerShdw blurRad="38100" dist="38100" dir="2700000" algn="tl">
                      <a:srgbClr val="000000">
                        <a:alpha val="43137"/>
                      </a:srgbClr>
                    </a:outerShdw>
                  </a:effectLst>
                </a:endParaRPr>
              </a:p>
            </p:txBody>
          </p:sp>
          <p:sp>
            <p:nvSpPr>
              <p:cNvPr id="65" name="Metin kutusu 64">
                <a:extLst>
                  <a:ext uri="{FF2B5EF4-FFF2-40B4-BE49-F238E27FC236}">
                    <a16:creationId xmlns:a16="http://schemas.microsoft.com/office/drawing/2014/main" id="{51EAFB9A-CDB4-4D34-8059-53648B080F3D}"/>
                  </a:ext>
                </a:extLst>
              </p:cNvPr>
              <p:cNvSpPr txBox="1"/>
              <p:nvPr/>
            </p:nvSpPr>
            <p:spPr>
              <a:xfrm>
                <a:off x="1074348" y="3351944"/>
                <a:ext cx="1411359" cy="800648"/>
              </a:xfrm>
              <a:prstGeom prst="rect">
                <a:avLst/>
              </a:prstGeom>
              <a:noFill/>
            </p:spPr>
            <p:txBody>
              <a:bodyPr wrap="square" rtlCol="0">
                <a:spAutoFit/>
              </a:bodyPr>
              <a:lstStyle/>
              <a:p>
                <a:pPr algn="ctr"/>
                <a:r>
                  <a:rPr lang="tr-TR" sz="1400" b="1" dirty="0">
                    <a:solidFill>
                      <a:schemeClr val="bg1"/>
                    </a:solidFill>
                    <a:effectLst>
                      <a:outerShdw blurRad="38100" dist="38100" dir="2700000" algn="tl">
                        <a:srgbClr val="000000">
                          <a:alpha val="43137"/>
                        </a:srgbClr>
                      </a:outerShdw>
                    </a:effectLst>
                  </a:rPr>
                  <a:t>Analitik araçlar</a:t>
                </a:r>
              </a:p>
              <a:p>
                <a:pPr algn="ctr"/>
                <a:endParaRPr lang="tr-TR" sz="1400" b="1" dirty="0">
                  <a:solidFill>
                    <a:schemeClr val="bg1"/>
                  </a:solidFill>
                  <a:effectLst>
                    <a:outerShdw blurRad="38100" dist="38100" dir="2700000" algn="tl">
                      <a:srgbClr val="000000">
                        <a:alpha val="43137"/>
                      </a:srgbClr>
                    </a:outerShdw>
                  </a:effectLst>
                </a:endParaRPr>
              </a:p>
              <a:p>
                <a:pPr algn="ctr"/>
                <a:r>
                  <a:rPr lang="tr-TR" sz="1400" b="1" dirty="0">
                    <a:solidFill>
                      <a:schemeClr val="bg1"/>
                    </a:solidFill>
                    <a:effectLst>
                      <a:outerShdw blurRad="38100" dist="38100" dir="2700000" algn="tl">
                        <a:srgbClr val="000000">
                          <a:alpha val="43137"/>
                        </a:srgbClr>
                      </a:outerShdw>
                    </a:effectLst>
                  </a:rPr>
                  <a:t>Strateji </a:t>
                </a:r>
              </a:p>
              <a:p>
                <a:pPr algn="ctr"/>
                <a:r>
                  <a:rPr lang="tr-TR" sz="1400" b="1" dirty="0">
                    <a:solidFill>
                      <a:schemeClr val="bg1"/>
                    </a:solidFill>
                    <a:effectLst>
                      <a:outerShdw blurRad="38100" dist="38100" dir="2700000" algn="tl">
                        <a:srgbClr val="000000">
                          <a:alpha val="43137"/>
                        </a:srgbClr>
                      </a:outerShdw>
                    </a:effectLst>
                  </a:rPr>
                  <a:t>Değerlendirme</a:t>
                </a:r>
              </a:p>
            </p:txBody>
          </p:sp>
          <p:sp>
            <p:nvSpPr>
              <p:cNvPr id="66" name="Metin kutusu 65">
                <a:extLst>
                  <a:ext uri="{FF2B5EF4-FFF2-40B4-BE49-F238E27FC236}">
                    <a16:creationId xmlns:a16="http://schemas.microsoft.com/office/drawing/2014/main" id="{2B6894D1-7CD9-47E6-AF09-4A650B3C7097}"/>
                  </a:ext>
                </a:extLst>
              </p:cNvPr>
              <p:cNvSpPr txBox="1"/>
              <p:nvPr/>
            </p:nvSpPr>
            <p:spPr>
              <a:xfrm>
                <a:off x="1070457" y="4461239"/>
                <a:ext cx="1563413" cy="258274"/>
              </a:xfrm>
              <a:prstGeom prst="rect">
                <a:avLst/>
              </a:prstGeom>
              <a:solidFill>
                <a:srgbClr val="BDD1BF"/>
              </a:solidFill>
            </p:spPr>
            <p:txBody>
              <a:bodyPr wrap="square" rtlCol="0">
                <a:spAutoFit/>
              </a:bodyPr>
              <a:lstStyle/>
              <a:p>
                <a:pPr algn="ctr"/>
                <a:r>
                  <a:rPr lang="tr-TR" sz="1400" dirty="0">
                    <a:effectLst>
                      <a:outerShdw blurRad="38100" dist="38100" dir="2700000" algn="tl">
                        <a:srgbClr val="000000">
                          <a:alpha val="43137"/>
                        </a:srgbClr>
                      </a:outerShdw>
                    </a:effectLst>
                  </a:rPr>
                  <a:t>    Strateji kararlaştırma</a:t>
                </a:r>
              </a:p>
            </p:txBody>
          </p:sp>
        </p:grpSp>
        <p:sp>
          <p:nvSpPr>
            <p:cNvPr id="76" name="Metin kutusu 75">
              <a:extLst>
                <a:ext uri="{FF2B5EF4-FFF2-40B4-BE49-F238E27FC236}">
                  <a16:creationId xmlns:a16="http://schemas.microsoft.com/office/drawing/2014/main" id="{6511B974-36F4-4D92-A7A0-0107B7EED817}"/>
                </a:ext>
              </a:extLst>
            </p:cNvPr>
            <p:cNvSpPr txBox="1"/>
            <p:nvPr/>
          </p:nvSpPr>
          <p:spPr>
            <a:xfrm>
              <a:off x="5278257" y="4353219"/>
              <a:ext cx="202560" cy="307777"/>
            </a:xfrm>
            <a:prstGeom prst="rect">
              <a:avLst/>
            </a:prstGeom>
            <a:solidFill>
              <a:srgbClr val="46566E"/>
            </a:solidFill>
          </p:spPr>
          <p:txBody>
            <a:bodyPr wrap="square" rtlCol="0">
              <a:spAutoFit/>
            </a:bodyPr>
            <a:lstStyle/>
            <a:p>
              <a:pPr algn="ctr"/>
              <a:r>
                <a:rPr lang="tr-TR" sz="1400" b="1" u="sng" dirty="0">
                  <a:solidFill>
                    <a:schemeClr val="bg1"/>
                  </a:solidFill>
                </a:rPr>
                <a:t>3</a:t>
              </a:r>
            </a:p>
          </p:txBody>
        </p:sp>
      </p:grpSp>
      <p:grpSp>
        <p:nvGrpSpPr>
          <p:cNvPr id="15" name="Grup 14">
            <a:extLst>
              <a:ext uri="{FF2B5EF4-FFF2-40B4-BE49-F238E27FC236}">
                <a16:creationId xmlns:a16="http://schemas.microsoft.com/office/drawing/2014/main" id="{E652E4FF-95A5-4993-B172-39B9D574E0FB}"/>
              </a:ext>
            </a:extLst>
          </p:cNvPr>
          <p:cNvGrpSpPr/>
          <p:nvPr/>
        </p:nvGrpSpPr>
        <p:grpSpPr>
          <a:xfrm>
            <a:off x="9896950" y="3662108"/>
            <a:ext cx="1944832" cy="1915385"/>
            <a:chOff x="9865575" y="2744544"/>
            <a:chExt cx="1944832" cy="1915385"/>
          </a:xfrm>
        </p:grpSpPr>
        <p:grpSp>
          <p:nvGrpSpPr>
            <p:cNvPr id="71" name="Grup 70">
              <a:extLst>
                <a:ext uri="{FF2B5EF4-FFF2-40B4-BE49-F238E27FC236}">
                  <a16:creationId xmlns:a16="http://schemas.microsoft.com/office/drawing/2014/main" id="{5C75C1BE-91D3-4D4D-A9F7-77E40ECFD758}"/>
                </a:ext>
              </a:extLst>
            </p:cNvPr>
            <p:cNvGrpSpPr/>
            <p:nvPr/>
          </p:nvGrpSpPr>
          <p:grpSpPr>
            <a:xfrm>
              <a:off x="9865575" y="2744544"/>
              <a:ext cx="1944832" cy="1905033"/>
              <a:chOff x="1062426" y="3120887"/>
              <a:chExt cx="1571444" cy="1598626"/>
            </a:xfrm>
          </p:grpSpPr>
          <p:sp>
            <p:nvSpPr>
              <p:cNvPr id="72" name="Oval 71">
                <a:extLst>
                  <a:ext uri="{FF2B5EF4-FFF2-40B4-BE49-F238E27FC236}">
                    <a16:creationId xmlns:a16="http://schemas.microsoft.com/office/drawing/2014/main" id="{7A55B3F8-3468-4229-9DCC-3CDAAF0FD341}"/>
                  </a:ext>
                </a:extLst>
              </p:cNvPr>
              <p:cNvSpPr/>
              <p:nvPr/>
            </p:nvSpPr>
            <p:spPr>
              <a:xfrm>
                <a:off x="1127124" y="3120887"/>
                <a:ext cx="1298026" cy="1300609"/>
              </a:xfrm>
              <a:prstGeom prst="ellipse">
                <a:avLst/>
              </a:prstGeom>
              <a:solidFill>
                <a:srgbClr val="46566E"/>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tr-TR" dirty="0">
                  <a:effectLst>
                    <a:outerShdw blurRad="38100" dist="38100" dir="2700000" algn="tl">
                      <a:srgbClr val="000000">
                        <a:alpha val="43137"/>
                      </a:srgbClr>
                    </a:outerShdw>
                  </a:effectLst>
                </a:endParaRPr>
              </a:p>
            </p:txBody>
          </p:sp>
          <p:sp>
            <p:nvSpPr>
              <p:cNvPr id="73" name="Metin kutusu 72">
                <a:extLst>
                  <a:ext uri="{FF2B5EF4-FFF2-40B4-BE49-F238E27FC236}">
                    <a16:creationId xmlns:a16="http://schemas.microsoft.com/office/drawing/2014/main" id="{98E2311B-20F0-41C5-BF1B-D4939EB065F8}"/>
                  </a:ext>
                </a:extLst>
              </p:cNvPr>
              <p:cNvSpPr txBox="1"/>
              <p:nvPr/>
            </p:nvSpPr>
            <p:spPr>
              <a:xfrm>
                <a:off x="1062426" y="3482409"/>
                <a:ext cx="1411359" cy="619857"/>
              </a:xfrm>
              <a:prstGeom prst="rect">
                <a:avLst/>
              </a:prstGeom>
              <a:noFill/>
            </p:spPr>
            <p:txBody>
              <a:bodyPr wrap="square" rtlCol="0">
                <a:spAutoFit/>
              </a:bodyPr>
              <a:lstStyle/>
              <a:p>
                <a:pPr algn="ctr"/>
                <a:r>
                  <a:rPr lang="tr-TR" sz="1400" b="1" dirty="0">
                    <a:solidFill>
                      <a:schemeClr val="bg1"/>
                    </a:solidFill>
                    <a:effectLst>
                      <a:outerShdw blurRad="38100" dist="38100" dir="2700000" algn="tl">
                        <a:srgbClr val="000000">
                          <a:alpha val="43137"/>
                        </a:srgbClr>
                      </a:outerShdw>
                    </a:effectLst>
                  </a:rPr>
                  <a:t>Performans ölçümü</a:t>
                </a:r>
              </a:p>
              <a:p>
                <a:pPr algn="ctr"/>
                <a:r>
                  <a:rPr lang="tr-TR" sz="1400" b="1" dirty="0">
                    <a:solidFill>
                      <a:schemeClr val="bg1"/>
                    </a:solidFill>
                    <a:effectLst>
                      <a:outerShdw blurRad="38100" dist="38100" dir="2700000" algn="tl">
                        <a:srgbClr val="000000">
                          <a:alpha val="43137"/>
                        </a:srgbClr>
                      </a:outerShdw>
                    </a:effectLst>
                  </a:rPr>
                  <a:t>Karşılaştırma</a:t>
                </a:r>
              </a:p>
              <a:p>
                <a:pPr algn="ctr"/>
                <a:r>
                  <a:rPr lang="tr-TR" sz="1400" b="1" dirty="0">
                    <a:solidFill>
                      <a:schemeClr val="bg1"/>
                    </a:solidFill>
                    <a:effectLst>
                      <a:outerShdw blurRad="38100" dist="38100" dir="2700000" algn="tl">
                        <a:srgbClr val="000000">
                          <a:alpha val="43137"/>
                        </a:srgbClr>
                      </a:outerShdw>
                    </a:effectLst>
                  </a:rPr>
                  <a:t>Düzeltici  önlemler</a:t>
                </a:r>
              </a:p>
            </p:txBody>
          </p:sp>
          <p:sp>
            <p:nvSpPr>
              <p:cNvPr id="74" name="Metin kutusu 73">
                <a:extLst>
                  <a:ext uri="{FF2B5EF4-FFF2-40B4-BE49-F238E27FC236}">
                    <a16:creationId xmlns:a16="http://schemas.microsoft.com/office/drawing/2014/main" id="{EF9D0B17-0FC3-4BE5-A186-34E9EC07585C}"/>
                  </a:ext>
                </a:extLst>
              </p:cNvPr>
              <p:cNvSpPr txBox="1"/>
              <p:nvPr/>
            </p:nvSpPr>
            <p:spPr>
              <a:xfrm>
                <a:off x="1070457" y="4461239"/>
                <a:ext cx="1563413" cy="258274"/>
              </a:xfrm>
              <a:prstGeom prst="rect">
                <a:avLst/>
              </a:prstGeom>
              <a:solidFill>
                <a:srgbClr val="BDD1BF"/>
              </a:solidFill>
            </p:spPr>
            <p:txBody>
              <a:bodyPr wrap="square" rtlCol="0">
                <a:spAutoFit/>
              </a:bodyPr>
              <a:lstStyle/>
              <a:p>
                <a:pPr algn="ctr"/>
                <a:r>
                  <a:rPr lang="tr-TR" sz="1400" dirty="0">
                    <a:effectLst>
                      <a:outerShdw blurRad="38100" dist="38100" dir="2700000" algn="tl">
                        <a:srgbClr val="000000">
                          <a:alpha val="43137"/>
                        </a:srgbClr>
                      </a:outerShdw>
                    </a:effectLst>
                  </a:rPr>
                  <a:t>Stratejik kontrol</a:t>
                </a:r>
              </a:p>
            </p:txBody>
          </p:sp>
        </p:grpSp>
        <p:sp>
          <p:nvSpPr>
            <p:cNvPr id="77" name="Metin kutusu 76">
              <a:extLst>
                <a:ext uri="{FF2B5EF4-FFF2-40B4-BE49-F238E27FC236}">
                  <a16:creationId xmlns:a16="http://schemas.microsoft.com/office/drawing/2014/main" id="{0FAC8DDF-FC5D-4C90-91D3-58820342B8F8}"/>
                </a:ext>
              </a:extLst>
            </p:cNvPr>
            <p:cNvSpPr txBox="1"/>
            <p:nvPr/>
          </p:nvSpPr>
          <p:spPr>
            <a:xfrm>
              <a:off x="9953553" y="4352152"/>
              <a:ext cx="180274" cy="307777"/>
            </a:xfrm>
            <a:prstGeom prst="rect">
              <a:avLst/>
            </a:prstGeom>
            <a:solidFill>
              <a:srgbClr val="46566E"/>
            </a:solidFill>
          </p:spPr>
          <p:txBody>
            <a:bodyPr wrap="square" rtlCol="0">
              <a:spAutoFit/>
            </a:bodyPr>
            <a:lstStyle/>
            <a:p>
              <a:pPr algn="ctr"/>
              <a:r>
                <a:rPr lang="tr-TR" sz="1400" b="1" u="sng" dirty="0">
                  <a:solidFill>
                    <a:schemeClr val="bg1"/>
                  </a:solidFill>
                </a:rPr>
                <a:t>5</a:t>
              </a:r>
            </a:p>
          </p:txBody>
        </p:sp>
      </p:grpSp>
      <p:grpSp>
        <p:nvGrpSpPr>
          <p:cNvPr id="12" name="Grup 11">
            <a:extLst>
              <a:ext uri="{FF2B5EF4-FFF2-40B4-BE49-F238E27FC236}">
                <a16:creationId xmlns:a16="http://schemas.microsoft.com/office/drawing/2014/main" id="{A2B384C0-6024-4E43-9B7B-3FE10773B300}"/>
              </a:ext>
            </a:extLst>
          </p:cNvPr>
          <p:cNvGrpSpPr/>
          <p:nvPr/>
        </p:nvGrpSpPr>
        <p:grpSpPr>
          <a:xfrm>
            <a:off x="2874414" y="3661759"/>
            <a:ext cx="1934893" cy="1906156"/>
            <a:chOff x="2874414" y="2785759"/>
            <a:chExt cx="1934893" cy="1906156"/>
          </a:xfrm>
        </p:grpSpPr>
        <p:grpSp>
          <p:nvGrpSpPr>
            <p:cNvPr id="59" name="Grup 58">
              <a:extLst>
                <a:ext uri="{FF2B5EF4-FFF2-40B4-BE49-F238E27FC236}">
                  <a16:creationId xmlns:a16="http://schemas.microsoft.com/office/drawing/2014/main" id="{187EDFF0-EE09-4435-A3CA-8BC14BC892AA}"/>
                </a:ext>
              </a:extLst>
            </p:cNvPr>
            <p:cNvGrpSpPr/>
            <p:nvPr/>
          </p:nvGrpSpPr>
          <p:grpSpPr>
            <a:xfrm>
              <a:off x="2874414" y="2785759"/>
              <a:ext cx="1934893" cy="1906156"/>
              <a:chOff x="956723" y="3115824"/>
              <a:chExt cx="1563413" cy="1604482"/>
            </a:xfrm>
            <a:solidFill>
              <a:srgbClr val="BDD1BF"/>
            </a:solidFill>
          </p:grpSpPr>
          <p:sp>
            <p:nvSpPr>
              <p:cNvPr id="60" name="Oval 59">
                <a:extLst>
                  <a:ext uri="{FF2B5EF4-FFF2-40B4-BE49-F238E27FC236}">
                    <a16:creationId xmlns:a16="http://schemas.microsoft.com/office/drawing/2014/main" id="{69AF0B1F-1A22-4D2A-A310-F476B9E56E20}"/>
                  </a:ext>
                </a:extLst>
              </p:cNvPr>
              <p:cNvSpPr/>
              <p:nvPr/>
            </p:nvSpPr>
            <p:spPr>
              <a:xfrm>
                <a:off x="1013390" y="3115824"/>
                <a:ext cx="1298026" cy="1300609"/>
              </a:xfrm>
              <a:prstGeom prst="ellipse">
                <a:avLst/>
              </a:prstGeom>
              <a:grp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tr-TR" dirty="0">
                  <a:effectLst>
                    <a:outerShdw blurRad="38100" dist="38100" dir="2700000" algn="tl">
                      <a:srgbClr val="000000">
                        <a:alpha val="43137"/>
                      </a:srgbClr>
                    </a:outerShdw>
                  </a:effectLst>
                </a:endParaRPr>
              </a:p>
            </p:txBody>
          </p:sp>
          <p:sp>
            <p:nvSpPr>
              <p:cNvPr id="61" name="Metin kutusu 60">
                <a:extLst>
                  <a:ext uri="{FF2B5EF4-FFF2-40B4-BE49-F238E27FC236}">
                    <a16:creationId xmlns:a16="http://schemas.microsoft.com/office/drawing/2014/main" id="{6093EDC0-3CEC-46D7-A3B4-9F65A72AEFE1}"/>
                  </a:ext>
                </a:extLst>
              </p:cNvPr>
              <p:cNvSpPr txBox="1"/>
              <p:nvPr/>
            </p:nvSpPr>
            <p:spPr>
              <a:xfrm>
                <a:off x="956723" y="3358541"/>
                <a:ext cx="1411359" cy="803107"/>
              </a:xfrm>
              <a:prstGeom prst="rect">
                <a:avLst/>
              </a:prstGeom>
              <a:noFill/>
            </p:spPr>
            <p:txBody>
              <a:bodyPr wrap="square" rtlCol="0">
                <a:spAutoFit/>
              </a:bodyPr>
              <a:lstStyle/>
              <a:p>
                <a:pPr algn="ctr"/>
                <a:r>
                  <a:rPr lang="tr-TR" sz="1400" dirty="0">
                    <a:effectLst>
                      <a:outerShdw blurRad="38100" dist="38100" dir="2700000" algn="tl">
                        <a:srgbClr val="000000">
                          <a:alpha val="43137"/>
                        </a:srgbClr>
                      </a:outerShdw>
                    </a:effectLst>
                  </a:rPr>
                  <a:t>Misyon, vizyon, amaçlar ve hedefler</a:t>
                </a:r>
              </a:p>
              <a:p>
                <a:pPr algn="ctr"/>
                <a:endParaRPr lang="tr-TR" sz="1400" dirty="0">
                  <a:effectLst>
                    <a:outerShdw blurRad="38100" dist="38100" dir="2700000" algn="tl">
                      <a:srgbClr val="000000">
                        <a:alpha val="43137"/>
                      </a:srgbClr>
                    </a:outerShdw>
                  </a:effectLst>
                </a:endParaRPr>
              </a:p>
              <a:p>
                <a:pPr algn="ctr"/>
                <a:r>
                  <a:rPr lang="tr-TR" sz="1400" dirty="0">
                    <a:effectLst>
                      <a:outerShdw blurRad="38100" dist="38100" dir="2700000" algn="tl">
                        <a:srgbClr val="000000">
                          <a:alpha val="43137"/>
                        </a:srgbClr>
                      </a:outerShdw>
                    </a:effectLst>
                  </a:rPr>
                  <a:t>Strateji seçenekleri</a:t>
                </a:r>
              </a:p>
            </p:txBody>
          </p:sp>
          <p:sp>
            <p:nvSpPr>
              <p:cNvPr id="62" name="Metin kutusu 61">
                <a:extLst>
                  <a:ext uri="{FF2B5EF4-FFF2-40B4-BE49-F238E27FC236}">
                    <a16:creationId xmlns:a16="http://schemas.microsoft.com/office/drawing/2014/main" id="{5AFEA8ED-7F3C-42CD-B9C1-47D45EC69665}"/>
                  </a:ext>
                </a:extLst>
              </p:cNvPr>
              <p:cNvSpPr txBox="1"/>
              <p:nvPr/>
            </p:nvSpPr>
            <p:spPr>
              <a:xfrm>
                <a:off x="956723" y="4461239"/>
                <a:ext cx="1563413" cy="259067"/>
              </a:xfrm>
              <a:prstGeom prst="rect">
                <a:avLst/>
              </a:prstGeom>
              <a:solidFill>
                <a:srgbClr val="46566E"/>
              </a:solidFill>
            </p:spPr>
            <p:txBody>
              <a:bodyPr wrap="square" rtlCol="0">
                <a:spAutoFit/>
              </a:bodyPr>
              <a:lstStyle/>
              <a:p>
                <a:pPr algn="ctr"/>
                <a:r>
                  <a:rPr lang="tr-TR" sz="1400" b="1" dirty="0">
                    <a:solidFill>
                      <a:schemeClr val="bg1"/>
                    </a:solidFill>
                    <a:effectLst>
                      <a:outerShdw blurRad="38100" dist="38100" dir="2700000" algn="tl">
                        <a:srgbClr val="000000">
                          <a:alpha val="43137"/>
                        </a:srgbClr>
                      </a:outerShdw>
                    </a:effectLst>
                  </a:rPr>
                  <a:t>Strateji geliştirme</a:t>
                </a:r>
              </a:p>
            </p:txBody>
          </p:sp>
        </p:grpSp>
        <p:sp>
          <p:nvSpPr>
            <p:cNvPr id="78" name="Metin kutusu 77">
              <a:extLst>
                <a:ext uri="{FF2B5EF4-FFF2-40B4-BE49-F238E27FC236}">
                  <a16:creationId xmlns:a16="http://schemas.microsoft.com/office/drawing/2014/main" id="{313EF984-0239-424F-96F6-A133E6FB60C2}"/>
                </a:ext>
              </a:extLst>
            </p:cNvPr>
            <p:cNvSpPr txBox="1"/>
            <p:nvPr/>
          </p:nvSpPr>
          <p:spPr>
            <a:xfrm>
              <a:off x="2964425" y="4383277"/>
              <a:ext cx="202560" cy="307777"/>
            </a:xfrm>
            <a:prstGeom prst="rect">
              <a:avLst/>
            </a:prstGeom>
            <a:solidFill>
              <a:srgbClr val="BDD1BF"/>
            </a:solidFill>
          </p:spPr>
          <p:txBody>
            <a:bodyPr wrap="square" rtlCol="0">
              <a:spAutoFit/>
            </a:bodyPr>
            <a:lstStyle/>
            <a:p>
              <a:pPr algn="ctr"/>
              <a:r>
                <a:rPr lang="tr-TR" sz="1400" b="1" u="sng" dirty="0"/>
                <a:t>2</a:t>
              </a:r>
            </a:p>
          </p:txBody>
        </p:sp>
      </p:grpSp>
      <p:grpSp>
        <p:nvGrpSpPr>
          <p:cNvPr id="11" name="Grup 10">
            <a:extLst>
              <a:ext uri="{FF2B5EF4-FFF2-40B4-BE49-F238E27FC236}">
                <a16:creationId xmlns:a16="http://schemas.microsoft.com/office/drawing/2014/main" id="{908E25E3-21B7-48AA-9342-9B613093E206}"/>
              </a:ext>
            </a:extLst>
          </p:cNvPr>
          <p:cNvGrpSpPr/>
          <p:nvPr/>
        </p:nvGrpSpPr>
        <p:grpSpPr>
          <a:xfrm>
            <a:off x="540714" y="3652491"/>
            <a:ext cx="1944832" cy="1905033"/>
            <a:chOff x="540714" y="2786882"/>
            <a:chExt cx="1944832" cy="1905033"/>
          </a:xfrm>
        </p:grpSpPr>
        <p:grpSp>
          <p:nvGrpSpPr>
            <p:cNvPr id="9" name="Grup 8">
              <a:extLst>
                <a:ext uri="{FF2B5EF4-FFF2-40B4-BE49-F238E27FC236}">
                  <a16:creationId xmlns:a16="http://schemas.microsoft.com/office/drawing/2014/main" id="{56B337B7-9407-4237-9C5E-1C663572E9E3}"/>
                </a:ext>
              </a:extLst>
            </p:cNvPr>
            <p:cNvGrpSpPr/>
            <p:nvPr/>
          </p:nvGrpSpPr>
          <p:grpSpPr>
            <a:xfrm>
              <a:off x="540714" y="2786882"/>
              <a:ext cx="1944832" cy="1905033"/>
              <a:chOff x="1062426" y="3120887"/>
              <a:chExt cx="1571444" cy="1598626"/>
            </a:xfrm>
          </p:grpSpPr>
          <p:sp>
            <p:nvSpPr>
              <p:cNvPr id="2" name="Oval 1">
                <a:extLst>
                  <a:ext uri="{FF2B5EF4-FFF2-40B4-BE49-F238E27FC236}">
                    <a16:creationId xmlns:a16="http://schemas.microsoft.com/office/drawing/2014/main" id="{F36E003D-C513-493F-AB34-F8B8DE29AFC4}"/>
                  </a:ext>
                </a:extLst>
              </p:cNvPr>
              <p:cNvSpPr/>
              <p:nvPr/>
            </p:nvSpPr>
            <p:spPr>
              <a:xfrm>
                <a:off x="1127124" y="3120887"/>
                <a:ext cx="1298026" cy="1300609"/>
              </a:xfrm>
              <a:prstGeom prst="ellipse">
                <a:avLst/>
              </a:prstGeom>
              <a:solidFill>
                <a:srgbClr val="46566E"/>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tr-TR" dirty="0">
                  <a:effectLst>
                    <a:outerShdw blurRad="38100" dist="38100" dir="2700000" algn="tl">
                      <a:srgbClr val="000000">
                        <a:alpha val="43137"/>
                      </a:srgbClr>
                    </a:outerShdw>
                  </a:effectLst>
                </a:endParaRPr>
              </a:p>
            </p:txBody>
          </p:sp>
          <p:sp>
            <p:nvSpPr>
              <p:cNvPr id="5" name="Metin kutusu 4">
                <a:extLst>
                  <a:ext uri="{FF2B5EF4-FFF2-40B4-BE49-F238E27FC236}">
                    <a16:creationId xmlns:a16="http://schemas.microsoft.com/office/drawing/2014/main" id="{C2558266-6D7D-43F6-838E-4426DF45383B}"/>
                  </a:ext>
                </a:extLst>
              </p:cNvPr>
              <p:cNvSpPr txBox="1"/>
              <p:nvPr/>
            </p:nvSpPr>
            <p:spPr>
              <a:xfrm>
                <a:off x="1062426" y="3482409"/>
                <a:ext cx="1411359" cy="619857"/>
              </a:xfrm>
              <a:prstGeom prst="rect">
                <a:avLst/>
              </a:prstGeom>
              <a:noFill/>
            </p:spPr>
            <p:txBody>
              <a:bodyPr wrap="square" rtlCol="0">
                <a:spAutoFit/>
              </a:bodyPr>
              <a:lstStyle/>
              <a:p>
                <a:pPr algn="ctr"/>
                <a:r>
                  <a:rPr lang="tr-TR" sz="1400" b="1" dirty="0">
                    <a:solidFill>
                      <a:schemeClr val="bg1"/>
                    </a:solidFill>
                    <a:effectLst>
                      <a:outerShdw blurRad="38100" dist="38100" dir="2700000" algn="tl">
                        <a:srgbClr val="000000">
                          <a:alpha val="43137"/>
                        </a:srgbClr>
                      </a:outerShdw>
                    </a:effectLst>
                  </a:rPr>
                  <a:t>Dış çevre analizi</a:t>
                </a:r>
              </a:p>
              <a:p>
                <a:pPr algn="ctr"/>
                <a:endParaRPr lang="tr-TR" sz="1400" b="1" dirty="0">
                  <a:solidFill>
                    <a:schemeClr val="bg1"/>
                  </a:solidFill>
                  <a:effectLst>
                    <a:outerShdw blurRad="38100" dist="38100" dir="2700000" algn="tl">
                      <a:srgbClr val="000000">
                        <a:alpha val="43137"/>
                      </a:srgbClr>
                    </a:outerShdw>
                  </a:effectLst>
                </a:endParaRPr>
              </a:p>
              <a:p>
                <a:pPr algn="ctr"/>
                <a:r>
                  <a:rPr lang="tr-TR" sz="1400" b="1" dirty="0">
                    <a:solidFill>
                      <a:schemeClr val="bg1"/>
                    </a:solidFill>
                    <a:effectLst>
                      <a:outerShdw blurRad="38100" dist="38100" dir="2700000" algn="tl">
                        <a:srgbClr val="000000">
                          <a:alpha val="43137"/>
                        </a:srgbClr>
                      </a:outerShdw>
                    </a:effectLst>
                  </a:rPr>
                  <a:t>İç çevre analizi</a:t>
                </a:r>
              </a:p>
            </p:txBody>
          </p:sp>
          <p:sp>
            <p:nvSpPr>
              <p:cNvPr id="6" name="Metin kutusu 5">
                <a:extLst>
                  <a:ext uri="{FF2B5EF4-FFF2-40B4-BE49-F238E27FC236}">
                    <a16:creationId xmlns:a16="http://schemas.microsoft.com/office/drawing/2014/main" id="{6B54EB02-3CF0-450E-BC34-2E97EB16F5B7}"/>
                  </a:ext>
                </a:extLst>
              </p:cNvPr>
              <p:cNvSpPr txBox="1"/>
              <p:nvPr/>
            </p:nvSpPr>
            <p:spPr>
              <a:xfrm>
                <a:off x="1070457" y="4461239"/>
                <a:ext cx="1563413" cy="258274"/>
              </a:xfrm>
              <a:prstGeom prst="rect">
                <a:avLst/>
              </a:prstGeom>
              <a:solidFill>
                <a:srgbClr val="BDD1BF"/>
              </a:solidFill>
            </p:spPr>
            <p:txBody>
              <a:bodyPr wrap="square" rtlCol="0">
                <a:spAutoFit/>
              </a:bodyPr>
              <a:lstStyle/>
              <a:p>
                <a:pPr algn="ctr"/>
                <a:r>
                  <a:rPr lang="tr-TR" sz="1400" dirty="0">
                    <a:effectLst>
                      <a:outerShdw blurRad="38100" dist="38100" dir="2700000" algn="tl">
                        <a:srgbClr val="000000">
                          <a:alpha val="43137"/>
                        </a:srgbClr>
                      </a:outerShdw>
                    </a:effectLst>
                  </a:rPr>
                  <a:t>Stratejik bilgilenme</a:t>
                </a:r>
              </a:p>
            </p:txBody>
          </p:sp>
        </p:grpSp>
        <p:sp>
          <p:nvSpPr>
            <p:cNvPr id="79" name="Metin kutusu 78">
              <a:extLst>
                <a:ext uri="{FF2B5EF4-FFF2-40B4-BE49-F238E27FC236}">
                  <a16:creationId xmlns:a16="http://schemas.microsoft.com/office/drawing/2014/main" id="{91388D47-D8A2-4911-AA86-831AC2569D93}"/>
                </a:ext>
              </a:extLst>
            </p:cNvPr>
            <p:cNvSpPr txBox="1"/>
            <p:nvPr/>
          </p:nvSpPr>
          <p:spPr>
            <a:xfrm>
              <a:off x="627412" y="4373096"/>
              <a:ext cx="168197" cy="307777"/>
            </a:xfrm>
            <a:prstGeom prst="rect">
              <a:avLst/>
            </a:prstGeom>
            <a:solidFill>
              <a:srgbClr val="46566E"/>
            </a:solidFill>
          </p:spPr>
          <p:txBody>
            <a:bodyPr wrap="square" rtlCol="0">
              <a:spAutoFit/>
            </a:bodyPr>
            <a:lstStyle/>
            <a:p>
              <a:pPr algn="ctr"/>
              <a:r>
                <a:rPr lang="tr-TR" sz="1400" b="1" u="sng" dirty="0">
                  <a:solidFill>
                    <a:schemeClr val="bg1"/>
                  </a:solidFill>
                </a:rPr>
                <a:t>1</a:t>
              </a:r>
            </a:p>
          </p:txBody>
        </p:sp>
      </p:grpSp>
      <p:sp>
        <p:nvSpPr>
          <p:cNvPr id="96" name="Ok: Şeritli Sağ 95">
            <a:extLst>
              <a:ext uri="{FF2B5EF4-FFF2-40B4-BE49-F238E27FC236}">
                <a16:creationId xmlns:a16="http://schemas.microsoft.com/office/drawing/2014/main" id="{429B0B48-6135-4FC3-B9FD-51268C7F2F1A}"/>
              </a:ext>
            </a:extLst>
          </p:cNvPr>
          <p:cNvSpPr/>
          <p:nvPr/>
        </p:nvSpPr>
        <p:spPr>
          <a:xfrm>
            <a:off x="2405269" y="4273827"/>
            <a:ext cx="433954" cy="307777"/>
          </a:xfrm>
          <a:prstGeom prst="striped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144" name="Ok: Şeritli Sağ 143">
            <a:extLst>
              <a:ext uri="{FF2B5EF4-FFF2-40B4-BE49-F238E27FC236}">
                <a16:creationId xmlns:a16="http://schemas.microsoft.com/office/drawing/2014/main" id="{703EBACC-43D4-4340-BFBD-BF299E785F78}"/>
              </a:ext>
            </a:extLst>
          </p:cNvPr>
          <p:cNvSpPr/>
          <p:nvPr/>
        </p:nvSpPr>
        <p:spPr>
          <a:xfrm>
            <a:off x="4752808" y="4235629"/>
            <a:ext cx="433954" cy="307777"/>
          </a:xfrm>
          <a:prstGeom prst="striped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146" name="Ok: Şeritli Sağ 145">
            <a:extLst>
              <a:ext uri="{FF2B5EF4-FFF2-40B4-BE49-F238E27FC236}">
                <a16:creationId xmlns:a16="http://schemas.microsoft.com/office/drawing/2014/main" id="{715DFAEA-590A-49FF-AE2A-16F7AEAA0C11}"/>
              </a:ext>
            </a:extLst>
          </p:cNvPr>
          <p:cNvSpPr/>
          <p:nvPr/>
        </p:nvSpPr>
        <p:spPr>
          <a:xfrm>
            <a:off x="7037731" y="4203318"/>
            <a:ext cx="433954" cy="307777"/>
          </a:xfrm>
          <a:prstGeom prst="striped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149" name="Ok: Şeritli Sağ 148">
            <a:extLst>
              <a:ext uri="{FF2B5EF4-FFF2-40B4-BE49-F238E27FC236}">
                <a16:creationId xmlns:a16="http://schemas.microsoft.com/office/drawing/2014/main" id="{434BCB62-2E4B-424E-A893-6BECCCE9C640}"/>
              </a:ext>
            </a:extLst>
          </p:cNvPr>
          <p:cNvSpPr/>
          <p:nvPr/>
        </p:nvSpPr>
        <p:spPr>
          <a:xfrm>
            <a:off x="9392533" y="4203317"/>
            <a:ext cx="433954" cy="307777"/>
          </a:xfrm>
          <a:prstGeom prst="striped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grpSp>
        <p:nvGrpSpPr>
          <p:cNvPr id="151" name="Grup 150">
            <a:extLst>
              <a:ext uri="{FF2B5EF4-FFF2-40B4-BE49-F238E27FC236}">
                <a16:creationId xmlns:a16="http://schemas.microsoft.com/office/drawing/2014/main" id="{0BFE9661-E4DD-4F8A-8B13-BDAC9289AAA7}"/>
              </a:ext>
            </a:extLst>
          </p:cNvPr>
          <p:cNvGrpSpPr/>
          <p:nvPr/>
        </p:nvGrpSpPr>
        <p:grpSpPr>
          <a:xfrm>
            <a:off x="2581914" y="3191271"/>
            <a:ext cx="8110331" cy="1003790"/>
            <a:chOff x="2581914" y="2346444"/>
            <a:chExt cx="8110331" cy="1003790"/>
          </a:xfrm>
        </p:grpSpPr>
        <p:cxnSp>
          <p:nvCxnSpPr>
            <p:cNvPr id="138" name="Düz Ok Bağlayıcısı 137">
              <a:extLst>
                <a:ext uri="{FF2B5EF4-FFF2-40B4-BE49-F238E27FC236}">
                  <a16:creationId xmlns:a16="http://schemas.microsoft.com/office/drawing/2014/main" id="{FE9EF859-6B01-4EF5-BEF2-52FCAB5DBB22}"/>
                </a:ext>
              </a:extLst>
            </p:cNvPr>
            <p:cNvCxnSpPr>
              <a:cxnSpLocks/>
            </p:cNvCxnSpPr>
            <p:nvPr/>
          </p:nvCxnSpPr>
          <p:spPr>
            <a:xfrm flipV="1">
              <a:off x="2581914" y="2394270"/>
              <a:ext cx="26692" cy="955964"/>
            </a:xfrm>
            <a:prstGeom prst="straightConnector1">
              <a:avLst/>
            </a:prstGeom>
            <a:ln w="19050">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6" name="Düz Ok Bağlayıcısı 165">
              <a:extLst>
                <a:ext uri="{FF2B5EF4-FFF2-40B4-BE49-F238E27FC236}">
                  <a16:creationId xmlns:a16="http://schemas.microsoft.com/office/drawing/2014/main" id="{200E81AA-E286-463E-9B94-3CFFF7777B78}"/>
                </a:ext>
              </a:extLst>
            </p:cNvPr>
            <p:cNvCxnSpPr>
              <a:cxnSpLocks/>
            </p:cNvCxnSpPr>
            <p:nvPr/>
          </p:nvCxnSpPr>
          <p:spPr>
            <a:xfrm flipV="1">
              <a:off x="2595260" y="2370776"/>
              <a:ext cx="7983336" cy="22476"/>
            </a:xfrm>
            <a:prstGeom prst="straightConnector1">
              <a:avLst/>
            </a:prstGeom>
            <a:ln w="19050">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7" name="Düz Ok Bağlayıcısı 166">
              <a:extLst>
                <a:ext uri="{FF2B5EF4-FFF2-40B4-BE49-F238E27FC236}">
                  <a16:creationId xmlns:a16="http://schemas.microsoft.com/office/drawing/2014/main" id="{C57CAEF7-E1A8-4C6F-B615-BD278D017029}"/>
                </a:ext>
              </a:extLst>
            </p:cNvPr>
            <p:cNvCxnSpPr>
              <a:cxnSpLocks/>
            </p:cNvCxnSpPr>
            <p:nvPr/>
          </p:nvCxnSpPr>
          <p:spPr>
            <a:xfrm>
              <a:off x="3726987" y="2398400"/>
              <a:ext cx="0" cy="387359"/>
            </a:xfrm>
            <a:prstGeom prst="straightConnector1">
              <a:avLst/>
            </a:prstGeom>
            <a:ln w="19050">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8" name="Düz Ok Bağlayıcısı 167">
              <a:extLst>
                <a:ext uri="{FF2B5EF4-FFF2-40B4-BE49-F238E27FC236}">
                  <a16:creationId xmlns:a16="http://schemas.microsoft.com/office/drawing/2014/main" id="{C9C1F1B0-B54F-4B69-BABE-7BA1D5332949}"/>
                </a:ext>
              </a:extLst>
            </p:cNvPr>
            <p:cNvCxnSpPr>
              <a:cxnSpLocks/>
            </p:cNvCxnSpPr>
            <p:nvPr/>
          </p:nvCxnSpPr>
          <p:spPr>
            <a:xfrm>
              <a:off x="6060689" y="2346445"/>
              <a:ext cx="0" cy="387359"/>
            </a:xfrm>
            <a:prstGeom prst="straightConnector1">
              <a:avLst/>
            </a:prstGeom>
            <a:ln w="19050">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9" name="Düz Ok Bağlayıcısı 168">
              <a:extLst>
                <a:ext uri="{FF2B5EF4-FFF2-40B4-BE49-F238E27FC236}">
                  <a16:creationId xmlns:a16="http://schemas.microsoft.com/office/drawing/2014/main" id="{DB275295-63EE-4656-8306-930F9A6AE1F4}"/>
                </a:ext>
              </a:extLst>
            </p:cNvPr>
            <p:cNvCxnSpPr>
              <a:cxnSpLocks/>
            </p:cNvCxnSpPr>
            <p:nvPr/>
          </p:nvCxnSpPr>
          <p:spPr>
            <a:xfrm>
              <a:off x="8405230" y="2346444"/>
              <a:ext cx="0" cy="387359"/>
            </a:xfrm>
            <a:prstGeom prst="straightConnector1">
              <a:avLst/>
            </a:prstGeom>
            <a:ln w="19050">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0" name="Düz Ok Bağlayıcısı 169">
              <a:extLst>
                <a:ext uri="{FF2B5EF4-FFF2-40B4-BE49-F238E27FC236}">
                  <a16:creationId xmlns:a16="http://schemas.microsoft.com/office/drawing/2014/main" id="{561669A3-8DD4-403F-B3DC-C179D2098D8C}"/>
                </a:ext>
              </a:extLst>
            </p:cNvPr>
            <p:cNvCxnSpPr>
              <a:cxnSpLocks/>
            </p:cNvCxnSpPr>
            <p:nvPr/>
          </p:nvCxnSpPr>
          <p:spPr>
            <a:xfrm>
              <a:off x="10692245" y="2366058"/>
              <a:ext cx="0" cy="387359"/>
            </a:xfrm>
            <a:prstGeom prst="straightConnector1">
              <a:avLst/>
            </a:prstGeom>
            <a:ln w="19050">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28" name="Grup 227">
            <a:extLst>
              <a:ext uri="{FF2B5EF4-FFF2-40B4-BE49-F238E27FC236}">
                <a16:creationId xmlns:a16="http://schemas.microsoft.com/office/drawing/2014/main" id="{42E9C53F-5ECA-41FB-92B1-4DBA708DD24E}"/>
              </a:ext>
            </a:extLst>
          </p:cNvPr>
          <p:cNvGrpSpPr/>
          <p:nvPr/>
        </p:nvGrpSpPr>
        <p:grpSpPr>
          <a:xfrm>
            <a:off x="8520753" y="3380746"/>
            <a:ext cx="2057843" cy="307777"/>
            <a:chOff x="8520753" y="2535919"/>
            <a:chExt cx="2057843" cy="307777"/>
          </a:xfrm>
        </p:grpSpPr>
        <p:cxnSp>
          <p:nvCxnSpPr>
            <p:cNvPr id="171" name="Düz Ok Bağlayıcısı 170">
              <a:extLst>
                <a:ext uri="{FF2B5EF4-FFF2-40B4-BE49-F238E27FC236}">
                  <a16:creationId xmlns:a16="http://schemas.microsoft.com/office/drawing/2014/main" id="{B81364B1-DFCF-4935-AC1D-2D6CEBB54538}"/>
                </a:ext>
              </a:extLst>
            </p:cNvPr>
            <p:cNvCxnSpPr>
              <a:cxnSpLocks/>
            </p:cNvCxnSpPr>
            <p:nvPr/>
          </p:nvCxnSpPr>
          <p:spPr>
            <a:xfrm>
              <a:off x="8520753" y="2733803"/>
              <a:ext cx="2057843" cy="0"/>
            </a:xfrm>
            <a:prstGeom prst="straightConnector1">
              <a:avLst/>
            </a:prstGeom>
            <a:ln w="19050">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72" name="Metin kutusu 171">
              <a:extLst>
                <a:ext uri="{FF2B5EF4-FFF2-40B4-BE49-F238E27FC236}">
                  <a16:creationId xmlns:a16="http://schemas.microsoft.com/office/drawing/2014/main" id="{18F16A74-A9B1-4DEE-A4E0-33DB60361F5D}"/>
                </a:ext>
              </a:extLst>
            </p:cNvPr>
            <p:cNvSpPr txBox="1"/>
            <p:nvPr/>
          </p:nvSpPr>
          <p:spPr>
            <a:xfrm>
              <a:off x="8790328" y="2535919"/>
              <a:ext cx="1561634" cy="307777"/>
            </a:xfrm>
            <a:prstGeom prst="rect">
              <a:avLst/>
            </a:prstGeom>
            <a:solidFill>
              <a:schemeClr val="bg1">
                <a:lumMod val="85000"/>
              </a:schemeClr>
            </a:solidFill>
          </p:spPr>
          <p:txBody>
            <a:bodyPr wrap="square" rtlCol="0">
              <a:spAutoFit/>
            </a:bodyPr>
            <a:lstStyle/>
            <a:p>
              <a:r>
                <a:rPr lang="tr-TR" sz="1400" dirty="0">
                  <a:effectLst>
                    <a:outerShdw blurRad="38100" dist="38100" dir="2700000" algn="tl">
                      <a:srgbClr val="000000">
                        <a:alpha val="43137"/>
                      </a:srgbClr>
                    </a:outerShdw>
                  </a:effectLst>
                </a:rPr>
                <a:t>Uygulama kontrolü</a:t>
              </a:r>
            </a:p>
          </p:txBody>
        </p:sp>
      </p:grpSp>
      <p:sp>
        <p:nvSpPr>
          <p:cNvPr id="173" name="Metin kutusu 172">
            <a:extLst>
              <a:ext uri="{FF2B5EF4-FFF2-40B4-BE49-F238E27FC236}">
                <a16:creationId xmlns:a16="http://schemas.microsoft.com/office/drawing/2014/main" id="{E3BA645E-4843-457D-8C33-90863397489D}"/>
              </a:ext>
            </a:extLst>
          </p:cNvPr>
          <p:cNvSpPr txBox="1"/>
          <p:nvPr/>
        </p:nvSpPr>
        <p:spPr>
          <a:xfrm>
            <a:off x="5055782" y="3037383"/>
            <a:ext cx="1934893" cy="307777"/>
          </a:xfrm>
          <a:prstGeom prst="rect">
            <a:avLst/>
          </a:prstGeom>
          <a:solidFill>
            <a:schemeClr val="bg1">
              <a:lumMod val="85000"/>
            </a:schemeClr>
          </a:solidFill>
        </p:spPr>
        <p:txBody>
          <a:bodyPr wrap="square" rtlCol="0">
            <a:spAutoFit/>
          </a:bodyPr>
          <a:lstStyle/>
          <a:p>
            <a:pPr algn="ctr"/>
            <a:r>
              <a:rPr lang="tr-TR" sz="1400" dirty="0">
                <a:effectLst>
                  <a:outerShdw blurRad="38100" dist="38100" dir="2700000" algn="tl">
                    <a:srgbClr val="000000">
                      <a:alpha val="43137"/>
                    </a:srgbClr>
                  </a:outerShdw>
                </a:effectLst>
              </a:rPr>
              <a:t>Varsayımların kontrolü</a:t>
            </a:r>
          </a:p>
        </p:txBody>
      </p:sp>
      <p:grpSp>
        <p:nvGrpSpPr>
          <p:cNvPr id="223" name="Grup 222">
            <a:extLst>
              <a:ext uri="{FF2B5EF4-FFF2-40B4-BE49-F238E27FC236}">
                <a16:creationId xmlns:a16="http://schemas.microsoft.com/office/drawing/2014/main" id="{9C4576DF-8320-4ACC-944D-A164D42FE6AC}"/>
              </a:ext>
            </a:extLst>
          </p:cNvPr>
          <p:cNvGrpSpPr/>
          <p:nvPr/>
        </p:nvGrpSpPr>
        <p:grpSpPr>
          <a:xfrm>
            <a:off x="1224145" y="2462210"/>
            <a:ext cx="9410364" cy="725740"/>
            <a:chOff x="1256621" y="1575965"/>
            <a:chExt cx="9410364" cy="725740"/>
          </a:xfrm>
        </p:grpSpPr>
        <p:cxnSp>
          <p:nvCxnSpPr>
            <p:cNvPr id="177" name="Düz Ok Bağlayıcısı 176">
              <a:extLst>
                <a:ext uri="{FF2B5EF4-FFF2-40B4-BE49-F238E27FC236}">
                  <a16:creationId xmlns:a16="http://schemas.microsoft.com/office/drawing/2014/main" id="{508D90BC-1EA5-41FA-BDB2-1466B92FCFBB}"/>
                </a:ext>
              </a:extLst>
            </p:cNvPr>
            <p:cNvCxnSpPr>
              <a:cxnSpLocks/>
            </p:cNvCxnSpPr>
            <p:nvPr/>
          </p:nvCxnSpPr>
          <p:spPr>
            <a:xfrm flipV="1">
              <a:off x="1256621" y="1714360"/>
              <a:ext cx="9410364" cy="103665"/>
            </a:xfrm>
            <a:prstGeom prst="straightConnector1">
              <a:avLst/>
            </a:prstGeom>
            <a:ln w="19050">
              <a:solidFill>
                <a:schemeClr val="tx1">
                  <a:lumMod val="50000"/>
                  <a:lumOff val="50000"/>
                </a:schemeClr>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87" name="Düz Ok Bağlayıcısı 186">
              <a:extLst>
                <a:ext uri="{FF2B5EF4-FFF2-40B4-BE49-F238E27FC236}">
                  <a16:creationId xmlns:a16="http://schemas.microsoft.com/office/drawing/2014/main" id="{F5F68266-807A-47A1-9779-DAE8576EC135}"/>
                </a:ext>
              </a:extLst>
            </p:cNvPr>
            <p:cNvCxnSpPr>
              <a:cxnSpLocks/>
            </p:cNvCxnSpPr>
            <p:nvPr/>
          </p:nvCxnSpPr>
          <p:spPr>
            <a:xfrm flipH="1" flipV="1">
              <a:off x="8425917" y="1760490"/>
              <a:ext cx="10539" cy="434540"/>
            </a:xfrm>
            <a:prstGeom prst="straightConnector1">
              <a:avLst/>
            </a:prstGeom>
            <a:ln w="19050">
              <a:solidFill>
                <a:schemeClr val="tx1">
                  <a:lumMod val="50000"/>
                  <a:lumOff val="50000"/>
                </a:schemeClr>
              </a:solidFill>
              <a:prstDash val="dashDot"/>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8" name="Düz Ok Bağlayıcısı 187">
              <a:extLst>
                <a:ext uri="{FF2B5EF4-FFF2-40B4-BE49-F238E27FC236}">
                  <a16:creationId xmlns:a16="http://schemas.microsoft.com/office/drawing/2014/main" id="{15757537-EB27-4DA9-B6B2-4ADA1C9E0223}"/>
                </a:ext>
              </a:extLst>
            </p:cNvPr>
            <p:cNvCxnSpPr>
              <a:cxnSpLocks/>
            </p:cNvCxnSpPr>
            <p:nvPr/>
          </p:nvCxnSpPr>
          <p:spPr>
            <a:xfrm flipH="1" flipV="1">
              <a:off x="3762383" y="1867165"/>
              <a:ext cx="10539" cy="434540"/>
            </a:xfrm>
            <a:prstGeom prst="straightConnector1">
              <a:avLst/>
            </a:prstGeom>
            <a:ln w="19050">
              <a:solidFill>
                <a:schemeClr val="tx1">
                  <a:lumMod val="50000"/>
                  <a:lumOff val="50000"/>
                </a:schemeClr>
              </a:solidFill>
              <a:prstDash val="dashDot"/>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191" name="Metin kutusu 190">
              <a:extLst>
                <a:ext uri="{FF2B5EF4-FFF2-40B4-BE49-F238E27FC236}">
                  <a16:creationId xmlns:a16="http://schemas.microsoft.com/office/drawing/2014/main" id="{CE5F2A6A-0103-423A-9D25-10FAFE714628}"/>
                </a:ext>
              </a:extLst>
            </p:cNvPr>
            <p:cNvSpPr txBox="1"/>
            <p:nvPr/>
          </p:nvSpPr>
          <p:spPr>
            <a:xfrm>
              <a:off x="5106602" y="1575965"/>
              <a:ext cx="1818409" cy="307777"/>
            </a:xfrm>
            <a:prstGeom prst="rect">
              <a:avLst/>
            </a:prstGeom>
            <a:solidFill>
              <a:schemeClr val="bg1">
                <a:lumMod val="85000"/>
              </a:schemeClr>
            </a:solidFill>
          </p:spPr>
          <p:txBody>
            <a:bodyPr wrap="square" rtlCol="0">
              <a:spAutoFit/>
            </a:bodyPr>
            <a:lstStyle/>
            <a:p>
              <a:pPr algn="ctr"/>
              <a:r>
                <a:rPr lang="tr-TR" sz="1400" dirty="0">
                  <a:effectLst>
                    <a:outerShdw blurRad="38100" dist="38100" dir="2700000" algn="tl">
                      <a:srgbClr val="000000">
                        <a:alpha val="43137"/>
                      </a:srgbClr>
                    </a:outerShdw>
                  </a:effectLst>
                </a:rPr>
                <a:t>Dış çevrenin izlenmesi</a:t>
              </a:r>
            </a:p>
          </p:txBody>
        </p:sp>
      </p:grpSp>
      <p:grpSp>
        <p:nvGrpSpPr>
          <p:cNvPr id="222" name="Grup 221">
            <a:extLst>
              <a:ext uri="{FF2B5EF4-FFF2-40B4-BE49-F238E27FC236}">
                <a16:creationId xmlns:a16="http://schemas.microsoft.com/office/drawing/2014/main" id="{4EDB97FB-46C4-48C3-B33D-FA6E7E085716}"/>
              </a:ext>
            </a:extLst>
          </p:cNvPr>
          <p:cNvGrpSpPr/>
          <p:nvPr/>
        </p:nvGrpSpPr>
        <p:grpSpPr>
          <a:xfrm>
            <a:off x="711510" y="5579908"/>
            <a:ext cx="6431498" cy="307777"/>
            <a:chOff x="711510" y="4735081"/>
            <a:chExt cx="6431498" cy="307777"/>
          </a:xfrm>
        </p:grpSpPr>
        <p:cxnSp>
          <p:nvCxnSpPr>
            <p:cNvPr id="193" name="Düz Ok Bağlayıcısı 192">
              <a:extLst>
                <a:ext uri="{FF2B5EF4-FFF2-40B4-BE49-F238E27FC236}">
                  <a16:creationId xmlns:a16="http://schemas.microsoft.com/office/drawing/2014/main" id="{824CCBFF-B709-4B4C-8CB3-FFC7555AF795}"/>
                </a:ext>
              </a:extLst>
            </p:cNvPr>
            <p:cNvCxnSpPr>
              <a:cxnSpLocks/>
            </p:cNvCxnSpPr>
            <p:nvPr/>
          </p:nvCxnSpPr>
          <p:spPr>
            <a:xfrm>
              <a:off x="711510" y="4904509"/>
              <a:ext cx="6431498" cy="0"/>
            </a:xfrm>
            <a:prstGeom prst="straightConnector1">
              <a:avLst/>
            </a:prstGeom>
            <a:ln w="190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96" name="Metin kutusu 195">
              <a:extLst>
                <a:ext uri="{FF2B5EF4-FFF2-40B4-BE49-F238E27FC236}">
                  <a16:creationId xmlns:a16="http://schemas.microsoft.com/office/drawing/2014/main" id="{49CDE944-F1D9-4E46-B402-60A7ABA96103}"/>
                </a:ext>
              </a:extLst>
            </p:cNvPr>
            <p:cNvSpPr txBox="1"/>
            <p:nvPr/>
          </p:nvSpPr>
          <p:spPr>
            <a:xfrm>
              <a:off x="2964424" y="4735081"/>
              <a:ext cx="1656697" cy="307777"/>
            </a:xfrm>
            <a:prstGeom prst="rect">
              <a:avLst/>
            </a:prstGeom>
            <a:solidFill>
              <a:schemeClr val="bg1"/>
            </a:solidFill>
          </p:spPr>
          <p:txBody>
            <a:bodyPr wrap="square" rtlCol="0">
              <a:spAutoFit/>
            </a:bodyPr>
            <a:lstStyle/>
            <a:p>
              <a:r>
                <a:rPr lang="tr-TR" sz="1400" dirty="0">
                  <a:effectLst>
                    <a:outerShdw blurRad="38100" dist="38100" dir="2700000" algn="tl">
                      <a:srgbClr val="000000">
                        <a:alpha val="43137"/>
                      </a:srgbClr>
                    </a:outerShdw>
                  </a:effectLst>
                </a:rPr>
                <a:t>Stratejik planlama</a:t>
              </a:r>
            </a:p>
          </p:txBody>
        </p:sp>
      </p:grpSp>
      <p:grpSp>
        <p:nvGrpSpPr>
          <p:cNvPr id="221" name="Grup 220">
            <a:extLst>
              <a:ext uri="{FF2B5EF4-FFF2-40B4-BE49-F238E27FC236}">
                <a16:creationId xmlns:a16="http://schemas.microsoft.com/office/drawing/2014/main" id="{C1BF6AFF-D0AE-49D8-B72D-EDD47F1BD2ED}"/>
              </a:ext>
            </a:extLst>
          </p:cNvPr>
          <p:cNvGrpSpPr/>
          <p:nvPr/>
        </p:nvGrpSpPr>
        <p:grpSpPr>
          <a:xfrm>
            <a:off x="1758172" y="5733796"/>
            <a:ext cx="9180618" cy="700828"/>
            <a:chOff x="1693717" y="4816439"/>
            <a:chExt cx="9180618" cy="700828"/>
          </a:xfrm>
          <a:solidFill>
            <a:schemeClr val="tx2">
              <a:lumMod val="50000"/>
            </a:schemeClr>
          </a:solidFill>
        </p:grpSpPr>
        <p:cxnSp>
          <p:nvCxnSpPr>
            <p:cNvPr id="198" name="Bağlayıcı: Dirsek 197">
              <a:extLst>
                <a:ext uri="{FF2B5EF4-FFF2-40B4-BE49-F238E27FC236}">
                  <a16:creationId xmlns:a16="http://schemas.microsoft.com/office/drawing/2014/main" id="{FD4B2972-9559-427E-BD85-A7F232B37AC4}"/>
                </a:ext>
              </a:extLst>
            </p:cNvPr>
            <p:cNvCxnSpPr>
              <a:cxnSpLocks/>
            </p:cNvCxnSpPr>
            <p:nvPr/>
          </p:nvCxnSpPr>
          <p:spPr>
            <a:xfrm rot="10800000" flipV="1">
              <a:off x="1693717" y="4816439"/>
              <a:ext cx="9180618" cy="548912"/>
            </a:xfrm>
            <a:prstGeom prst="bentConnector3">
              <a:avLst>
                <a:gd name="adj1" fmla="val 199"/>
              </a:avLst>
            </a:prstGeom>
            <a:grpFill/>
            <a:ln w="19050">
              <a:solidFill>
                <a:schemeClr val="accent3">
                  <a:lumMod val="50000"/>
                </a:schemeClr>
              </a:solidFill>
              <a:tailEnd type="triangle"/>
            </a:ln>
          </p:spPr>
          <p:style>
            <a:lnRef idx="1">
              <a:schemeClr val="accent2"/>
            </a:lnRef>
            <a:fillRef idx="0">
              <a:schemeClr val="accent2"/>
            </a:fillRef>
            <a:effectRef idx="0">
              <a:schemeClr val="accent2"/>
            </a:effectRef>
            <a:fontRef idx="minor">
              <a:schemeClr val="tx1"/>
            </a:fontRef>
          </p:style>
        </p:cxnSp>
        <p:cxnSp>
          <p:nvCxnSpPr>
            <p:cNvPr id="203" name="Düz Ok Bağlayıcısı 202">
              <a:extLst>
                <a:ext uri="{FF2B5EF4-FFF2-40B4-BE49-F238E27FC236}">
                  <a16:creationId xmlns:a16="http://schemas.microsoft.com/office/drawing/2014/main" id="{FFB81E79-937F-422F-8B1E-6ED34283A114}"/>
                </a:ext>
              </a:extLst>
            </p:cNvPr>
            <p:cNvCxnSpPr>
              <a:cxnSpLocks/>
            </p:cNvCxnSpPr>
            <p:nvPr/>
          </p:nvCxnSpPr>
          <p:spPr>
            <a:xfrm flipV="1">
              <a:off x="8603568" y="5039070"/>
              <a:ext cx="0" cy="318165"/>
            </a:xfrm>
            <a:prstGeom prst="straightConnector1">
              <a:avLst/>
            </a:prstGeom>
            <a:grpFill/>
            <a:ln w="19050">
              <a:solidFill>
                <a:srgbClr val="6D6D6D"/>
              </a:solidFill>
              <a:tailEnd type="triangle"/>
            </a:ln>
          </p:spPr>
          <p:style>
            <a:lnRef idx="1">
              <a:schemeClr val="accent1"/>
            </a:lnRef>
            <a:fillRef idx="0">
              <a:schemeClr val="accent1"/>
            </a:fillRef>
            <a:effectRef idx="0">
              <a:schemeClr val="accent1"/>
            </a:effectRef>
            <a:fontRef idx="minor">
              <a:schemeClr val="tx1"/>
            </a:fontRef>
          </p:style>
        </p:cxnSp>
        <p:cxnSp>
          <p:nvCxnSpPr>
            <p:cNvPr id="204" name="Düz Ok Bağlayıcısı 203">
              <a:extLst>
                <a:ext uri="{FF2B5EF4-FFF2-40B4-BE49-F238E27FC236}">
                  <a16:creationId xmlns:a16="http://schemas.microsoft.com/office/drawing/2014/main" id="{86CF00EB-57FB-4D33-8EC2-7AB8D5AA0221}"/>
                </a:ext>
              </a:extLst>
            </p:cNvPr>
            <p:cNvCxnSpPr>
              <a:cxnSpLocks/>
            </p:cNvCxnSpPr>
            <p:nvPr/>
          </p:nvCxnSpPr>
          <p:spPr>
            <a:xfrm flipV="1">
              <a:off x="6096000" y="5028679"/>
              <a:ext cx="0" cy="318165"/>
            </a:xfrm>
            <a:prstGeom prst="straightConnector1">
              <a:avLst/>
            </a:prstGeom>
            <a:grpFill/>
            <a:ln w="19050">
              <a:solidFill>
                <a:srgbClr val="6D6D6D"/>
              </a:solidFill>
              <a:tailEnd type="triangle"/>
            </a:ln>
          </p:spPr>
          <p:style>
            <a:lnRef idx="1">
              <a:schemeClr val="accent1"/>
            </a:lnRef>
            <a:fillRef idx="0">
              <a:schemeClr val="accent1"/>
            </a:fillRef>
            <a:effectRef idx="0">
              <a:schemeClr val="accent1"/>
            </a:effectRef>
            <a:fontRef idx="minor">
              <a:schemeClr val="tx1"/>
            </a:fontRef>
          </p:style>
        </p:cxnSp>
        <p:cxnSp>
          <p:nvCxnSpPr>
            <p:cNvPr id="209" name="Düz Ok Bağlayıcısı 208">
              <a:extLst>
                <a:ext uri="{FF2B5EF4-FFF2-40B4-BE49-F238E27FC236}">
                  <a16:creationId xmlns:a16="http://schemas.microsoft.com/office/drawing/2014/main" id="{168DB481-2E95-42F2-B401-AF7172AFC90F}"/>
                </a:ext>
              </a:extLst>
            </p:cNvPr>
            <p:cNvCxnSpPr>
              <a:cxnSpLocks/>
            </p:cNvCxnSpPr>
            <p:nvPr/>
          </p:nvCxnSpPr>
          <p:spPr>
            <a:xfrm flipV="1">
              <a:off x="3691928" y="5039069"/>
              <a:ext cx="0" cy="318165"/>
            </a:xfrm>
            <a:prstGeom prst="straightConnector1">
              <a:avLst/>
            </a:prstGeom>
            <a:grpFill/>
            <a:ln w="19050">
              <a:solidFill>
                <a:srgbClr val="6D6D6D"/>
              </a:solidFill>
              <a:tailEnd type="triangle"/>
            </a:ln>
          </p:spPr>
          <p:style>
            <a:lnRef idx="1">
              <a:schemeClr val="accent1"/>
            </a:lnRef>
            <a:fillRef idx="0">
              <a:schemeClr val="accent1"/>
            </a:fillRef>
            <a:effectRef idx="0">
              <a:schemeClr val="accent1"/>
            </a:effectRef>
            <a:fontRef idx="minor">
              <a:schemeClr val="tx1"/>
            </a:fontRef>
          </p:style>
        </p:cxnSp>
        <p:cxnSp>
          <p:nvCxnSpPr>
            <p:cNvPr id="210" name="Düz Ok Bağlayıcısı 209">
              <a:extLst>
                <a:ext uri="{FF2B5EF4-FFF2-40B4-BE49-F238E27FC236}">
                  <a16:creationId xmlns:a16="http://schemas.microsoft.com/office/drawing/2014/main" id="{8AD18677-97DD-4E93-A83F-5E34105E1F32}"/>
                </a:ext>
              </a:extLst>
            </p:cNvPr>
            <p:cNvCxnSpPr>
              <a:cxnSpLocks/>
            </p:cNvCxnSpPr>
            <p:nvPr/>
          </p:nvCxnSpPr>
          <p:spPr>
            <a:xfrm flipV="1">
              <a:off x="1716432" y="5007130"/>
              <a:ext cx="0" cy="318165"/>
            </a:xfrm>
            <a:prstGeom prst="straightConnector1">
              <a:avLst/>
            </a:prstGeom>
            <a:grpFill/>
            <a:ln w="19050">
              <a:solidFill>
                <a:srgbClr val="6D6D6D"/>
              </a:solidFill>
              <a:tailEnd type="triangle"/>
            </a:ln>
          </p:spPr>
          <p:style>
            <a:lnRef idx="1">
              <a:schemeClr val="accent1"/>
            </a:lnRef>
            <a:fillRef idx="0">
              <a:schemeClr val="accent1"/>
            </a:fillRef>
            <a:effectRef idx="0">
              <a:schemeClr val="accent1"/>
            </a:effectRef>
            <a:fontRef idx="minor">
              <a:schemeClr val="tx1"/>
            </a:fontRef>
          </p:style>
        </p:cxnSp>
        <p:sp>
          <p:nvSpPr>
            <p:cNvPr id="211" name="Metin kutusu 210">
              <a:extLst>
                <a:ext uri="{FF2B5EF4-FFF2-40B4-BE49-F238E27FC236}">
                  <a16:creationId xmlns:a16="http://schemas.microsoft.com/office/drawing/2014/main" id="{FEA0A1D1-5030-49BA-B538-AE9E9A3238F3}"/>
                </a:ext>
              </a:extLst>
            </p:cNvPr>
            <p:cNvSpPr txBox="1"/>
            <p:nvPr/>
          </p:nvSpPr>
          <p:spPr>
            <a:xfrm>
              <a:off x="5454159" y="5209490"/>
              <a:ext cx="1182294" cy="307777"/>
            </a:xfrm>
            <a:prstGeom prst="rect">
              <a:avLst/>
            </a:prstGeom>
            <a:solidFill>
              <a:schemeClr val="bg1">
                <a:lumMod val="85000"/>
              </a:schemeClr>
            </a:solidFill>
          </p:spPr>
          <p:txBody>
            <a:bodyPr wrap="square" rtlCol="0">
              <a:spAutoFit/>
            </a:bodyPr>
            <a:lstStyle/>
            <a:p>
              <a:pPr algn="ctr"/>
              <a:r>
                <a:rPr lang="tr-TR" sz="1400" dirty="0">
                  <a:effectLst>
                    <a:outerShdw blurRad="38100" dist="38100" dir="2700000" algn="tl">
                      <a:srgbClr val="000000">
                        <a:alpha val="43137"/>
                      </a:srgbClr>
                    </a:outerShdw>
                  </a:effectLst>
                </a:rPr>
                <a:t>Geri bildirim</a:t>
              </a:r>
            </a:p>
          </p:txBody>
        </p:sp>
      </p:grpSp>
      <p:cxnSp>
        <p:nvCxnSpPr>
          <p:cNvPr id="4" name="Düz Ok Bağlayıcısı 3">
            <a:extLst>
              <a:ext uri="{FF2B5EF4-FFF2-40B4-BE49-F238E27FC236}">
                <a16:creationId xmlns:a16="http://schemas.microsoft.com/office/drawing/2014/main" id="{2935B1A8-8A1A-4D95-BB1E-34952758F4FE}"/>
              </a:ext>
            </a:extLst>
          </p:cNvPr>
          <p:cNvCxnSpPr>
            <a:cxnSpLocks/>
          </p:cNvCxnSpPr>
          <p:nvPr/>
        </p:nvCxnSpPr>
        <p:spPr>
          <a:xfrm flipV="1">
            <a:off x="1188834" y="2135099"/>
            <a:ext cx="9503411" cy="70978"/>
          </a:xfrm>
          <a:prstGeom prst="straightConnector1">
            <a:avLst/>
          </a:prstGeom>
          <a:ln w="12700">
            <a:solidFill>
              <a:schemeClr val="accent6">
                <a:lumMod val="5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75" name="Metin kutusu 74">
            <a:extLst>
              <a:ext uri="{FF2B5EF4-FFF2-40B4-BE49-F238E27FC236}">
                <a16:creationId xmlns:a16="http://schemas.microsoft.com/office/drawing/2014/main" id="{8579784A-BD4A-442F-A5EC-BC436D46B122}"/>
              </a:ext>
            </a:extLst>
          </p:cNvPr>
          <p:cNvSpPr txBox="1"/>
          <p:nvPr/>
        </p:nvSpPr>
        <p:spPr>
          <a:xfrm>
            <a:off x="5066286" y="1965678"/>
            <a:ext cx="1818409" cy="307777"/>
          </a:xfrm>
          <a:prstGeom prst="rect">
            <a:avLst/>
          </a:prstGeom>
          <a:solidFill>
            <a:schemeClr val="bg1">
              <a:lumMod val="85000"/>
            </a:schemeClr>
          </a:solidFill>
        </p:spPr>
        <p:txBody>
          <a:bodyPr wrap="square" rtlCol="0">
            <a:spAutoFit/>
          </a:bodyPr>
          <a:lstStyle/>
          <a:p>
            <a:pPr algn="ctr"/>
            <a:r>
              <a:rPr lang="tr-TR" sz="1400" dirty="0">
                <a:effectLst>
                  <a:outerShdw blurRad="38100" dist="38100" dir="2700000" algn="tl">
                    <a:srgbClr val="000000">
                      <a:alpha val="43137"/>
                    </a:srgbClr>
                  </a:outerShdw>
                </a:effectLst>
              </a:rPr>
              <a:t>Stratejik Düşünme</a:t>
            </a:r>
          </a:p>
        </p:txBody>
      </p:sp>
      <p:cxnSp>
        <p:nvCxnSpPr>
          <p:cNvPr id="80" name="Düz Ok Bağlayıcısı 79">
            <a:extLst>
              <a:ext uri="{FF2B5EF4-FFF2-40B4-BE49-F238E27FC236}">
                <a16:creationId xmlns:a16="http://schemas.microsoft.com/office/drawing/2014/main" id="{CEC8514B-10D1-4FE2-908E-E83315A9E9C8}"/>
              </a:ext>
            </a:extLst>
          </p:cNvPr>
          <p:cNvCxnSpPr>
            <a:cxnSpLocks/>
          </p:cNvCxnSpPr>
          <p:nvPr/>
        </p:nvCxnSpPr>
        <p:spPr>
          <a:xfrm flipH="1" flipV="1">
            <a:off x="10669770" y="2649893"/>
            <a:ext cx="10539" cy="434540"/>
          </a:xfrm>
          <a:prstGeom prst="straightConnector1">
            <a:avLst/>
          </a:prstGeom>
          <a:ln w="19050">
            <a:solidFill>
              <a:schemeClr val="tx1">
                <a:lumMod val="50000"/>
                <a:lumOff val="50000"/>
              </a:schemeClr>
            </a:solidFill>
            <a:prstDash val="dashDot"/>
            <a:headEnd type="arrow"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57998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725214" y="407192"/>
            <a:ext cx="681858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2438"/>
            <a:r>
              <a:rPr lang="tr-TR" sz="2000" b="1" dirty="0">
                <a:solidFill>
                  <a:schemeClr val="bg1"/>
                </a:solidFill>
                <a:latin typeface="+mj-lt"/>
              </a:rPr>
              <a:t>stratejik bilgilenme</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7543800" y="723901"/>
            <a:ext cx="46482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22186" y="6492875"/>
            <a:ext cx="2743200" cy="365125"/>
          </a:xfrm>
        </p:spPr>
        <p:txBody>
          <a:bodyPr/>
          <a:lstStyle/>
          <a:p>
            <a:fld id="{5570C600-3167-49D5-B953-3BFC16F3A3D1}" type="datetime1">
              <a:rPr lang="en-US" smtClean="0"/>
              <a:t>9/16/2022</a:t>
            </a:fld>
            <a:endParaRPr lang="en-US" dirty="0"/>
          </a:p>
        </p:txBody>
      </p:sp>
      <p:sp>
        <p:nvSpPr>
          <p:cNvPr id="2" name="Metin kutusu 1">
            <a:extLst>
              <a:ext uri="{FF2B5EF4-FFF2-40B4-BE49-F238E27FC236}">
                <a16:creationId xmlns:a16="http://schemas.microsoft.com/office/drawing/2014/main" id="{FC6B5D78-1F70-2D5A-2665-153D77172CE5}"/>
              </a:ext>
            </a:extLst>
          </p:cNvPr>
          <p:cNvSpPr txBox="1"/>
          <p:nvPr/>
        </p:nvSpPr>
        <p:spPr>
          <a:xfrm>
            <a:off x="4953838" y="3155182"/>
            <a:ext cx="6818586" cy="2862322"/>
          </a:xfrm>
          <a:prstGeom prst="rect">
            <a:avLst/>
          </a:prstGeom>
          <a:noFill/>
        </p:spPr>
        <p:txBody>
          <a:bodyPr wrap="square" rtlCol="0">
            <a:spAutoFit/>
          </a:bodyPr>
          <a:lstStyle/>
          <a:p>
            <a:pPr marL="285750" indent="-285750">
              <a:buFont typeface="Wingdings" panose="05000000000000000000" pitchFamily="2" charset="2"/>
              <a:buChar char="§"/>
            </a:pPr>
            <a:r>
              <a:rPr lang="tr-TR" dirty="0">
                <a:latin typeface="+mj-lt"/>
              </a:rPr>
              <a:t>Stratejik bilgilenme,  ‘nereye gideceğimize’ zemin oluşturan ‘neredeyiz’ sorusunun yanıtının verilmesidir.</a:t>
            </a:r>
          </a:p>
          <a:p>
            <a:pPr marL="285750" indent="-285750">
              <a:buFont typeface="Wingdings" panose="05000000000000000000" pitchFamily="2" charset="2"/>
              <a:buChar char="§"/>
            </a:pPr>
            <a:endParaRPr lang="tr-TR" dirty="0">
              <a:latin typeface="+mj-lt"/>
            </a:endParaRPr>
          </a:p>
          <a:p>
            <a:pPr marL="285750" indent="-285750">
              <a:buFont typeface="Wingdings" panose="05000000000000000000" pitchFamily="2" charset="2"/>
              <a:buChar char="§"/>
            </a:pPr>
            <a:r>
              <a:rPr lang="tr-TR" dirty="0">
                <a:latin typeface="+mj-lt"/>
              </a:rPr>
              <a:t>Strateji, bilgi temelli faaliyettir; stratejik bilgilenme aşamasında iç ve dış çevre şartları hakkında değerli bilgiler  (yıllara göre yatan hasta sayısı trendi) toplanır  ve geleceğe yönelik varsayımlar (önümüzdeki üç yılda yatan hasta sayısını artmaya devam edecek)  üretilir.</a:t>
            </a:r>
          </a:p>
          <a:p>
            <a:pPr marL="285750" indent="-285750">
              <a:buFont typeface="Wingdings" panose="05000000000000000000" pitchFamily="2" charset="2"/>
              <a:buChar char="§"/>
            </a:pPr>
            <a:endParaRPr lang="tr-TR" dirty="0">
              <a:latin typeface="+mj-lt"/>
            </a:endParaRPr>
          </a:p>
          <a:p>
            <a:pPr marL="285750" indent="-285750">
              <a:buFont typeface="Wingdings" panose="05000000000000000000" pitchFamily="2" charset="2"/>
              <a:buChar char="§"/>
            </a:pPr>
            <a:r>
              <a:rPr lang="tr-TR" dirty="0">
                <a:latin typeface="+mj-lt"/>
              </a:rPr>
              <a:t>Bu varsayımlar, fırsat ve tehditler ile kurumun güçlü ve zayıf yönlerinin belirlenmesine temel oluşturur. </a:t>
            </a:r>
          </a:p>
        </p:txBody>
      </p:sp>
      <p:sp>
        <p:nvSpPr>
          <p:cNvPr id="3" name="Dikdörtgen 2">
            <a:extLst>
              <a:ext uri="{FF2B5EF4-FFF2-40B4-BE49-F238E27FC236}">
                <a16:creationId xmlns:a16="http://schemas.microsoft.com/office/drawing/2014/main" id="{9D979E21-CF81-6908-8DD3-8C651FFD9D16}"/>
              </a:ext>
            </a:extLst>
          </p:cNvPr>
          <p:cNvSpPr/>
          <p:nvPr/>
        </p:nvSpPr>
        <p:spPr>
          <a:xfrm flipH="1">
            <a:off x="4908118" y="3256386"/>
            <a:ext cx="45719" cy="2565915"/>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latin typeface="+mj-lt"/>
            </a:endParaRPr>
          </a:p>
        </p:txBody>
      </p:sp>
    </p:spTree>
    <p:extLst>
      <p:ext uri="{BB962C8B-B14F-4D97-AF65-F5344CB8AC3E}">
        <p14:creationId xmlns:p14="http://schemas.microsoft.com/office/powerpoint/2010/main" val="355868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725214" y="407192"/>
            <a:ext cx="681858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2438"/>
            <a:r>
              <a:rPr lang="tr-TR" sz="2000" b="1" dirty="0">
                <a:solidFill>
                  <a:schemeClr val="bg1"/>
                </a:solidFill>
                <a:latin typeface="+mj-lt"/>
              </a:rPr>
              <a:t>strateji geliştirme</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7543800" y="723901"/>
            <a:ext cx="46482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22186" y="6492875"/>
            <a:ext cx="2743200" cy="365125"/>
          </a:xfrm>
        </p:spPr>
        <p:txBody>
          <a:bodyPr/>
          <a:lstStyle/>
          <a:p>
            <a:fld id="{5570C600-3167-49D5-B953-3BFC16F3A3D1}" type="datetime1">
              <a:rPr lang="en-US" smtClean="0"/>
              <a:t>9/16/2022</a:t>
            </a:fld>
            <a:endParaRPr lang="en-US" dirty="0"/>
          </a:p>
        </p:txBody>
      </p:sp>
      <p:sp>
        <p:nvSpPr>
          <p:cNvPr id="2" name="Metin kutusu 1">
            <a:extLst>
              <a:ext uri="{FF2B5EF4-FFF2-40B4-BE49-F238E27FC236}">
                <a16:creationId xmlns:a16="http://schemas.microsoft.com/office/drawing/2014/main" id="{FC6B5D78-1F70-2D5A-2665-153D77172CE5}"/>
              </a:ext>
            </a:extLst>
          </p:cNvPr>
          <p:cNvSpPr txBox="1"/>
          <p:nvPr/>
        </p:nvSpPr>
        <p:spPr>
          <a:xfrm>
            <a:off x="4953838" y="3155182"/>
            <a:ext cx="6818586" cy="923330"/>
          </a:xfrm>
          <a:prstGeom prst="rect">
            <a:avLst/>
          </a:prstGeom>
          <a:noFill/>
        </p:spPr>
        <p:txBody>
          <a:bodyPr wrap="square" rtlCol="0">
            <a:spAutoFit/>
          </a:bodyPr>
          <a:lstStyle/>
          <a:p>
            <a:pPr marL="285750" indent="-285750">
              <a:buFont typeface="Wingdings" panose="05000000000000000000" pitchFamily="2" charset="2"/>
              <a:buChar char="§"/>
            </a:pPr>
            <a:r>
              <a:rPr lang="tr-TR" dirty="0">
                <a:latin typeface="+mj-lt"/>
              </a:rPr>
              <a:t>Strateji geliştirme, kurumsal hedefler ve amaçların kararlaştırılmasını, bu hedeflerin başarılmasına yönelik alternatif karar ve faaliyetlerin (stratejiler) belirlenmesi sürecidir. </a:t>
            </a:r>
          </a:p>
        </p:txBody>
      </p:sp>
      <p:sp>
        <p:nvSpPr>
          <p:cNvPr id="3" name="Dikdörtgen 2">
            <a:extLst>
              <a:ext uri="{FF2B5EF4-FFF2-40B4-BE49-F238E27FC236}">
                <a16:creationId xmlns:a16="http://schemas.microsoft.com/office/drawing/2014/main" id="{C2D2D663-DFA3-986E-9AFC-BCF1E369F58C}"/>
              </a:ext>
            </a:extLst>
          </p:cNvPr>
          <p:cNvSpPr/>
          <p:nvPr/>
        </p:nvSpPr>
        <p:spPr>
          <a:xfrm flipH="1">
            <a:off x="4908119" y="3276280"/>
            <a:ext cx="45719" cy="681134"/>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latin typeface="+mj-lt"/>
            </a:endParaRPr>
          </a:p>
        </p:txBody>
      </p:sp>
    </p:spTree>
    <p:extLst>
      <p:ext uri="{BB962C8B-B14F-4D97-AF65-F5344CB8AC3E}">
        <p14:creationId xmlns:p14="http://schemas.microsoft.com/office/powerpoint/2010/main" val="33092411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725214" y="407192"/>
            <a:ext cx="681858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2438"/>
            <a:r>
              <a:rPr lang="tr-TR" sz="2000" b="1" dirty="0">
                <a:solidFill>
                  <a:schemeClr val="bg1"/>
                </a:solidFill>
                <a:latin typeface="+mj-lt"/>
              </a:rPr>
              <a:t>strateji geliştirme</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7543800" y="723901"/>
            <a:ext cx="46482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22186" y="6492875"/>
            <a:ext cx="2743200" cy="365125"/>
          </a:xfrm>
        </p:spPr>
        <p:txBody>
          <a:bodyPr/>
          <a:lstStyle/>
          <a:p>
            <a:fld id="{5570C600-3167-49D5-B953-3BFC16F3A3D1}" type="datetime1">
              <a:rPr lang="en-US" smtClean="0"/>
              <a:t>9/16/2022</a:t>
            </a:fld>
            <a:endParaRPr lang="en-US" dirty="0"/>
          </a:p>
        </p:txBody>
      </p:sp>
      <p:sp>
        <p:nvSpPr>
          <p:cNvPr id="3" name="Dikdörtgen: Köşeleri Yuvarlatılmış 2">
            <a:extLst>
              <a:ext uri="{FF2B5EF4-FFF2-40B4-BE49-F238E27FC236}">
                <a16:creationId xmlns:a16="http://schemas.microsoft.com/office/drawing/2014/main" id="{89742AE0-7BF0-8246-C82A-5322E5FC3124}"/>
              </a:ext>
            </a:extLst>
          </p:cNvPr>
          <p:cNvSpPr/>
          <p:nvPr/>
        </p:nvSpPr>
        <p:spPr>
          <a:xfrm>
            <a:off x="1436133" y="3235568"/>
            <a:ext cx="1646197" cy="681038"/>
          </a:xfrm>
          <a:prstGeom prst="roundRect">
            <a:avLst/>
          </a:prstGeom>
          <a:solidFill>
            <a:schemeClr val="accent6">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tr-TR" dirty="0"/>
              <a:t>Misyon </a:t>
            </a:r>
          </a:p>
        </p:txBody>
      </p:sp>
      <p:sp>
        <p:nvSpPr>
          <p:cNvPr id="4" name="Dikdörtgen: Köşeleri Yuvarlatılmış 3">
            <a:extLst>
              <a:ext uri="{FF2B5EF4-FFF2-40B4-BE49-F238E27FC236}">
                <a16:creationId xmlns:a16="http://schemas.microsoft.com/office/drawing/2014/main" id="{F10115D4-451C-AF11-EB08-0D0924AC3499}"/>
              </a:ext>
            </a:extLst>
          </p:cNvPr>
          <p:cNvSpPr/>
          <p:nvPr/>
        </p:nvSpPr>
        <p:spPr>
          <a:xfrm>
            <a:off x="3387130" y="3235568"/>
            <a:ext cx="1646197" cy="681038"/>
          </a:xfrm>
          <a:prstGeom prst="roundRect">
            <a:avLst/>
          </a:prstGeom>
          <a:solidFill>
            <a:schemeClr val="accent5">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tr-TR" dirty="0"/>
              <a:t>Vizyon</a:t>
            </a:r>
          </a:p>
        </p:txBody>
      </p:sp>
      <p:sp>
        <p:nvSpPr>
          <p:cNvPr id="7" name="Dikdörtgen: Köşeleri Yuvarlatılmış 6">
            <a:extLst>
              <a:ext uri="{FF2B5EF4-FFF2-40B4-BE49-F238E27FC236}">
                <a16:creationId xmlns:a16="http://schemas.microsoft.com/office/drawing/2014/main" id="{C437550C-810E-32DA-2113-979B0FB3F504}"/>
              </a:ext>
            </a:extLst>
          </p:cNvPr>
          <p:cNvSpPr/>
          <p:nvPr/>
        </p:nvSpPr>
        <p:spPr>
          <a:xfrm>
            <a:off x="5338127" y="3235568"/>
            <a:ext cx="1646197" cy="681038"/>
          </a:xfrm>
          <a:prstGeom prst="roundRect">
            <a:avLst/>
          </a:prstGeom>
          <a:solidFill>
            <a:schemeClr val="accent2">
              <a:lumMod val="40000"/>
              <a:lumOff val="6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tr-TR" dirty="0"/>
              <a:t>Hedefler</a:t>
            </a:r>
          </a:p>
        </p:txBody>
      </p:sp>
      <p:sp>
        <p:nvSpPr>
          <p:cNvPr id="9" name="Dikdörtgen: Köşeleri Yuvarlatılmış 8">
            <a:extLst>
              <a:ext uri="{FF2B5EF4-FFF2-40B4-BE49-F238E27FC236}">
                <a16:creationId xmlns:a16="http://schemas.microsoft.com/office/drawing/2014/main" id="{50D4A6FF-2571-7324-C228-1B0CD7814F00}"/>
              </a:ext>
            </a:extLst>
          </p:cNvPr>
          <p:cNvSpPr/>
          <p:nvPr/>
        </p:nvSpPr>
        <p:spPr>
          <a:xfrm>
            <a:off x="7289124" y="3235568"/>
            <a:ext cx="1646197" cy="681038"/>
          </a:xfrm>
          <a:prstGeom prst="roundRect">
            <a:avLst/>
          </a:prstGeom>
          <a:solidFill>
            <a:schemeClr val="accent4">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tr-TR" dirty="0"/>
              <a:t>Amaçlar</a:t>
            </a:r>
          </a:p>
        </p:txBody>
      </p:sp>
      <p:sp>
        <p:nvSpPr>
          <p:cNvPr id="15" name="Dikdörtgen: Köşeleri Yuvarlatılmış 14">
            <a:extLst>
              <a:ext uri="{FF2B5EF4-FFF2-40B4-BE49-F238E27FC236}">
                <a16:creationId xmlns:a16="http://schemas.microsoft.com/office/drawing/2014/main" id="{67DD3A3B-B6FF-E6CF-E350-0A88F8E1A390}"/>
              </a:ext>
            </a:extLst>
          </p:cNvPr>
          <p:cNvSpPr/>
          <p:nvPr/>
        </p:nvSpPr>
        <p:spPr>
          <a:xfrm>
            <a:off x="9445449" y="3235568"/>
            <a:ext cx="1879042" cy="609608"/>
          </a:xfrm>
          <a:prstGeom prst="roundRect">
            <a:avLst/>
          </a:prstGeom>
          <a:solidFill>
            <a:srgbClr val="46566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Stratejiler</a:t>
            </a:r>
          </a:p>
        </p:txBody>
      </p:sp>
      <p:grpSp>
        <p:nvGrpSpPr>
          <p:cNvPr id="24" name="Grup 23">
            <a:extLst>
              <a:ext uri="{FF2B5EF4-FFF2-40B4-BE49-F238E27FC236}">
                <a16:creationId xmlns:a16="http://schemas.microsoft.com/office/drawing/2014/main" id="{4EE2AC2A-6989-12E9-DEF6-299EC5C9A8BF}"/>
              </a:ext>
            </a:extLst>
          </p:cNvPr>
          <p:cNvGrpSpPr/>
          <p:nvPr/>
        </p:nvGrpSpPr>
        <p:grpSpPr>
          <a:xfrm>
            <a:off x="2047350" y="4032879"/>
            <a:ext cx="8312499" cy="338554"/>
            <a:chOff x="2047350" y="4032879"/>
            <a:chExt cx="8312499" cy="338554"/>
          </a:xfrm>
        </p:grpSpPr>
        <p:cxnSp>
          <p:nvCxnSpPr>
            <p:cNvPr id="11" name="Düz Ok Bağlayıcısı 10">
              <a:extLst>
                <a:ext uri="{FF2B5EF4-FFF2-40B4-BE49-F238E27FC236}">
                  <a16:creationId xmlns:a16="http://schemas.microsoft.com/office/drawing/2014/main" id="{06DC7B8D-9335-6461-9A85-BF2366BD926F}"/>
                </a:ext>
              </a:extLst>
            </p:cNvPr>
            <p:cNvCxnSpPr>
              <a:cxnSpLocks/>
            </p:cNvCxnSpPr>
            <p:nvPr/>
          </p:nvCxnSpPr>
          <p:spPr>
            <a:xfrm>
              <a:off x="2047350" y="4210258"/>
              <a:ext cx="831249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Metin kutusu 17">
              <a:extLst>
                <a:ext uri="{FF2B5EF4-FFF2-40B4-BE49-F238E27FC236}">
                  <a16:creationId xmlns:a16="http://schemas.microsoft.com/office/drawing/2014/main" id="{B3A37B09-8348-A740-D9DF-946ADA3F5DC6}"/>
                </a:ext>
              </a:extLst>
            </p:cNvPr>
            <p:cNvSpPr txBox="1"/>
            <p:nvPr/>
          </p:nvSpPr>
          <p:spPr>
            <a:xfrm>
              <a:off x="2929906" y="4032879"/>
              <a:ext cx="1776105" cy="338554"/>
            </a:xfrm>
            <a:prstGeom prst="rect">
              <a:avLst/>
            </a:prstGeom>
            <a:solidFill>
              <a:schemeClr val="bg1"/>
            </a:solidFill>
          </p:spPr>
          <p:txBody>
            <a:bodyPr wrap="square" rtlCol="0">
              <a:spAutoFit/>
            </a:bodyPr>
            <a:lstStyle/>
            <a:p>
              <a:pPr algn="ctr"/>
              <a:r>
                <a:rPr lang="tr-TR" sz="1600" dirty="0"/>
                <a:t>Temel oluşturur</a:t>
              </a:r>
            </a:p>
          </p:txBody>
        </p:sp>
      </p:grpSp>
      <p:grpSp>
        <p:nvGrpSpPr>
          <p:cNvPr id="25" name="Grup 24">
            <a:extLst>
              <a:ext uri="{FF2B5EF4-FFF2-40B4-BE49-F238E27FC236}">
                <a16:creationId xmlns:a16="http://schemas.microsoft.com/office/drawing/2014/main" id="{68A0E789-2A6C-59A1-30FE-5D63E87C85C8}"/>
              </a:ext>
            </a:extLst>
          </p:cNvPr>
          <p:cNvGrpSpPr/>
          <p:nvPr/>
        </p:nvGrpSpPr>
        <p:grpSpPr>
          <a:xfrm>
            <a:off x="2185938" y="2673316"/>
            <a:ext cx="8173911" cy="338554"/>
            <a:chOff x="2185938" y="2673316"/>
            <a:chExt cx="8173911" cy="338554"/>
          </a:xfrm>
        </p:grpSpPr>
        <p:cxnSp>
          <p:nvCxnSpPr>
            <p:cNvPr id="14" name="Düz Ok Bağlayıcısı 13">
              <a:extLst>
                <a:ext uri="{FF2B5EF4-FFF2-40B4-BE49-F238E27FC236}">
                  <a16:creationId xmlns:a16="http://schemas.microsoft.com/office/drawing/2014/main" id="{8CBCFE8F-92C6-B2CF-A8FF-89ECF5208670}"/>
                </a:ext>
              </a:extLst>
            </p:cNvPr>
            <p:cNvCxnSpPr>
              <a:cxnSpLocks/>
            </p:cNvCxnSpPr>
            <p:nvPr/>
          </p:nvCxnSpPr>
          <p:spPr>
            <a:xfrm flipH="1">
              <a:off x="2185938" y="2914021"/>
              <a:ext cx="817391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Metin kutusu 18">
              <a:extLst>
                <a:ext uri="{FF2B5EF4-FFF2-40B4-BE49-F238E27FC236}">
                  <a16:creationId xmlns:a16="http://schemas.microsoft.com/office/drawing/2014/main" id="{D774C480-F03F-F084-2401-B0AAAEE39B22}"/>
                </a:ext>
              </a:extLst>
            </p:cNvPr>
            <p:cNvSpPr txBox="1"/>
            <p:nvPr/>
          </p:nvSpPr>
          <p:spPr>
            <a:xfrm>
              <a:off x="7586411" y="2673316"/>
              <a:ext cx="2120202" cy="338554"/>
            </a:xfrm>
            <a:prstGeom prst="rect">
              <a:avLst/>
            </a:prstGeom>
            <a:solidFill>
              <a:schemeClr val="bg1"/>
            </a:solidFill>
          </p:spPr>
          <p:txBody>
            <a:bodyPr wrap="square" rtlCol="0">
              <a:spAutoFit/>
            </a:bodyPr>
            <a:lstStyle/>
            <a:p>
              <a:pPr algn="ctr"/>
              <a:r>
                <a:rPr lang="tr-TR" sz="1600" dirty="0"/>
                <a:t>Başarılmasını sağlar</a:t>
              </a:r>
            </a:p>
          </p:txBody>
        </p:sp>
      </p:grpSp>
      <p:sp>
        <p:nvSpPr>
          <p:cNvPr id="20" name="Metin kutusu 19">
            <a:extLst>
              <a:ext uri="{FF2B5EF4-FFF2-40B4-BE49-F238E27FC236}">
                <a16:creationId xmlns:a16="http://schemas.microsoft.com/office/drawing/2014/main" id="{3DD5E69A-23E0-D29A-CDF6-DB53A22B73F6}"/>
              </a:ext>
            </a:extLst>
          </p:cNvPr>
          <p:cNvSpPr txBox="1"/>
          <p:nvPr/>
        </p:nvSpPr>
        <p:spPr>
          <a:xfrm>
            <a:off x="1283709" y="4560892"/>
            <a:ext cx="1646197" cy="1569660"/>
          </a:xfrm>
          <a:prstGeom prst="rect">
            <a:avLst/>
          </a:prstGeom>
          <a:noFill/>
        </p:spPr>
        <p:txBody>
          <a:bodyPr wrap="square" rtlCol="0">
            <a:spAutoFit/>
          </a:bodyPr>
          <a:lstStyle/>
          <a:p>
            <a:pPr algn="ctr"/>
            <a:r>
              <a:rPr lang="tr-TR" sz="1600" dirty="0"/>
              <a:t>Niçin varız?</a:t>
            </a:r>
          </a:p>
          <a:p>
            <a:pPr algn="ctr"/>
            <a:r>
              <a:rPr lang="tr-TR" sz="1600" dirty="0"/>
              <a:t>Kime hizmet edeceğiz?</a:t>
            </a:r>
          </a:p>
          <a:p>
            <a:pPr algn="ctr"/>
            <a:r>
              <a:rPr lang="tr-TR" sz="1600" dirty="0"/>
              <a:t>Kuruluş gerekçemiz nedir?</a:t>
            </a:r>
          </a:p>
        </p:txBody>
      </p:sp>
      <p:sp>
        <p:nvSpPr>
          <p:cNvPr id="21" name="Metin kutusu 20">
            <a:extLst>
              <a:ext uri="{FF2B5EF4-FFF2-40B4-BE49-F238E27FC236}">
                <a16:creationId xmlns:a16="http://schemas.microsoft.com/office/drawing/2014/main" id="{E253C587-8DE1-53B7-6596-CD80C115DD89}"/>
              </a:ext>
            </a:extLst>
          </p:cNvPr>
          <p:cNvSpPr txBox="1"/>
          <p:nvPr/>
        </p:nvSpPr>
        <p:spPr>
          <a:xfrm>
            <a:off x="3210387" y="4605652"/>
            <a:ext cx="1776104" cy="1077218"/>
          </a:xfrm>
          <a:prstGeom prst="rect">
            <a:avLst/>
          </a:prstGeom>
          <a:noFill/>
        </p:spPr>
        <p:txBody>
          <a:bodyPr wrap="square" rtlCol="0">
            <a:spAutoFit/>
          </a:bodyPr>
          <a:lstStyle/>
          <a:p>
            <a:pPr algn="ctr"/>
            <a:r>
              <a:rPr lang="tr-TR" sz="1600" dirty="0"/>
              <a:t>Gelecekte nerede olmalıyız?</a:t>
            </a:r>
          </a:p>
          <a:p>
            <a:pPr algn="ctr"/>
            <a:r>
              <a:rPr lang="tr-TR" sz="1600" dirty="0"/>
              <a:t>Gelecekte nasıl görünmeliyiz?</a:t>
            </a:r>
          </a:p>
        </p:txBody>
      </p:sp>
      <p:sp>
        <p:nvSpPr>
          <p:cNvPr id="22" name="Metin kutusu 21">
            <a:extLst>
              <a:ext uri="{FF2B5EF4-FFF2-40B4-BE49-F238E27FC236}">
                <a16:creationId xmlns:a16="http://schemas.microsoft.com/office/drawing/2014/main" id="{D54BE240-DE6C-333F-2365-816E33833BD0}"/>
              </a:ext>
            </a:extLst>
          </p:cNvPr>
          <p:cNvSpPr txBox="1"/>
          <p:nvPr/>
        </p:nvSpPr>
        <p:spPr>
          <a:xfrm>
            <a:off x="5266973" y="4611428"/>
            <a:ext cx="1516382" cy="1077218"/>
          </a:xfrm>
          <a:prstGeom prst="rect">
            <a:avLst/>
          </a:prstGeom>
          <a:noFill/>
        </p:spPr>
        <p:txBody>
          <a:bodyPr wrap="square" rtlCol="0">
            <a:spAutoFit/>
          </a:bodyPr>
          <a:lstStyle/>
          <a:p>
            <a:pPr algn="ctr"/>
            <a:r>
              <a:rPr lang="tr-TR" sz="1600" dirty="0"/>
              <a:t>Vizyonumuzu gerçekleştirmek için neleri başarmalıyız?</a:t>
            </a:r>
          </a:p>
        </p:txBody>
      </p:sp>
      <p:sp>
        <p:nvSpPr>
          <p:cNvPr id="23" name="Metin kutusu 22">
            <a:extLst>
              <a:ext uri="{FF2B5EF4-FFF2-40B4-BE49-F238E27FC236}">
                <a16:creationId xmlns:a16="http://schemas.microsoft.com/office/drawing/2014/main" id="{7C677B47-80B7-226E-B162-9DEA44BE960E}"/>
              </a:ext>
            </a:extLst>
          </p:cNvPr>
          <p:cNvSpPr txBox="1"/>
          <p:nvPr/>
        </p:nvSpPr>
        <p:spPr>
          <a:xfrm>
            <a:off x="7368253" y="4572395"/>
            <a:ext cx="1682441" cy="1323439"/>
          </a:xfrm>
          <a:prstGeom prst="rect">
            <a:avLst/>
          </a:prstGeom>
          <a:noFill/>
        </p:spPr>
        <p:txBody>
          <a:bodyPr wrap="square" rtlCol="0">
            <a:spAutoFit/>
          </a:bodyPr>
          <a:lstStyle/>
          <a:p>
            <a:pPr algn="ctr"/>
            <a:r>
              <a:rPr lang="tr-TR" sz="1600" dirty="0"/>
              <a:t>Hedeflerimizi gerçekleştirmek için hangi sonuçları almalıyız?</a:t>
            </a:r>
          </a:p>
        </p:txBody>
      </p:sp>
      <p:sp>
        <p:nvSpPr>
          <p:cNvPr id="26" name="Metin kutusu 25">
            <a:extLst>
              <a:ext uri="{FF2B5EF4-FFF2-40B4-BE49-F238E27FC236}">
                <a16:creationId xmlns:a16="http://schemas.microsoft.com/office/drawing/2014/main" id="{7B9B411C-7267-0CDD-708F-7B2CF0C94455}"/>
              </a:ext>
            </a:extLst>
          </p:cNvPr>
          <p:cNvSpPr txBox="1"/>
          <p:nvPr/>
        </p:nvSpPr>
        <p:spPr>
          <a:xfrm>
            <a:off x="9615880" y="4560891"/>
            <a:ext cx="1708611" cy="830997"/>
          </a:xfrm>
          <a:prstGeom prst="rect">
            <a:avLst/>
          </a:prstGeom>
          <a:noFill/>
        </p:spPr>
        <p:txBody>
          <a:bodyPr wrap="square" rtlCol="0">
            <a:spAutoFit/>
          </a:bodyPr>
          <a:lstStyle/>
          <a:p>
            <a:pPr algn="ctr"/>
            <a:r>
              <a:rPr lang="tr-TR" sz="1600" dirty="0"/>
              <a:t>Amaçlara ulaşmak için ne yapmalıyız?</a:t>
            </a:r>
          </a:p>
        </p:txBody>
      </p:sp>
      <p:sp>
        <p:nvSpPr>
          <p:cNvPr id="27" name="Açıklama Balonu: Aşağı Ok 26">
            <a:extLst>
              <a:ext uri="{FF2B5EF4-FFF2-40B4-BE49-F238E27FC236}">
                <a16:creationId xmlns:a16="http://schemas.microsoft.com/office/drawing/2014/main" id="{4FCABF25-40A7-E2DB-C117-502516B9BB65}"/>
              </a:ext>
            </a:extLst>
          </p:cNvPr>
          <p:cNvSpPr/>
          <p:nvPr/>
        </p:nvSpPr>
        <p:spPr>
          <a:xfrm>
            <a:off x="1436133" y="1897594"/>
            <a:ext cx="9888358" cy="736619"/>
          </a:xfrm>
          <a:prstGeom prst="downArrowCallou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Stratejik Bilgilenme</a:t>
            </a:r>
          </a:p>
        </p:txBody>
      </p:sp>
    </p:spTree>
    <p:extLst>
      <p:ext uri="{BB962C8B-B14F-4D97-AF65-F5344CB8AC3E}">
        <p14:creationId xmlns:p14="http://schemas.microsoft.com/office/powerpoint/2010/main" val="488466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circle(in)">
                                      <p:cBhvr>
                                        <p:cTn id="12" dur="20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ircle(in)">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circle(in)">
                                      <p:cBhvr>
                                        <p:cTn id="22" dur="20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circle(in)">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circle(in)">
                                      <p:cBhvr>
                                        <p:cTn id="32" dur="20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circle(in)">
                                      <p:cBhvr>
                                        <p:cTn id="37" dur="20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circle(in)">
                                      <p:cBhvr>
                                        <p:cTn id="42" dur="2000"/>
                                        <p:tgtEl>
                                          <p:spTgt spid="23"/>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circle(in)">
                                      <p:cBhvr>
                                        <p:cTn id="47" dur="20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26"/>
                                        </p:tgtEl>
                                        <p:attrNameLst>
                                          <p:attrName>style.visibility</p:attrName>
                                        </p:attrNameLst>
                                      </p:cBhvr>
                                      <p:to>
                                        <p:strVal val="visible"/>
                                      </p:to>
                                    </p:set>
                                    <p:animEffect transition="in" filter="circle(in)">
                                      <p:cBhvr>
                                        <p:cTn id="52" dur="2000"/>
                                        <p:tgtEl>
                                          <p:spTgt spid="26"/>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32" fill="hold" nodeType="clickEffect">
                                  <p:stCondLst>
                                    <p:cond delay="0"/>
                                  </p:stCondLst>
                                  <p:childTnLst>
                                    <p:set>
                                      <p:cBhvr>
                                        <p:cTn id="56" dur="1" fill="hold">
                                          <p:stCondLst>
                                            <p:cond delay="0"/>
                                          </p:stCondLst>
                                        </p:cTn>
                                        <p:tgtEl>
                                          <p:spTgt spid="24"/>
                                        </p:tgtEl>
                                        <p:attrNameLst>
                                          <p:attrName>style.visibility</p:attrName>
                                        </p:attrNameLst>
                                      </p:cBhvr>
                                      <p:to>
                                        <p:strVal val="visible"/>
                                      </p:to>
                                    </p:set>
                                    <p:animEffect transition="in" filter="circle(out)">
                                      <p:cBhvr>
                                        <p:cTn id="57" dur="2000"/>
                                        <p:tgtEl>
                                          <p:spTgt spid="24"/>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32" fill="hold" nodeType="clickEffect">
                                  <p:stCondLst>
                                    <p:cond delay="0"/>
                                  </p:stCondLst>
                                  <p:childTnLst>
                                    <p:set>
                                      <p:cBhvr>
                                        <p:cTn id="61" dur="1" fill="hold">
                                          <p:stCondLst>
                                            <p:cond delay="0"/>
                                          </p:stCondLst>
                                        </p:cTn>
                                        <p:tgtEl>
                                          <p:spTgt spid="25"/>
                                        </p:tgtEl>
                                        <p:attrNameLst>
                                          <p:attrName>style.visibility</p:attrName>
                                        </p:attrNameLst>
                                      </p:cBhvr>
                                      <p:to>
                                        <p:strVal val="visible"/>
                                      </p:to>
                                    </p:set>
                                    <p:animEffect transition="in" filter="circle(out)">
                                      <p:cBhvr>
                                        <p:cTn id="62" dur="2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9" grpId="0" animBg="1"/>
      <p:bldP spid="15" grpId="0" animBg="1"/>
      <p:bldP spid="20" grpId="0"/>
      <p:bldP spid="21" grpId="0"/>
      <p:bldP spid="22" grpId="0"/>
      <p:bldP spid="23" grpId="0"/>
      <p:bldP spid="2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725214" y="407192"/>
            <a:ext cx="681858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2438"/>
            <a:r>
              <a:rPr lang="tr-TR" sz="2000" b="1" dirty="0">
                <a:solidFill>
                  <a:schemeClr val="bg1"/>
                </a:solidFill>
                <a:latin typeface="+mj-lt"/>
              </a:rPr>
              <a:t>strateji kararlaştırma</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7543800" y="723901"/>
            <a:ext cx="46482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22186" y="6492875"/>
            <a:ext cx="2743200" cy="365125"/>
          </a:xfrm>
        </p:spPr>
        <p:txBody>
          <a:bodyPr/>
          <a:lstStyle/>
          <a:p>
            <a:fld id="{5570C600-3167-49D5-B953-3BFC16F3A3D1}" type="datetime1">
              <a:rPr lang="en-US" smtClean="0"/>
              <a:t>9/16/2022</a:t>
            </a:fld>
            <a:endParaRPr lang="en-US" dirty="0"/>
          </a:p>
        </p:txBody>
      </p:sp>
      <p:sp>
        <p:nvSpPr>
          <p:cNvPr id="2" name="Metin kutusu 1">
            <a:extLst>
              <a:ext uri="{FF2B5EF4-FFF2-40B4-BE49-F238E27FC236}">
                <a16:creationId xmlns:a16="http://schemas.microsoft.com/office/drawing/2014/main" id="{FC6B5D78-1F70-2D5A-2665-153D77172CE5}"/>
              </a:ext>
            </a:extLst>
          </p:cNvPr>
          <p:cNvSpPr txBox="1"/>
          <p:nvPr/>
        </p:nvSpPr>
        <p:spPr>
          <a:xfrm>
            <a:off x="4551905" y="3275763"/>
            <a:ext cx="6818586" cy="923330"/>
          </a:xfrm>
          <a:prstGeom prst="rect">
            <a:avLst/>
          </a:prstGeom>
          <a:noFill/>
        </p:spPr>
        <p:txBody>
          <a:bodyPr wrap="square" rtlCol="0">
            <a:spAutoFit/>
          </a:bodyPr>
          <a:lstStyle/>
          <a:p>
            <a:pPr marL="285750" indent="-285750">
              <a:buFont typeface="Wingdings" panose="05000000000000000000" pitchFamily="2" charset="2"/>
              <a:buChar char="§"/>
            </a:pPr>
            <a:r>
              <a:rPr lang="tr-TR" dirty="0"/>
              <a:t>Kurumsal amaçların başarılmasına hizmet eden strateji seçeneklerinin değerlendirilmesi ve seçenekler içinden seçim/tercih yapılması sürecidir. </a:t>
            </a:r>
          </a:p>
        </p:txBody>
      </p:sp>
      <p:sp>
        <p:nvSpPr>
          <p:cNvPr id="3" name="Dikdörtgen 2">
            <a:extLst>
              <a:ext uri="{FF2B5EF4-FFF2-40B4-BE49-F238E27FC236}">
                <a16:creationId xmlns:a16="http://schemas.microsoft.com/office/drawing/2014/main" id="{6B059D4B-CB0C-D071-BB54-51FDA0EF2C8C}"/>
              </a:ext>
            </a:extLst>
          </p:cNvPr>
          <p:cNvSpPr/>
          <p:nvPr/>
        </p:nvSpPr>
        <p:spPr>
          <a:xfrm flipH="1">
            <a:off x="4551904" y="3387015"/>
            <a:ext cx="45719" cy="681134"/>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3482063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725214" y="407192"/>
            <a:ext cx="681858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2438"/>
            <a:r>
              <a:rPr lang="tr-TR" sz="2000" b="1" dirty="0">
                <a:solidFill>
                  <a:schemeClr val="bg1"/>
                </a:solidFill>
                <a:latin typeface="+mj-lt"/>
              </a:rPr>
              <a:t>strateji uygulama</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7543800" y="723901"/>
            <a:ext cx="46482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22186" y="6492875"/>
            <a:ext cx="2743200" cy="365125"/>
          </a:xfrm>
        </p:spPr>
        <p:txBody>
          <a:bodyPr/>
          <a:lstStyle/>
          <a:p>
            <a:fld id="{5570C600-3167-49D5-B953-3BFC16F3A3D1}" type="datetime1">
              <a:rPr lang="en-US" smtClean="0"/>
              <a:t>9/16/2022</a:t>
            </a:fld>
            <a:endParaRPr lang="en-US" dirty="0"/>
          </a:p>
        </p:txBody>
      </p:sp>
      <p:sp>
        <p:nvSpPr>
          <p:cNvPr id="2" name="Metin kutusu 1">
            <a:extLst>
              <a:ext uri="{FF2B5EF4-FFF2-40B4-BE49-F238E27FC236}">
                <a16:creationId xmlns:a16="http://schemas.microsoft.com/office/drawing/2014/main" id="{FC6B5D78-1F70-2D5A-2665-153D77172CE5}"/>
              </a:ext>
            </a:extLst>
          </p:cNvPr>
          <p:cNvSpPr txBox="1"/>
          <p:nvPr/>
        </p:nvSpPr>
        <p:spPr>
          <a:xfrm>
            <a:off x="4953838" y="3155182"/>
            <a:ext cx="6818586" cy="1661993"/>
          </a:xfrm>
          <a:prstGeom prst="rect">
            <a:avLst/>
          </a:prstGeom>
          <a:noFill/>
        </p:spPr>
        <p:txBody>
          <a:bodyPr wrap="square" rtlCol="0">
            <a:spAutoFit/>
          </a:bodyPr>
          <a:lstStyle/>
          <a:p>
            <a:pPr marL="285750" indent="-285750">
              <a:buFont typeface="Wingdings" panose="05000000000000000000" pitchFamily="2" charset="2"/>
              <a:buChar char="§"/>
            </a:pPr>
            <a:r>
              <a:rPr lang="tr-TR" dirty="0">
                <a:latin typeface="+mj-lt"/>
              </a:rPr>
              <a:t>Seçilen/kararlaştırılan stratejinin uygulamaya aktarılması sürecidir.  </a:t>
            </a:r>
          </a:p>
          <a:p>
            <a:pPr marL="285750" indent="-285750">
              <a:buFont typeface="Wingdings" panose="05000000000000000000" pitchFamily="2" charset="2"/>
              <a:buChar char="§"/>
            </a:pPr>
            <a:r>
              <a:rPr lang="tr-TR" dirty="0">
                <a:latin typeface="+mj-lt"/>
              </a:rPr>
              <a:t>Strateji uygulama, bir fikrin aksiyona dönüştürülmesidir.</a:t>
            </a:r>
          </a:p>
          <a:p>
            <a:pPr marL="285750" indent="-285750">
              <a:buFont typeface="Wingdings" panose="05000000000000000000" pitchFamily="2" charset="2"/>
              <a:buChar char="§"/>
            </a:pPr>
            <a:endParaRPr lang="tr-TR" dirty="0">
              <a:latin typeface="+mj-lt"/>
            </a:endParaRPr>
          </a:p>
          <a:p>
            <a:pPr marL="452438" indent="-180975">
              <a:buFont typeface="Wingdings" panose="05000000000000000000" pitchFamily="2" charset="2"/>
              <a:buChar char="§"/>
            </a:pPr>
            <a:r>
              <a:rPr lang="tr-TR" sz="1600" i="1" dirty="0">
                <a:latin typeface="+mj-lt"/>
              </a:rPr>
              <a:t>Stratejik liderlik</a:t>
            </a:r>
          </a:p>
          <a:p>
            <a:pPr marL="452438" indent="-180975">
              <a:buFont typeface="Wingdings" panose="05000000000000000000" pitchFamily="2" charset="2"/>
              <a:buChar char="§"/>
            </a:pPr>
            <a:r>
              <a:rPr lang="tr-TR" sz="1600" i="1" dirty="0">
                <a:latin typeface="+mj-lt"/>
              </a:rPr>
              <a:t>Kültür strateji uyumu</a:t>
            </a:r>
          </a:p>
          <a:p>
            <a:pPr marL="452438" indent="-180975">
              <a:buFont typeface="Wingdings" panose="05000000000000000000" pitchFamily="2" charset="2"/>
              <a:buChar char="§"/>
            </a:pPr>
            <a:r>
              <a:rPr lang="tr-TR" sz="1600" i="1" dirty="0">
                <a:latin typeface="+mj-lt"/>
              </a:rPr>
              <a:t>Organizasyon yapısının* tasarımı</a:t>
            </a:r>
          </a:p>
        </p:txBody>
      </p:sp>
      <p:sp>
        <p:nvSpPr>
          <p:cNvPr id="3" name="Metin kutusu 2">
            <a:extLst>
              <a:ext uri="{FF2B5EF4-FFF2-40B4-BE49-F238E27FC236}">
                <a16:creationId xmlns:a16="http://schemas.microsoft.com/office/drawing/2014/main" id="{49589D7F-E1EB-2915-F772-DD5A4F2D0B0C}"/>
              </a:ext>
            </a:extLst>
          </p:cNvPr>
          <p:cNvSpPr txBox="1"/>
          <p:nvPr/>
        </p:nvSpPr>
        <p:spPr>
          <a:xfrm>
            <a:off x="1349414" y="6162404"/>
            <a:ext cx="9967964" cy="461665"/>
          </a:xfrm>
          <a:prstGeom prst="rect">
            <a:avLst/>
          </a:prstGeom>
          <a:noFill/>
        </p:spPr>
        <p:txBody>
          <a:bodyPr wrap="square" rtlCol="0">
            <a:spAutoFit/>
          </a:bodyPr>
          <a:lstStyle/>
          <a:p>
            <a:r>
              <a:rPr lang="tr-TR" sz="1200" dirty="0"/>
              <a:t>*Organizasyon yapısı, görev, yetki ve sorumluluklar hiyerarşisidir.  Yapısal tasarım, stratejinin görevler şeklinde formüle edilmesi; görevler arasında otorite (emir- komuta), koordinasyon ve iletişim ilişkilerinin düzenlenmesidir.</a:t>
            </a:r>
          </a:p>
        </p:txBody>
      </p:sp>
      <p:sp>
        <p:nvSpPr>
          <p:cNvPr id="4" name="Dikdörtgen 3">
            <a:extLst>
              <a:ext uri="{FF2B5EF4-FFF2-40B4-BE49-F238E27FC236}">
                <a16:creationId xmlns:a16="http://schemas.microsoft.com/office/drawing/2014/main" id="{77ABC40D-EDAC-DF12-540F-2ECE939D4E7F}"/>
              </a:ext>
            </a:extLst>
          </p:cNvPr>
          <p:cNvSpPr/>
          <p:nvPr/>
        </p:nvSpPr>
        <p:spPr>
          <a:xfrm flipH="1">
            <a:off x="4935175" y="3275044"/>
            <a:ext cx="45719" cy="1446245"/>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latin typeface="+mj-lt"/>
            </a:endParaRPr>
          </a:p>
        </p:txBody>
      </p:sp>
    </p:spTree>
    <p:extLst>
      <p:ext uri="{BB962C8B-B14F-4D97-AF65-F5344CB8AC3E}">
        <p14:creationId xmlns:p14="http://schemas.microsoft.com/office/powerpoint/2010/main" val="3614389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eri Yer Tutucusu 2">
            <a:extLst>
              <a:ext uri="{FF2B5EF4-FFF2-40B4-BE49-F238E27FC236}">
                <a16:creationId xmlns:a16="http://schemas.microsoft.com/office/drawing/2014/main" id="{20624A29-0E4C-44DE-A3B8-98E3C16A9EFD}"/>
              </a:ext>
            </a:extLst>
          </p:cNvPr>
          <p:cNvSpPr>
            <a:spLocks noGrp="1"/>
          </p:cNvSpPr>
          <p:nvPr>
            <p:ph type="dt" sz="half" idx="10"/>
          </p:nvPr>
        </p:nvSpPr>
        <p:spPr/>
        <p:txBody>
          <a:bodyPr/>
          <a:lstStyle/>
          <a:p>
            <a:fld id="{A19246B6-7C5A-40AA-A924-3DD20D1860FD}" type="datetime1">
              <a:rPr lang="en-US" smtClean="0"/>
              <a:t>9/16/2022</a:t>
            </a:fld>
            <a:endParaRPr lang="en-US"/>
          </a:p>
        </p:txBody>
      </p:sp>
      <p:grpSp>
        <p:nvGrpSpPr>
          <p:cNvPr id="6" name="Grup 5">
            <a:extLst>
              <a:ext uri="{FF2B5EF4-FFF2-40B4-BE49-F238E27FC236}">
                <a16:creationId xmlns:a16="http://schemas.microsoft.com/office/drawing/2014/main" id="{0D65409A-813A-4D19-9000-09FF8548ADCD}"/>
              </a:ext>
            </a:extLst>
          </p:cNvPr>
          <p:cNvGrpSpPr/>
          <p:nvPr/>
        </p:nvGrpSpPr>
        <p:grpSpPr>
          <a:xfrm>
            <a:off x="1060347" y="2444400"/>
            <a:ext cx="611167" cy="3275420"/>
            <a:chOff x="7259017" y="2809610"/>
            <a:chExt cx="534164" cy="2978004"/>
          </a:xfrm>
        </p:grpSpPr>
        <p:sp>
          <p:nvSpPr>
            <p:cNvPr id="5" name="Metin kutusu 4">
              <a:extLst>
                <a:ext uri="{FF2B5EF4-FFF2-40B4-BE49-F238E27FC236}">
                  <a16:creationId xmlns:a16="http://schemas.microsoft.com/office/drawing/2014/main" id="{BA210E14-3AA3-46C3-B4BB-9AEC1E705FE6}"/>
                </a:ext>
              </a:extLst>
            </p:cNvPr>
            <p:cNvSpPr txBox="1"/>
            <p:nvPr/>
          </p:nvSpPr>
          <p:spPr>
            <a:xfrm rot="16200000">
              <a:off x="6006303" y="4062324"/>
              <a:ext cx="2967093" cy="461665"/>
            </a:xfrm>
            <a:prstGeom prst="rect">
              <a:avLst/>
            </a:prstGeom>
            <a:noFill/>
          </p:spPr>
          <p:txBody>
            <a:bodyPr wrap="square" rtlCol="0">
              <a:spAutoFit/>
            </a:bodyPr>
            <a:lstStyle/>
            <a:p>
              <a:pPr algn="ctr"/>
              <a:r>
                <a:rPr lang="tr-TR" sz="2400" b="1" dirty="0"/>
                <a:t>Konular</a:t>
              </a:r>
              <a:r>
                <a:rPr lang="tr-TR" sz="2400" b="1" u="sng" dirty="0"/>
                <a:t> </a:t>
              </a:r>
            </a:p>
          </p:txBody>
        </p:sp>
        <p:sp>
          <p:nvSpPr>
            <p:cNvPr id="17" name="Rectangle 39">
              <a:extLst>
                <a:ext uri="{FF2B5EF4-FFF2-40B4-BE49-F238E27FC236}">
                  <a16:creationId xmlns:a16="http://schemas.microsoft.com/office/drawing/2014/main" id="{120C2FDA-9976-4933-B55E-349C587A5CE7}"/>
                </a:ext>
              </a:extLst>
            </p:cNvPr>
            <p:cNvSpPr/>
            <p:nvPr/>
          </p:nvSpPr>
          <p:spPr>
            <a:xfrm>
              <a:off x="7676608" y="2809611"/>
              <a:ext cx="116573" cy="297800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Metin kutusu 6">
            <a:extLst>
              <a:ext uri="{FF2B5EF4-FFF2-40B4-BE49-F238E27FC236}">
                <a16:creationId xmlns:a16="http://schemas.microsoft.com/office/drawing/2014/main" id="{04567FF3-0D36-4556-BE2C-FCD73A527E3A}"/>
              </a:ext>
            </a:extLst>
          </p:cNvPr>
          <p:cNvSpPr txBox="1"/>
          <p:nvPr/>
        </p:nvSpPr>
        <p:spPr>
          <a:xfrm>
            <a:off x="5290398" y="1886280"/>
            <a:ext cx="606490" cy="923330"/>
          </a:xfrm>
          <a:prstGeom prst="rect">
            <a:avLst/>
          </a:prstGeom>
          <a:noFill/>
        </p:spPr>
        <p:txBody>
          <a:bodyPr wrap="square" rtlCol="0">
            <a:spAutoFit/>
          </a:bodyPr>
          <a:lstStyle/>
          <a:p>
            <a:r>
              <a:rPr lang="tr-TR" sz="5400" b="1" dirty="0">
                <a:solidFill>
                  <a:schemeClr val="bg1"/>
                </a:solidFill>
                <a:latin typeface="Arial Black" panose="020B0A04020102020204" pitchFamily="34" charset="0"/>
              </a:rPr>
              <a:t>2</a:t>
            </a:r>
          </a:p>
        </p:txBody>
      </p:sp>
      <p:sp>
        <p:nvSpPr>
          <p:cNvPr id="13" name="Rectangle 39">
            <a:extLst>
              <a:ext uri="{FF2B5EF4-FFF2-40B4-BE49-F238E27FC236}">
                <a16:creationId xmlns:a16="http://schemas.microsoft.com/office/drawing/2014/main" id="{120C2FDA-9976-4933-B55E-349C587A5CE7}"/>
              </a:ext>
            </a:extLst>
          </p:cNvPr>
          <p:cNvSpPr/>
          <p:nvPr/>
        </p:nvSpPr>
        <p:spPr>
          <a:xfrm rot="5400000">
            <a:off x="7778967" y="-597133"/>
            <a:ext cx="186695" cy="558035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Metin kutusu 3"/>
          <p:cNvSpPr txBox="1"/>
          <p:nvPr/>
        </p:nvSpPr>
        <p:spPr>
          <a:xfrm>
            <a:off x="4961750" y="1667258"/>
            <a:ext cx="3487744" cy="400110"/>
          </a:xfrm>
          <a:prstGeom prst="rect">
            <a:avLst/>
          </a:prstGeom>
          <a:noFill/>
        </p:spPr>
        <p:txBody>
          <a:bodyPr wrap="square" rtlCol="0">
            <a:spAutoFit/>
          </a:bodyPr>
          <a:lstStyle/>
          <a:p>
            <a:r>
              <a:rPr lang="tr-TR" sz="2000" b="1" dirty="0"/>
              <a:t>Yanıtını arayacağımız sorular</a:t>
            </a:r>
          </a:p>
        </p:txBody>
      </p:sp>
      <p:sp>
        <p:nvSpPr>
          <p:cNvPr id="14" name="Metin kutusu 13">
            <a:extLst>
              <a:ext uri="{FF2B5EF4-FFF2-40B4-BE49-F238E27FC236}">
                <a16:creationId xmlns:a16="http://schemas.microsoft.com/office/drawing/2014/main" id="{2F00FAA7-5AEE-4409-9CE4-E87A7EC4D45F}"/>
              </a:ext>
            </a:extLst>
          </p:cNvPr>
          <p:cNvSpPr txBox="1"/>
          <p:nvPr/>
        </p:nvSpPr>
        <p:spPr>
          <a:xfrm>
            <a:off x="5332634" y="2388414"/>
            <a:ext cx="5726793" cy="3139321"/>
          </a:xfrm>
          <a:prstGeom prst="rect">
            <a:avLst/>
          </a:prstGeom>
          <a:noFill/>
        </p:spPr>
        <p:txBody>
          <a:bodyPr wrap="square" rtlCol="0">
            <a:spAutoFit/>
          </a:bodyPr>
          <a:lstStyle/>
          <a:p>
            <a:pPr marL="285750" indent="-285750">
              <a:buFont typeface="Wingdings" panose="05000000000000000000" pitchFamily="2" charset="2"/>
              <a:buChar char="q"/>
            </a:pPr>
            <a:r>
              <a:rPr lang="tr-TR" dirty="0"/>
              <a:t>Stratejik yönetim nedir?</a:t>
            </a:r>
          </a:p>
          <a:p>
            <a:pPr marL="285750" indent="-285750">
              <a:buFont typeface="Wingdings" panose="05000000000000000000" pitchFamily="2" charset="2"/>
              <a:buChar char="q"/>
            </a:pPr>
            <a:r>
              <a:rPr lang="tr-TR" dirty="0"/>
              <a:t>Etik nedir? Niçin önemlidir?</a:t>
            </a:r>
          </a:p>
          <a:p>
            <a:pPr marL="285750" indent="-285750">
              <a:buFont typeface="Wingdings" panose="05000000000000000000" pitchFamily="2" charset="2"/>
              <a:buChar char="q"/>
            </a:pPr>
            <a:r>
              <a:rPr lang="tr-TR" dirty="0"/>
              <a:t>Stratejik düşünme nedir? Neleri içerir?</a:t>
            </a:r>
          </a:p>
          <a:p>
            <a:pPr marL="285750" indent="-285750">
              <a:buFont typeface="Wingdings" panose="05000000000000000000" pitchFamily="2" charset="2"/>
              <a:buChar char="q"/>
            </a:pPr>
            <a:r>
              <a:rPr lang="tr-TR" dirty="0"/>
              <a:t>Stratejik yönetim süreci döngüsel midir?</a:t>
            </a:r>
          </a:p>
          <a:p>
            <a:pPr marL="285750" indent="-285750">
              <a:buFont typeface="Wingdings" panose="05000000000000000000" pitchFamily="2" charset="2"/>
              <a:buChar char="q"/>
            </a:pPr>
            <a:endParaRPr lang="tr-TR" dirty="0"/>
          </a:p>
          <a:p>
            <a:pPr marL="285750" indent="-285750">
              <a:buFont typeface="Wingdings" panose="05000000000000000000" pitchFamily="2" charset="2"/>
              <a:buChar char="q"/>
            </a:pPr>
            <a:endParaRPr lang="tr-TR" dirty="0"/>
          </a:p>
          <a:p>
            <a:pPr marL="285750" indent="-285750">
              <a:buFont typeface="Wingdings" panose="05000000000000000000" pitchFamily="2" charset="2"/>
              <a:buChar char="q"/>
            </a:pPr>
            <a:endParaRPr lang="tr-TR" dirty="0"/>
          </a:p>
          <a:p>
            <a:pPr marL="285750" indent="-285750">
              <a:buFont typeface="Wingdings" panose="05000000000000000000" pitchFamily="2" charset="2"/>
              <a:buChar char="q"/>
            </a:pPr>
            <a:r>
              <a:rPr lang="tr-TR" dirty="0"/>
              <a:t>Stratejik yönetim sürecinin temel aşamaları nelerdir? </a:t>
            </a:r>
          </a:p>
          <a:p>
            <a:endParaRPr lang="tr-TR" dirty="0"/>
          </a:p>
          <a:p>
            <a:endParaRPr lang="tr-TR" dirty="0"/>
          </a:p>
          <a:p>
            <a:pPr marL="285750" indent="-285750">
              <a:buFont typeface="Wingdings" panose="05000000000000000000" pitchFamily="2" charset="2"/>
              <a:buChar char="q"/>
            </a:pPr>
            <a:r>
              <a:rPr lang="tr-TR" dirty="0"/>
              <a:t>Stratejik yönetimin yararları nelerdir?</a:t>
            </a:r>
          </a:p>
        </p:txBody>
      </p:sp>
      <p:cxnSp>
        <p:nvCxnSpPr>
          <p:cNvPr id="16" name="Dirsek Bağlayıcısı 15"/>
          <p:cNvCxnSpPr>
            <a:stCxn id="17" idx="0"/>
            <a:endCxn id="13" idx="2"/>
          </p:cNvCxnSpPr>
          <p:nvPr/>
        </p:nvCxnSpPr>
        <p:spPr>
          <a:xfrm rot="5400000" flipH="1" flipV="1">
            <a:off x="3217803" y="580067"/>
            <a:ext cx="251357" cy="3477313"/>
          </a:xfrm>
          <a:prstGeom prst="bentConnector2">
            <a:avLst/>
          </a:prstGeom>
          <a:ln w="38100">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 name="Metin kutusu 7">
            <a:extLst>
              <a:ext uri="{FF2B5EF4-FFF2-40B4-BE49-F238E27FC236}">
                <a16:creationId xmlns:a16="http://schemas.microsoft.com/office/drawing/2014/main" id="{451CA68E-FFAC-B8E1-2405-F3C2E9A0AD22}"/>
              </a:ext>
            </a:extLst>
          </p:cNvPr>
          <p:cNvSpPr txBox="1"/>
          <p:nvPr/>
        </p:nvSpPr>
        <p:spPr>
          <a:xfrm>
            <a:off x="1655254" y="2403040"/>
            <a:ext cx="4076700" cy="3416320"/>
          </a:xfrm>
          <a:prstGeom prst="rect">
            <a:avLst/>
          </a:prstGeom>
          <a:noFill/>
        </p:spPr>
        <p:txBody>
          <a:bodyPr wrap="square" rtlCol="0">
            <a:spAutoFit/>
          </a:bodyPr>
          <a:lstStyle/>
          <a:p>
            <a:pPr marL="285750" indent="-285750">
              <a:buFont typeface="Wingdings" panose="05000000000000000000" pitchFamily="2" charset="2"/>
              <a:buChar char="q"/>
            </a:pPr>
            <a:r>
              <a:rPr lang="tr-TR" dirty="0"/>
              <a:t>Stratejik yönetim</a:t>
            </a:r>
          </a:p>
          <a:p>
            <a:pPr marL="742950" lvl="1" indent="-285750">
              <a:buSzPct val="63000"/>
              <a:buFont typeface="Wingdings" panose="05000000000000000000" pitchFamily="2" charset="2"/>
              <a:buChar char="q"/>
            </a:pPr>
            <a:r>
              <a:rPr lang="tr-TR" dirty="0"/>
              <a:t>Etik</a:t>
            </a:r>
          </a:p>
          <a:p>
            <a:pPr marL="742950" lvl="1" indent="-285750">
              <a:buSzPct val="63000"/>
              <a:buFont typeface="Wingdings" panose="05000000000000000000" pitchFamily="2" charset="2"/>
              <a:buChar char="q"/>
            </a:pPr>
            <a:r>
              <a:rPr lang="tr-TR" dirty="0"/>
              <a:t>Stratejik düşünme</a:t>
            </a:r>
          </a:p>
          <a:p>
            <a:pPr marL="742950" lvl="1" indent="-285750">
              <a:buSzPct val="63000"/>
              <a:buFont typeface="Wingdings" panose="05000000000000000000" pitchFamily="2" charset="2"/>
              <a:buChar char="q"/>
            </a:pPr>
            <a:r>
              <a:rPr lang="tr-TR" dirty="0"/>
              <a:t>Faaliyetler ve kararlar dizisi</a:t>
            </a:r>
          </a:p>
          <a:p>
            <a:pPr marL="285750" indent="-285750">
              <a:buFont typeface="Wingdings" panose="05000000000000000000" pitchFamily="2" charset="2"/>
              <a:buChar char="q"/>
            </a:pPr>
            <a:r>
              <a:rPr lang="tr-TR" dirty="0"/>
              <a:t>Stratejik yönetim süreci</a:t>
            </a:r>
          </a:p>
          <a:p>
            <a:pPr marL="742950" lvl="1" indent="-285750">
              <a:buSzPct val="63000"/>
              <a:buFont typeface="Wingdings" panose="05000000000000000000" pitchFamily="2" charset="2"/>
              <a:buChar char="q"/>
            </a:pPr>
            <a:r>
              <a:rPr lang="tr-TR" dirty="0"/>
              <a:t>Stratejik bilgilenme</a:t>
            </a:r>
          </a:p>
          <a:p>
            <a:pPr marL="742950" lvl="1" indent="-285750">
              <a:buSzPct val="63000"/>
              <a:buFont typeface="Wingdings" panose="05000000000000000000" pitchFamily="2" charset="2"/>
              <a:buChar char="q"/>
            </a:pPr>
            <a:r>
              <a:rPr lang="tr-TR" dirty="0"/>
              <a:t>Strateji geliştirme</a:t>
            </a:r>
          </a:p>
          <a:p>
            <a:pPr marL="742950" lvl="1" indent="-285750">
              <a:buSzPct val="63000"/>
              <a:buFont typeface="Wingdings" panose="05000000000000000000" pitchFamily="2" charset="2"/>
              <a:buChar char="q"/>
            </a:pPr>
            <a:r>
              <a:rPr lang="tr-TR" dirty="0"/>
              <a:t>Strateji kararlaştırma</a:t>
            </a:r>
          </a:p>
          <a:p>
            <a:pPr marL="742950" lvl="1" indent="-285750">
              <a:buSzPct val="63000"/>
              <a:buFont typeface="Wingdings" panose="05000000000000000000" pitchFamily="2" charset="2"/>
              <a:buChar char="q"/>
            </a:pPr>
            <a:r>
              <a:rPr lang="tr-TR" dirty="0"/>
              <a:t>Strateji uygulama</a:t>
            </a:r>
          </a:p>
          <a:p>
            <a:pPr marL="742950" lvl="1" indent="-285750">
              <a:buSzPct val="63000"/>
              <a:buFont typeface="Wingdings" panose="05000000000000000000" pitchFamily="2" charset="2"/>
              <a:buChar char="q"/>
            </a:pPr>
            <a:r>
              <a:rPr lang="tr-TR" dirty="0"/>
              <a:t>Stratejik kontrol</a:t>
            </a:r>
          </a:p>
          <a:p>
            <a:pPr marL="285750" indent="-285750">
              <a:buFont typeface="Wingdings" panose="05000000000000000000" pitchFamily="2" charset="2"/>
              <a:buChar char="q"/>
            </a:pPr>
            <a:r>
              <a:rPr lang="tr-TR" dirty="0"/>
              <a:t>Stratejik yönetimin yararları</a:t>
            </a:r>
          </a:p>
          <a:p>
            <a:pPr marL="268288" lvl="1">
              <a:buSzPct val="63000"/>
            </a:pPr>
            <a:endParaRPr lang="tr-TR" dirty="0"/>
          </a:p>
        </p:txBody>
      </p:sp>
    </p:spTree>
    <p:extLst>
      <p:ext uri="{BB962C8B-B14F-4D97-AF65-F5344CB8AC3E}">
        <p14:creationId xmlns:p14="http://schemas.microsoft.com/office/powerpoint/2010/main" val="30470414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725214" y="407192"/>
            <a:ext cx="681858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2438"/>
            <a:r>
              <a:rPr lang="tr-TR" sz="2000" b="1" dirty="0">
                <a:solidFill>
                  <a:schemeClr val="bg1"/>
                </a:solidFill>
                <a:latin typeface="+mj-lt"/>
              </a:rPr>
              <a:t>stratejik kontrol</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7543800" y="723901"/>
            <a:ext cx="46482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22186" y="6492875"/>
            <a:ext cx="2743200" cy="365125"/>
          </a:xfrm>
        </p:spPr>
        <p:txBody>
          <a:bodyPr/>
          <a:lstStyle/>
          <a:p>
            <a:fld id="{5570C600-3167-49D5-B953-3BFC16F3A3D1}" type="datetime1">
              <a:rPr lang="en-US" smtClean="0"/>
              <a:t>9/16/2022</a:t>
            </a:fld>
            <a:endParaRPr lang="en-US" dirty="0"/>
          </a:p>
        </p:txBody>
      </p:sp>
      <p:sp>
        <p:nvSpPr>
          <p:cNvPr id="2" name="Metin kutusu 1">
            <a:extLst>
              <a:ext uri="{FF2B5EF4-FFF2-40B4-BE49-F238E27FC236}">
                <a16:creationId xmlns:a16="http://schemas.microsoft.com/office/drawing/2014/main" id="{FC6B5D78-1F70-2D5A-2665-153D77172CE5}"/>
              </a:ext>
            </a:extLst>
          </p:cNvPr>
          <p:cNvSpPr txBox="1"/>
          <p:nvPr/>
        </p:nvSpPr>
        <p:spPr>
          <a:xfrm>
            <a:off x="4953838" y="3155182"/>
            <a:ext cx="6818586" cy="1477328"/>
          </a:xfrm>
          <a:prstGeom prst="rect">
            <a:avLst/>
          </a:prstGeom>
          <a:noFill/>
        </p:spPr>
        <p:txBody>
          <a:bodyPr wrap="square" rtlCol="0">
            <a:spAutoFit/>
          </a:bodyPr>
          <a:lstStyle/>
          <a:p>
            <a:r>
              <a:rPr lang="tr-TR" dirty="0">
                <a:latin typeface="+mj-lt"/>
              </a:rPr>
              <a:t>Stratejilerin uygulanmasıyla</a:t>
            </a:r>
          </a:p>
          <a:p>
            <a:pPr marL="285750" indent="-285750">
              <a:buFont typeface="Wingdings" panose="05000000000000000000" pitchFamily="2" charset="2"/>
              <a:buChar char="§"/>
            </a:pPr>
            <a:r>
              <a:rPr lang="tr-TR" dirty="0">
                <a:latin typeface="+mj-lt"/>
              </a:rPr>
              <a:t>elde edilen sonuçların ölçülmesi</a:t>
            </a:r>
          </a:p>
          <a:p>
            <a:pPr marL="285750" indent="-285750">
              <a:buFont typeface="Wingdings" panose="05000000000000000000" pitchFamily="2" charset="2"/>
              <a:buChar char="§"/>
            </a:pPr>
            <a:r>
              <a:rPr lang="tr-TR" dirty="0">
                <a:latin typeface="+mj-lt"/>
              </a:rPr>
              <a:t>sonuçların,  performans gösterge değerleri karşılaştırılması,</a:t>
            </a:r>
          </a:p>
          <a:p>
            <a:pPr marL="285750" indent="-285750">
              <a:buFont typeface="Wingdings" panose="05000000000000000000" pitchFamily="2" charset="2"/>
              <a:buChar char="§"/>
            </a:pPr>
            <a:r>
              <a:rPr lang="tr-TR" dirty="0">
                <a:latin typeface="+mj-lt"/>
              </a:rPr>
              <a:t>varsa, sapmaların belirlenmesi ve düzeltilmesi</a:t>
            </a:r>
          </a:p>
          <a:p>
            <a:r>
              <a:rPr lang="tr-TR" dirty="0">
                <a:latin typeface="+mj-lt"/>
              </a:rPr>
              <a:t>sürecidir. </a:t>
            </a:r>
          </a:p>
        </p:txBody>
      </p:sp>
      <p:sp>
        <p:nvSpPr>
          <p:cNvPr id="3" name="Dikdörtgen 2">
            <a:extLst>
              <a:ext uri="{FF2B5EF4-FFF2-40B4-BE49-F238E27FC236}">
                <a16:creationId xmlns:a16="http://schemas.microsoft.com/office/drawing/2014/main" id="{E3C421FC-9AEB-87D8-A759-81F1A73A92B8}"/>
              </a:ext>
            </a:extLst>
          </p:cNvPr>
          <p:cNvSpPr/>
          <p:nvPr/>
        </p:nvSpPr>
        <p:spPr>
          <a:xfrm flipH="1">
            <a:off x="4935176" y="3275045"/>
            <a:ext cx="45719" cy="129839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atin typeface="+mj-lt"/>
            </a:endParaRPr>
          </a:p>
        </p:txBody>
      </p:sp>
    </p:spTree>
    <p:extLst>
      <p:ext uri="{BB962C8B-B14F-4D97-AF65-F5344CB8AC3E}">
        <p14:creationId xmlns:p14="http://schemas.microsoft.com/office/powerpoint/2010/main" val="21063674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725214" y="407192"/>
            <a:ext cx="681858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2438"/>
            <a:r>
              <a:rPr lang="tr-TR" sz="2000" b="1" dirty="0">
                <a:solidFill>
                  <a:schemeClr val="bg1"/>
                </a:solidFill>
                <a:latin typeface="+mj-lt"/>
              </a:rPr>
              <a:t>stratejik yönetimin yararları </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7543800" y="723901"/>
            <a:ext cx="46482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22186" y="6492875"/>
            <a:ext cx="2743200" cy="365125"/>
          </a:xfrm>
        </p:spPr>
        <p:txBody>
          <a:bodyPr/>
          <a:lstStyle/>
          <a:p>
            <a:fld id="{5570C600-3167-49D5-B953-3BFC16F3A3D1}" type="datetime1">
              <a:rPr lang="en-US" smtClean="0"/>
              <a:t>9/16/2022</a:t>
            </a:fld>
            <a:endParaRPr lang="en-US" dirty="0"/>
          </a:p>
        </p:txBody>
      </p:sp>
      <p:sp>
        <p:nvSpPr>
          <p:cNvPr id="2" name="Metin kutusu 1">
            <a:extLst>
              <a:ext uri="{FF2B5EF4-FFF2-40B4-BE49-F238E27FC236}">
                <a16:creationId xmlns:a16="http://schemas.microsoft.com/office/drawing/2014/main" id="{FC6B5D78-1F70-2D5A-2665-153D77172CE5}"/>
              </a:ext>
            </a:extLst>
          </p:cNvPr>
          <p:cNvSpPr txBox="1"/>
          <p:nvPr/>
        </p:nvSpPr>
        <p:spPr>
          <a:xfrm>
            <a:off x="3125037" y="1951672"/>
            <a:ext cx="8088923" cy="3970318"/>
          </a:xfrm>
          <a:prstGeom prst="rect">
            <a:avLst/>
          </a:prstGeom>
          <a:noFill/>
        </p:spPr>
        <p:txBody>
          <a:bodyPr wrap="square" rtlCol="0">
            <a:spAutoFit/>
          </a:bodyPr>
          <a:lstStyle/>
          <a:p>
            <a:pPr marL="285750" indent="-285750">
              <a:buFont typeface="Arial" panose="020B0604020202020204" pitchFamily="34" charset="0"/>
              <a:buChar char="•"/>
            </a:pPr>
            <a:r>
              <a:rPr lang="tr-TR" dirty="0">
                <a:latin typeface="+mj-lt"/>
              </a:rPr>
              <a:t>Stratejik yönetim sağlık kurumunu ortak amaç ve değerler üzerinde odaklaşmasını sağlar</a:t>
            </a:r>
          </a:p>
          <a:p>
            <a:pPr marL="285750" indent="-285750">
              <a:buFont typeface="Arial" panose="020B0604020202020204" pitchFamily="34" charset="0"/>
              <a:buChar char="•"/>
            </a:pPr>
            <a:r>
              <a:rPr lang="tr-TR" dirty="0">
                <a:latin typeface="+mj-lt"/>
              </a:rPr>
              <a:t>Stratejik yönetim sağlık kurumunun finansal performansını yükseltir.</a:t>
            </a:r>
          </a:p>
          <a:p>
            <a:pPr marL="285750" indent="-285750">
              <a:buFont typeface="Arial" panose="020B0604020202020204" pitchFamily="34" charset="0"/>
              <a:buChar char="•"/>
            </a:pPr>
            <a:r>
              <a:rPr lang="tr-TR" dirty="0">
                <a:latin typeface="+mj-lt"/>
              </a:rPr>
              <a:t>Stratejik yönetim sağlık kurumuna kimlik kazandırır, amaç birliğini sağlar </a:t>
            </a:r>
          </a:p>
          <a:p>
            <a:pPr marL="285750" indent="-285750">
              <a:buFont typeface="Arial" panose="020B0604020202020204" pitchFamily="34" charset="0"/>
              <a:buChar char="•"/>
            </a:pPr>
            <a:r>
              <a:rPr lang="tr-TR" dirty="0">
                <a:latin typeface="+mj-lt"/>
              </a:rPr>
              <a:t>Stratejik yönetim, sağlık kurumunda tüm yönetsel kararlara yol gösterir ve kararlarda tutarlılık sağlar: </a:t>
            </a:r>
          </a:p>
          <a:p>
            <a:pPr marL="285750" indent="-285750">
              <a:buFont typeface="Arial" panose="020B0604020202020204" pitchFamily="34" charset="0"/>
              <a:buChar char="•"/>
            </a:pPr>
            <a:r>
              <a:rPr lang="tr-TR" dirty="0">
                <a:latin typeface="+mj-lt"/>
              </a:rPr>
              <a:t>Stratejik yönetim, yöneticilerin bugünü (mevcut durumu) anlamalarını, gelecekle ilgili düşünmelerini, değişim gereksinimi doğuran çevresel sinyalleri algılamalarını kolaylaştırır</a:t>
            </a:r>
          </a:p>
          <a:p>
            <a:pPr marL="285750" indent="-285750">
              <a:buFont typeface="Arial" panose="020B0604020202020204" pitchFamily="34" charset="0"/>
              <a:buChar char="•"/>
            </a:pPr>
            <a:r>
              <a:rPr lang="tr-TR" dirty="0">
                <a:latin typeface="+mj-lt"/>
              </a:rPr>
              <a:t>Stratejik yönetim sağlık kurumunda yatay ve dikey iletişim süreçlerinin gelişmesini sağlar</a:t>
            </a:r>
          </a:p>
          <a:p>
            <a:pPr marL="285750" indent="-285750">
              <a:buFont typeface="Arial" panose="020B0604020202020204" pitchFamily="34" charset="0"/>
              <a:buChar char="•"/>
            </a:pPr>
            <a:r>
              <a:rPr lang="tr-TR" dirty="0">
                <a:latin typeface="+mj-lt"/>
              </a:rPr>
              <a:t>Stratejik yönetim sağlık kurumunda eşgüdüm süreçlerini kolaylaştırır.</a:t>
            </a:r>
          </a:p>
          <a:p>
            <a:pPr marL="285750" indent="-285750">
              <a:buFont typeface="Arial" panose="020B0604020202020204" pitchFamily="34" charset="0"/>
              <a:buChar char="•"/>
            </a:pPr>
            <a:r>
              <a:rPr lang="tr-TR" dirty="0">
                <a:latin typeface="+mj-lt"/>
              </a:rPr>
              <a:t>Stratejik yönetim, değişen koşullara uygun olarak sağlık kurumunda yenilik ve değişim faaliyetlerini özendirir</a:t>
            </a:r>
          </a:p>
        </p:txBody>
      </p:sp>
      <p:sp>
        <p:nvSpPr>
          <p:cNvPr id="3" name="Dikdörtgen 2">
            <a:extLst>
              <a:ext uri="{FF2B5EF4-FFF2-40B4-BE49-F238E27FC236}">
                <a16:creationId xmlns:a16="http://schemas.microsoft.com/office/drawing/2014/main" id="{FBBAE705-F17E-B3FB-7DDC-2DF4B05AD493}"/>
              </a:ext>
            </a:extLst>
          </p:cNvPr>
          <p:cNvSpPr/>
          <p:nvPr/>
        </p:nvSpPr>
        <p:spPr>
          <a:xfrm>
            <a:off x="3034012" y="2043404"/>
            <a:ext cx="78170" cy="3797559"/>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latin typeface="+mj-lt"/>
            </a:endParaRPr>
          </a:p>
        </p:txBody>
      </p:sp>
    </p:spTree>
    <p:extLst>
      <p:ext uri="{BB962C8B-B14F-4D97-AF65-F5344CB8AC3E}">
        <p14:creationId xmlns:p14="http://schemas.microsoft.com/office/powerpoint/2010/main" val="3078956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725214" y="407192"/>
            <a:ext cx="681858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2438"/>
            <a:r>
              <a:rPr lang="tr-TR" sz="2000" b="1" dirty="0">
                <a:solidFill>
                  <a:schemeClr val="bg1"/>
                </a:solidFill>
                <a:latin typeface="+mj-lt"/>
              </a:rPr>
              <a:t>stratejik yönetime ilişkin pratik öneriler </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7543800" y="723901"/>
            <a:ext cx="46482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22186" y="6492875"/>
            <a:ext cx="2743200" cy="365125"/>
          </a:xfrm>
        </p:spPr>
        <p:txBody>
          <a:bodyPr/>
          <a:lstStyle/>
          <a:p>
            <a:fld id="{5570C600-3167-49D5-B953-3BFC16F3A3D1}" type="datetime1">
              <a:rPr lang="en-US" smtClean="0"/>
              <a:t>9/16/2022</a:t>
            </a:fld>
            <a:endParaRPr lang="en-US" dirty="0"/>
          </a:p>
        </p:txBody>
      </p:sp>
      <p:sp>
        <p:nvSpPr>
          <p:cNvPr id="2" name="Metin kutusu 1">
            <a:extLst>
              <a:ext uri="{FF2B5EF4-FFF2-40B4-BE49-F238E27FC236}">
                <a16:creationId xmlns:a16="http://schemas.microsoft.com/office/drawing/2014/main" id="{FC6B5D78-1F70-2D5A-2665-153D77172CE5}"/>
              </a:ext>
            </a:extLst>
          </p:cNvPr>
          <p:cNvSpPr txBox="1"/>
          <p:nvPr/>
        </p:nvSpPr>
        <p:spPr>
          <a:xfrm>
            <a:off x="3499338" y="1404939"/>
            <a:ext cx="8088923" cy="5078313"/>
          </a:xfrm>
          <a:prstGeom prst="rect">
            <a:avLst/>
          </a:prstGeom>
          <a:noFill/>
        </p:spPr>
        <p:txBody>
          <a:bodyPr wrap="square" rtlCol="0">
            <a:spAutoFit/>
          </a:bodyPr>
          <a:lstStyle/>
          <a:p>
            <a:pPr marL="285750" indent="-285750">
              <a:buFont typeface="Arial" panose="020B0604020202020204" pitchFamily="34" charset="0"/>
              <a:buChar char="•"/>
            </a:pPr>
            <a:r>
              <a:rPr lang="tr-TR" dirty="0">
                <a:latin typeface="+mj-lt"/>
              </a:rPr>
              <a:t>Evrak, yazı işi değil, insan yaratıcılığına dayanan bir süreç olmalıdır.</a:t>
            </a:r>
          </a:p>
          <a:p>
            <a:pPr marL="285750" indent="-285750">
              <a:buFont typeface="Arial" panose="020B0604020202020204" pitchFamily="34" charset="0"/>
              <a:buChar char="•"/>
            </a:pPr>
            <a:r>
              <a:rPr lang="tr-TR" dirty="0">
                <a:latin typeface="+mj-lt"/>
              </a:rPr>
              <a:t>Tüm yöneticiler ve çalışanlar için bir öğrenme süreci olmalıdır.</a:t>
            </a:r>
          </a:p>
          <a:p>
            <a:pPr marL="285750" indent="-285750">
              <a:buFont typeface="Arial" panose="020B0604020202020204" pitchFamily="34" charset="0"/>
              <a:buChar char="•"/>
            </a:pPr>
            <a:r>
              <a:rPr lang="tr-TR" dirty="0">
                <a:latin typeface="+mj-lt"/>
              </a:rPr>
              <a:t>Kelimelerle desteklenen sayılar değil, sayılarla desteklenen kelimeler olmalıdır.</a:t>
            </a:r>
          </a:p>
          <a:p>
            <a:pPr marL="285750" indent="-285750">
              <a:buFont typeface="Arial" panose="020B0604020202020204" pitchFamily="34" charset="0"/>
              <a:buChar char="•"/>
            </a:pPr>
            <a:r>
              <a:rPr lang="tr-TR" dirty="0">
                <a:latin typeface="+mj-lt"/>
              </a:rPr>
              <a:t>Basit olmalı, ama rutin olmamalıdır.</a:t>
            </a:r>
          </a:p>
          <a:p>
            <a:pPr marL="285750" indent="-285750">
              <a:buFont typeface="Arial" panose="020B0604020202020204" pitchFamily="34" charset="0"/>
              <a:buChar char="•"/>
            </a:pPr>
            <a:r>
              <a:rPr lang="tr-TR" dirty="0">
                <a:latin typeface="+mj-lt"/>
              </a:rPr>
              <a:t>Görevleri, ekip yapısını, toplantı formatlarını ve hatta planlama takvimi dahil he şeyi değiştirmelidir.</a:t>
            </a:r>
          </a:p>
          <a:p>
            <a:pPr marL="285750" indent="-285750">
              <a:buFont typeface="Arial" panose="020B0604020202020204" pitchFamily="34" charset="0"/>
              <a:buChar char="•"/>
            </a:pPr>
            <a:r>
              <a:rPr lang="tr-TR" dirty="0">
                <a:latin typeface="+mj-lt"/>
              </a:rPr>
              <a:t>Mevcut kurumsal stratejinin altında yatan varsayımlara meydan okumalıdır.</a:t>
            </a:r>
          </a:p>
          <a:p>
            <a:pPr marL="285750" indent="-285750">
              <a:buFont typeface="Arial" panose="020B0604020202020204" pitchFamily="34" charset="0"/>
              <a:buChar char="•"/>
            </a:pPr>
            <a:r>
              <a:rPr lang="tr-TR" dirty="0">
                <a:latin typeface="+mj-lt"/>
              </a:rPr>
              <a:t>Kötü haberleri memnuniyetle karşılamalıdır.</a:t>
            </a:r>
          </a:p>
          <a:p>
            <a:pPr marL="285750" indent="-285750">
              <a:buFont typeface="Arial" panose="020B0604020202020204" pitchFamily="34" charset="0"/>
              <a:buChar char="•"/>
            </a:pPr>
            <a:r>
              <a:rPr lang="tr-TR" dirty="0">
                <a:latin typeface="+mj-lt"/>
              </a:rPr>
              <a:t>Açık fikirliliği, sorgulama ve öğrenme ruhunu teşvik etmelidir.</a:t>
            </a:r>
          </a:p>
          <a:p>
            <a:pPr marL="285750" indent="-285750">
              <a:buFont typeface="Arial" panose="020B0604020202020204" pitchFamily="34" charset="0"/>
              <a:buChar char="•"/>
            </a:pPr>
            <a:r>
              <a:rPr lang="tr-TR" dirty="0">
                <a:latin typeface="+mj-lt"/>
              </a:rPr>
              <a:t>Bürokratik bir mekanizma olmamalıdır.</a:t>
            </a:r>
          </a:p>
          <a:p>
            <a:pPr marL="285750" indent="-285750">
              <a:buFont typeface="Arial" panose="020B0604020202020204" pitchFamily="34" charset="0"/>
              <a:buChar char="•"/>
            </a:pPr>
            <a:r>
              <a:rPr lang="tr-TR" dirty="0">
                <a:latin typeface="+mj-lt"/>
              </a:rPr>
              <a:t>Ritüel, stilize veya orkestrasyon haline gelmemelidir.</a:t>
            </a:r>
          </a:p>
          <a:p>
            <a:pPr marL="285750" indent="-285750">
              <a:buFont typeface="Arial" panose="020B0604020202020204" pitchFamily="34" charset="0"/>
              <a:buChar char="•"/>
            </a:pPr>
            <a:r>
              <a:rPr lang="tr-TR" dirty="0">
                <a:latin typeface="+mj-lt"/>
              </a:rPr>
              <a:t>Çok resmi, öngörülebilir veya katı olmamalıdır.</a:t>
            </a:r>
          </a:p>
          <a:p>
            <a:pPr marL="285750" indent="-285750">
              <a:buFont typeface="Arial" panose="020B0604020202020204" pitchFamily="34" charset="0"/>
              <a:buChar char="•"/>
            </a:pPr>
            <a:r>
              <a:rPr lang="tr-TR" dirty="0">
                <a:latin typeface="+mj-lt"/>
              </a:rPr>
              <a:t>Jargon veya gizli planlama dili içermemelidir.</a:t>
            </a:r>
          </a:p>
          <a:p>
            <a:pPr marL="285750" indent="-285750">
              <a:buFont typeface="Arial" panose="020B0604020202020204" pitchFamily="34" charset="0"/>
              <a:buChar char="•"/>
            </a:pPr>
            <a:r>
              <a:rPr lang="tr-TR" dirty="0">
                <a:latin typeface="+mj-lt"/>
              </a:rPr>
              <a:t>Kontrol için resmi bir sistem olmamalıdır.</a:t>
            </a:r>
          </a:p>
          <a:p>
            <a:pPr marL="285750" indent="-285750">
              <a:buFont typeface="Arial" panose="020B0604020202020204" pitchFamily="34" charset="0"/>
              <a:buChar char="•"/>
            </a:pPr>
            <a:r>
              <a:rPr lang="tr-TR" dirty="0">
                <a:latin typeface="+mj-lt"/>
              </a:rPr>
              <a:t>Niteliksel bilgiyi göz ardı etmemelidir.</a:t>
            </a:r>
          </a:p>
          <a:p>
            <a:pPr marL="285750" indent="-285750">
              <a:buFont typeface="Arial" panose="020B0604020202020204" pitchFamily="34" charset="0"/>
              <a:buChar char="•"/>
            </a:pPr>
            <a:r>
              <a:rPr lang="tr-TR" dirty="0">
                <a:latin typeface="+mj-lt"/>
              </a:rPr>
              <a:t>“Teknisyenler” tarafından kontrol edilmemelidir.</a:t>
            </a:r>
          </a:p>
          <a:p>
            <a:pPr marL="285750" indent="-285750">
              <a:buFont typeface="Arial" panose="020B0604020202020204" pitchFamily="34" charset="0"/>
              <a:buChar char="•"/>
            </a:pPr>
            <a:r>
              <a:rPr lang="tr-TR" dirty="0">
                <a:latin typeface="+mj-lt"/>
              </a:rPr>
              <a:t>Aynı anda çok fazla strateji izlemek değildir.</a:t>
            </a:r>
          </a:p>
          <a:p>
            <a:pPr marL="285750" indent="-285750">
              <a:buFont typeface="Arial" panose="020B0604020202020204" pitchFamily="34" charset="0"/>
              <a:buChar char="•"/>
            </a:pPr>
            <a:r>
              <a:rPr lang="tr-TR" dirty="0">
                <a:latin typeface="+mj-lt"/>
              </a:rPr>
              <a:t>“Etik, iyi iştir” politikasını sürekli olarak güçlendirmek</a:t>
            </a:r>
          </a:p>
        </p:txBody>
      </p:sp>
      <p:sp>
        <p:nvSpPr>
          <p:cNvPr id="3" name="Dikdörtgen 2">
            <a:extLst>
              <a:ext uri="{FF2B5EF4-FFF2-40B4-BE49-F238E27FC236}">
                <a16:creationId xmlns:a16="http://schemas.microsoft.com/office/drawing/2014/main" id="{199D58F3-8534-DC26-17F1-5D9630C664FE}"/>
              </a:ext>
            </a:extLst>
          </p:cNvPr>
          <p:cNvSpPr/>
          <p:nvPr/>
        </p:nvSpPr>
        <p:spPr>
          <a:xfrm>
            <a:off x="3421168" y="1530220"/>
            <a:ext cx="78170" cy="4739951"/>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latin typeface="+mj-lt"/>
            </a:endParaRPr>
          </a:p>
        </p:txBody>
      </p:sp>
    </p:spTree>
    <p:extLst>
      <p:ext uri="{BB962C8B-B14F-4D97-AF65-F5344CB8AC3E}">
        <p14:creationId xmlns:p14="http://schemas.microsoft.com/office/powerpoint/2010/main" val="19900135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id="{5C4C85FE-71B6-59A0-6F04-B74C141538C9}"/>
              </a:ext>
            </a:extLst>
          </p:cNvPr>
          <p:cNvSpPr txBox="1"/>
          <p:nvPr/>
        </p:nvSpPr>
        <p:spPr>
          <a:xfrm>
            <a:off x="5006103" y="1927629"/>
            <a:ext cx="6182591" cy="2585323"/>
          </a:xfrm>
          <a:prstGeom prst="rect">
            <a:avLst/>
          </a:prstGeom>
          <a:noFill/>
        </p:spPr>
        <p:txBody>
          <a:bodyPr wrap="square" rtlCol="0">
            <a:spAutoFit/>
          </a:bodyPr>
          <a:lstStyle/>
          <a:p>
            <a:pPr marL="285750" indent="-285750">
              <a:buFont typeface="Arial" panose="020B0604020202020204" pitchFamily="34" charset="0"/>
              <a:buChar char="•"/>
            </a:pPr>
            <a:r>
              <a:rPr lang="tr-TR" dirty="0">
                <a:latin typeface="+mj-lt"/>
              </a:rPr>
              <a:t>Stratejik yönetim, kurumsal amaçların başarılmasıyla ilgilidir.</a:t>
            </a:r>
          </a:p>
          <a:p>
            <a:pPr marL="285750" indent="-285750">
              <a:buFont typeface="Arial" panose="020B0604020202020204" pitchFamily="34" charset="0"/>
              <a:buChar char="•"/>
            </a:pPr>
            <a:r>
              <a:rPr lang="tr-TR" dirty="0">
                <a:latin typeface="+mj-lt"/>
              </a:rPr>
              <a:t>Stratejiler, etik değerlere dayalı biçimde stratejik düşünce sistematiğiyle geliştirilir.</a:t>
            </a:r>
          </a:p>
          <a:p>
            <a:pPr marL="285750" indent="-285750">
              <a:buFont typeface="Arial" panose="020B0604020202020204" pitchFamily="34" charset="0"/>
              <a:buChar char="•"/>
            </a:pPr>
            <a:r>
              <a:rPr lang="tr-TR" dirty="0">
                <a:latin typeface="+mj-lt"/>
              </a:rPr>
              <a:t> Stratejik düşünme, kuruma bir bütün olarak bakabilme, olaylar arasındaki bağıntıları analiz edebilme, geçmiş ile geleceği ilişkilendirebilmektir.</a:t>
            </a:r>
          </a:p>
          <a:p>
            <a:pPr marL="285750" indent="-285750">
              <a:buFont typeface="Arial" panose="020B0604020202020204" pitchFamily="34" charset="0"/>
              <a:buChar char="•"/>
            </a:pPr>
            <a:r>
              <a:rPr lang="tr-TR" dirty="0">
                <a:latin typeface="+mj-lt"/>
              </a:rPr>
              <a:t>Stratejik yönetim, stratejik bilgilenme, strateji geliştirme, strateji kararlaştırma, strateji uygulama ve stratejik kontrol faaliyetlerinden oluşan bir yinelenen süreç olarak görülebilir. </a:t>
            </a:r>
          </a:p>
        </p:txBody>
      </p:sp>
      <p:sp>
        <p:nvSpPr>
          <p:cNvPr id="5" name="Rectangle: Rounded Corners 5">
            <a:extLst>
              <a:ext uri="{FF2B5EF4-FFF2-40B4-BE49-F238E27FC236}">
                <a16:creationId xmlns:a16="http://schemas.microsoft.com/office/drawing/2014/main" id="{42D630FC-8F52-269F-E05F-AABD1FE1317B}"/>
              </a:ext>
            </a:extLst>
          </p:cNvPr>
          <p:cNvSpPr/>
          <p:nvPr/>
        </p:nvSpPr>
        <p:spPr>
          <a:xfrm>
            <a:off x="623455" y="407192"/>
            <a:ext cx="6264957"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özet ve bir sonraki konuya hazırlık</a:t>
            </a:r>
            <a:endParaRPr lang="en-US" sz="2000" b="1" dirty="0">
              <a:solidFill>
                <a:schemeClr val="bg1"/>
              </a:solidFill>
              <a:latin typeface="+mj-lt"/>
            </a:endParaRPr>
          </a:p>
        </p:txBody>
      </p:sp>
      <p:sp>
        <p:nvSpPr>
          <p:cNvPr id="6" name="Oval 5">
            <a:extLst>
              <a:ext uri="{FF2B5EF4-FFF2-40B4-BE49-F238E27FC236}">
                <a16:creationId xmlns:a16="http://schemas.microsoft.com/office/drawing/2014/main" id="{A6B15B43-E4D0-1171-9465-2F64D4645F35}"/>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7">
            <a:extLst>
              <a:ext uri="{FF2B5EF4-FFF2-40B4-BE49-F238E27FC236}">
                <a16:creationId xmlns:a16="http://schemas.microsoft.com/office/drawing/2014/main" id="{37DD58C0-AF25-C759-066D-C15929D09D44}"/>
              </a:ext>
            </a:extLst>
          </p:cNvPr>
          <p:cNvCxnSpPr>
            <a:cxnSpLocks/>
            <a:stCxn id="5" idx="3"/>
          </p:cNvCxnSpPr>
          <p:nvPr/>
        </p:nvCxnSpPr>
        <p:spPr>
          <a:xfrm flipV="1">
            <a:off x="6888412" y="723901"/>
            <a:ext cx="5303588"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8" name="Rectangle 39">
            <a:extLst>
              <a:ext uri="{FF2B5EF4-FFF2-40B4-BE49-F238E27FC236}">
                <a16:creationId xmlns:a16="http://schemas.microsoft.com/office/drawing/2014/main" id="{DB84F6DD-1B78-A6B4-504E-6229D32A3C68}"/>
              </a:ext>
            </a:extLst>
          </p:cNvPr>
          <p:cNvSpPr/>
          <p:nvPr/>
        </p:nvSpPr>
        <p:spPr>
          <a:xfrm>
            <a:off x="4953855" y="2071395"/>
            <a:ext cx="52248" cy="2431242"/>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9" name="Rectangle 45">
            <a:extLst>
              <a:ext uri="{FF2B5EF4-FFF2-40B4-BE49-F238E27FC236}">
                <a16:creationId xmlns:a16="http://schemas.microsoft.com/office/drawing/2014/main" id="{07DCC80D-2B18-B8BE-4065-062E118A19B0}"/>
              </a:ext>
            </a:extLst>
          </p:cNvPr>
          <p:cNvSpPr/>
          <p:nvPr/>
        </p:nvSpPr>
        <p:spPr>
          <a:xfrm flipH="1">
            <a:off x="4914411" y="4732236"/>
            <a:ext cx="91692" cy="1360654"/>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a:latin typeface="+mj-lt"/>
            </a:endParaRPr>
          </a:p>
        </p:txBody>
      </p:sp>
      <p:sp>
        <p:nvSpPr>
          <p:cNvPr id="10" name="Metin kutusu 9">
            <a:extLst>
              <a:ext uri="{FF2B5EF4-FFF2-40B4-BE49-F238E27FC236}">
                <a16:creationId xmlns:a16="http://schemas.microsoft.com/office/drawing/2014/main" id="{B84FAE52-FD74-BECF-04A8-47DE07F5B313}"/>
              </a:ext>
            </a:extLst>
          </p:cNvPr>
          <p:cNvSpPr txBox="1"/>
          <p:nvPr/>
        </p:nvSpPr>
        <p:spPr>
          <a:xfrm>
            <a:off x="4017603" y="1910215"/>
            <a:ext cx="962376" cy="461665"/>
          </a:xfrm>
          <a:prstGeom prst="rect">
            <a:avLst/>
          </a:prstGeom>
          <a:noFill/>
        </p:spPr>
        <p:txBody>
          <a:bodyPr wrap="square" rtlCol="0">
            <a:spAutoFit/>
          </a:bodyPr>
          <a:lstStyle/>
          <a:p>
            <a:pPr algn="r"/>
            <a:r>
              <a:rPr lang="tr-TR" sz="2400" b="1" dirty="0">
                <a:solidFill>
                  <a:schemeClr val="accent1">
                    <a:lumMod val="50000"/>
                  </a:schemeClr>
                </a:solidFill>
                <a:latin typeface="+mj-lt"/>
              </a:rPr>
              <a:t>özet</a:t>
            </a:r>
            <a:endParaRPr lang="tr-TR" sz="2000" b="1" dirty="0">
              <a:solidFill>
                <a:schemeClr val="accent1">
                  <a:lumMod val="50000"/>
                </a:schemeClr>
              </a:solidFill>
              <a:latin typeface="+mj-lt"/>
            </a:endParaRPr>
          </a:p>
        </p:txBody>
      </p:sp>
      <p:sp>
        <p:nvSpPr>
          <p:cNvPr id="11" name="Metin kutusu 10">
            <a:extLst>
              <a:ext uri="{FF2B5EF4-FFF2-40B4-BE49-F238E27FC236}">
                <a16:creationId xmlns:a16="http://schemas.microsoft.com/office/drawing/2014/main" id="{4DF30842-BC75-43DE-372A-4AF6D173E8E6}"/>
              </a:ext>
            </a:extLst>
          </p:cNvPr>
          <p:cNvSpPr txBox="1"/>
          <p:nvPr/>
        </p:nvSpPr>
        <p:spPr>
          <a:xfrm>
            <a:off x="3055739" y="4658372"/>
            <a:ext cx="1829916" cy="707886"/>
          </a:xfrm>
          <a:prstGeom prst="rect">
            <a:avLst/>
          </a:prstGeom>
          <a:noFill/>
        </p:spPr>
        <p:txBody>
          <a:bodyPr wrap="square" rtlCol="0">
            <a:spAutoFit/>
          </a:bodyPr>
          <a:lstStyle/>
          <a:p>
            <a:pPr algn="r"/>
            <a:r>
              <a:rPr lang="tr-TR" sz="2000" b="1" dirty="0">
                <a:solidFill>
                  <a:srgbClr val="339933"/>
                </a:solidFill>
                <a:latin typeface="+mj-lt"/>
              </a:rPr>
              <a:t>     bir sonraki konunun amacı</a:t>
            </a:r>
            <a:endParaRPr lang="tr-TR" b="1" dirty="0">
              <a:solidFill>
                <a:srgbClr val="339933"/>
              </a:solidFill>
              <a:latin typeface="+mj-lt"/>
            </a:endParaRPr>
          </a:p>
        </p:txBody>
      </p:sp>
      <p:sp>
        <p:nvSpPr>
          <p:cNvPr id="12" name="Metin kutusu 11">
            <a:extLst>
              <a:ext uri="{FF2B5EF4-FFF2-40B4-BE49-F238E27FC236}">
                <a16:creationId xmlns:a16="http://schemas.microsoft.com/office/drawing/2014/main" id="{9BF360E8-6D1C-CB26-2A20-777C90C071E0}"/>
              </a:ext>
            </a:extLst>
          </p:cNvPr>
          <p:cNvSpPr txBox="1"/>
          <p:nvPr/>
        </p:nvSpPr>
        <p:spPr>
          <a:xfrm>
            <a:off x="5034859" y="4627594"/>
            <a:ext cx="6380018" cy="1477328"/>
          </a:xfrm>
          <a:prstGeom prst="rect">
            <a:avLst/>
          </a:prstGeom>
          <a:noFill/>
        </p:spPr>
        <p:txBody>
          <a:bodyPr wrap="square" rtlCol="0">
            <a:spAutoFit/>
          </a:bodyPr>
          <a:lstStyle/>
          <a:p>
            <a:r>
              <a:rPr lang="tr-TR" dirty="0">
                <a:latin typeface="+mj-lt"/>
              </a:rPr>
              <a:t>Stratejik bilgilenme, iç ve dış çevre şartları hakkında bilgi toplama ve değerlendirme faaliyetidir.  Yöneticiler, dış çevrenin yarattığı belirsizlik, fırsat ve tehditleri anlamak için dış çevre analizlerine ağırlık vermelidir.  Dış çevre nedir? Nelerden oluşur? sorularını yanıtlamak için bir sonraki konuya geçelim.</a:t>
            </a:r>
          </a:p>
        </p:txBody>
      </p:sp>
    </p:spTree>
    <p:extLst>
      <p:ext uri="{BB962C8B-B14F-4D97-AF65-F5344CB8AC3E}">
        <p14:creationId xmlns:p14="http://schemas.microsoft.com/office/powerpoint/2010/main" val="2076413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stratejik yönetim</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5" name="Metin kutusu 4">
            <a:extLst>
              <a:ext uri="{FF2B5EF4-FFF2-40B4-BE49-F238E27FC236}">
                <a16:creationId xmlns:a16="http://schemas.microsoft.com/office/drawing/2014/main" id="{D690678F-7D74-6D60-249F-A7FD2591DD5F}"/>
              </a:ext>
            </a:extLst>
          </p:cNvPr>
          <p:cNvSpPr txBox="1"/>
          <p:nvPr/>
        </p:nvSpPr>
        <p:spPr>
          <a:xfrm>
            <a:off x="5085184" y="2967335"/>
            <a:ext cx="6253655" cy="923330"/>
          </a:xfrm>
          <a:prstGeom prst="rect">
            <a:avLst/>
          </a:prstGeom>
          <a:noFill/>
        </p:spPr>
        <p:txBody>
          <a:bodyPr wrap="square" rtlCol="0">
            <a:spAutoFit/>
          </a:bodyPr>
          <a:lstStyle/>
          <a:p>
            <a:r>
              <a:rPr lang="tr-TR" sz="1800" b="1" dirty="0">
                <a:effectLst/>
                <a:latin typeface="+mj-lt"/>
                <a:ea typeface="Calibri" panose="020F0502020204030204" pitchFamily="34" charset="0"/>
                <a:cs typeface="Times New Roman" panose="02020603050405020304" pitchFamily="18" charset="0"/>
              </a:rPr>
              <a:t>Etik </a:t>
            </a:r>
            <a:r>
              <a:rPr lang="tr-TR" sz="1800" dirty="0">
                <a:effectLst/>
                <a:latin typeface="+mj-lt"/>
                <a:ea typeface="Calibri" panose="020F0502020204030204" pitchFamily="34" charset="0"/>
                <a:cs typeface="Times New Roman" panose="02020603050405020304" pitchFamily="18" charset="0"/>
              </a:rPr>
              <a:t>kurallara ve </a:t>
            </a:r>
            <a:r>
              <a:rPr lang="tr-TR" sz="1800" b="1" dirty="0">
                <a:effectLst/>
                <a:latin typeface="+mj-lt"/>
                <a:ea typeface="Calibri" panose="020F0502020204030204" pitchFamily="34" charset="0"/>
                <a:cs typeface="Times New Roman" panose="02020603050405020304" pitchFamily="18" charset="0"/>
              </a:rPr>
              <a:t>stratejik düşünce </a:t>
            </a:r>
            <a:r>
              <a:rPr lang="tr-TR" sz="1800" dirty="0">
                <a:effectLst/>
                <a:latin typeface="+mj-lt"/>
                <a:ea typeface="Calibri" panose="020F0502020204030204" pitchFamily="34" charset="0"/>
                <a:cs typeface="Times New Roman" panose="02020603050405020304" pitchFamily="18" charset="0"/>
              </a:rPr>
              <a:t>sistematiğine dayanan, değer yaratma yoluyla toplumun sağlık düzeyinde gelişme sağlamaya yönelmiş </a:t>
            </a:r>
            <a:r>
              <a:rPr lang="tr-TR" sz="1800" b="1" dirty="0">
                <a:effectLst/>
                <a:latin typeface="+mj-lt"/>
                <a:ea typeface="Calibri" panose="020F0502020204030204" pitchFamily="34" charset="0"/>
                <a:cs typeface="Times New Roman" panose="02020603050405020304" pitchFamily="18" charset="0"/>
              </a:rPr>
              <a:t>yinelenen karar ve eylemler </a:t>
            </a:r>
            <a:r>
              <a:rPr lang="tr-TR" sz="1800" dirty="0">
                <a:effectLst/>
                <a:latin typeface="+mj-lt"/>
                <a:ea typeface="Calibri" panose="020F0502020204030204" pitchFamily="34" charset="0"/>
                <a:cs typeface="Times New Roman" panose="02020603050405020304" pitchFamily="18" charset="0"/>
              </a:rPr>
              <a:t>süreci. </a:t>
            </a:r>
          </a:p>
        </p:txBody>
      </p:sp>
      <p:sp>
        <p:nvSpPr>
          <p:cNvPr id="6" name="Rectangle 39">
            <a:extLst>
              <a:ext uri="{FF2B5EF4-FFF2-40B4-BE49-F238E27FC236}">
                <a16:creationId xmlns:a16="http://schemas.microsoft.com/office/drawing/2014/main" id="{A78699D1-FC34-28D5-2C70-176FCDB9E904}"/>
              </a:ext>
            </a:extLst>
          </p:cNvPr>
          <p:cNvSpPr/>
          <p:nvPr/>
        </p:nvSpPr>
        <p:spPr>
          <a:xfrm flipH="1">
            <a:off x="4993746" y="3047009"/>
            <a:ext cx="45719" cy="1062769"/>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80816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stratejik yönetimin özellikleri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0" name="Hexagon 50">
            <a:extLst>
              <a:ext uri="{FF2B5EF4-FFF2-40B4-BE49-F238E27FC236}">
                <a16:creationId xmlns:a16="http://schemas.microsoft.com/office/drawing/2014/main" id="{57D40BEF-D6E5-2D94-9CF9-BA83581A9241}"/>
              </a:ext>
            </a:extLst>
          </p:cNvPr>
          <p:cNvSpPr/>
          <p:nvPr/>
        </p:nvSpPr>
        <p:spPr>
          <a:xfrm>
            <a:off x="3458170" y="3443230"/>
            <a:ext cx="1683962" cy="1380723"/>
          </a:xfrm>
          <a:prstGeom prst="hexagon">
            <a:avLst>
              <a:gd name="adj" fmla="val 29651"/>
              <a:gd name="vf" fmla="val 115470"/>
            </a:avLst>
          </a:prstGeom>
          <a:solidFill>
            <a:srgbClr val="CCECFF"/>
          </a:solidFill>
          <a:ln w="38100">
            <a:solidFill>
              <a:schemeClr val="bg1"/>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solidFill>
                  <a:schemeClr val="tx1"/>
                </a:solidFill>
                <a:latin typeface="+mj-lt"/>
              </a:rPr>
              <a:t>Gelecek Yönelimli</a:t>
            </a:r>
            <a:endParaRPr lang="en-US" sz="1600" dirty="0">
              <a:solidFill>
                <a:schemeClr val="tx1"/>
              </a:solidFill>
              <a:latin typeface="+mj-lt"/>
            </a:endParaRPr>
          </a:p>
        </p:txBody>
      </p:sp>
      <p:sp>
        <p:nvSpPr>
          <p:cNvPr id="11" name="Hexagon 50">
            <a:extLst>
              <a:ext uri="{FF2B5EF4-FFF2-40B4-BE49-F238E27FC236}">
                <a16:creationId xmlns:a16="http://schemas.microsoft.com/office/drawing/2014/main" id="{9C90BAA7-829C-5B40-ED30-A4F7357C1804}"/>
              </a:ext>
            </a:extLst>
          </p:cNvPr>
          <p:cNvSpPr/>
          <p:nvPr/>
        </p:nvSpPr>
        <p:spPr>
          <a:xfrm>
            <a:off x="4743123" y="4124498"/>
            <a:ext cx="1683962" cy="1380723"/>
          </a:xfrm>
          <a:prstGeom prst="hexagon">
            <a:avLst>
              <a:gd name="adj" fmla="val 29651"/>
              <a:gd name="vf" fmla="val 115470"/>
            </a:avLst>
          </a:prstGeom>
          <a:solidFill>
            <a:srgbClr val="FFCCFF"/>
          </a:solidFill>
          <a:ln w="38100">
            <a:solidFill>
              <a:schemeClr val="bg1"/>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solidFill>
                  <a:schemeClr val="tx1"/>
                </a:solidFill>
                <a:latin typeface="+mj-lt"/>
              </a:rPr>
              <a:t>İç Çevre Odaklı</a:t>
            </a:r>
            <a:endParaRPr lang="en-US" sz="1600" dirty="0">
              <a:solidFill>
                <a:schemeClr val="tx1"/>
              </a:solidFill>
              <a:latin typeface="+mj-lt"/>
            </a:endParaRPr>
          </a:p>
        </p:txBody>
      </p:sp>
      <p:sp>
        <p:nvSpPr>
          <p:cNvPr id="12" name="Hexagon 50">
            <a:extLst>
              <a:ext uri="{FF2B5EF4-FFF2-40B4-BE49-F238E27FC236}">
                <a16:creationId xmlns:a16="http://schemas.microsoft.com/office/drawing/2014/main" id="{1EF7FBA9-0CC1-D631-8017-213B9C6BB2BB}"/>
              </a:ext>
            </a:extLst>
          </p:cNvPr>
          <p:cNvSpPr/>
          <p:nvPr/>
        </p:nvSpPr>
        <p:spPr>
          <a:xfrm>
            <a:off x="5980658" y="3410922"/>
            <a:ext cx="1683962" cy="1380723"/>
          </a:xfrm>
          <a:prstGeom prst="hexagon">
            <a:avLst>
              <a:gd name="adj" fmla="val 29651"/>
              <a:gd name="vf" fmla="val 115470"/>
            </a:avLst>
          </a:prstGeom>
          <a:solidFill>
            <a:schemeClr val="accent6">
              <a:lumMod val="20000"/>
              <a:lumOff val="80000"/>
            </a:schemeClr>
          </a:solidFill>
          <a:ln w="38100">
            <a:solidFill>
              <a:schemeClr val="bg1"/>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solidFill>
                  <a:schemeClr val="tx1"/>
                </a:solidFill>
                <a:latin typeface="+mj-lt"/>
              </a:rPr>
              <a:t>Dış Çevre Odaklı</a:t>
            </a:r>
            <a:endParaRPr lang="en-US" sz="1600" dirty="0">
              <a:solidFill>
                <a:schemeClr val="tx1"/>
              </a:solidFill>
              <a:latin typeface="+mj-lt"/>
            </a:endParaRPr>
          </a:p>
        </p:txBody>
      </p:sp>
      <p:grpSp>
        <p:nvGrpSpPr>
          <p:cNvPr id="14" name="Grup 13">
            <a:extLst>
              <a:ext uri="{FF2B5EF4-FFF2-40B4-BE49-F238E27FC236}">
                <a16:creationId xmlns:a16="http://schemas.microsoft.com/office/drawing/2014/main" id="{3E492B99-F1C8-05B3-DC6C-8F30BFD05725}"/>
              </a:ext>
            </a:extLst>
          </p:cNvPr>
          <p:cNvGrpSpPr/>
          <p:nvPr/>
        </p:nvGrpSpPr>
        <p:grpSpPr>
          <a:xfrm>
            <a:off x="4667102" y="2752869"/>
            <a:ext cx="1736631" cy="1380723"/>
            <a:chOff x="7802182" y="2137051"/>
            <a:chExt cx="1736631" cy="1380723"/>
          </a:xfrm>
        </p:grpSpPr>
        <p:sp>
          <p:nvSpPr>
            <p:cNvPr id="9" name="Hexagon 50">
              <a:extLst>
                <a:ext uri="{FF2B5EF4-FFF2-40B4-BE49-F238E27FC236}">
                  <a16:creationId xmlns:a16="http://schemas.microsoft.com/office/drawing/2014/main" id="{D54FB0FC-08AA-9516-E138-F875091A1EB1}"/>
                </a:ext>
              </a:extLst>
            </p:cNvPr>
            <p:cNvSpPr/>
            <p:nvPr/>
          </p:nvSpPr>
          <p:spPr>
            <a:xfrm>
              <a:off x="7802182" y="2137051"/>
              <a:ext cx="1683962" cy="1380723"/>
            </a:xfrm>
            <a:prstGeom prst="hexagon">
              <a:avLst>
                <a:gd name="adj" fmla="val 29651"/>
                <a:gd name="vf" fmla="val 115470"/>
              </a:avLst>
            </a:prstGeom>
            <a:solidFill>
              <a:schemeClr val="bg1">
                <a:lumMod val="95000"/>
              </a:schemeClr>
            </a:solidFill>
            <a:ln w="38100">
              <a:solidFill>
                <a:schemeClr val="bg1"/>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endParaRPr>
            </a:p>
          </p:txBody>
        </p:sp>
        <p:sp>
          <p:nvSpPr>
            <p:cNvPr id="13" name="Metin kutusu 12">
              <a:extLst>
                <a:ext uri="{FF2B5EF4-FFF2-40B4-BE49-F238E27FC236}">
                  <a16:creationId xmlns:a16="http://schemas.microsoft.com/office/drawing/2014/main" id="{142B6223-2CFB-6D43-4260-00F2DF07FFBF}"/>
                </a:ext>
              </a:extLst>
            </p:cNvPr>
            <p:cNvSpPr txBox="1"/>
            <p:nvPr/>
          </p:nvSpPr>
          <p:spPr>
            <a:xfrm>
              <a:off x="7936843" y="2689308"/>
              <a:ext cx="1601970" cy="338554"/>
            </a:xfrm>
            <a:prstGeom prst="rect">
              <a:avLst/>
            </a:prstGeom>
            <a:noFill/>
          </p:spPr>
          <p:txBody>
            <a:bodyPr wrap="square" rtlCol="0">
              <a:spAutoFit/>
            </a:bodyPr>
            <a:lstStyle/>
            <a:p>
              <a:r>
                <a:rPr lang="tr-TR" sz="1600" dirty="0">
                  <a:latin typeface="+mj-lt"/>
                </a:rPr>
                <a:t>Multidisipliner</a:t>
              </a:r>
            </a:p>
          </p:txBody>
        </p:sp>
      </p:grpSp>
      <p:sp>
        <p:nvSpPr>
          <p:cNvPr id="15" name="Metin kutusu 14">
            <a:extLst>
              <a:ext uri="{FF2B5EF4-FFF2-40B4-BE49-F238E27FC236}">
                <a16:creationId xmlns:a16="http://schemas.microsoft.com/office/drawing/2014/main" id="{A54E5893-3969-1B28-BF72-95F0CB1F1E7A}"/>
              </a:ext>
            </a:extLst>
          </p:cNvPr>
          <p:cNvSpPr txBox="1"/>
          <p:nvPr/>
        </p:nvSpPr>
        <p:spPr>
          <a:xfrm>
            <a:off x="6269072" y="2614434"/>
            <a:ext cx="5446319" cy="830997"/>
          </a:xfrm>
          <a:prstGeom prst="rect">
            <a:avLst/>
          </a:prstGeom>
          <a:noFill/>
        </p:spPr>
        <p:txBody>
          <a:bodyPr wrap="square" rtlCol="0">
            <a:spAutoFit/>
          </a:bodyPr>
          <a:lstStyle/>
          <a:p>
            <a:r>
              <a:rPr lang="tr-TR" sz="1600" dirty="0">
                <a:latin typeface="+mj-lt"/>
              </a:rPr>
              <a:t>Stratejik yönetim belirli bir işleve (finans, pazarlama) veya alana odaklanmaz; kurumsal amaçları başarmak için farklı işlevlerin bütünleştirilmesini içerir. </a:t>
            </a:r>
          </a:p>
        </p:txBody>
      </p:sp>
      <p:sp>
        <p:nvSpPr>
          <p:cNvPr id="16" name="Metin kutusu 15">
            <a:extLst>
              <a:ext uri="{FF2B5EF4-FFF2-40B4-BE49-F238E27FC236}">
                <a16:creationId xmlns:a16="http://schemas.microsoft.com/office/drawing/2014/main" id="{4D1E07AA-DBF8-24D9-06D6-52E12DE19E6A}"/>
              </a:ext>
            </a:extLst>
          </p:cNvPr>
          <p:cNvSpPr txBox="1"/>
          <p:nvPr/>
        </p:nvSpPr>
        <p:spPr>
          <a:xfrm>
            <a:off x="6310252" y="4740914"/>
            <a:ext cx="4889594" cy="830997"/>
          </a:xfrm>
          <a:prstGeom prst="rect">
            <a:avLst/>
          </a:prstGeom>
          <a:noFill/>
        </p:spPr>
        <p:txBody>
          <a:bodyPr wrap="square" rtlCol="0">
            <a:spAutoFit/>
          </a:bodyPr>
          <a:lstStyle/>
          <a:p>
            <a:r>
              <a:rPr lang="tr-TR" sz="1600" dirty="0">
                <a:latin typeface="+mj-lt"/>
              </a:rPr>
              <a:t>Stratejik yönetim kurum çevre ilişkilerine ağırlık verir; dış çevre koşullarındaki değişimin kurumu nasıl etkileyebileceğini anlamaya çalışır.</a:t>
            </a:r>
          </a:p>
        </p:txBody>
      </p:sp>
      <p:sp>
        <p:nvSpPr>
          <p:cNvPr id="17" name="Metin kutusu 16">
            <a:extLst>
              <a:ext uri="{FF2B5EF4-FFF2-40B4-BE49-F238E27FC236}">
                <a16:creationId xmlns:a16="http://schemas.microsoft.com/office/drawing/2014/main" id="{0C242836-856D-EF53-F1B1-4442265F47FB}"/>
              </a:ext>
            </a:extLst>
          </p:cNvPr>
          <p:cNvSpPr txBox="1"/>
          <p:nvPr/>
        </p:nvSpPr>
        <p:spPr>
          <a:xfrm>
            <a:off x="707469" y="4797335"/>
            <a:ext cx="4165113" cy="1077218"/>
          </a:xfrm>
          <a:prstGeom prst="rect">
            <a:avLst/>
          </a:prstGeom>
          <a:noFill/>
        </p:spPr>
        <p:txBody>
          <a:bodyPr wrap="square" rtlCol="0">
            <a:spAutoFit/>
          </a:bodyPr>
          <a:lstStyle/>
          <a:p>
            <a:pPr algn="r"/>
            <a:r>
              <a:rPr lang="tr-TR" sz="1600" dirty="0">
                <a:effectLst/>
                <a:latin typeface="+mj-lt"/>
                <a:ea typeface="Calibri" panose="020F0502020204030204" pitchFamily="34" charset="0"/>
                <a:cs typeface="Times New Roman" panose="02020603050405020304" pitchFamily="18" charset="0"/>
              </a:rPr>
              <a:t>Stratejik yönetim kurumsal kaynakları ve yetenekleri sürekli değerlendirir; kurumun sahip olduğu veya olmadığı kaynaklara ve yeteneklere, neyi iyi yapıp neyi iyi yapmadıklarına odaklanır</a:t>
            </a:r>
            <a:r>
              <a:rPr lang="tr-TR" sz="1600" dirty="0">
                <a:latin typeface="+mj-lt"/>
              </a:rPr>
              <a:t>.</a:t>
            </a:r>
          </a:p>
        </p:txBody>
      </p:sp>
      <p:sp>
        <p:nvSpPr>
          <p:cNvPr id="18" name="Metin kutusu 17">
            <a:extLst>
              <a:ext uri="{FF2B5EF4-FFF2-40B4-BE49-F238E27FC236}">
                <a16:creationId xmlns:a16="http://schemas.microsoft.com/office/drawing/2014/main" id="{7D91F874-0C36-68AE-7CB6-5322A4FC9050}"/>
              </a:ext>
            </a:extLst>
          </p:cNvPr>
          <p:cNvSpPr txBox="1"/>
          <p:nvPr/>
        </p:nvSpPr>
        <p:spPr>
          <a:xfrm>
            <a:off x="24724" y="2614435"/>
            <a:ext cx="4642378" cy="830997"/>
          </a:xfrm>
          <a:prstGeom prst="rect">
            <a:avLst/>
          </a:prstGeom>
          <a:noFill/>
        </p:spPr>
        <p:txBody>
          <a:bodyPr wrap="square" rtlCol="0">
            <a:spAutoFit/>
          </a:bodyPr>
          <a:lstStyle/>
          <a:p>
            <a:pPr algn="r"/>
            <a:r>
              <a:rPr lang="tr-TR" sz="1600" dirty="0">
                <a:latin typeface="+mj-lt"/>
              </a:rPr>
              <a:t>Stratejik yönetim gelecek yönelimlidir; kurumun gideceği yönü, başarmak istediği sonuçlara, rekabetçi ortamda  ulaşmak isteğini konuma yoğunlaşır</a:t>
            </a:r>
          </a:p>
        </p:txBody>
      </p:sp>
    </p:spTree>
    <p:extLst>
      <p:ext uri="{BB962C8B-B14F-4D97-AF65-F5344CB8AC3E}">
        <p14:creationId xmlns:p14="http://schemas.microsoft.com/office/powerpoint/2010/main" val="2070457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500"/>
                                        <p:tgtEl>
                                          <p:spTgt spid="14"/>
                                        </p:tgtEl>
                                      </p:cBhvr>
                                    </p:animEffect>
                                  </p:childTnLst>
                                </p:cTn>
                              </p:par>
                              <p:par>
                                <p:cTn id="8" presetID="1" presetClass="entr" presetSubtype="0"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childTnLst>
                                  <p:subTnLst>
                                    <p:animClr clrSpc="rgb" dir="cw">
                                      <p:cBhvr override="childStyle">
                                        <p:cTn dur="1" fill="hold" display="0" masterRel="nextClick" afterEffect="1"/>
                                        <p:tgtEl>
                                          <p:spTgt spid="15"/>
                                        </p:tgtEl>
                                        <p:attrNameLst>
                                          <p:attrName>ppt_c</p:attrName>
                                        </p:attrNameLst>
                                      </p:cBhvr>
                                      <p:to>
                                        <a:schemeClr val="bg1"/>
                                      </p:to>
                                    </p:animClr>
                                  </p:sub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wipe(down)">
                                      <p:cBhvr>
                                        <p:cTn id="14" dur="500"/>
                                        <p:tgtEl>
                                          <p:spTgt spid="12"/>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circle(in)">
                                      <p:cBhvr>
                                        <p:cTn id="17" dur="2000"/>
                                        <p:tgtEl>
                                          <p:spTgt spid="16"/>
                                        </p:tgtEl>
                                      </p:cBhvr>
                                    </p:animEffect>
                                  </p:childTnLst>
                                  <p:subTnLst>
                                    <p:animClr clrSpc="rgb" dir="cw">
                                      <p:cBhvr override="childStyle">
                                        <p:cTn dur="1" fill="hold" display="0" masterRel="nextClick" afterEffect="1"/>
                                        <p:tgtEl>
                                          <p:spTgt spid="16"/>
                                        </p:tgtEl>
                                        <p:attrNameLst>
                                          <p:attrName>ppt_c</p:attrName>
                                        </p:attrNameLst>
                                      </p:cBhvr>
                                      <p:to>
                                        <a:schemeClr val="bg1"/>
                                      </p:to>
                                    </p:animClr>
                                  </p:sub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circle(in)">
                                      <p:cBhvr>
                                        <p:cTn id="22" dur="2000"/>
                                        <p:tgtEl>
                                          <p:spTgt spid="11"/>
                                        </p:tgtEl>
                                      </p:cBhvr>
                                    </p:animEffect>
                                  </p:childTnLst>
                                </p:cTn>
                              </p:par>
                              <p:par>
                                <p:cTn id="23" presetID="6" presetClass="entr" presetSubtype="16"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circle(in)">
                                      <p:cBhvr>
                                        <p:cTn id="25" dur="2000"/>
                                        <p:tgtEl>
                                          <p:spTgt spid="17"/>
                                        </p:tgtEl>
                                      </p:cBhvr>
                                    </p:animEffect>
                                  </p:childTnLst>
                                  <p:subTnLst>
                                    <p:animClr clrSpc="rgb" dir="cw">
                                      <p:cBhvr override="childStyle">
                                        <p:cTn dur="1" fill="hold" display="0" masterRel="nextClick" afterEffect="1"/>
                                        <p:tgtEl>
                                          <p:spTgt spid="17"/>
                                        </p:tgtEl>
                                        <p:attrNameLst>
                                          <p:attrName>ppt_c</p:attrName>
                                        </p:attrNameLst>
                                      </p:cBhvr>
                                      <p:to>
                                        <a:schemeClr val="bg1"/>
                                      </p:to>
                                    </p:animClr>
                                  </p:sub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circle(in)">
                                      <p:cBhvr>
                                        <p:cTn id="30" dur="2000"/>
                                        <p:tgtEl>
                                          <p:spTgt spid="10"/>
                                        </p:tgtEl>
                                      </p:cBhvr>
                                    </p:animEffect>
                                  </p:childTnLst>
                                </p:cTn>
                              </p:par>
                              <p:par>
                                <p:cTn id="31" presetID="6" presetClass="entr" presetSubtype="16"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circle(in)">
                                      <p:cBhvr>
                                        <p:cTn id="33" dur="2000"/>
                                        <p:tgtEl>
                                          <p:spTgt spid="18"/>
                                        </p:tgtEl>
                                      </p:cBhvr>
                                    </p:animEffect>
                                  </p:childTnLst>
                                  <p:subTnLst>
                                    <p:animClr clrSpc="rgb" dir="cw">
                                      <p:cBhvr override="childStyle">
                                        <p:cTn dur="1" fill="hold" display="0" masterRel="nextClick" afterEffect="1"/>
                                        <p:tgtEl>
                                          <p:spTgt spid="18"/>
                                        </p:tgtEl>
                                        <p:attrNameLst>
                                          <p:attrName>ppt_c</p:attrName>
                                        </p:attrNameLst>
                                      </p:cBhvr>
                                      <p:to>
                                        <a:schemeClr val="bg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5" grpId="0"/>
      <p:bldP spid="16" grpId="0"/>
      <p:bldP spid="17" grpId="0"/>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etik</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5" name="Metin kutusu 4">
            <a:extLst>
              <a:ext uri="{FF2B5EF4-FFF2-40B4-BE49-F238E27FC236}">
                <a16:creationId xmlns:a16="http://schemas.microsoft.com/office/drawing/2014/main" id="{D690678F-7D74-6D60-249F-A7FD2591DD5F}"/>
              </a:ext>
            </a:extLst>
          </p:cNvPr>
          <p:cNvSpPr txBox="1"/>
          <p:nvPr/>
        </p:nvSpPr>
        <p:spPr>
          <a:xfrm>
            <a:off x="5085184" y="2967335"/>
            <a:ext cx="6253655" cy="1477328"/>
          </a:xfrm>
          <a:prstGeom prst="rect">
            <a:avLst/>
          </a:prstGeom>
          <a:noFill/>
        </p:spPr>
        <p:txBody>
          <a:bodyPr wrap="square" rtlCol="0">
            <a:spAutoFit/>
          </a:bodyPr>
          <a:lstStyle/>
          <a:p>
            <a:r>
              <a:rPr lang="tr-TR" sz="1800" dirty="0">
                <a:effectLst/>
                <a:latin typeface="+mj-lt"/>
                <a:ea typeface="Calibri" panose="020F0502020204030204" pitchFamily="34" charset="0"/>
                <a:cs typeface="Times New Roman" panose="02020603050405020304" pitchFamily="18" charset="0"/>
              </a:rPr>
              <a:t>Etik, insan davranışlarında neyin doğru neyin yanlış olduğuna ve davranışların kontrolüne ilişkin evrensel kurallardır. Etik, bir kişiye ne yapılması ya da yapılmaması gerektiğini söyler;  bu amaçla görevler, erdemler, ilkeler ve toplum yararları gibi normatif ilkeler belirleyerek mesleki ve özel yaşamı düzenler.</a:t>
            </a:r>
          </a:p>
        </p:txBody>
      </p:sp>
      <p:sp>
        <p:nvSpPr>
          <p:cNvPr id="6" name="Metin kutusu 5">
            <a:extLst>
              <a:ext uri="{FF2B5EF4-FFF2-40B4-BE49-F238E27FC236}">
                <a16:creationId xmlns:a16="http://schemas.microsoft.com/office/drawing/2014/main" id="{A35A3212-17EF-0B5E-2EAC-59C4A17AD541}"/>
              </a:ext>
            </a:extLst>
          </p:cNvPr>
          <p:cNvSpPr txBox="1"/>
          <p:nvPr/>
        </p:nvSpPr>
        <p:spPr>
          <a:xfrm>
            <a:off x="5085184" y="4853354"/>
            <a:ext cx="5988100" cy="369332"/>
          </a:xfrm>
          <a:prstGeom prst="rect">
            <a:avLst/>
          </a:prstGeom>
          <a:noFill/>
        </p:spPr>
        <p:txBody>
          <a:bodyPr wrap="square" rtlCol="0">
            <a:spAutoFit/>
          </a:bodyPr>
          <a:lstStyle/>
          <a:p>
            <a:r>
              <a:rPr lang="tr-TR" dirty="0">
                <a:latin typeface="+mj-lt"/>
              </a:rPr>
              <a:t>Sağlık kurumları yöneticilerinin etik kuralları var mı?</a:t>
            </a:r>
          </a:p>
        </p:txBody>
      </p:sp>
      <p:sp>
        <p:nvSpPr>
          <p:cNvPr id="7" name="Dikdörtgen 6">
            <a:extLst>
              <a:ext uri="{FF2B5EF4-FFF2-40B4-BE49-F238E27FC236}">
                <a16:creationId xmlns:a16="http://schemas.microsoft.com/office/drawing/2014/main" id="{3F056195-FFF3-3FF0-B97D-268C0C892588}"/>
              </a:ext>
            </a:extLst>
          </p:cNvPr>
          <p:cNvSpPr/>
          <p:nvPr/>
        </p:nvSpPr>
        <p:spPr>
          <a:xfrm flipH="1">
            <a:off x="4955967" y="3036037"/>
            <a:ext cx="45719" cy="2095799"/>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886429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8349449"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a:t>
            </a:r>
            <a:r>
              <a:rPr lang="tr-TR" sz="2000" b="1" dirty="0">
                <a:solidFill>
                  <a:schemeClr val="bg1"/>
                </a:solidFill>
                <a:latin typeface="+mj-lt"/>
              </a:rPr>
              <a:t>sağlık kurumları yönetiminin etik kuralları</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8701872" y="723901"/>
            <a:ext cx="3490128"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pSp>
        <p:nvGrpSpPr>
          <p:cNvPr id="12" name="Grup 11">
            <a:extLst>
              <a:ext uri="{FF2B5EF4-FFF2-40B4-BE49-F238E27FC236}">
                <a16:creationId xmlns:a16="http://schemas.microsoft.com/office/drawing/2014/main" id="{08E13DF2-09C5-408C-B615-74BEC664C8F2}"/>
              </a:ext>
            </a:extLst>
          </p:cNvPr>
          <p:cNvGrpSpPr/>
          <p:nvPr/>
        </p:nvGrpSpPr>
        <p:grpSpPr>
          <a:xfrm>
            <a:off x="6284440" y="2138770"/>
            <a:ext cx="1838739" cy="1669773"/>
            <a:chOff x="236930" y="2138770"/>
            <a:chExt cx="1838739" cy="1669773"/>
          </a:xfrm>
        </p:grpSpPr>
        <p:sp>
          <p:nvSpPr>
            <p:cNvPr id="21" name="Altıgen 20">
              <a:extLst>
                <a:ext uri="{FF2B5EF4-FFF2-40B4-BE49-F238E27FC236}">
                  <a16:creationId xmlns:a16="http://schemas.microsoft.com/office/drawing/2014/main" id="{FFF4436F-FA0A-43BC-A629-BAE5F9FE2D2E}"/>
                </a:ext>
              </a:extLst>
            </p:cNvPr>
            <p:cNvSpPr/>
            <p:nvPr/>
          </p:nvSpPr>
          <p:spPr>
            <a:xfrm>
              <a:off x="236930" y="2138770"/>
              <a:ext cx="1838739" cy="1669773"/>
            </a:xfrm>
            <a:prstGeom prst="hexagon">
              <a:avLst/>
            </a:prstGeom>
            <a:solidFill>
              <a:srgbClr val="C1F9FF">
                <a:alpha val="17647"/>
              </a:srgbClr>
            </a:solidFill>
            <a:ln>
              <a:noFill/>
            </a:ln>
            <a:effectLst>
              <a:outerShdw blurRad="107950" dist="12700" dir="5400000" algn="ctr">
                <a:srgbClr val="000000"/>
              </a:outerShdw>
              <a:reflection blurRad="723900" stA="28000" endPos="65000" dist="50800" dir="5400000" sy="-100000" algn="bl" rotWithShape="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bg1"/>
                  </a:solidFill>
                </a:ln>
                <a:effectLst>
                  <a:outerShdw blurRad="38100" dist="38100" dir="2700000" algn="tl">
                    <a:srgbClr val="000000">
                      <a:alpha val="43137"/>
                    </a:srgbClr>
                  </a:outerShdw>
                </a:effectLst>
              </a:endParaRPr>
            </a:p>
          </p:txBody>
        </p:sp>
        <p:sp>
          <p:nvSpPr>
            <p:cNvPr id="14" name="Metin kutusu 13">
              <a:extLst>
                <a:ext uri="{FF2B5EF4-FFF2-40B4-BE49-F238E27FC236}">
                  <a16:creationId xmlns:a16="http://schemas.microsoft.com/office/drawing/2014/main" id="{732FDD42-C97A-4DD5-81BC-6D5AF6668644}"/>
                </a:ext>
              </a:extLst>
            </p:cNvPr>
            <p:cNvSpPr txBox="1"/>
            <p:nvPr/>
          </p:nvSpPr>
          <p:spPr>
            <a:xfrm>
              <a:off x="551399" y="2658756"/>
              <a:ext cx="1149626" cy="646331"/>
            </a:xfrm>
            <a:prstGeom prst="rect">
              <a:avLst/>
            </a:prstGeom>
            <a:noFill/>
          </p:spPr>
          <p:txBody>
            <a:bodyPr wrap="square" rtlCol="0">
              <a:spAutoFit/>
            </a:bodyPr>
            <a:lstStyle/>
            <a:p>
              <a:pPr algn="ctr"/>
              <a:r>
                <a:rPr lang="tr-TR" dirty="0">
                  <a:effectLst>
                    <a:outerShdw blurRad="38100" dist="38100" dir="2700000" algn="tl">
                      <a:srgbClr val="000000">
                        <a:alpha val="43137"/>
                      </a:srgbClr>
                    </a:outerShdw>
                  </a:effectLst>
                </a:rPr>
                <a:t>çıkar çatışması</a:t>
              </a:r>
            </a:p>
          </p:txBody>
        </p:sp>
      </p:grpSp>
      <p:grpSp>
        <p:nvGrpSpPr>
          <p:cNvPr id="16" name="Grup 15">
            <a:extLst>
              <a:ext uri="{FF2B5EF4-FFF2-40B4-BE49-F238E27FC236}">
                <a16:creationId xmlns:a16="http://schemas.microsoft.com/office/drawing/2014/main" id="{16068D3F-05C2-4259-B4CB-CFCD1EE33088}"/>
              </a:ext>
            </a:extLst>
          </p:cNvPr>
          <p:cNvGrpSpPr/>
          <p:nvPr/>
        </p:nvGrpSpPr>
        <p:grpSpPr>
          <a:xfrm>
            <a:off x="7709826" y="1299193"/>
            <a:ext cx="1838739" cy="1669773"/>
            <a:chOff x="1662316" y="1299193"/>
            <a:chExt cx="1838739" cy="1669773"/>
          </a:xfrm>
        </p:grpSpPr>
        <p:sp>
          <p:nvSpPr>
            <p:cNvPr id="22" name="Altıgen 21">
              <a:extLst>
                <a:ext uri="{FF2B5EF4-FFF2-40B4-BE49-F238E27FC236}">
                  <a16:creationId xmlns:a16="http://schemas.microsoft.com/office/drawing/2014/main" id="{97A4C7CA-767C-45BC-88D1-DC76CA901595}"/>
                </a:ext>
              </a:extLst>
            </p:cNvPr>
            <p:cNvSpPr/>
            <p:nvPr/>
          </p:nvSpPr>
          <p:spPr>
            <a:xfrm>
              <a:off x="1662316" y="1299193"/>
              <a:ext cx="1838739" cy="1669773"/>
            </a:xfrm>
            <a:prstGeom prst="hexagon">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bg1"/>
                  </a:solidFill>
                </a:ln>
                <a:effectLst>
                  <a:outerShdw blurRad="38100" dist="38100" dir="2700000" algn="tl">
                    <a:srgbClr val="000000">
                      <a:alpha val="43137"/>
                    </a:srgbClr>
                  </a:outerShdw>
                </a:effectLst>
              </a:endParaRPr>
            </a:p>
          </p:txBody>
        </p:sp>
        <p:sp>
          <p:nvSpPr>
            <p:cNvPr id="9" name="Metin kutusu 8">
              <a:extLst>
                <a:ext uri="{FF2B5EF4-FFF2-40B4-BE49-F238E27FC236}">
                  <a16:creationId xmlns:a16="http://schemas.microsoft.com/office/drawing/2014/main" id="{1EF571FB-5C5A-4C7C-9D40-16224F2925DC}"/>
                </a:ext>
              </a:extLst>
            </p:cNvPr>
            <p:cNvSpPr txBox="1"/>
            <p:nvPr/>
          </p:nvSpPr>
          <p:spPr>
            <a:xfrm>
              <a:off x="1977357" y="1831504"/>
              <a:ext cx="1186275" cy="646331"/>
            </a:xfrm>
            <a:prstGeom prst="rect">
              <a:avLst/>
            </a:prstGeom>
            <a:noFill/>
          </p:spPr>
          <p:txBody>
            <a:bodyPr wrap="square" rtlCol="0">
              <a:spAutoFit/>
            </a:bodyPr>
            <a:lstStyle/>
            <a:p>
              <a:pPr algn="ctr"/>
              <a:r>
                <a:rPr lang="tr-TR" dirty="0">
                  <a:effectLst>
                    <a:outerShdw blurRad="38100" dist="38100" dir="2700000" algn="tl">
                      <a:srgbClr val="000000">
                        <a:alpha val="43137"/>
                      </a:srgbClr>
                    </a:outerShdw>
                  </a:effectLst>
                </a:rPr>
                <a:t>hastalara yönelik</a:t>
              </a:r>
            </a:p>
          </p:txBody>
        </p:sp>
      </p:grpSp>
      <p:grpSp>
        <p:nvGrpSpPr>
          <p:cNvPr id="39" name="Grup 38">
            <a:extLst>
              <a:ext uri="{FF2B5EF4-FFF2-40B4-BE49-F238E27FC236}">
                <a16:creationId xmlns:a16="http://schemas.microsoft.com/office/drawing/2014/main" id="{6C26E27E-2834-4230-909E-CACDA7E5A7EB}"/>
              </a:ext>
            </a:extLst>
          </p:cNvPr>
          <p:cNvGrpSpPr/>
          <p:nvPr/>
        </p:nvGrpSpPr>
        <p:grpSpPr>
          <a:xfrm>
            <a:off x="9185581" y="2105062"/>
            <a:ext cx="1838739" cy="1669773"/>
            <a:chOff x="3138071" y="2105062"/>
            <a:chExt cx="1838739" cy="1669773"/>
          </a:xfrm>
        </p:grpSpPr>
        <p:sp>
          <p:nvSpPr>
            <p:cNvPr id="26" name="Altıgen 25">
              <a:extLst>
                <a:ext uri="{FF2B5EF4-FFF2-40B4-BE49-F238E27FC236}">
                  <a16:creationId xmlns:a16="http://schemas.microsoft.com/office/drawing/2014/main" id="{9034C43F-C54F-49BD-87FB-2FAE2F0C8D65}"/>
                </a:ext>
              </a:extLst>
            </p:cNvPr>
            <p:cNvSpPr/>
            <p:nvPr/>
          </p:nvSpPr>
          <p:spPr>
            <a:xfrm>
              <a:off x="3138071" y="2105062"/>
              <a:ext cx="1838739" cy="1669773"/>
            </a:xfrm>
            <a:prstGeom prst="hexagon">
              <a:avLst/>
            </a:prstGeom>
            <a:solidFill>
              <a:srgbClr val="FFC1C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bg1"/>
                  </a:solidFill>
                </a:ln>
                <a:effectLst>
                  <a:outerShdw blurRad="38100" dist="38100" dir="2700000" algn="tl">
                    <a:srgbClr val="000000">
                      <a:alpha val="43137"/>
                    </a:srgbClr>
                  </a:outerShdw>
                </a:effectLst>
              </a:endParaRPr>
            </a:p>
          </p:txBody>
        </p:sp>
        <p:sp>
          <p:nvSpPr>
            <p:cNvPr id="35" name="Metin kutusu 34">
              <a:extLst>
                <a:ext uri="{FF2B5EF4-FFF2-40B4-BE49-F238E27FC236}">
                  <a16:creationId xmlns:a16="http://schemas.microsoft.com/office/drawing/2014/main" id="{7415E060-15EC-4099-BDD6-45B457C7DFDC}"/>
                </a:ext>
              </a:extLst>
            </p:cNvPr>
            <p:cNvSpPr txBox="1"/>
            <p:nvPr/>
          </p:nvSpPr>
          <p:spPr>
            <a:xfrm>
              <a:off x="3384352" y="2619921"/>
              <a:ext cx="1156236" cy="646331"/>
            </a:xfrm>
            <a:prstGeom prst="rect">
              <a:avLst/>
            </a:prstGeom>
            <a:noFill/>
          </p:spPr>
          <p:txBody>
            <a:bodyPr wrap="square" rtlCol="0">
              <a:spAutoFit/>
            </a:bodyPr>
            <a:lstStyle/>
            <a:p>
              <a:pPr algn="ctr"/>
              <a:r>
                <a:rPr lang="tr-TR" dirty="0">
                  <a:effectLst>
                    <a:outerShdw blurRad="38100" dist="38100" dir="2700000" algn="tl">
                      <a:srgbClr val="000000">
                        <a:alpha val="43137"/>
                      </a:srgbClr>
                    </a:outerShdw>
                  </a:effectLst>
                </a:rPr>
                <a:t>mesleğe yönelik</a:t>
              </a:r>
            </a:p>
          </p:txBody>
        </p:sp>
      </p:grpSp>
      <p:grpSp>
        <p:nvGrpSpPr>
          <p:cNvPr id="42" name="Grup 41">
            <a:extLst>
              <a:ext uri="{FF2B5EF4-FFF2-40B4-BE49-F238E27FC236}">
                <a16:creationId xmlns:a16="http://schemas.microsoft.com/office/drawing/2014/main" id="{B8F7690C-AC14-48B9-90CD-41067AFBB42B}"/>
              </a:ext>
            </a:extLst>
          </p:cNvPr>
          <p:cNvGrpSpPr/>
          <p:nvPr/>
        </p:nvGrpSpPr>
        <p:grpSpPr>
          <a:xfrm>
            <a:off x="9211142" y="3782739"/>
            <a:ext cx="1838739" cy="1669773"/>
            <a:chOff x="3163632" y="3782739"/>
            <a:chExt cx="1838739" cy="1669773"/>
          </a:xfrm>
        </p:grpSpPr>
        <p:sp>
          <p:nvSpPr>
            <p:cNvPr id="25" name="Altıgen 24">
              <a:extLst>
                <a:ext uri="{FF2B5EF4-FFF2-40B4-BE49-F238E27FC236}">
                  <a16:creationId xmlns:a16="http://schemas.microsoft.com/office/drawing/2014/main" id="{CA577EF7-AB51-4550-93F1-B5683F0985D1}"/>
                </a:ext>
              </a:extLst>
            </p:cNvPr>
            <p:cNvSpPr/>
            <p:nvPr/>
          </p:nvSpPr>
          <p:spPr>
            <a:xfrm>
              <a:off x="3163632" y="3782739"/>
              <a:ext cx="1838739" cy="1669773"/>
            </a:xfrm>
            <a:prstGeom prst="hexagon">
              <a:avLst/>
            </a:prstGeom>
            <a:solidFill>
              <a:srgbClr val="FF99CC"/>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bg1"/>
                  </a:solidFill>
                </a:ln>
                <a:effectLst>
                  <a:outerShdw blurRad="38100" dist="38100" dir="2700000" algn="tl">
                    <a:srgbClr val="000000">
                      <a:alpha val="43137"/>
                    </a:srgbClr>
                  </a:outerShdw>
                </a:effectLst>
              </a:endParaRPr>
            </a:p>
          </p:txBody>
        </p:sp>
        <p:sp>
          <p:nvSpPr>
            <p:cNvPr id="36" name="Metin kutusu 35">
              <a:extLst>
                <a:ext uri="{FF2B5EF4-FFF2-40B4-BE49-F238E27FC236}">
                  <a16:creationId xmlns:a16="http://schemas.microsoft.com/office/drawing/2014/main" id="{3D306D9A-B6F1-4FE2-ACCC-238841D1CF47}"/>
                </a:ext>
              </a:extLst>
            </p:cNvPr>
            <p:cNvSpPr txBox="1"/>
            <p:nvPr/>
          </p:nvSpPr>
          <p:spPr>
            <a:xfrm>
              <a:off x="3536096" y="4318232"/>
              <a:ext cx="1095409" cy="646331"/>
            </a:xfrm>
            <a:prstGeom prst="rect">
              <a:avLst/>
            </a:prstGeom>
            <a:noFill/>
          </p:spPr>
          <p:txBody>
            <a:bodyPr wrap="square" rtlCol="0">
              <a:spAutoFit/>
            </a:bodyPr>
            <a:lstStyle/>
            <a:p>
              <a:pPr algn="ctr"/>
              <a:r>
                <a:rPr lang="tr-TR" dirty="0">
                  <a:effectLst>
                    <a:outerShdw blurRad="38100" dist="38100" dir="2700000" algn="tl">
                      <a:srgbClr val="000000">
                        <a:alpha val="43137"/>
                      </a:srgbClr>
                    </a:outerShdw>
                  </a:effectLst>
                </a:rPr>
                <a:t>topluma yönelik</a:t>
              </a:r>
            </a:p>
          </p:txBody>
        </p:sp>
      </p:grpSp>
      <p:grpSp>
        <p:nvGrpSpPr>
          <p:cNvPr id="44" name="Grup 43">
            <a:extLst>
              <a:ext uri="{FF2B5EF4-FFF2-40B4-BE49-F238E27FC236}">
                <a16:creationId xmlns:a16="http://schemas.microsoft.com/office/drawing/2014/main" id="{96E93B7A-126E-4A80-AD87-CC295B2C13B2}"/>
              </a:ext>
            </a:extLst>
          </p:cNvPr>
          <p:cNvGrpSpPr/>
          <p:nvPr/>
        </p:nvGrpSpPr>
        <p:grpSpPr>
          <a:xfrm>
            <a:off x="7778679" y="4609722"/>
            <a:ext cx="1838739" cy="1669773"/>
            <a:chOff x="1731169" y="4609722"/>
            <a:chExt cx="1838739" cy="1669773"/>
          </a:xfrm>
        </p:grpSpPr>
        <p:sp>
          <p:nvSpPr>
            <p:cNvPr id="23" name="Altıgen 22">
              <a:extLst>
                <a:ext uri="{FF2B5EF4-FFF2-40B4-BE49-F238E27FC236}">
                  <a16:creationId xmlns:a16="http://schemas.microsoft.com/office/drawing/2014/main" id="{0106D9C6-0C72-4854-975C-9C80FBFA4AC1}"/>
                </a:ext>
              </a:extLst>
            </p:cNvPr>
            <p:cNvSpPr/>
            <p:nvPr/>
          </p:nvSpPr>
          <p:spPr>
            <a:xfrm>
              <a:off x="1731169" y="4609722"/>
              <a:ext cx="1838739" cy="1669773"/>
            </a:xfrm>
            <a:prstGeom prst="hexagon">
              <a:avLst/>
            </a:prstGeom>
            <a:solidFill>
              <a:srgbClr val="33CCCC">
                <a:alpha val="30000"/>
              </a:srgb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bg1"/>
                  </a:solidFill>
                </a:ln>
                <a:effectLst>
                  <a:outerShdw blurRad="38100" dist="38100" dir="2700000" algn="tl">
                    <a:srgbClr val="000000">
                      <a:alpha val="43137"/>
                    </a:srgbClr>
                  </a:outerShdw>
                </a:effectLst>
              </a:endParaRPr>
            </a:p>
          </p:txBody>
        </p:sp>
        <p:sp>
          <p:nvSpPr>
            <p:cNvPr id="37" name="Metin kutusu 36">
              <a:extLst>
                <a:ext uri="{FF2B5EF4-FFF2-40B4-BE49-F238E27FC236}">
                  <a16:creationId xmlns:a16="http://schemas.microsoft.com/office/drawing/2014/main" id="{3C89F5B8-369F-4CE7-B23A-A26934BEA4CD}"/>
                </a:ext>
              </a:extLst>
            </p:cNvPr>
            <p:cNvSpPr txBox="1"/>
            <p:nvPr/>
          </p:nvSpPr>
          <p:spPr>
            <a:xfrm>
              <a:off x="1731169" y="5182623"/>
              <a:ext cx="1759495" cy="646331"/>
            </a:xfrm>
            <a:prstGeom prst="rect">
              <a:avLst/>
            </a:prstGeom>
            <a:noFill/>
          </p:spPr>
          <p:txBody>
            <a:bodyPr wrap="square" rtlCol="0">
              <a:spAutoFit/>
            </a:bodyPr>
            <a:lstStyle/>
            <a:p>
              <a:pPr algn="ctr"/>
              <a:r>
                <a:rPr lang="tr-TR" dirty="0">
                  <a:effectLst>
                    <a:outerShdw blurRad="38100" dist="38100" dir="2700000" algn="tl">
                      <a:srgbClr val="000000">
                        <a:alpha val="43137"/>
                      </a:srgbClr>
                    </a:outerShdw>
                  </a:effectLst>
                </a:rPr>
                <a:t>kurumsal İşleyişe yönelik</a:t>
              </a:r>
            </a:p>
          </p:txBody>
        </p:sp>
      </p:grpSp>
      <p:grpSp>
        <p:nvGrpSpPr>
          <p:cNvPr id="43" name="Grup 42">
            <a:extLst>
              <a:ext uri="{FF2B5EF4-FFF2-40B4-BE49-F238E27FC236}">
                <a16:creationId xmlns:a16="http://schemas.microsoft.com/office/drawing/2014/main" id="{A5B46C63-7F34-451B-B3FB-6B6971297EC5}"/>
              </a:ext>
            </a:extLst>
          </p:cNvPr>
          <p:cNvGrpSpPr/>
          <p:nvPr/>
        </p:nvGrpSpPr>
        <p:grpSpPr>
          <a:xfrm>
            <a:off x="6309056" y="3800060"/>
            <a:ext cx="1840489" cy="1669773"/>
            <a:chOff x="261546" y="3800060"/>
            <a:chExt cx="1840489" cy="1669773"/>
          </a:xfrm>
        </p:grpSpPr>
        <p:sp>
          <p:nvSpPr>
            <p:cNvPr id="24" name="Altıgen 23">
              <a:extLst>
                <a:ext uri="{FF2B5EF4-FFF2-40B4-BE49-F238E27FC236}">
                  <a16:creationId xmlns:a16="http://schemas.microsoft.com/office/drawing/2014/main" id="{9C362600-98A6-42C8-9B2D-26BA88A0FB34}"/>
                </a:ext>
              </a:extLst>
            </p:cNvPr>
            <p:cNvSpPr/>
            <p:nvPr/>
          </p:nvSpPr>
          <p:spPr>
            <a:xfrm>
              <a:off x="263296" y="3800060"/>
              <a:ext cx="1838739" cy="1669773"/>
            </a:xfrm>
            <a:prstGeom prst="hexagon">
              <a:avLst/>
            </a:prstGeom>
            <a:solidFill>
              <a:schemeClr val="accent4">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bg1"/>
                  </a:solidFill>
                </a:ln>
                <a:effectLst>
                  <a:outerShdw blurRad="38100" dist="38100" dir="2700000" algn="tl">
                    <a:srgbClr val="000000">
                      <a:alpha val="43137"/>
                    </a:srgbClr>
                  </a:outerShdw>
                </a:effectLst>
              </a:endParaRPr>
            </a:p>
          </p:txBody>
        </p:sp>
        <p:sp>
          <p:nvSpPr>
            <p:cNvPr id="38" name="Metin kutusu 37">
              <a:extLst>
                <a:ext uri="{FF2B5EF4-FFF2-40B4-BE49-F238E27FC236}">
                  <a16:creationId xmlns:a16="http://schemas.microsoft.com/office/drawing/2014/main" id="{DE3060CD-72CB-41AF-B82E-D7047A574EF6}"/>
                </a:ext>
              </a:extLst>
            </p:cNvPr>
            <p:cNvSpPr txBox="1"/>
            <p:nvPr/>
          </p:nvSpPr>
          <p:spPr>
            <a:xfrm>
              <a:off x="261546" y="4355640"/>
              <a:ext cx="1759494" cy="646331"/>
            </a:xfrm>
            <a:prstGeom prst="rect">
              <a:avLst/>
            </a:prstGeom>
            <a:noFill/>
          </p:spPr>
          <p:txBody>
            <a:bodyPr wrap="square" rtlCol="0">
              <a:spAutoFit/>
            </a:bodyPr>
            <a:lstStyle/>
            <a:p>
              <a:pPr algn="ctr"/>
              <a:r>
                <a:rPr lang="tr-TR" dirty="0">
                  <a:effectLst>
                    <a:outerShdw blurRad="38100" dist="38100" dir="2700000" algn="tl">
                      <a:srgbClr val="000000">
                        <a:alpha val="43137"/>
                      </a:srgbClr>
                    </a:outerShdw>
                  </a:effectLst>
                </a:rPr>
                <a:t>personele yönelik</a:t>
              </a:r>
            </a:p>
          </p:txBody>
        </p:sp>
      </p:grpSp>
      <p:grpSp>
        <p:nvGrpSpPr>
          <p:cNvPr id="47" name="Grup 46">
            <a:extLst>
              <a:ext uri="{FF2B5EF4-FFF2-40B4-BE49-F238E27FC236}">
                <a16:creationId xmlns:a16="http://schemas.microsoft.com/office/drawing/2014/main" id="{6ED3EE0E-0CAA-456A-9C79-FD05FFA6C9BC}"/>
              </a:ext>
            </a:extLst>
          </p:cNvPr>
          <p:cNvGrpSpPr/>
          <p:nvPr/>
        </p:nvGrpSpPr>
        <p:grpSpPr>
          <a:xfrm>
            <a:off x="7708617" y="2935258"/>
            <a:ext cx="1953336" cy="1744411"/>
            <a:chOff x="2735994" y="2965173"/>
            <a:chExt cx="1953336" cy="1744411"/>
          </a:xfrm>
        </p:grpSpPr>
        <p:sp>
          <p:nvSpPr>
            <p:cNvPr id="45" name="Altıgen 44">
              <a:extLst>
                <a:ext uri="{FF2B5EF4-FFF2-40B4-BE49-F238E27FC236}">
                  <a16:creationId xmlns:a16="http://schemas.microsoft.com/office/drawing/2014/main" id="{748E70AF-4C25-4806-AEAB-B34C867BEF67}"/>
                </a:ext>
              </a:extLst>
            </p:cNvPr>
            <p:cNvSpPr/>
            <p:nvPr/>
          </p:nvSpPr>
          <p:spPr>
            <a:xfrm>
              <a:off x="2735994" y="2965173"/>
              <a:ext cx="1953336" cy="1744411"/>
            </a:xfrm>
            <a:prstGeom prst="hexagon">
              <a:avLst/>
            </a:prstGeom>
            <a:solidFill>
              <a:schemeClr val="accent1">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bg1"/>
                  </a:solidFill>
                </a:ln>
                <a:solidFill>
                  <a:schemeClr val="tx2">
                    <a:lumMod val="50000"/>
                  </a:schemeClr>
                </a:solidFill>
                <a:effectLst>
                  <a:outerShdw blurRad="38100" dist="38100" dir="2700000" algn="tl">
                    <a:srgbClr val="000000">
                      <a:alpha val="43137"/>
                    </a:srgbClr>
                  </a:outerShdw>
                </a:effectLst>
              </a:endParaRPr>
            </a:p>
          </p:txBody>
        </p:sp>
        <p:sp>
          <p:nvSpPr>
            <p:cNvPr id="46" name="Metin kutusu 45">
              <a:extLst>
                <a:ext uri="{FF2B5EF4-FFF2-40B4-BE49-F238E27FC236}">
                  <a16:creationId xmlns:a16="http://schemas.microsoft.com/office/drawing/2014/main" id="{9C155EDF-A745-4F65-BBCD-875167C37234}"/>
                </a:ext>
              </a:extLst>
            </p:cNvPr>
            <p:cNvSpPr txBox="1"/>
            <p:nvPr/>
          </p:nvSpPr>
          <p:spPr>
            <a:xfrm>
              <a:off x="2992075" y="3338395"/>
              <a:ext cx="1441173" cy="923330"/>
            </a:xfrm>
            <a:prstGeom prst="rect">
              <a:avLst/>
            </a:prstGeom>
            <a:noFill/>
          </p:spPr>
          <p:txBody>
            <a:bodyPr wrap="square" rtlCol="0">
              <a:spAutoFit/>
            </a:bodyPr>
            <a:lstStyle/>
            <a:p>
              <a:pPr algn="ctr"/>
              <a:r>
                <a:rPr lang="tr-TR" dirty="0">
                  <a:effectLst>
                    <a:outerShdw blurRad="38100" dist="38100" dir="2700000" algn="tl">
                      <a:srgbClr val="000000">
                        <a:alpha val="43137"/>
                      </a:srgbClr>
                    </a:outerShdw>
                  </a:effectLst>
                </a:rPr>
                <a:t>Sağlık Kurumları Yönetimi Etiği</a:t>
              </a:r>
            </a:p>
          </p:txBody>
        </p:sp>
      </p:grpSp>
      <p:sp>
        <p:nvSpPr>
          <p:cNvPr id="48" name="Metin kutusu 47">
            <a:extLst>
              <a:ext uri="{FF2B5EF4-FFF2-40B4-BE49-F238E27FC236}">
                <a16:creationId xmlns:a16="http://schemas.microsoft.com/office/drawing/2014/main" id="{BCC26C87-6CDF-42FD-8C0F-90440AB5A065}"/>
              </a:ext>
            </a:extLst>
          </p:cNvPr>
          <p:cNvSpPr txBox="1"/>
          <p:nvPr/>
        </p:nvSpPr>
        <p:spPr>
          <a:xfrm>
            <a:off x="1211063" y="2916818"/>
            <a:ext cx="4775253" cy="2728439"/>
          </a:xfrm>
          <a:prstGeom prst="rect">
            <a:avLst/>
          </a:prstGeom>
          <a:solidFill>
            <a:schemeClr val="bg1"/>
          </a:solidFill>
        </p:spPr>
        <p:txBody>
          <a:bodyPr wrap="square" rtlCol="0">
            <a:spAutoFit/>
          </a:bodyPr>
          <a:lstStyle/>
          <a:p>
            <a:pPr lvl="0" algn="just">
              <a:lnSpc>
                <a:spcPct val="95000"/>
              </a:lnSpc>
              <a:spcAft>
                <a:spcPts val="1000"/>
              </a:spcAft>
              <a:tabLst>
                <a:tab pos="198120" algn="l"/>
              </a:tabLst>
            </a:pPr>
            <a:r>
              <a:rPr lang="tr-TR" sz="1400" dirty="0">
                <a:effectLst/>
                <a:latin typeface="Calibri" panose="020F0502020204030204" pitchFamily="34" charset="0"/>
                <a:ea typeface="Calibri" panose="020F0502020204030204" pitchFamily="34" charset="0"/>
                <a:cs typeface="Times New Roman" panose="02020603050405020304" pitchFamily="18" charset="0"/>
              </a:rPr>
              <a:t>Sağlık kurumları yöneticisi</a:t>
            </a:r>
          </a:p>
          <a:p>
            <a:pPr marL="342900" lvl="0" indent="-342900" algn="just">
              <a:lnSpc>
                <a:spcPct val="95000"/>
              </a:lnSpc>
              <a:spcAft>
                <a:spcPts val="1000"/>
              </a:spcAft>
              <a:buFont typeface="Wingdings" panose="05000000000000000000" pitchFamily="2" charset="2"/>
              <a:buChar char=""/>
              <a:tabLst>
                <a:tab pos="198120" algn="l"/>
              </a:tabLst>
            </a:pPr>
            <a:r>
              <a:rPr lang="tr-TR" sz="1400" dirty="0">
                <a:effectLst/>
                <a:latin typeface="Calibri" panose="020F0502020204030204" pitchFamily="34" charset="0"/>
                <a:ea typeface="Calibri" panose="020F0502020204030204" pitchFamily="34" charset="0"/>
                <a:cs typeface="Times New Roman" panose="02020603050405020304" pitchFamily="18" charset="0"/>
              </a:rPr>
              <a:t>Hasta ve hizmet edilen diğer insanları; hakları, olanakları, sorumlulukları ve mevcut tıbbi hizmetlerin riskleri konusunda aydınlatan bir hizmet sürecinin yaratılması için çalışacaktır,</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95000"/>
              </a:lnSpc>
              <a:spcAft>
                <a:spcPts val="1000"/>
              </a:spcAft>
              <a:buFont typeface="Wingdings" panose="05000000000000000000" pitchFamily="2" charset="2"/>
              <a:buChar char=""/>
              <a:tabLst>
                <a:tab pos="198120" algn="l"/>
              </a:tabLst>
            </a:pPr>
            <a:r>
              <a:rPr lang="tr-TR" sz="1400" dirty="0">
                <a:effectLst/>
                <a:latin typeface="Calibri" panose="020F0502020204030204" pitchFamily="34" charset="0"/>
                <a:ea typeface="Calibri" panose="020F0502020204030204" pitchFamily="34" charset="0"/>
                <a:cs typeface="Times New Roman" panose="02020603050405020304" pitchFamily="18" charset="0"/>
              </a:rPr>
              <a:t>Hasta ve hizmet edilen diğer insanların özerkliğini ve bağımsız karar vermelerini sağlayan tedavi süreci için çalışacaktır,</a:t>
            </a:r>
          </a:p>
          <a:p>
            <a:pPr marL="342900" lvl="0" indent="-342900" algn="just">
              <a:lnSpc>
                <a:spcPct val="95000"/>
              </a:lnSpc>
              <a:spcAft>
                <a:spcPts val="1000"/>
              </a:spcAft>
              <a:buFont typeface="Wingdings" panose="05000000000000000000" pitchFamily="2" charset="2"/>
              <a:buChar char=""/>
              <a:tabLst>
                <a:tab pos="198120" algn="l"/>
              </a:tabLst>
            </a:pPr>
            <a:r>
              <a:rPr lang="tr-TR" sz="1400" dirty="0">
                <a:effectLst/>
                <a:latin typeface="Calibri" panose="020F0502020204030204" pitchFamily="34" charset="0"/>
                <a:ea typeface="Calibri" panose="020F0502020204030204" pitchFamily="34" charset="0"/>
              </a:rPr>
              <a:t>Hasta ve hizmet edilen diğer insanların güvenliğini ve mahremiyetini koruyan prosedürlerin oluşması için çalışacaktır</a:t>
            </a:r>
            <a:endParaRPr lang="tr-TR" sz="1400" dirty="0"/>
          </a:p>
        </p:txBody>
      </p:sp>
      <p:sp>
        <p:nvSpPr>
          <p:cNvPr id="53" name="Metin kutusu 52">
            <a:extLst>
              <a:ext uri="{FF2B5EF4-FFF2-40B4-BE49-F238E27FC236}">
                <a16:creationId xmlns:a16="http://schemas.microsoft.com/office/drawing/2014/main" id="{CCCAD849-941D-4959-B7F8-B2164D76FDE2}"/>
              </a:ext>
            </a:extLst>
          </p:cNvPr>
          <p:cNvSpPr txBox="1"/>
          <p:nvPr/>
        </p:nvSpPr>
        <p:spPr>
          <a:xfrm>
            <a:off x="724853" y="2470558"/>
            <a:ext cx="5451505" cy="3522503"/>
          </a:xfrm>
          <a:prstGeom prst="rect">
            <a:avLst/>
          </a:prstGeom>
          <a:solidFill>
            <a:schemeClr val="bg1"/>
          </a:solidFill>
        </p:spPr>
        <p:txBody>
          <a:bodyPr wrap="square" rtlCol="0">
            <a:spAutoFit/>
          </a:bodyPr>
          <a:lstStyle/>
          <a:p>
            <a:pPr lvl="0" algn="just">
              <a:lnSpc>
                <a:spcPct val="95000"/>
              </a:lnSpc>
              <a:spcAft>
                <a:spcPts val="1000"/>
              </a:spcAft>
              <a:tabLst>
                <a:tab pos="198120" algn="l"/>
              </a:tabLst>
            </a:pPr>
            <a:r>
              <a:rPr lang="tr-TR" sz="1400" dirty="0">
                <a:effectLst/>
                <a:latin typeface="Calibri" panose="020F0502020204030204" pitchFamily="34" charset="0"/>
                <a:ea typeface="Calibri" panose="020F0502020204030204" pitchFamily="34" charset="0"/>
                <a:cs typeface="Times New Roman" panose="02020603050405020304" pitchFamily="18" charset="0"/>
              </a:rPr>
              <a:t>Sağlık kurumları yöneticisi</a:t>
            </a:r>
          </a:p>
          <a:p>
            <a:pPr marL="342900" lvl="0" indent="-342900" algn="just">
              <a:lnSpc>
                <a:spcPct val="95000"/>
              </a:lnSpc>
              <a:spcAft>
                <a:spcPts val="1000"/>
              </a:spcAft>
              <a:buFont typeface="Wingdings" panose="05000000000000000000" pitchFamily="2" charset="2"/>
              <a:buChar char=""/>
            </a:pPr>
            <a:r>
              <a:rPr lang="tr-TR" sz="1400" dirty="0">
                <a:effectLst/>
                <a:latin typeface="Calibri" panose="020F0502020204030204" pitchFamily="34" charset="0"/>
                <a:ea typeface="Calibri" panose="020F0502020204030204" pitchFamily="34" charset="0"/>
                <a:cs typeface="Times New Roman" panose="02020603050405020304" pitchFamily="18" charset="0"/>
              </a:rPr>
              <a:t>Sağlık kurumları yönetimi mesleğinin değerlerini, ahlak kurallarını ve misyonunu göz önünde tutacaktır,</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95000"/>
              </a:lnSpc>
              <a:spcAft>
                <a:spcPts val="1000"/>
              </a:spcAft>
              <a:buFont typeface="Wingdings" panose="05000000000000000000" pitchFamily="2" charset="2"/>
              <a:buChar char=""/>
            </a:pPr>
            <a:r>
              <a:rPr lang="tr-TR" sz="1400" dirty="0">
                <a:effectLst/>
                <a:latin typeface="Calibri" panose="020F0502020204030204" pitchFamily="34" charset="0"/>
                <a:ea typeface="Calibri" panose="020F0502020204030204" pitchFamily="34" charset="0"/>
                <a:cs typeface="Times New Roman" panose="02020603050405020304" pitchFamily="18" charset="0"/>
              </a:rPr>
              <a:t>Kişisel ve mesleki faaliyetlerini, mesleğe yakışır tarzda, dürüst, doğru, saygılı ve adil biçimde yürütecektir,</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95000"/>
              </a:lnSpc>
              <a:spcAft>
                <a:spcPts val="1000"/>
              </a:spcAft>
              <a:buFont typeface="Wingdings" panose="05000000000000000000" pitchFamily="2" charset="2"/>
              <a:buChar char=""/>
            </a:pPr>
            <a:r>
              <a:rPr lang="tr-TR" sz="1400" dirty="0">
                <a:effectLst/>
                <a:latin typeface="Calibri" panose="020F0502020204030204" pitchFamily="34" charset="0"/>
                <a:ea typeface="Calibri" panose="020F0502020204030204" pitchFamily="34" charset="0"/>
                <a:cs typeface="Times New Roman" panose="02020603050405020304" pitchFamily="18" charset="0"/>
              </a:rPr>
              <a:t>Kişisel mesleki eğitim ve geliştirme programını sürekli uygulayarak, sağlık kurumları yönetimi alanındaki yeterliliğini ve uzmanlığını geliştirecektir,</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95000"/>
              </a:lnSpc>
              <a:spcAft>
                <a:spcPts val="1000"/>
              </a:spcAft>
              <a:buFont typeface="Wingdings" panose="05000000000000000000" pitchFamily="2" charset="2"/>
              <a:buChar char=""/>
            </a:pPr>
            <a:r>
              <a:rPr lang="tr-TR" sz="1400" dirty="0">
                <a:effectLst/>
                <a:latin typeface="Calibri" panose="020F0502020204030204" pitchFamily="34" charset="0"/>
                <a:ea typeface="Calibri" panose="020F0502020204030204" pitchFamily="34" charset="0"/>
                <a:cs typeface="Times New Roman" panose="02020603050405020304" pitchFamily="18" charset="0"/>
              </a:rPr>
              <a:t>Kişisel kazanç amacıyla mesleki ilişkilerini istismar etmeyecektir,</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95000"/>
              </a:lnSpc>
              <a:spcAft>
                <a:spcPts val="1000"/>
              </a:spcAft>
              <a:buFont typeface="Wingdings" panose="05000000000000000000" pitchFamily="2" charset="2"/>
              <a:buChar char=""/>
            </a:pPr>
            <a:r>
              <a:rPr lang="tr-TR" sz="1400" dirty="0">
                <a:effectLst/>
                <a:latin typeface="Calibri" panose="020F0502020204030204" pitchFamily="34" charset="0"/>
                <a:ea typeface="Calibri" panose="020F0502020204030204" pitchFamily="34" charset="0"/>
                <a:cs typeface="Times New Roman" panose="02020603050405020304" pitchFamily="18" charset="0"/>
              </a:rPr>
              <a:t>Kişisel çıkar için değil, mesleğin çıkarları için bu etik kurallara uyacaktır,</a:t>
            </a:r>
          </a:p>
          <a:p>
            <a:pPr marL="342900" lvl="0" indent="-342900">
              <a:lnSpc>
                <a:spcPct val="95000"/>
              </a:lnSpc>
              <a:spcAft>
                <a:spcPts val="1000"/>
              </a:spcAft>
              <a:buFont typeface="Wingdings" panose="05000000000000000000" pitchFamily="2" charset="2"/>
              <a:buChar char=""/>
            </a:pPr>
            <a:r>
              <a:rPr lang="tr-TR" sz="1400" dirty="0">
                <a:effectLst/>
                <a:latin typeface="Calibri" panose="020F0502020204030204" pitchFamily="34" charset="0"/>
                <a:ea typeface="Calibri" panose="020F0502020204030204" pitchFamily="34" charset="0"/>
              </a:rPr>
              <a:t>Halkı bilgilendirme programları aracılığı ile mesleğin saygınlığını ve imajını geliştirecektir.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5" name="Metin kutusu 54">
            <a:extLst>
              <a:ext uri="{FF2B5EF4-FFF2-40B4-BE49-F238E27FC236}">
                <a16:creationId xmlns:a16="http://schemas.microsoft.com/office/drawing/2014/main" id="{0728F4E0-6EF3-46BD-B46E-DA748E1CD09C}"/>
              </a:ext>
            </a:extLst>
          </p:cNvPr>
          <p:cNvSpPr txBox="1"/>
          <p:nvPr/>
        </p:nvSpPr>
        <p:spPr>
          <a:xfrm>
            <a:off x="1074254" y="3442219"/>
            <a:ext cx="4974828" cy="2114425"/>
          </a:xfrm>
          <a:prstGeom prst="rect">
            <a:avLst/>
          </a:prstGeom>
          <a:solidFill>
            <a:schemeClr val="bg1"/>
          </a:solidFill>
        </p:spPr>
        <p:txBody>
          <a:bodyPr wrap="square" rtlCol="0">
            <a:spAutoFit/>
          </a:bodyPr>
          <a:lstStyle/>
          <a:p>
            <a:pPr lvl="0" algn="just">
              <a:lnSpc>
                <a:spcPct val="95000"/>
              </a:lnSpc>
              <a:spcAft>
                <a:spcPts val="1000"/>
              </a:spcAft>
              <a:tabLst>
                <a:tab pos="198120" algn="l"/>
              </a:tabLst>
            </a:pPr>
            <a:r>
              <a:rPr lang="tr-TR" sz="1400" dirty="0">
                <a:effectLst/>
                <a:latin typeface="Calibri" panose="020F0502020204030204" pitchFamily="34" charset="0"/>
                <a:ea typeface="Calibri" panose="020F0502020204030204" pitchFamily="34" charset="0"/>
                <a:cs typeface="Times New Roman" panose="02020603050405020304" pitchFamily="18" charset="0"/>
              </a:rPr>
              <a:t>Sağlık kurumları yöneticisi</a:t>
            </a:r>
          </a:p>
          <a:p>
            <a:pPr marL="342900" lvl="0" indent="-342900" algn="just">
              <a:lnSpc>
                <a:spcPct val="95000"/>
              </a:lnSpc>
              <a:spcAft>
                <a:spcPts val="1000"/>
              </a:spcAft>
              <a:buFont typeface="Wingdings" panose="05000000000000000000" pitchFamily="2" charset="2"/>
              <a:buChar char=""/>
            </a:pPr>
            <a:r>
              <a:rPr lang="tr-TR" sz="1400" dirty="0">
                <a:effectLst/>
                <a:latin typeface="Calibri" panose="020F0502020204030204" pitchFamily="34" charset="0"/>
                <a:ea typeface="Calibri" panose="020F0502020204030204" pitchFamily="34" charset="0"/>
                <a:cs typeface="Times New Roman" panose="02020603050405020304" pitchFamily="18" charset="0"/>
              </a:rPr>
              <a:t>Toplumun sağlık gereksinimini belirlemeye ve karşılamaya çalışacaktır,</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95000"/>
              </a:lnSpc>
              <a:spcAft>
                <a:spcPts val="1000"/>
              </a:spcAft>
              <a:buFont typeface="Wingdings" panose="05000000000000000000" pitchFamily="2" charset="2"/>
              <a:buChar char=""/>
            </a:pPr>
            <a:r>
              <a:rPr lang="tr-TR" sz="1400" dirty="0">
                <a:effectLst/>
                <a:latin typeface="Calibri" panose="020F0502020204030204" pitchFamily="34" charset="0"/>
                <a:ea typeface="Calibri" panose="020F0502020204030204" pitchFamily="34" charset="0"/>
                <a:cs typeface="Times New Roman" panose="02020603050405020304" pitchFamily="18" charset="0"/>
              </a:rPr>
              <a:t>Sağlık hizmetleri politikası hakkında toplumla diyalog kuracak ve toplumun sağlık statüsünü ve topluma sunulan hizmetlerin kalitesini geliştirmeye yönelik önerileri savunacaktır,</a:t>
            </a:r>
          </a:p>
          <a:p>
            <a:pPr marL="342900" lvl="0" indent="-342900" algn="just">
              <a:lnSpc>
                <a:spcPct val="95000"/>
              </a:lnSpc>
              <a:spcAft>
                <a:spcPts val="1000"/>
              </a:spcAft>
              <a:buFont typeface="Wingdings" panose="05000000000000000000" pitchFamily="2" charset="2"/>
              <a:buChar char=""/>
            </a:pPr>
            <a:r>
              <a:rPr lang="tr-TR" sz="1400" dirty="0">
                <a:effectLst/>
                <a:latin typeface="Calibri" panose="020F0502020204030204" pitchFamily="34" charset="0"/>
                <a:ea typeface="Calibri" panose="020F0502020204030204" pitchFamily="34" charset="0"/>
              </a:rPr>
              <a:t>Yönetsel kararların, toplumda yaratacağı uzun ve kısa dönemli etkileri göz önünde tutacaktır.</a:t>
            </a:r>
            <a:endParaRPr lang="tr-TR" sz="1100" dirty="0"/>
          </a:p>
        </p:txBody>
      </p:sp>
      <p:sp>
        <p:nvSpPr>
          <p:cNvPr id="56" name="Metin kutusu 55">
            <a:extLst>
              <a:ext uri="{FF2B5EF4-FFF2-40B4-BE49-F238E27FC236}">
                <a16:creationId xmlns:a16="http://schemas.microsoft.com/office/drawing/2014/main" id="{1AE9C11D-537C-46D9-8D3F-455D1217B6FD}"/>
              </a:ext>
            </a:extLst>
          </p:cNvPr>
          <p:cNvSpPr txBox="1"/>
          <p:nvPr/>
        </p:nvSpPr>
        <p:spPr>
          <a:xfrm>
            <a:off x="1105987" y="3519023"/>
            <a:ext cx="4974828" cy="1909754"/>
          </a:xfrm>
          <a:prstGeom prst="rect">
            <a:avLst/>
          </a:prstGeom>
          <a:solidFill>
            <a:schemeClr val="bg1"/>
          </a:solidFill>
        </p:spPr>
        <p:txBody>
          <a:bodyPr wrap="square" rtlCol="0">
            <a:spAutoFit/>
          </a:bodyPr>
          <a:lstStyle/>
          <a:p>
            <a:pPr lvl="0" algn="just">
              <a:lnSpc>
                <a:spcPct val="95000"/>
              </a:lnSpc>
              <a:spcAft>
                <a:spcPts val="1000"/>
              </a:spcAft>
              <a:tabLst>
                <a:tab pos="198120" algn="l"/>
              </a:tabLst>
            </a:pPr>
            <a:r>
              <a:rPr lang="tr-TR" sz="1400" dirty="0">
                <a:effectLst/>
                <a:latin typeface="Calibri" panose="020F0502020204030204" pitchFamily="34" charset="0"/>
                <a:ea typeface="Calibri" panose="020F0502020204030204" pitchFamily="34" charset="0"/>
                <a:cs typeface="Times New Roman" panose="02020603050405020304" pitchFamily="18" charset="0"/>
              </a:rPr>
              <a:t>Sağlık kurumları yöneticisi</a:t>
            </a:r>
          </a:p>
          <a:p>
            <a:pPr marL="342900" lvl="0" indent="-342900" algn="just">
              <a:lnSpc>
                <a:spcPct val="95000"/>
              </a:lnSpc>
              <a:spcAft>
                <a:spcPts val="1000"/>
              </a:spcAft>
              <a:buFont typeface="Wingdings" panose="05000000000000000000" pitchFamily="2" charset="2"/>
              <a:buChar char=""/>
            </a:pPr>
            <a:r>
              <a:rPr lang="tr-TR" sz="1400" dirty="0">
                <a:effectLst/>
                <a:latin typeface="Calibri" panose="020F0502020204030204" pitchFamily="34" charset="0"/>
                <a:ea typeface="Calibri" panose="020F0502020204030204" pitchFamily="34" charset="0"/>
                <a:cs typeface="Times New Roman" panose="02020603050405020304" pitchFamily="18" charset="0"/>
              </a:rPr>
              <a:t>Kurumsal felsefeyle uyumlu biçimde hasta ve diğer hizmet edilen insanların davranışlarına saygı gösterecektir,</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95000"/>
              </a:lnSpc>
              <a:spcAft>
                <a:spcPts val="1000"/>
              </a:spcAft>
              <a:buFont typeface="Wingdings" panose="05000000000000000000" pitchFamily="2" charset="2"/>
              <a:buChar char=""/>
            </a:pPr>
            <a:r>
              <a:rPr lang="tr-TR" sz="1400" dirty="0">
                <a:effectLst/>
                <a:latin typeface="Calibri" panose="020F0502020204030204" pitchFamily="34" charset="0"/>
                <a:ea typeface="Calibri" panose="020F0502020204030204" pitchFamily="34" charset="0"/>
                <a:cs typeface="Times New Roman" panose="02020603050405020304" pitchFamily="18" charset="0"/>
              </a:rPr>
              <a:t>Kurumsal ve mesleki iletişimde inanılır olacak ve yanlış, yanıltıcı ve yalan bilgi aktarmaktan kaçınacaktır.</a:t>
            </a:r>
          </a:p>
          <a:p>
            <a:pPr marL="342900" lvl="0" indent="-342900" algn="just">
              <a:lnSpc>
                <a:spcPct val="95000"/>
              </a:lnSpc>
              <a:spcAft>
                <a:spcPts val="1000"/>
              </a:spcAft>
              <a:buFont typeface="Wingdings" panose="05000000000000000000" pitchFamily="2" charset="2"/>
              <a:buChar char=""/>
            </a:pPr>
            <a:r>
              <a:rPr lang="tr-TR" sz="1400" dirty="0">
                <a:effectLst/>
                <a:latin typeface="Calibri" panose="020F0502020204030204" pitchFamily="34" charset="0"/>
                <a:ea typeface="Calibri" panose="020F0502020204030204" pitchFamily="34" charset="0"/>
              </a:rPr>
              <a:t>Yönetsel standartların ve etkili yöneticilik tekniklerinin uygulanması ve geliştirilmesi için önderlik yapacaktır.</a:t>
            </a:r>
            <a:endParaRPr lang="tr-TR" sz="1000" dirty="0"/>
          </a:p>
        </p:txBody>
      </p:sp>
      <p:sp>
        <p:nvSpPr>
          <p:cNvPr id="57" name="Metin kutusu 56">
            <a:extLst>
              <a:ext uri="{FF2B5EF4-FFF2-40B4-BE49-F238E27FC236}">
                <a16:creationId xmlns:a16="http://schemas.microsoft.com/office/drawing/2014/main" id="{EF699319-5413-4525-AE10-3DC577FC66E5}"/>
              </a:ext>
            </a:extLst>
          </p:cNvPr>
          <p:cNvSpPr txBox="1"/>
          <p:nvPr/>
        </p:nvSpPr>
        <p:spPr>
          <a:xfrm>
            <a:off x="795385" y="2770364"/>
            <a:ext cx="4974828" cy="2523768"/>
          </a:xfrm>
          <a:prstGeom prst="rect">
            <a:avLst/>
          </a:prstGeom>
          <a:solidFill>
            <a:schemeClr val="bg1"/>
          </a:solidFill>
        </p:spPr>
        <p:txBody>
          <a:bodyPr wrap="square" rtlCol="0">
            <a:spAutoFit/>
          </a:bodyPr>
          <a:lstStyle/>
          <a:p>
            <a:pPr lvl="0" algn="just">
              <a:lnSpc>
                <a:spcPct val="95000"/>
              </a:lnSpc>
              <a:spcAft>
                <a:spcPts val="1000"/>
              </a:spcAft>
              <a:tabLst>
                <a:tab pos="198120" algn="l"/>
              </a:tabLst>
            </a:pPr>
            <a:r>
              <a:rPr lang="tr-TR" sz="1400" dirty="0">
                <a:effectLst/>
                <a:latin typeface="Calibri" panose="020F0502020204030204" pitchFamily="34" charset="0"/>
                <a:ea typeface="Calibri" panose="020F0502020204030204" pitchFamily="34" charset="0"/>
                <a:cs typeface="Times New Roman" panose="02020603050405020304" pitchFamily="18" charset="0"/>
              </a:rPr>
              <a:t>Sağlık kurumları yöneticisi</a:t>
            </a:r>
          </a:p>
          <a:p>
            <a:pPr marL="342900" lvl="0" indent="-342900" algn="just">
              <a:lnSpc>
                <a:spcPct val="95000"/>
              </a:lnSpc>
              <a:spcAft>
                <a:spcPts val="1000"/>
              </a:spcAft>
              <a:buFont typeface="Wingdings" panose="05000000000000000000" pitchFamily="2" charset="2"/>
              <a:buChar char=""/>
            </a:pPr>
            <a:r>
              <a:rPr lang="tr-TR" sz="1400" dirty="0">
                <a:effectLst/>
                <a:latin typeface="Calibri" panose="020F0502020204030204" pitchFamily="34" charset="0"/>
                <a:ea typeface="Calibri" panose="020F0502020204030204" pitchFamily="34" charset="0"/>
                <a:cs typeface="Times New Roman" panose="02020603050405020304" pitchFamily="18" charset="0"/>
              </a:rPr>
              <a:t>Personelin etik davranış ve faaliyet göstermesini sağlayan bir iş ortamı yaratacaktır,</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95000"/>
              </a:lnSpc>
              <a:spcAft>
                <a:spcPts val="1000"/>
              </a:spcAft>
              <a:buFont typeface="Wingdings" panose="05000000000000000000" pitchFamily="2" charset="2"/>
              <a:buChar char=""/>
            </a:pPr>
            <a:r>
              <a:rPr lang="tr-TR" sz="1400" dirty="0">
                <a:effectLst/>
                <a:latin typeface="Calibri" panose="020F0502020204030204" pitchFamily="34" charset="0"/>
                <a:ea typeface="Calibri" panose="020F0502020204030204" pitchFamily="34" charset="0"/>
                <a:cs typeface="Times New Roman" panose="02020603050405020304" pitchFamily="18" charset="0"/>
              </a:rPr>
              <a:t>Personelin etik konularla ilgili görüşlerini açık biçimde ifade edebilmesi, bu konularda personelin tartışma ve sorgulama yapabilmesi için gerekli mekanizmaları oluşturacaktır,</a:t>
            </a:r>
          </a:p>
          <a:p>
            <a:pPr marL="342900" lvl="0" indent="-342900" algn="just">
              <a:lnSpc>
                <a:spcPct val="95000"/>
              </a:lnSpc>
              <a:spcAft>
                <a:spcPts val="1000"/>
              </a:spcAft>
              <a:buFont typeface="Wingdings" panose="05000000000000000000" pitchFamily="2" charset="2"/>
              <a:buChar char=""/>
            </a:pPr>
            <a:r>
              <a:rPr lang="tr-TR" sz="1400" dirty="0">
                <a:effectLst/>
                <a:latin typeface="Calibri" panose="020F0502020204030204" pitchFamily="34" charset="0"/>
                <a:ea typeface="Calibri" panose="020F0502020204030204" pitchFamily="34" charset="0"/>
              </a:rPr>
              <a:t>Cinsel ve diğer taciz türlerinin bulunmadığı, ırk, dil, din, inanç, etnik köken, yaş, cinsiyet ve sakatlık durumuna dayalı bir ayrımcılığın var olmadığı, etik ve yasal olmayan işi yapmaları için personelin tehdit edilmediği iş ortamı yaratacaktır..</a:t>
            </a:r>
            <a:endParaRPr lang="tr-TR" sz="1400" dirty="0"/>
          </a:p>
        </p:txBody>
      </p:sp>
      <p:sp>
        <p:nvSpPr>
          <p:cNvPr id="58" name="Metin kutusu 57">
            <a:extLst>
              <a:ext uri="{FF2B5EF4-FFF2-40B4-BE49-F238E27FC236}">
                <a16:creationId xmlns:a16="http://schemas.microsoft.com/office/drawing/2014/main" id="{9C22A690-073B-4D6E-AC0D-DBF64C7D0808}"/>
              </a:ext>
            </a:extLst>
          </p:cNvPr>
          <p:cNvSpPr txBox="1"/>
          <p:nvPr/>
        </p:nvSpPr>
        <p:spPr>
          <a:xfrm>
            <a:off x="383630" y="1476804"/>
            <a:ext cx="5743576" cy="5308633"/>
          </a:xfrm>
          <a:prstGeom prst="rect">
            <a:avLst/>
          </a:prstGeom>
          <a:solidFill>
            <a:schemeClr val="bg1"/>
          </a:solidFill>
        </p:spPr>
        <p:txBody>
          <a:bodyPr wrap="square" rtlCol="0">
            <a:spAutoFit/>
          </a:bodyPr>
          <a:lstStyle/>
          <a:p>
            <a:pPr lvl="0" algn="just">
              <a:lnSpc>
                <a:spcPct val="95000"/>
              </a:lnSpc>
              <a:spcAft>
                <a:spcPts val="1000"/>
              </a:spcAft>
              <a:tabLst>
                <a:tab pos="198120" algn="l"/>
              </a:tabLst>
            </a:pPr>
            <a:r>
              <a:rPr lang="tr-TR" sz="1400" dirty="0">
                <a:effectLst/>
                <a:latin typeface="Calibri" panose="020F0502020204030204" pitchFamily="34" charset="0"/>
                <a:ea typeface="Calibri" panose="020F0502020204030204" pitchFamily="34" charset="0"/>
                <a:cs typeface="Times New Roman" panose="02020603050405020304" pitchFamily="18" charset="0"/>
              </a:rPr>
              <a:t>Sağlık kurumları yöneticisi</a:t>
            </a:r>
          </a:p>
          <a:p>
            <a:pPr marL="342900" lvl="0" indent="-342900" algn="just">
              <a:lnSpc>
                <a:spcPct val="95000"/>
              </a:lnSpc>
              <a:spcAft>
                <a:spcPts val="1000"/>
              </a:spcAft>
              <a:buFont typeface="Wingdings" panose="05000000000000000000" pitchFamily="2" charset="2"/>
              <a:buChar char=""/>
              <a:tabLst>
                <a:tab pos="107950" algn="l"/>
              </a:tabLst>
            </a:pPr>
            <a:r>
              <a:rPr lang="tr-TR" sz="1400" dirty="0">
                <a:effectLst/>
                <a:latin typeface="Calibri" panose="020F0502020204030204" pitchFamily="34" charset="0"/>
                <a:ea typeface="Calibri" panose="020F0502020204030204" pitchFamily="34" charset="0"/>
                <a:cs typeface="Times New Roman" panose="02020603050405020304" pitchFamily="18" charset="0"/>
              </a:rPr>
              <a:t>Potansiyel veya fiili çıkar çatışmalarına yol açabilecek, doğrudan veya dolaylı şahsi çıkar yaratacak durumlar için yetkisini kullanmayacaktır, </a:t>
            </a:r>
          </a:p>
          <a:p>
            <a:pPr marL="342900" lvl="0" indent="-342900" algn="just">
              <a:lnSpc>
                <a:spcPct val="95000"/>
              </a:lnSpc>
              <a:spcAft>
                <a:spcPts val="1000"/>
              </a:spcAft>
              <a:buFont typeface="Wingdings" panose="05000000000000000000" pitchFamily="2" charset="2"/>
              <a:buChar char=""/>
              <a:tabLst>
                <a:tab pos="107950" algn="l"/>
              </a:tabLst>
            </a:pPr>
            <a:r>
              <a:rPr lang="tr-TR" sz="1400" dirty="0">
                <a:latin typeface="Calibri" panose="020F0502020204030204" pitchFamily="34" charset="0"/>
                <a:ea typeface="Calibri" panose="020F0502020204030204" pitchFamily="34" charset="0"/>
                <a:cs typeface="Times New Roman" panose="02020603050405020304" pitchFamily="18" charset="0"/>
              </a:rPr>
              <a:t> </a:t>
            </a:r>
            <a:r>
              <a:rPr lang="tr-TR" sz="1400" dirty="0">
                <a:effectLst/>
                <a:latin typeface="Calibri" panose="020F0502020204030204" pitchFamily="34" charset="0"/>
                <a:ea typeface="Calibri" panose="020F0502020204030204" pitchFamily="34" charset="0"/>
              </a:rPr>
              <a:t>Yönetsel kararlarını etkileyecek her hangi bir hediye veya çıkarı kabul etmeyecektir. </a:t>
            </a:r>
          </a:p>
          <a:p>
            <a:pPr marL="342900" lvl="0" indent="-342900" algn="just">
              <a:lnSpc>
                <a:spcPct val="95000"/>
              </a:lnSpc>
              <a:spcAft>
                <a:spcPts val="1000"/>
              </a:spcAft>
              <a:buFont typeface="Wingdings" panose="05000000000000000000" pitchFamily="2" charset="2"/>
              <a:buChar char=""/>
              <a:tabLst>
                <a:tab pos="107950" algn="l"/>
              </a:tabLst>
            </a:pPr>
            <a:endParaRPr lang="tr-TR" sz="1400" dirty="0">
              <a:latin typeface="Calibri" panose="020F0502020204030204" pitchFamily="34" charset="0"/>
            </a:endParaRPr>
          </a:p>
          <a:p>
            <a:pPr marL="342900" lvl="0" indent="-342900" algn="just">
              <a:lnSpc>
                <a:spcPct val="95000"/>
              </a:lnSpc>
              <a:spcAft>
                <a:spcPts val="1000"/>
              </a:spcAft>
              <a:buFont typeface="Wingdings" panose="05000000000000000000" pitchFamily="2" charset="2"/>
              <a:buChar char=""/>
              <a:tabLst>
                <a:tab pos="107950" algn="l"/>
              </a:tabLst>
            </a:pPr>
            <a:endParaRPr lang="tr-TR" sz="1400" dirty="0">
              <a:latin typeface="Calibri" panose="020F0502020204030204" pitchFamily="34" charset="0"/>
            </a:endParaRPr>
          </a:p>
          <a:p>
            <a:pPr marL="342900" lvl="0" indent="-342900" algn="just">
              <a:lnSpc>
                <a:spcPct val="95000"/>
              </a:lnSpc>
              <a:spcAft>
                <a:spcPts val="1000"/>
              </a:spcAft>
              <a:buFont typeface="Wingdings" panose="05000000000000000000" pitchFamily="2" charset="2"/>
              <a:buChar char=""/>
              <a:tabLst>
                <a:tab pos="107950" algn="l"/>
              </a:tabLst>
            </a:pPr>
            <a:endParaRPr lang="tr-TR" sz="1400" dirty="0">
              <a:latin typeface="Calibri" panose="020F0502020204030204" pitchFamily="34" charset="0"/>
            </a:endParaRPr>
          </a:p>
          <a:p>
            <a:pPr marL="342900" lvl="0" indent="-342900" algn="just">
              <a:lnSpc>
                <a:spcPct val="95000"/>
              </a:lnSpc>
              <a:spcAft>
                <a:spcPts val="1000"/>
              </a:spcAft>
              <a:buFont typeface="Wingdings" panose="05000000000000000000" pitchFamily="2" charset="2"/>
              <a:buChar char=""/>
              <a:tabLst>
                <a:tab pos="107950" algn="l"/>
              </a:tabLst>
            </a:pPr>
            <a:endParaRPr lang="tr-TR" sz="1400" dirty="0">
              <a:latin typeface="Calibri" panose="020F0502020204030204" pitchFamily="34" charset="0"/>
            </a:endParaRPr>
          </a:p>
          <a:p>
            <a:pPr marL="342900" lvl="0" indent="-342900" algn="just">
              <a:lnSpc>
                <a:spcPct val="95000"/>
              </a:lnSpc>
              <a:spcAft>
                <a:spcPts val="1000"/>
              </a:spcAft>
              <a:buFont typeface="Wingdings" panose="05000000000000000000" pitchFamily="2" charset="2"/>
              <a:buChar char=""/>
              <a:tabLst>
                <a:tab pos="107950" algn="l"/>
              </a:tabLst>
            </a:pPr>
            <a:endParaRPr lang="tr-TR" sz="1400" dirty="0">
              <a:latin typeface="Calibri" panose="020F0502020204030204" pitchFamily="34" charset="0"/>
            </a:endParaRPr>
          </a:p>
          <a:p>
            <a:pPr marL="342900" lvl="0" indent="-342900" algn="just">
              <a:lnSpc>
                <a:spcPct val="95000"/>
              </a:lnSpc>
              <a:spcAft>
                <a:spcPts val="1000"/>
              </a:spcAft>
              <a:buFont typeface="Wingdings" panose="05000000000000000000" pitchFamily="2" charset="2"/>
              <a:buChar char=""/>
              <a:tabLst>
                <a:tab pos="107950" algn="l"/>
              </a:tabLst>
            </a:pPr>
            <a:endParaRPr lang="tr-TR" sz="1400" dirty="0">
              <a:latin typeface="Calibri" panose="020F0502020204030204" pitchFamily="34" charset="0"/>
            </a:endParaRPr>
          </a:p>
          <a:p>
            <a:pPr marL="342900" lvl="0" indent="-342900" algn="just">
              <a:lnSpc>
                <a:spcPct val="95000"/>
              </a:lnSpc>
              <a:spcAft>
                <a:spcPts val="1000"/>
              </a:spcAft>
              <a:buFont typeface="Wingdings" panose="05000000000000000000" pitchFamily="2" charset="2"/>
              <a:buChar char=""/>
              <a:tabLst>
                <a:tab pos="107950" algn="l"/>
              </a:tabLst>
            </a:pPr>
            <a:endParaRPr lang="tr-TR" sz="1400" dirty="0">
              <a:latin typeface="Calibri" panose="020F0502020204030204" pitchFamily="34" charset="0"/>
            </a:endParaRPr>
          </a:p>
          <a:p>
            <a:pPr marL="342900" lvl="0" indent="-342900" algn="just">
              <a:lnSpc>
                <a:spcPct val="95000"/>
              </a:lnSpc>
              <a:spcAft>
                <a:spcPts val="1000"/>
              </a:spcAft>
              <a:buFont typeface="Wingdings" panose="05000000000000000000" pitchFamily="2" charset="2"/>
              <a:buChar char=""/>
              <a:tabLst>
                <a:tab pos="107950" algn="l"/>
              </a:tabLst>
            </a:pPr>
            <a:endParaRPr lang="tr-TR" sz="1400" dirty="0">
              <a:latin typeface="Calibri" panose="020F0502020204030204" pitchFamily="34" charset="0"/>
            </a:endParaRPr>
          </a:p>
          <a:p>
            <a:pPr marL="342900" lvl="0" indent="-342900" algn="just">
              <a:lnSpc>
                <a:spcPct val="95000"/>
              </a:lnSpc>
              <a:spcAft>
                <a:spcPts val="1000"/>
              </a:spcAft>
              <a:buFont typeface="Wingdings" panose="05000000000000000000" pitchFamily="2" charset="2"/>
              <a:buChar char=""/>
              <a:tabLst>
                <a:tab pos="107950" algn="l"/>
              </a:tabLst>
            </a:pPr>
            <a:endParaRPr lang="tr-TR" sz="1400" dirty="0">
              <a:latin typeface="Calibri" panose="020F0502020204030204" pitchFamily="34" charset="0"/>
            </a:endParaRPr>
          </a:p>
          <a:p>
            <a:pPr lvl="0" algn="just">
              <a:lnSpc>
                <a:spcPct val="95000"/>
              </a:lnSpc>
              <a:spcAft>
                <a:spcPts val="1000"/>
              </a:spcAft>
              <a:tabLst>
                <a:tab pos="107950" algn="l"/>
              </a:tabLst>
            </a:pPr>
            <a:endParaRPr lang="tr-TR" sz="1400" dirty="0">
              <a:latin typeface="Calibri" panose="020F0502020204030204" pitchFamily="34" charset="0"/>
            </a:endParaRPr>
          </a:p>
          <a:p>
            <a:pPr marL="342900" lvl="0" indent="-342900" algn="just">
              <a:lnSpc>
                <a:spcPct val="95000"/>
              </a:lnSpc>
              <a:spcAft>
                <a:spcPts val="1000"/>
              </a:spcAft>
              <a:buFont typeface="Wingdings" panose="05000000000000000000" pitchFamily="2" charset="2"/>
              <a:buChar char=""/>
              <a:tabLst>
                <a:tab pos="107950" algn="l"/>
              </a:tabLst>
            </a:pPr>
            <a:endParaRPr lang="tr-TR" sz="1400" dirty="0">
              <a:latin typeface="Calibri" panose="020F0502020204030204" pitchFamily="34" charset="0"/>
            </a:endParaRPr>
          </a:p>
          <a:p>
            <a:pPr marL="342900" lvl="0" indent="-342900" algn="just">
              <a:lnSpc>
                <a:spcPct val="95000"/>
              </a:lnSpc>
              <a:spcAft>
                <a:spcPts val="1000"/>
              </a:spcAft>
              <a:buFont typeface="Wingdings" panose="05000000000000000000" pitchFamily="2" charset="2"/>
              <a:buChar char=""/>
              <a:tabLst>
                <a:tab pos="107950" algn="l"/>
              </a:tabLst>
            </a:pPr>
            <a:endParaRPr lang="tr-TR" sz="1000" dirty="0"/>
          </a:p>
        </p:txBody>
      </p:sp>
    </p:spTree>
    <p:extLst>
      <p:ext uri="{BB962C8B-B14F-4D97-AF65-F5344CB8AC3E}">
        <p14:creationId xmlns:p14="http://schemas.microsoft.com/office/powerpoint/2010/main" val="3500692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down)">
                                      <p:cBhvr>
                                        <p:cTn id="7" dur="500"/>
                                        <p:tgtEl>
                                          <p:spTgt spid="16"/>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48"/>
                                        </p:tgtEl>
                                        <p:attrNameLst>
                                          <p:attrName>style.visibility</p:attrName>
                                        </p:attrNameLst>
                                      </p:cBhvr>
                                      <p:to>
                                        <p:strVal val="visible"/>
                                      </p:to>
                                    </p:set>
                                    <p:animEffect transition="in" filter="wipe(up)">
                                      <p:cBhvr>
                                        <p:cTn id="10" dur="500"/>
                                        <p:tgtEl>
                                          <p:spTgt spid="48"/>
                                        </p:tgtEl>
                                      </p:cBhvr>
                                    </p:animEffect>
                                  </p:childTnLst>
                                  <p:subTnLst>
                                    <p:set>
                                      <p:cBhvr override="childStyle">
                                        <p:cTn dur="1" fill="hold" display="0" masterRel="nextClick" afterEffect="1"/>
                                        <p:tgtEl>
                                          <p:spTgt spid="48"/>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9"/>
                                        </p:tgtEl>
                                        <p:attrNameLst>
                                          <p:attrName>style.visibility</p:attrName>
                                        </p:attrNameLst>
                                      </p:cBhvr>
                                      <p:to>
                                        <p:strVal val="visible"/>
                                      </p:to>
                                    </p:set>
                                    <p:animEffect transition="in" filter="wipe(down)">
                                      <p:cBhvr>
                                        <p:cTn id="15" dur="500"/>
                                        <p:tgtEl>
                                          <p:spTgt spid="39"/>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53"/>
                                        </p:tgtEl>
                                        <p:attrNameLst>
                                          <p:attrName>style.visibility</p:attrName>
                                        </p:attrNameLst>
                                      </p:cBhvr>
                                      <p:to>
                                        <p:strVal val="visible"/>
                                      </p:to>
                                    </p:set>
                                    <p:animEffect transition="in" filter="wipe(up)">
                                      <p:cBhvr>
                                        <p:cTn id="18" dur="500"/>
                                        <p:tgtEl>
                                          <p:spTgt spid="53"/>
                                        </p:tgtEl>
                                      </p:cBhvr>
                                    </p:animEffect>
                                  </p:childTnLst>
                                  <p:subTnLst>
                                    <p:set>
                                      <p:cBhvr override="childStyle">
                                        <p:cTn dur="1" fill="hold" display="0" masterRel="nextClick" afterEffect="1"/>
                                        <p:tgtEl>
                                          <p:spTgt spid="53"/>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42"/>
                                        </p:tgtEl>
                                        <p:attrNameLst>
                                          <p:attrName>style.visibility</p:attrName>
                                        </p:attrNameLst>
                                      </p:cBhvr>
                                      <p:to>
                                        <p:strVal val="visible"/>
                                      </p:to>
                                    </p:set>
                                    <p:animEffect transition="in" filter="wipe(down)">
                                      <p:cBhvr>
                                        <p:cTn id="23" dur="500"/>
                                        <p:tgtEl>
                                          <p:spTgt spid="42"/>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55"/>
                                        </p:tgtEl>
                                        <p:attrNameLst>
                                          <p:attrName>style.visibility</p:attrName>
                                        </p:attrNameLst>
                                      </p:cBhvr>
                                      <p:to>
                                        <p:strVal val="visible"/>
                                      </p:to>
                                    </p:set>
                                    <p:animEffect transition="in" filter="wipe(down)">
                                      <p:cBhvr>
                                        <p:cTn id="26" dur="500"/>
                                        <p:tgtEl>
                                          <p:spTgt spid="55"/>
                                        </p:tgtEl>
                                      </p:cBhvr>
                                    </p:animEffect>
                                  </p:childTnLst>
                                  <p:subTnLst>
                                    <p:set>
                                      <p:cBhvr override="childStyle">
                                        <p:cTn dur="1" fill="hold" display="0" masterRel="nextClick" afterEffect="1"/>
                                        <p:tgtEl>
                                          <p:spTgt spid="55"/>
                                        </p:tgtEl>
                                        <p:attrNameLst>
                                          <p:attrName>style.visibility</p:attrName>
                                        </p:attrNameLst>
                                      </p:cBhvr>
                                      <p:to>
                                        <p:strVal val="hidden"/>
                                      </p:to>
                                    </p:set>
                                  </p:sub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44"/>
                                        </p:tgtEl>
                                        <p:attrNameLst>
                                          <p:attrName>style.visibility</p:attrName>
                                        </p:attrNameLst>
                                      </p:cBhvr>
                                      <p:to>
                                        <p:strVal val="visible"/>
                                      </p:to>
                                    </p:set>
                                    <p:animEffect transition="in" filter="wipe(down)">
                                      <p:cBhvr>
                                        <p:cTn id="31" dur="500"/>
                                        <p:tgtEl>
                                          <p:spTgt spid="44"/>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56"/>
                                        </p:tgtEl>
                                        <p:attrNameLst>
                                          <p:attrName>style.visibility</p:attrName>
                                        </p:attrNameLst>
                                      </p:cBhvr>
                                      <p:to>
                                        <p:strVal val="visible"/>
                                      </p:to>
                                    </p:set>
                                    <p:animEffect transition="in" filter="wipe(down)">
                                      <p:cBhvr>
                                        <p:cTn id="34" dur="500"/>
                                        <p:tgtEl>
                                          <p:spTgt spid="56"/>
                                        </p:tgtEl>
                                      </p:cBhvr>
                                    </p:animEffect>
                                  </p:childTnLst>
                                  <p:subTnLst>
                                    <p:set>
                                      <p:cBhvr override="childStyle">
                                        <p:cTn dur="1" fill="hold" display="0" masterRel="nextClick" afterEffect="1"/>
                                        <p:tgtEl>
                                          <p:spTgt spid="56"/>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43"/>
                                        </p:tgtEl>
                                        <p:attrNameLst>
                                          <p:attrName>style.visibility</p:attrName>
                                        </p:attrNameLst>
                                      </p:cBhvr>
                                      <p:to>
                                        <p:strVal val="visible"/>
                                      </p:to>
                                    </p:set>
                                    <p:animEffect transition="in" filter="wipe(down)">
                                      <p:cBhvr>
                                        <p:cTn id="39" dur="500"/>
                                        <p:tgtEl>
                                          <p:spTgt spid="43"/>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57"/>
                                        </p:tgtEl>
                                        <p:attrNameLst>
                                          <p:attrName>style.visibility</p:attrName>
                                        </p:attrNameLst>
                                      </p:cBhvr>
                                      <p:to>
                                        <p:strVal val="visible"/>
                                      </p:to>
                                    </p:set>
                                    <p:animEffect transition="in" filter="wipe(down)">
                                      <p:cBhvr>
                                        <p:cTn id="42" dur="500"/>
                                        <p:tgtEl>
                                          <p:spTgt spid="57"/>
                                        </p:tgtEl>
                                      </p:cBhvr>
                                    </p:animEffect>
                                  </p:childTnLst>
                                  <p:subTnLst>
                                    <p:set>
                                      <p:cBhvr override="childStyle">
                                        <p:cTn dur="1" fill="hold" display="0" masterRel="nextClick" afterEffect="1"/>
                                        <p:tgtEl>
                                          <p:spTgt spid="57"/>
                                        </p:tgtEl>
                                        <p:attrNameLst>
                                          <p:attrName>style.visibility</p:attrName>
                                        </p:attrNameLst>
                                      </p:cBhvr>
                                      <p:to>
                                        <p:strVal val="hidden"/>
                                      </p:to>
                                    </p:set>
                                  </p:sub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ipe(down)">
                                      <p:cBhvr>
                                        <p:cTn id="47" dur="500"/>
                                        <p:tgtEl>
                                          <p:spTgt spid="12"/>
                                        </p:tgtEl>
                                      </p:cBhvr>
                                    </p:animEffect>
                                  </p:childTnLst>
                                </p:cTn>
                              </p:par>
                              <p:par>
                                <p:cTn id="48" presetID="22" presetClass="entr" presetSubtype="4" fill="hold" grpId="0" nodeType="withEffect">
                                  <p:stCondLst>
                                    <p:cond delay="0"/>
                                  </p:stCondLst>
                                  <p:childTnLst>
                                    <p:set>
                                      <p:cBhvr>
                                        <p:cTn id="49" dur="1" fill="hold">
                                          <p:stCondLst>
                                            <p:cond delay="0"/>
                                          </p:stCondLst>
                                        </p:cTn>
                                        <p:tgtEl>
                                          <p:spTgt spid="58"/>
                                        </p:tgtEl>
                                        <p:attrNameLst>
                                          <p:attrName>style.visibility</p:attrName>
                                        </p:attrNameLst>
                                      </p:cBhvr>
                                      <p:to>
                                        <p:strVal val="visible"/>
                                      </p:to>
                                    </p:set>
                                    <p:animEffect transition="in" filter="wipe(down)">
                                      <p:cBhvr>
                                        <p:cTn id="50" dur="500"/>
                                        <p:tgtEl>
                                          <p:spTgt spid="58"/>
                                        </p:tgtEl>
                                      </p:cBhvr>
                                    </p:animEffect>
                                  </p:childTnLst>
                                  <p:subTnLst>
                                    <p:set>
                                      <p:cBhvr override="childStyle">
                                        <p:cTn dur="1" fill="hold" display="0" masterRel="nextClick" afterEffect="1"/>
                                        <p:tgtEl>
                                          <p:spTgt spid="5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53" grpId="0" animBg="1"/>
      <p:bldP spid="55" grpId="0" animBg="1"/>
      <p:bldP spid="56" grpId="0" animBg="1"/>
      <p:bldP spid="57" grpId="0" animBg="1"/>
      <p:bldP spid="5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7165255" y="6623378"/>
            <a:ext cx="2743200" cy="365125"/>
          </a:xfrm>
        </p:spPr>
        <p:txBody>
          <a:bodyPr/>
          <a:lstStyle/>
          <a:p>
            <a:fld id="{585A37CE-56CC-4263-A743-6EA01FAEC455}" type="slidenum">
              <a:rPr lang="en-US" smtClean="0"/>
              <a:t>7</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3" name="Freeform 6">
            <a:extLst>
              <a:ext uri="{FF2B5EF4-FFF2-40B4-BE49-F238E27FC236}">
                <a16:creationId xmlns:a16="http://schemas.microsoft.com/office/drawing/2014/main" id="{03ADC207-2D84-9D26-7FD1-5E60CE9BAB60}"/>
              </a:ext>
            </a:extLst>
          </p:cNvPr>
          <p:cNvSpPr>
            <a:spLocks/>
          </p:cNvSpPr>
          <p:nvPr/>
        </p:nvSpPr>
        <p:spPr bwMode="auto">
          <a:xfrm>
            <a:off x="5101542" y="1318750"/>
            <a:ext cx="4941861" cy="5234842"/>
          </a:xfrm>
          <a:custGeom>
            <a:avLst/>
            <a:gdLst>
              <a:gd name="T0" fmla="*/ 1148 w 1149"/>
              <a:gd name="T1" fmla="*/ 686 h 1326"/>
              <a:gd name="T2" fmla="*/ 1124 w 1149"/>
              <a:gd name="T3" fmla="*/ 634 h 1326"/>
              <a:gd name="T4" fmla="*/ 1020 w 1149"/>
              <a:gd name="T5" fmla="*/ 498 h 1326"/>
              <a:gd name="T6" fmla="*/ 1016 w 1149"/>
              <a:gd name="T7" fmla="*/ 398 h 1326"/>
              <a:gd name="T8" fmla="*/ 980 w 1149"/>
              <a:gd name="T9" fmla="*/ 314 h 1326"/>
              <a:gd name="T10" fmla="*/ 948 w 1149"/>
              <a:gd name="T11" fmla="*/ 222 h 1326"/>
              <a:gd name="T12" fmla="*/ 884 w 1149"/>
              <a:gd name="T13" fmla="*/ 134 h 1326"/>
              <a:gd name="T14" fmla="*/ 480 w 1149"/>
              <a:gd name="T15" fmla="*/ 2 h 1326"/>
              <a:gd name="T16" fmla="*/ 28 w 1149"/>
              <a:gd name="T17" fmla="*/ 318 h 1326"/>
              <a:gd name="T18" fmla="*/ 28 w 1149"/>
              <a:gd name="T19" fmla="*/ 602 h 1326"/>
              <a:gd name="T20" fmla="*/ 124 w 1149"/>
              <a:gd name="T21" fmla="*/ 822 h 1326"/>
              <a:gd name="T22" fmla="*/ 136 w 1149"/>
              <a:gd name="T23" fmla="*/ 1326 h 1326"/>
              <a:gd name="T24" fmla="*/ 706 w 1149"/>
              <a:gd name="T25" fmla="*/ 1326 h 1326"/>
              <a:gd name="T26" fmla="*/ 748 w 1149"/>
              <a:gd name="T27" fmla="*/ 1258 h 1326"/>
              <a:gd name="T28" fmla="*/ 764 w 1149"/>
              <a:gd name="T29" fmla="*/ 1162 h 1326"/>
              <a:gd name="T30" fmla="*/ 916 w 1149"/>
              <a:gd name="T31" fmla="*/ 1150 h 1326"/>
              <a:gd name="T32" fmla="*/ 1040 w 1149"/>
              <a:gd name="T33" fmla="*/ 1110 h 1326"/>
              <a:gd name="T34" fmla="*/ 1028 w 1149"/>
              <a:gd name="T35" fmla="*/ 966 h 1326"/>
              <a:gd name="T36" fmla="*/ 1072 w 1149"/>
              <a:gd name="T37" fmla="*/ 906 h 1326"/>
              <a:gd name="T38" fmla="*/ 1060 w 1149"/>
              <a:gd name="T39" fmla="*/ 874 h 1326"/>
              <a:gd name="T40" fmla="*/ 1084 w 1149"/>
              <a:gd name="T41" fmla="*/ 842 h 1326"/>
              <a:gd name="T42" fmla="*/ 1076 w 1149"/>
              <a:gd name="T43" fmla="*/ 758 h 1326"/>
              <a:gd name="T44" fmla="*/ 1148 w 1149"/>
              <a:gd name="T45" fmla="*/ 686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49" h="1326">
                <a:moveTo>
                  <a:pt x="1148" y="686"/>
                </a:moveTo>
                <a:cubicBezTo>
                  <a:pt x="1149" y="671"/>
                  <a:pt x="1134" y="649"/>
                  <a:pt x="1124" y="634"/>
                </a:cubicBezTo>
                <a:cubicBezTo>
                  <a:pt x="1092" y="590"/>
                  <a:pt x="1033" y="544"/>
                  <a:pt x="1020" y="498"/>
                </a:cubicBezTo>
                <a:cubicBezTo>
                  <a:pt x="1010" y="462"/>
                  <a:pt x="1021" y="433"/>
                  <a:pt x="1016" y="398"/>
                </a:cubicBezTo>
                <a:cubicBezTo>
                  <a:pt x="1012" y="371"/>
                  <a:pt x="994" y="344"/>
                  <a:pt x="980" y="314"/>
                </a:cubicBezTo>
                <a:cubicBezTo>
                  <a:pt x="966" y="283"/>
                  <a:pt x="960" y="248"/>
                  <a:pt x="948" y="222"/>
                </a:cubicBezTo>
                <a:cubicBezTo>
                  <a:pt x="931" y="186"/>
                  <a:pt x="905" y="155"/>
                  <a:pt x="884" y="134"/>
                </a:cubicBezTo>
                <a:cubicBezTo>
                  <a:pt x="793" y="43"/>
                  <a:pt x="645" y="0"/>
                  <a:pt x="480" y="2"/>
                </a:cubicBezTo>
                <a:cubicBezTo>
                  <a:pt x="230" y="4"/>
                  <a:pt x="73" y="109"/>
                  <a:pt x="28" y="318"/>
                </a:cubicBezTo>
                <a:cubicBezTo>
                  <a:pt x="9" y="404"/>
                  <a:pt x="0" y="517"/>
                  <a:pt x="28" y="602"/>
                </a:cubicBezTo>
                <a:cubicBezTo>
                  <a:pt x="53" y="676"/>
                  <a:pt x="107" y="743"/>
                  <a:pt x="124" y="822"/>
                </a:cubicBezTo>
                <a:cubicBezTo>
                  <a:pt x="143" y="907"/>
                  <a:pt x="252" y="1154"/>
                  <a:pt x="136" y="1326"/>
                </a:cubicBezTo>
                <a:cubicBezTo>
                  <a:pt x="706" y="1326"/>
                  <a:pt x="706" y="1326"/>
                  <a:pt x="706" y="1326"/>
                </a:cubicBezTo>
                <a:cubicBezTo>
                  <a:pt x="724" y="1300"/>
                  <a:pt x="742" y="1275"/>
                  <a:pt x="748" y="1258"/>
                </a:cubicBezTo>
                <a:cubicBezTo>
                  <a:pt x="761" y="1220"/>
                  <a:pt x="728" y="1176"/>
                  <a:pt x="764" y="1162"/>
                </a:cubicBezTo>
                <a:cubicBezTo>
                  <a:pt x="809" y="1145"/>
                  <a:pt x="871" y="1155"/>
                  <a:pt x="916" y="1150"/>
                </a:cubicBezTo>
                <a:cubicBezTo>
                  <a:pt x="964" y="1145"/>
                  <a:pt x="1018" y="1142"/>
                  <a:pt x="1040" y="1110"/>
                </a:cubicBezTo>
                <a:cubicBezTo>
                  <a:pt x="1072" y="1064"/>
                  <a:pt x="1022" y="1005"/>
                  <a:pt x="1028" y="966"/>
                </a:cubicBezTo>
                <a:cubicBezTo>
                  <a:pt x="1033" y="935"/>
                  <a:pt x="1058" y="940"/>
                  <a:pt x="1072" y="906"/>
                </a:cubicBezTo>
                <a:cubicBezTo>
                  <a:pt x="1075" y="889"/>
                  <a:pt x="1065" y="884"/>
                  <a:pt x="1060" y="874"/>
                </a:cubicBezTo>
                <a:cubicBezTo>
                  <a:pt x="1069" y="865"/>
                  <a:pt x="1091" y="854"/>
                  <a:pt x="1084" y="842"/>
                </a:cubicBezTo>
                <a:cubicBezTo>
                  <a:pt x="1077" y="818"/>
                  <a:pt x="1067" y="786"/>
                  <a:pt x="1076" y="758"/>
                </a:cubicBezTo>
                <a:cubicBezTo>
                  <a:pt x="1100" y="730"/>
                  <a:pt x="1146" y="728"/>
                  <a:pt x="1148" y="686"/>
                </a:cubicBezTo>
                <a:close/>
              </a:path>
            </a:pathLst>
          </a:custGeom>
          <a:solidFill>
            <a:schemeClr val="accent6">
              <a:lumMod val="40000"/>
              <a:lumOff val="60000"/>
            </a:schemeClr>
          </a:solidFill>
          <a:ln w="19050">
            <a:solidFill>
              <a:schemeClr val="accent6">
                <a:lumMod val="20000"/>
                <a:lumOff val="80000"/>
              </a:schemeClr>
            </a:solidFill>
          </a:ln>
          <a:effectLst/>
        </p:spPr>
        <p:txBody>
          <a:bodyPr vert="horz" wrap="square" lIns="91440" tIns="45720" rIns="91440" bIns="45720" numCol="1" anchor="t" anchorCtr="0" compatLnSpc="1">
            <a:prstTxWarp prst="textNoShape">
              <a:avLst/>
            </a:prstTxWarp>
          </a:bodyPr>
          <a:lstStyle/>
          <a:p>
            <a:endParaRPr lang="en-US"/>
          </a:p>
        </p:txBody>
      </p:sp>
      <p:grpSp>
        <p:nvGrpSpPr>
          <p:cNvPr id="22" name="Grup 21">
            <a:extLst>
              <a:ext uri="{FF2B5EF4-FFF2-40B4-BE49-F238E27FC236}">
                <a16:creationId xmlns:a16="http://schemas.microsoft.com/office/drawing/2014/main" id="{C301F191-F467-1F12-3465-1310543EF8B8}"/>
              </a:ext>
            </a:extLst>
          </p:cNvPr>
          <p:cNvGrpSpPr/>
          <p:nvPr/>
        </p:nvGrpSpPr>
        <p:grpSpPr>
          <a:xfrm>
            <a:off x="7804117" y="2646812"/>
            <a:ext cx="1744088" cy="1853687"/>
            <a:chOff x="9136199" y="1455092"/>
            <a:chExt cx="1744088" cy="1853687"/>
          </a:xfrm>
        </p:grpSpPr>
        <p:sp>
          <p:nvSpPr>
            <p:cNvPr id="7" name="Isosceles Triangle 3">
              <a:extLst>
                <a:ext uri="{FF2B5EF4-FFF2-40B4-BE49-F238E27FC236}">
                  <a16:creationId xmlns:a16="http://schemas.microsoft.com/office/drawing/2014/main" id="{44594740-B00C-5822-9A38-4847F56BC15E}"/>
                </a:ext>
              </a:extLst>
            </p:cNvPr>
            <p:cNvSpPr/>
            <p:nvPr/>
          </p:nvSpPr>
          <p:spPr>
            <a:xfrm rot="14921436" flipH="1">
              <a:off x="9081399" y="1509892"/>
              <a:ext cx="1853687" cy="1744088"/>
            </a:xfrm>
            <a:custGeom>
              <a:avLst/>
              <a:gdLst/>
              <a:ahLst/>
              <a:cxnLst/>
              <a:rect l="l" t="t" r="r" b="b"/>
              <a:pathLst>
                <a:path w="2186646" h="2057361">
                  <a:moveTo>
                    <a:pt x="50507" y="1635375"/>
                  </a:moveTo>
                  <a:cubicBezTo>
                    <a:pt x="190339" y="1901653"/>
                    <a:pt x="604898" y="2057361"/>
                    <a:pt x="1097276" y="2057361"/>
                  </a:cubicBezTo>
                  <a:cubicBezTo>
                    <a:pt x="1439870" y="2057361"/>
                    <a:pt x="2107216" y="1912345"/>
                    <a:pt x="2186646" y="1517443"/>
                  </a:cubicBezTo>
                  <a:cubicBezTo>
                    <a:pt x="2145694" y="1508942"/>
                    <a:pt x="2105984" y="1493643"/>
                    <a:pt x="2067706" y="1471954"/>
                  </a:cubicBezTo>
                  <a:cubicBezTo>
                    <a:pt x="1813102" y="1327693"/>
                    <a:pt x="1510947" y="670352"/>
                    <a:pt x="1214994" y="81058"/>
                  </a:cubicBezTo>
                  <a:lnTo>
                    <a:pt x="1261793" y="0"/>
                  </a:lnTo>
                  <a:lnTo>
                    <a:pt x="778206" y="0"/>
                  </a:lnTo>
                  <a:cubicBezTo>
                    <a:pt x="415839" y="550951"/>
                    <a:pt x="-2358" y="1141294"/>
                    <a:pt x="11" y="1433918"/>
                  </a:cubicBezTo>
                  <a:cubicBezTo>
                    <a:pt x="599" y="1506589"/>
                    <a:pt x="18237" y="1573926"/>
                    <a:pt x="50507" y="1635375"/>
                  </a:cubicBezTo>
                  <a:close/>
                </a:path>
              </a:pathLst>
            </a:custGeom>
            <a:gradFill>
              <a:gsLst>
                <a:gs pos="81700">
                  <a:srgbClr val="0299DA"/>
                </a:gs>
                <a:gs pos="0">
                  <a:srgbClr val="0D3376"/>
                </a:gs>
                <a:gs pos="100000">
                  <a:srgbClr val="00B0F0"/>
                </a:gs>
              </a:gsLst>
            </a:gradFill>
            <a:ln w="5715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8">
              <a:extLst>
                <a:ext uri="{FF2B5EF4-FFF2-40B4-BE49-F238E27FC236}">
                  <a16:creationId xmlns:a16="http://schemas.microsoft.com/office/drawing/2014/main" id="{B4F0D1B3-ACED-AD5F-74C4-17290B369662}"/>
                </a:ext>
              </a:extLst>
            </p:cNvPr>
            <p:cNvSpPr txBox="1"/>
            <p:nvPr/>
          </p:nvSpPr>
          <p:spPr>
            <a:xfrm>
              <a:off x="9646396" y="1837304"/>
              <a:ext cx="1176925" cy="646331"/>
            </a:xfrm>
            <a:prstGeom prst="rect">
              <a:avLst/>
            </a:prstGeom>
            <a:noFill/>
            <a:effectLst>
              <a:outerShdw blurRad="50800" dist="38100" dir="5400000" algn="t" rotWithShape="0">
                <a:prstClr val="black">
                  <a:alpha val="40000"/>
                </a:prstClr>
              </a:outerShdw>
            </a:effectLst>
          </p:spPr>
          <p:txBody>
            <a:bodyPr wrap="none" rtlCol="0">
              <a:spAutoFit/>
            </a:bodyPr>
            <a:lstStyle>
              <a:defPPr>
                <a:defRPr lang="en-US"/>
              </a:defPPr>
              <a:lvl1pPr>
                <a:defRPr sz="2000" b="1">
                  <a:solidFill>
                    <a:schemeClr val="tx1">
                      <a:lumMod val="65000"/>
                      <a:lumOff val="35000"/>
                    </a:schemeClr>
                  </a:solidFill>
                  <a:latin typeface="Arial" pitchFamily="34" charset="0"/>
                  <a:cs typeface="Arial" pitchFamily="34" charset="0"/>
                </a:defRPr>
              </a:lvl1pPr>
            </a:lstStyle>
            <a:p>
              <a:pPr algn="ctr"/>
              <a:r>
                <a:rPr lang="tr-TR" sz="1800" dirty="0">
                  <a:solidFill>
                    <a:schemeClr val="bg1"/>
                  </a:solidFill>
                  <a:latin typeface="+mj-lt"/>
                </a:rPr>
                <a:t>Hedef</a:t>
              </a:r>
            </a:p>
            <a:p>
              <a:pPr algn="ctr"/>
              <a:r>
                <a:rPr lang="tr-TR" sz="1800" dirty="0">
                  <a:solidFill>
                    <a:schemeClr val="bg1"/>
                  </a:solidFill>
                  <a:latin typeface="+mj-lt"/>
                </a:rPr>
                <a:t>Odaklılık</a:t>
              </a:r>
              <a:endParaRPr lang="en-US" sz="1800" dirty="0">
                <a:solidFill>
                  <a:schemeClr val="bg1"/>
                </a:solidFill>
                <a:latin typeface="+mj-lt"/>
              </a:endParaRPr>
            </a:p>
          </p:txBody>
        </p:sp>
      </p:grpSp>
      <p:grpSp>
        <p:nvGrpSpPr>
          <p:cNvPr id="26" name="Grup 25">
            <a:extLst>
              <a:ext uri="{FF2B5EF4-FFF2-40B4-BE49-F238E27FC236}">
                <a16:creationId xmlns:a16="http://schemas.microsoft.com/office/drawing/2014/main" id="{672D8E97-2910-4F1F-5A99-457B59E311CC}"/>
              </a:ext>
            </a:extLst>
          </p:cNvPr>
          <p:cNvGrpSpPr/>
          <p:nvPr/>
        </p:nvGrpSpPr>
        <p:grpSpPr>
          <a:xfrm>
            <a:off x="7016116" y="3747191"/>
            <a:ext cx="1846769" cy="1744088"/>
            <a:chOff x="6048813" y="3053553"/>
            <a:chExt cx="1846769" cy="1744088"/>
          </a:xfrm>
        </p:grpSpPr>
        <p:sp>
          <p:nvSpPr>
            <p:cNvPr id="11" name="Isosceles Triangle 3">
              <a:extLst>
                <a:ext uri="{FF2B5EF4-FFF2-40B4-BE49-F238E27FC236}">
                  <a16:creationId xmlns:a16="http://schemas.microsoft.com/office/drawing/2014/main" id="{6DD2781D-8924-5712-10C7-41589B483903}"/>
                </a:ext>
              </a:extLst>
            </p:cNvPr>
            <p:cNvSpPr/>
            <p:nvPr/>
          </p:nvSpPr>
          <p:spPr>
            <a:xfrm rot="20069287">
              <a:off x="6048813" y="3053553"/>
              <a:ext cx="1846769" cy="1744088"/>
            </a:xfrm>
            <a:custGeom>
              <a:avLst/>
              <a:gdLst/>
              <a:ahLst/>
              <a:cxnLst/>
              <a:rect l="l" t="t" r="r" b="b"/>
              <a:pathLst>
                <a:path w="2178487" h="2057361">
                  <a:moveTo>
                    <a:pt x="895695" y="0"/>
                  </a:moveTo>
                  <a:lnTo>
                    <a:pt x="1405609" y="0"/>
                  </a:lnTo>
                  <a:cubicBezTo>
                    <a:pt x="1764784" y="531537"/>
                    <a:pt x="2175173" y="1090065"/>
                    <a:pt x="2178468" y="1433918"/>
                  </a:cubicBezTo>
                  <a:cubicBezTo>
                    <a:pt x="2182859" y="1892075"/>
                    <a:pt x="1446958" y="2057361"/>
                    <a:pt x="1081203" y="2057361"/>
                  </a:cubicBezTo>
                  <a:cubicBezTo>
                    <a:pt x="535014" y="2057361"/>
                    <a:pt x="84582" y="1865759"/>
                    <a:pt x="0" y="1543817"/>
                  </a:cubicBezTo>
                  <a:cubicBezTo>
                    <a:pt x="36694" y="1536726"/>
                    <a:pt x="72316" y="1522332"/>
                    <a:pt x="107037" y="1501840"/>
                  </a:cubicBezTo>
                  <a:cubicBezTo>
                    <a:pt x="403175" y="1327060"/>
                    <a:pt x="681680" y="692388"/>
                    <a:pt x="962417" y="115565"/>
                  </a:cubicBezTo>
                  <a:close/>
                </a:path>
              </a:pathLst>
            </a:custGeom>
            <a:gradFill>
              <a:gsLst>
                <a:gs pos="0">
                  <a:srgbClr val="005E0B">
                    <a:lumMod val="71000"/>
                  </a:srgbClr>
                </a:gs>
                <a:gs pos="72000">
                  <a:srgbClr val="00B50A">
                    <a:lumMod val="89000"/>
                  </a:srgbClr>
                </a:gs>
                <a:gs pos="100000">
                  <a:srgbClr val="00D00A"/>
                </a:gs>
              </a:gsLst>
            </a:gradFill>
            <a:ln w="57150">
              <a:solidFill>
                <a:schemeClr val="bg1">
                  <a:lumMod val="95000"/>
                </a:schemeClr>
              </a:solidFill>
            </a:ln>
            <a:effectLst/>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18" name="TextBox 21">
              <a:extLst>
                <a:ext uri="{FF2B5EF4-FFF2-40B4-BE49-F238E27FC236}">
                  <a16:creationId xmlns:a16="http://schemas.microsoft.com/office/drawing/2014/main" id="{2AB4A869-B8E1-E77A-BE2C-141FABD6132B}"/>
                </a:ext>
              </a:extLst>
            </p:cNvPr>
            <p:cNvSpPr txBox="1"/>
            <p:nvPr/>
          </p:nvSpPr>
          <p:spPr>
            <a:xfrm>
              <a:off x="6605170" y="3667390"/>
              <a:ext cx="1197765" cy="646331"/>
            </a:xfrm>
            <a:prstGeom prst="rect">
              <a:avLst/>
            </a:prstGeom>
            <a:noFill/>
            <a:effectLst>
              <a:outerShdw blurRad="50800" dist="38100" dir="5400000" algn="t" rotWithShape="0">
                <a:prstClr val="black">
                  <a:alpha val="40000"/>
                </a:prstClr>
              </a:outerShdw>
            </a:effectLst>
          </p:spPr>
          <p:txBody>
            <a:bodyPr wrap="none" rtlCol="0">
              <a:spAutoFit/>
            </a:bodyPr>
            <a:lstStyle>
              <a:defPPr>
                <a:defRPr lang="en-US"/>
              </a:defPPr>
              <a:lvl1pPr>
                <a:defRPr sz="2000" b="1">
                  <a:solidFill>
                    <a:schemeClr val="tx1">
                      <a:lumMod val="65000"/>
                      <a:lumOff val="35000"/>
                    </a:schemeClr>
                  </a:solidFill>
                  <a:latin typeface="Arial" pitchFamily="34" charset="0"/>
                  <a:cs typeface="Arial" pitchFamily="34" charset="0"/>
                </a:defRPr>
              </a:lvl1pPr>
            </a:lstStyle>
            <a:p>
              <a:pPr algn="ctr"/>
              <a:r>
                <a:rPr lang="tr-TR" sz="1800" dirty="0">
                  <a:solidFill>
                    <a:schemeClr val="bg1"/>
                  </a:solidFill>
                  <a:latin typeface="+mj-lt"/>
                </a:rPr>
                <a:t>Akıllı</a:t>
              </a:r>
            </a:p>
            <a:p>
              <a:pPr algn="ctr"/>
              <a:r>
                <a:rPr lang="tr-TR" sz="1800" dirty="0">
                  <a:solidFill>
                    <a:schemeClr val="bg1"/>
                  </a:solidFill>
                  <a:latin typeface="+mj-lt"/>
                </a:rPr>
                <a:t>Fırsatçılık</a:t>
              </a:r>
              <a:endParaRPr lang="en-US" sz="1800" dirty="0">
                <a:solidFill>
                  <a:schemeClr val="bg1"/>
                </a:solidFill>
                <a:latin typeface="+mj-lt"/>
              </a:endParaRPr>
            </a:p>
          </p:txBody>
        </p:sp>
      </p:grpSp>
      <p:grpSp>
        <p:nvGrpSpPr>
          <p:cNvPr id="25" name="Grup 24">
            <a:extLst>
              <a:ext uri="{FF2B5EF4-FFF2-40B4-BE49-F238E27FC236}">
                <a16:creationId xmlns:a16="http://schemas.microsoft.com/office/drawing/2014/main" id="{FF325802-8F18-B25C-CFC0-7E7C1113EB83}"/>
              </a:ext>
            </a:extLst>
          </p:cNvPr>
          <p:cNvGrpSpPr/>
          <p:nvPr/>
        </p:nvGrpSpPr>
        <p:grpSpPr>
          <a:xfrm>
            <a:off x="5719206" y="3546084"/>
            <a:ext cx="1744088" cy="1845851"/>
            <a:chOff x="4732452" y="2776326"/>
            <a:chExt cx="1744088" cy="1845851"/>
          </a:xfrm>
          <a:solidFill>
            <a:schemeClr val="accent1">
              <a:lumMod val="50000"/>
            </a:schemeClr>
          </a:solidFill>
        </p:grpSpPr>
        <p:sp>
          <p:nvSpPr>
            <p:cNvPr id="12" name="Isosceles Triangle 3">
              <a:extLst>
                <a:ext uri="{FF2B5EF4-FFF2-40B4-BE49-F238E27FC236}">
                  <a16:creationId xmlns:a16="http://schemas.microsoft.com/office/drawing/2014/main" id="{129CA087-0C76-DA93-42F9-DA1572BEC2B8}"/>
                </a:ext>
              </a:extLst>
            </p:cNvPr>
            <p:cNvSpPr/>
            <p:nvPr/>
          </p:nvSpPr>
          <p:spPr>
            <a:xfrm rot="3309426">
              <a:off x="4681570" y="2827208"/>
              <a:ext cx="1845851" cy="1744088"/>
            </a:xfrm>
            <a:custGeom>
              <a:avLst/>
              <a:gdLst/>
              <a:ahLst/>
              <a:cxnLst/>
              <a:rect l="l" t="t" r="r" b="b"/>
              <a:pathLst>
                <a:path w="2177404" h="2057361">
                  <a:moveTo>
                    <a:pt x="846196" y="0"/>
                  </a:moveTo>
                  <a:lnTo>
                    <a:pt x="1404526" y="0"/>
                  </a:lnTo>
                  <a:cubicBezTo>
                    <a:pt x="1763701" y="531536"/>
                    <a:pt x="2174090" y="1090065"/>
                    <a:pt x="2177385" y="1433918"/>
                  </a:cubicBezTo>
                  <a:cubicBezTo>
                    <a:pt x="2181776" y="1892075"/>
                    <a:pt x="1445875" y="2057361"/>
                    <a:pt x="1080120" y="2057361"/>
                  </a:cubicBezTo>
                  <a:cubicBezTo>
                    <a:pt x="536352" y="2057361"/>
                    <a:pt x="87494" y="1867454"/>
                    <a:pt x="0" y="1548095"/>
                  </a:cubicBezTo>
                  <a:lnTo>
                    <a:pt x="66534" y="1517422"/>
                  </a:lnTo>
                  <a:cubicBezTo>
                    <a:pt x="362672" y="1342642"/>
                    <a:pt x="641178" y="707971"/>
                    <a:pt x="921914" y="131147"/>
                  </a:cubicBezTo>
                  <a:close/>
                </a:path>
              </a:pathLst>
            </a:custGeom>
            <a:grpFill/>
            <a:ln w="57150">
              <a:solidFill>
                <a:schemeClr val="bg1">
                  <a:lumMod val="95000"/>
                </a:schemeClr>
              </a:solidFill>
            </a:ln>
            <a:effectLst/>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9" name="TextBox 22">
              <a:extLst>
                <a:ext uri="{FF2B5EF4-FFF2-40B4-BE49-F238E27FC236}">
                  <a16:creationId xmlns:a16="http://schemas.microsoft.com/office/drawing/2014/main" id="{60939ED9-BAFB-2217-67BC-5865049F9EB3}"/>
                </a:ext>
              </a:extLst>
            </p:cNvPr>
            <p:cNvSpPr txBox="1"/>
            <p:nvPr/>
          </p:nvSpPr>
          <p:spPr>
            <a:xfrm>
              <a:off x="4898476" y="3502543"/>
              <a:ext cx="1263486" cy="646331"/>
            </a:xfrm>
            <a:prstGeom prst="rect">
              <a:avLst/>
            </a:prstGeom>
            <a:grpFill/>
            <a:ln>
              <a:noFill/>
            </a:ln>
            <a:effectLst/>
          </p:spPr>
          <p:txBody>
            <a:bodyPr wrap="none" rtlCol="0">
              <a:spAutoFit/>
            </a:bodyPr>
            <a:lstStyle>
              <a:defPPr>
                <a:defRPr lang="en-US"/>
              </a:defPPr>
              <a:lvl1pPr>
                <a:defRPr sz="2000" b="1">
                  <a:solidFill>
                    <a:schemeClr val="tx1">
                      <a:lumMod val="65000"/>
                      <a:lumOff val="35000"/>
                    </a:schemeClr>
                  </a:solidFill>
                  <a:latin typeface="Arial" pitchFamily="34" charset="0"/>
                  <a:cs typeface="Arial" pitchFamily="34" charset="0"/>
                </a:defRPr>
              </a:lvl1pPr>
            </a:lstStyle>
            <a:p>
              <a:pPr algn="ctr"/>
              <a:r>
                <a:rPr lang="tr-TR" sz="1800" dirty="0">
                  <a:solidFill>
                    <a:schemeClr val="bg1"/>
                  </a:solidFill>
                  <a:latin typeface="+mj-lt"/>
                </a:rPr>
                <a:t>Zamanda</a:t>
              </a:r>
            </a:p>
            <a:p>
              <a:pPr algn="ctr"/>
              <a:r>
                <a:rPr lang="tr-TR" sz="1800" dirty="0">
                  <a:solidFill>
                    <a:schemeClr val="bg1"/>
                  </a:solidFill>
                  <a:latin typeface="+mj-lt"/>
                </a:rPr>
                <a:t>Salınım</a:t>
              </a:r>
              <a:endParaRPr lang="en-US" sz="1800" dirty="0">
                <a:solidFill>
                  <a:schemeClr val="bg1"/>
                </a:solidFill>
                <a:latin typeface="+mj-lt"/>
              </a:endParaRPr>
            </a:p>
          </p:txBody>
        </p:sp>
      </p:grpSp>
      <p:grpSp>
        <p:nvGrpSpPr>
          <p:cNvPr id="24" name="Grup 23">
            <a:extLst>
              <a:ext uri="{FF2B5EF4-FFF2-40B4-BE49-F238E27FC236}">
                <a16:creationId xmlns:a16="http://schemas.microsoft.com/office/drawing/2014/main" id="{46C0411E-1E55-2C58-FB48-4C0764A1DC40}"/>
              </a:ext>
            </a:extLst>
          </p:cNvPr>
          <p:cNvGrpSpPr/>
          <p:nvPr/>
        </p:nvGrpSpPr>
        <p:grpSpPr>
          <a:xfrm>
            <a:off x="5558257" y="2177453"/>
            <a:ext cx="1744088" cy="1850539"/>
            <a:chOff x="4602174" y="1399718"/>
            <a:chExt cx="1744088" cy="1850539"/>
          </a:xfrm>
        </p:grpSpPr>
        <p:sp>
          <p:nvSpPr>
            <p:cNvPr id="9" name="Isosceles Triangle 3">
              <a:extLst>
                <a:ext uri="{FF2B5EF4-FFF2-40B4-BE49-F238E27FC236}">
                  <a16:creationId xmlns:a16="http://schemas.microsoft.com/office/drawing/2014/main" id="{C40D44BE-BD05-1A8F-24E8-3C6A27E624B0}"/>
                </a:ext>
              </a:extLst>
            </p:cNvPr>
            <p:cNvSpPr/>
            <p:nvPr/>
          </p:nvSpPr>
          <p:spPr>
            <a:xfrm rot="7200000">
              <a:off x="4548948" y="1452944"/>
              <a:ext cx="1850539" cy="1744088"/>
            </a:xfrm>
            <a:custGeom>
              <a:avLst/>
              <a:gdLst/>
              <a:ahLst/>
              <a:cxnLst/>
              <a:rect l="l" t="t" r="r" b="b"/>
              <a:pathLst>
                <a:path w="2182933" h="2057361">
                  <a:moveTo>
                    <a:pt x="38879" y="1635374"/>
                  </a:moveTo>
                  <a:cubicBezTo>
                    <a:pt x="20780" y="1600909"/>
                    <a:pt x="7284" y="1564592"/>
                    <a:pt x="0" y="1526256"/>
                  </a:cubicBezTo>
                  <a:cubicBezTo>
                    <a:pt x="22828" y="1518153"/>
                    <a:pt x="45187" y="1507839"/>
                    <a:pt x="67077" y="1495436"/>
                  </a:cubicBezTo>
                  <a:cubicBezTo>
                    <a:pt x="321681" y="1351176"/>
                    <a:pt x="623835" y="693835"/>
                    <a:pt x="919789" y="104541"/>
                  </a:cubicBezTo>
                  <a:lnTo>
                    <a:pt x="859433" y="0"/>
                  </a:lnTo>
                  <a:lnTo>
                    <a:pt x="1410055" y="0"/>
                  </a:lnTo>
                  <a:cubicBezTo>
                    <a:pt x="1769230" y="531536"/>
                    <a:pt x="2179619" y="1090065"/>
                    <a:pt x="2182914" y="1433918"/>
                  </a:cubicBezTo>
                  <a:cubicBezTo>
                    <a:pt x="2187305" y="1892075"/>
                    <a:pt x="1451404" y="2057361"/>
                    <a:pt x="1085649" y="2057361"/>
                  </a:cubicBezTo>
                  <a:cubicBezTo>
                    <a:pt x="593271" y="2057361"/>
                    <a:pt x="178712" y="1901652"/>
                    <a:pt x="38879" y="1635374"/>
                  </a:cubicBezTo>
                  <a:close/>
                </a:path>
              </a:pathLst>
            </a:custGeom>
            <a:gradFill>
              <a:gsLst>
                <a:gs pos="54000">
                  <a:schemeClr val="accent2">
                    <a:lumMod val="75000"/>
                  </a:schemeClr>
                </a:gs>
                <a:gs pos="0">
                  <a:schemeClr val="accent2">
                    <a:lumMod val="50000"/>
                  </a:schemeClr>
                </a:gs>
                <a:gs pos="100000">
                  <a:schemeClr val="accent2">
                    <a:lumMod val="40000"/>
                    <a:lumOff val="60000"/>
                  </a:schemeClr>
                </a:gs>
              </a:gsLst>
            </a:gradFill>
            <a:ln w="57150">
              <a:solidFill>
                <a:schemeClr val="bg1">
                  <a:lumMod val="95000"/>
                </a:schemeClr>
              </a:solidFill>
            </a:ln>
            <a:effectLst/>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a:p>
          </p:txBody>
        </p:sp>
        <p:sp>
          <p:nvSpPr>
            <p:cNvPr id="20" name="TextBox 23">
              <a:extLst>
                <a:ext uri="{FF2B5EF4-FFF2-40B4-BE49-F238E27FC236}">
                  <a16:creationId xmlns:a16="http://schemas.microsoft.com/office/drawing/2014/main" id="{1A6CBB12-4672-9C8C-E53F-8FC94B123BCF}"/>
                </a:ext>
              </a:extLst>
            </p:cNvPr>
            <p:cNvSpPr txBox="1"/>
            <p:nvPr/>
          </p:nvSpPr>
          <p:spPr>
            <a:xfrm>
              <a:off x="4657922" y="1967947"/>
              <a:ext cx="1176925" cy="646331"/>
            </a:xfrm>
            <a:prstGeom prst="rect">
              <a:avLst/>
            </a:prstGeom>
            <a:noFill/>
            <a:effectLst>
              <a:outerShdw blurRad="50800" dist="38100" dir="5400000" algn="t" rotWithShape="0">
                <a:prstClr val="black">
                  <a:alpha val="40000"/>
                </a:prstClr>
              </a:outerShdw>
            </a:effectLst>
          </p:spPr>
          <p:txBody>
            <a:bodyPr wrap="none" rtlCol="0">
              <a:spAutoFit/>
            </a:bodyPr>
            <a:lstStyle>
              <a:defPPr>
                <a:defRPr lang="en-US"/>
              </a:defPPr>
              <a:lvl1pPr>
                <a:defRPr sz="2000" b="1">
                  <a:solidFill>
                    <a:schemeClr val="tx1">
                      <a:lumMod val="65000"/>
                      <a:lumOff val="35000"/>
                    </a:schemeClr>
                  </a:solidFill>
                  <a:latin typeface="Arial" pitchFamily="34" charset="0"/>
                  <a:cs typeface="Arial" pitchFamily="34" charset="0"/>
                </a:defRPr>
              </a:lvl1pPr>
            </a:lstStyle>
            <a:p>
              <a:pPr algn="ctr"/>
              <a:r>
                <a:rPr lang="tr-TR" sz="1800" dirty="0">
                  <a:solidFill>
                    <a:schemeClr val="bg1"/>
                  </a:solidFill>
                  <a:latin typeface="+mj-lt"/>
                </a:rPr>
                <a:t>Hipotez</a:t>
              </a:r>
            </a:p>
            <a:p>
              <a:pPr algn="ctr"/>
              <a:r>
                <a:rPr lang="tr-TR" sz="1800" dirty="0">
                  <a:solidFill>
                    <a:schemeClr val="bg1"/>
                  </a:solidFill>
                  <a:latin typeface="+mj-lt"/>
                </a:rPr>
                <a:t>Odaklılık</a:t>
              </a:r>
              <a:endParaRPr lang="en-US" sz="1800" dirty="0">
                <a:solidFill>
                  <a:schemeClr val="bg1"/>
                </a:solidFill>
                <a:latin typeface="+mj-lt"/>
              </a:endParaRPr>
            </a:p>
          </p:txBody>
        </p:sp>
      </p:grpSp>
      <p:grpSp>
        <p:nvGrpSpPr>
          <p:cNvPr id="23" name="Grup 22">
            <a:extLst>
              <a:ext uri="{FF2B5EF4-FFF2-40B4-BE49-F238E27FC236}">
                <a16:creationId xmlns:a16="http://schemas.microsoft.com/office/drawing/2014/main" id="{1B036D64-6DDC-1474-9B90-C010638B7F2A}"/>
              </a:ext>
            </a:extLst>
          </p:cNvPr>
          <p:cNvGrpSpPr/>
          <p:nvPr/>
        </p:nvGrpSpPr>
        <p:grpSpPr>
          <a:xfrm>
            <a:off x="6783636" y="1713243"/>
            <a:ext cx="1854979" cy="1744088"/>
            <a:chOff x="6088999" y="768310"/>
            <a:chExt cx="1854979" cy="1744088"/>
          </a:xfrm>
        </p:grpSpPr>
        <p:sp>
          <p:nvSpPr>
            <p:cNvPr id="4" name="Isosceles Triangle 3">
              <a:extLst>
                <a:ext uri="{FF2B5EF4-FFF2-40B4-BE49-F238E27FC236}">
                  <a16:creationId xmlns:a16="http://schemas.microsoft.com/office/drawing/2014/main" id="{80D22CDA-395A-9CBD-0D7A-50FEF8820818}"/>
                </a:ext>
              </a:extLst>
            </p:cNvPr>
            <p:cNvSpPr/>
            <p:nvPr/>
          </p:nvSpPr>
          <p:spPr>
            <a:xfrm rot="626699" flipV="1">
              <a:off x="6088999" y="768310"/>
              <a:ext cx="1854979" cy="1744088"/>
            </a:xfrm>
            <a:custGeom>
              <a:avLst/>
              <a:gdLst/>
              <a:ahLst/>
              <a:cxnLst/>
              <a:rect l="l" t="t" r="r" b="b"/>
              <a:pathLst>
                <a:path w="2188171" h="2057361">
                  <a:moveTo>
                    <a:pt x="1097276" y="2057361"/>
                  </a:moveTo>
                  <a:cubicBezTo>
                    <a:pt x="1443899" y="2057361"/>
                    <a:pt x="2122958" y="1908914"/>
                    <a:pt x="2188171" y="1503241"/>
                  </a:cubicBezTo>
                  <a:cubicBezTo>
                    <a:pt x="2163927" y="1495178"/>
                    <a:pt x="2140286" y="1484410"/>
                    <a:pt x="2117168" y="1471311"/>
                  </a:cubicBezTo>
                  <a:cubicBezTo>
                    <a:pt x="1862564" y="1327050"/>
                    <a:pt x="1560409" y="669709"/>
                    <a:pt x="1264456" y="80415"/>
                  </a:cubicBezTo>
                  <a:lnTo>
                    <a:pt x="1310883" y="0"/>
                  </a:lnTo>
                  <a:lnTo>
                    <a:pt x="778206" y="0"/>
                  </a:lnTo>
                  <a:cubicBezTo>
                    <a:pt x="415839" y="550951"/>
                    <a:pt x="-2358" y="1141295"/>
                    <a:pt x="11" y="1433918"/>
                  </a:cubicBezTo>
                  <a:cubicBezTo>
                    <a:pt x="3148" y="1821495"/>
                    <a:pt x="491273" y="2057361"/>
                    <a:pt x="1097276" y="2057361"/>
                  </a:cubicBezTo>
                  <a:close/>
                </a:path>
              </a:pathLst>
            </a:custGeom>
            <a:solidFill>
              <a:schemeClr val="accent4">
                <a:lumMod val="75000"/>
              </a:schemeClr>
            </a:solidFill>
            <a:ln w="57150">
              <a:solidFill>
                <a:schemeClr val="bg1">
                  <a:lumMod val="95000"/>
                </a:schemeClr>
              </a:solidFill>
            </a:ln>
            <a:effectLst>
              <a:innerShdw blurRad="63500" dist="50800">
                <a:prstClr val="black">
                  <a:alpha val="50000"/>
                </a:prstClr>
              </a:innerShdw>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dirty="0"/>
            </a:p>
          </p:txBody>
        </p:sp>
        <p:sp>
          <p:nvSpPr>
            <p:cNvPr id="21" name="TextBox 24">
              <a:extLst>
                <a:ext uri="{FF2B5EF4-FFF2-40B4-BE49-F238E27FC236}">
                  <a16:creationId xmlns:a16="http://schemas.microsoft.com/office/drawing/2014/main" id="{29ABE6E0-9889-51CC-16EC-E9A5B301DF63}"/>
                </a:ext>
              </a:extLst>
            </p:cNvPr>
            <p:cNvSpPr txBox="1"/>
            <p:nvPr/>
          </p:nvSpPr>
          <p:spPr>
            <a:xfrm>
              <a:off x="6325862" y="1039568"/>
              <a:ext cx="1313180" cy="646331"/>
            </a:xfrm>
            <a:prstGeom prst="rect">
              <a:avLst/>
            </a:prstGeom>
            <a:noFill/>
            <a:effectLst>
              <a:outerShdw blurRad="50800" dist="38100" dir="5400000" algn="t" rotWithShape="0">
                <a:prstClr val="black">
                  <a:alpha val="40000"/>
                </a:prstClr>
              </a:outerShdw>
            </a:effectLst>
          </p:spPr>
          <p:txBody>
            <a:bodyPr wrap="none" rtlCol="0">
              <a:spAutoFit/>
            </a:bodyPr>
            <a:lstStyle>
              <a:defPPr>
                <a:defRPr lang="en-US"/>
              </a:defPPr>
              <a:lvl1pPr>
                <a:defRPr sz="2000" b="1">
                  <a:solidFill>
                    <a:schemeClr val="tx1">
                      <a:lumMod val="65000"/>
                      <a:lumOff val="35000"/>
                    </a:schemeClr>
                  </a:solidFill>
                  <a:latin typeface="Arial" pitchFamily="34" charset="0"/>
                  <a:cs typeface="Arial" pitchFamily="34" charset="0"/>
                </a:defRPr>
              </a:lvl1pPr>
            </a:lstStyle>
            <a:p>
              <a:pPr algn="ctr"/>
              <a:r>
                <a:rPr lang="tr-TR" sz="1800" dirty="0">
                  <a:solidFill>
                    <a:schemeClr val="bg1"/>
                  </a:solidFill>
                  <a:latin typeface="+mj-lt"/>
                </a:rPr>
                <a:t>Sistem </a:t>
              </a:r>
            </a:p>
            <a:p>
              <a:pPr algn="ctr"/>
              <a:r>
                <a:rPr lang="tr-TR" sz="1800" dirty="0">
                  <a:solidFill>
                    <a:schemeClr val="bg1"/>
                  </a:solidFill>
                  <a:latin typeface="+mj-lt"/>
                </a:rPr>
                <a:t>Düşüncesi</a:t>
              </a:r>
              <a:endParaRPr lang="en-US" sz="1800" dirty="0">
                <a:solidFill>
                  <a:schemeClr val="bg1"/>
                </a:solidFill>
                <a:latin typeface="+mj-lt"/>
              </a:endParaRPr>
            </a:p>
          </p:txBody>
        </p:sp>
      </p:grpSp>
      <p:grpSp>
        <p:nvGrpSpPr>
          <p:cNvPr id="28" name="Grup 27">
            <a:extLst>
              <a:ext uri="{FF2B5EF4-FFF2-40B4-BE49-F238E27FC236}">
                <a16:creationId xmlns:a16="http://schemas.microsoft.com/office/drawing/2014/main" id="{84966235-E667-D682-9333-2E6971A31201}"/>
              </a:ext>
            </a:extLst>
          </p:cNvPr>
          <p:cNvGrpSpPr/>
          <p:nvPr/>
        </p:nvGrpSpPr>
        <p:grpSpPr>
          <a:xfrm>
            <a:off x="6708702" y="2786090"/>
            <a:ext cx="1685716" cy="1685717"/>
            <a:chOff x="6708702" y="2786090"/>
            <a:chExt cx="1685716" cy="1685717"/>
          </a:xfrm>
        </p:grpSpPr>
        <p:grpSp>
          <p:nvGrpSpPr>
            <p:cNvPr id="14" name="Group 15">
              <a:extLst>
                <a:ext uri="{FF2B5EF4-FFF2-40B4-BE49-F238E27FC236}">
                  <a16:creationId xmlns:a16="http://schemas.microsoft.com/office/drawing/2014/main" id="{D2B77B14-B054-AF24-3806-F6FC424EC07E}"/>
                </a:ext>
              </a:extLst>
            </p:cNvPr>
            <p:cNvGrpSpPr/>
            <p:nvPr/>
          </p:nvGrpSpPr>
          <p:grpSpPr>
            <a:xfrm>
              <a:off x="6708702" y="2786090"/>
              <a:ext cx="1685716" cy="1685717"/>
              <a:chOff x="3848653" y="2984453"/>
              <a:chExt cx="1446696" cy="1446697"/>
            </a:xfrm>
          </p:grpSpPr>
          <p:sp>
            <p:nvSpPr>
              <p:cNvPr id="15" name="Oval 14">
                <a:extLst>
                  <a:ext uri="{FF2B5EF4-FFF2-40B4-BE49-F238E27FC236}">
                    <a16:creationId xmlns:a16="http://schemas.microsoft.com/office/drawing/2014/main" id="{047C6377-47AA-8DFD-5537-0D24981B77F3}"/>
                  </a:ext>
                </a:extLst>
              </p:cNvPr>
              <p:cNvSpPr/>
              <p:nvPr/>
            </p:nvSpPr>
            <p:spPr>
              <a:xfrm>
                <a:off x="3848653" y="2984453"/>
                <a:ext cx="1446696" cy="144669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6" name="Oval 15">
                <a:extLst>
                  <a:ext uri="{FF2B5EF4-FFF2-40B4-BE49-F238E27FC236}">
                    <a16:creationId xmlns:a16="http://schemas.microsoft.com/office/drawing/2014/main" id="{0AF96D9F-0311-603A-DF8F-20D3AB40549E}"/>
                  </a:ext>
                </a:extLst>
              </p:cNvPr>
              <p:cNvSpPr>
                <a:spLocks noChangeAspect="1"/>
              </p:cNvSpPr>
              <p:nvPr/>
            </p:nvSpPr>
            <p:spPr>
              <a:xfrm>
                <a:off x="3920984" y="3056787"/>
                <a:ext cx="1302026" cy="1302027"/>
              </a:xfrm>
              <a:prstGeom prst="ellipse">
                <a:avLst/>
              </a:prstGeom>
              <a:gradFill flip="none" rotWithShape="1">
                <a:gsLst>
                  <a:gs pos="100000">
                    <a:schemeClr val="tx1">
                      <a:lumMod val="75000"/>
                      <a:lumOff val="25000"/>
                    </a:schemeClr>
                  </a:gs>
                  <a:gs pos="0">
                    <a:schemeClr val="bg1">
                      <a:lumMod val="6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2400" b="1" dirty="0">
                  <a:solidFill>
                    <a:srgbClr val="F6F6F6"/>
                  </a:solidFill>
                  <a:effectLst>
                    <a:outerShdw blurRad="50800" dist="38100" dir="5400000" algn="t" rotWithShape="0">
                      <a:prstClr val="black">
                        <a:alpha val="40000"/>
                      </a:prstClr>
                    </a:outerShdw>
                  </a:effectLst>
                </a:endParaRPr>
              </a:p>
            </p:txBody>
          </p:sp>
        </p:grpSp>
        <p:sp>
          <p:nvSpPr>
            <p:cNvPr id="27" name="TextBox 24">
              <a:extLst>
                <a:ext uri="{FF2B5EF4-FFF2-40B4-BE49-F238E27FC236}">
                  <a16:creationId xmlns:a16="http://schemas.microsoft.com/office/drawing/2014/main" id="{7A57F679-5D25-ECC5-320E-4CA5AF4CCD69}"/>
                </a:ext>
              </a:extLst>
            </p:cNvPr>
            <p:cNvSpPr txBox="1"/>
            <p:nvPr/>
          </p:nvSpPr>
          <p:spPr>
            <a:xfrm>
              <a:off x="6948628" y="3289840"/>
              <a:ext cx="1225014" cy="646331"/>
            </a:xfrm>
            <a:prstGeom prst="rect">
              <a:avLst/>
            </a:prstGeom>
            <a:noFill/>
            <a:effectLst>
              <a:outerShdw blurRad="50800" dist="38100" dir="5400000" algn="t" rotWithShape="0">
                <a:prstClr val="black">
                  <a:alpha val="40000"/>
                </a:prstClr>
              </a:outerShdw>
            </a:effectLst>
          </p:spPr>
          <p:txBody>
            <a:bodyPr wrap="none" rtlCol="0">
              <a:spAutoFit/>
            </a:bodyPr>
            <a:lstStyle>
              <a:defPPr>
                <a:defRPr lang="en-US"/>
              </a:defPPr>
              <a:lvl1pPr>
                <a:defRPr sz="2000" b="1">
                  <a:solidFill>
                    <a:schemeClr val="tx1">
                      <a:lumMod val="65000"/>
                      <a:lumOff val="35000"/>
                    </a:schemeClr>
                  </a:solidFill>
                  <a:latin typeface="Arial" pitchFamily="34" charset="0"/>
                  <a:cs typeface="Arial" pitchFamily="34" charset="0"/>
                </a:defRPr>
              </a:lvl1pPr>
            </a:lstStyle>
            <a:p>
              <a:pPr algn="ctr"/>
              <a:r>
                <a:rPr lang="tr-TR" sz="1800" dirty="0">
                  <a:solidFill>
                    <a:schemeClr val="bg1"/>
                  </a:solidFill>
                  <a:latin typeface="+mj-lt"/>
                </a:rPr>
                <a:t>Stratejik </a:t>
              </a:r>
            </a:p>
            <a:p>
              <a:pPr algn="ctr"/>
              <a:r>
                <a:rPr lang="tr-TR" sz="1800" dirty="0">
                  <a:solidFill>
                    <a:schemeClr val="bg1"/>
                  </a:solidFill>
                  <a:latin typeface="+mj-lt"/>
                </a:rPr>
                <a:t>Düşünme</a:t>
              </a:r>
              <a:endParaRPr lang="en-US" sz="1800" dirty="0">
                <a:solidFill>
                  <a:schemeClr val="bg1"/>
                </a:solidFill>
                <a:latin typeface="+mj-lt"/>
              </a:endParaRPr>
            </a:p>
          </p:txBody>
        </p:sp>
      </p:grpSp>
      <p:sp>
        <p:nvSpPr>
          <p:cNvPr id="29" name="Rectangle: Rounded Corners 5">
            <a:extLst>
              <a:ext uri="{FF2B5EF4-FFF2-40B4-BE49-F238E27FC236}">
                <a16:creationId xmlns:a16="http://schemas.microsoft.com/office/drawing/2014/main" id="{340CA809-F3F8-D25D-D0AA-001DECBFE1D9}"/>
              </a:ext>
            </a:extLst>
          </p:cNvPr>
          <p:cNvSpPr/>
          <p:nvPr/>
        </p:nvSpPr>
        <p:spPr>
          <a:xfrm>
            <a:off x="352424" y="407192"/>
            <a:ext cx="574357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stratejik düşünme</a:t>
            </a:r>
            <a:endParaRPr lang="en-US" sz="2000" b="1" dirty="0">
              <a:solidFill>
                <a:schemeClr val="bg1"/>
              </a:solidFill>
              <a:latin typeface="+mj-lt"/>
            </a:endParaRPr>
          </a:p>
        </p:txBody>
      </p:sp>
      <p:sp>
        <p:nvSpPr>
          <p:cNvPr id="30" name="Oval 29">
            <a:extLst>
              <a:ext uri="{FF2B5EF4-FFF2-40B4-BE49-F238E27FC236}">
                <a16:creationId xmlns:a16="http://schemas.microsoft.com/office/drawing/2014/main" id="{15B27DB7-DEF8-52BD-B170-2CCB0DA51F91}"/>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1" name="Straight Connector 7">
            <a:extLst>
              <a:ext uri="{FF2B5EF4-FFF2-40B4-BE49-F238E27FC236}">
                <a16:creationId xmlns:a16="http://schemas.microsoft.com/office/drawing/2014/main" id="{02D76C29-39F9-7E38-8C19-325BA02AA997}"/>
              </a:ext>
            </a:extLst>
          </p:cNvPr>
          <p:cNvCxnSpPr>
            <a:cxnSpLocks/>
            <a:stCxn id="29" idx="3"/>
          </p:cNvCxnSpPr>
          <p:nvPr/>
        </p:nvCxnSpPr>
        <p:spPr>
          <a:xfrm>
            <a:off x="6096000" y="747711"/>
            <a:ext cx="6096000"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32" name="Metin kutusu 31">
            <a:extLst>
              <a:ext uri="{FF2B5EF4-FFF2-40B4-BE49-F238E27FC236}">
                <a16:creationId xmlns:a16="http://schemas.microsoft.com/office/drawing/2014/main" id="{FFF1F46B-F92F-1B96-E332-F590C9B7F53A}"/>
              </a:ext>
            </a:extLst>
          </p:cNvPr>
          <p:cNvSpPr txBox="1"/>
          <p:nvPr/>
        </p:nvSpPr>
        <p:spPr>
          <a:xfrm>
            <a:off x="622998" y="2393274"/>
            <a:ext cx="3545392" cy="3139321"/>
          </a:xfrm>
          <a:prstGeom prst="rect">
            <a:avLst/>
          </a:prstGeom>
          <a:noFill/>
        </p:spPr>
        <p:txBody>
          <a:bodyPr wrap="square" rtlCol="0">
            <a:spAutoFit/>
          </a:bodyPr>
          <a:lstStyle/>
          <a:p>
            <a:r>
              <a:rPr lang="tr-TR" dirty="0"/>
              <a:t>Stratejik düşünebilme, sağlık kurumunun faaliyetlerini, süreçlerini, problemlerini çevresel ve kurumsal bağlam içinde ve geniş bir zaman ufkuyla görebilme becerisidir.</a:t>
            </a:r>
          </a:p>
          <a:p>
            <a:endParaRPr lang="tr-TR" dirty="0"/>
          </a:p>
          <a:p>
            <a:r>
              <a:rPr lang="tr-TR" dirty="0"/>
              <a:t>Stratejik düşünme, sağlık kurumuna bütüncül bir bakış açısı getiren içgörü (sezgi) ve yaratıcılığın bir sentezi olarak görülebilir.  </a:t>
            </a:r>
          </a:p>
        </p:txBody>
      </p:sp>
    </p:spTree>
    <p:extLst>
      <p:ext uri="{BB962C8B-B14F-4D97-AF65-F5344CB8AC3E}">
        <p14:creationId xmlns:p14="http://schemas.microsoft.com/office/powerpoint/2010/main" val="2852538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circle(in)">
                                      <p:cBhvr>
                                        <p:cTn id="12" dur="20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circle(in)">
                                      <p:cBhvr>
                                        <p:cTn id="17" dur="20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circle(in)">
                                      <p:cBhvr>
                                        <p:cTn id="22" dur="2000"/>
                                        <p:tgtEl>
                                          <p:spTgt spid="22"/>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circle(in)">
                                      <p:cBhvr>
                                        <p:cTn id="27" dur="2000"/>
                                        <p:tgtEl>
                                          <p:spTgt spid="26"/>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circle(in)">
                                      <p:cBhvr>
                                        <p:cTn id="32" dur="2000"/>
                                        <p:tgtEl>
                                          <p:spTgt spid="25"/>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circle(in)">
                                      <p:cBhvr>
                                        <p:cTn id="37" dur="2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sistem düşüncesi</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2" name="Metin kutusu 1">
            <a:extLst>
              <a:ext uri="{FF2B5EF4-FFF2-40B4-BE49-F238E27FC236}">
                <a16:creationId xmlns:a16="http://schemas.microsoft.com/office/drawing/2014/main" id="{1E2D5EAF-A97C-C59C-E085-BCA81E322AE7}"/>
              </a:ext>
            </a:extLst>
          </p:cNvPr>
          <p:cNvSpPr txBox="1"/>
          <p:nvPr/>
        </p:nvSpPr>
        <p:spPr>
          <a:xfrm>
            <a:off x="6677848" y="3247967"/>
            <a:ext cx="4492336" cy="2862322"/>
          </a:xfrm>
          <a:prstGeom prst="rect">
            <a:avLst/>
          </a:prstGeom>
          <a:noFill/>
        </p:spPr>
        <p:txBody>
          <a:bodyPr wrap="square" rtlCol="0">
            <a:spAutoFit/>
          </a:bodyPr>
          <a:lstStyle/>
          <a:p>
            <a:r>
              <a:rPr lang="tr-TR" dirty="0"/>
              <a:t>Stratejik düşünme sistem yaklaşımına dayanır. Sistem düşüncesi, sağlık kurumunun içinde bulunduğu çevre ile birlikte ele almaktır. </a:t>
            </a:r>
          </a:p>
          <a:p>
            <a:endParaRPr lang="tr-TR" dirty="0"/>
          </a:p>
          <a:p>
            <a:pPr marL="285750" indent="-285750">
              <a:buFont typeface="Wingdings" panose="05000000000000000000" pitchFamily="2" charset="2"/>
              <a:buChar char="§"/>
            </a:pPr>
            <a:r>
              <a:rPr lang="tr-TR" dirty="0"/>
              <a:t>Dış çevre faktörleri nelerdir?</a:t>
            </a:r>
          </a:p>
          <a:p>
            <a:pPr marL="285750" indent="-285750">
              <a:buFont typeface="Wingdings" panose="05000000000000000000" pitchFamily="2" charset="2"/>
              <a:buChar char="§"/>
            </a:pPr>
            <a:r>
              <a:rPr lang="tr-TR" dirty="0"/>
              <a:t>Dış çevre faktörleri arasındaki etkileşimler kurumu nasıl etkiliyor?</a:t>
            </a:r>
          </a:p>
          <a:p>
            <a:pPr marL="285750" indent="-285750">
              <a:buFont typeface="Wingdings" panose="05000000000000000000" pitchFamily="2" charset="2"/>
              <a:buChar char="§"/>
            </a:pPr>
            <a:r>
              <a:rPr lang="tr-TR" dirty="0"/>
              <a:t>İç çevre faktörleri nelerdir?</a:t>
            </a:r>
          </a:p>
          <a:p>
            <a:pPr marL="285750" indent="-285750">
              <a:buFont typeface="Wingdings" panose="05000000000000000000" pitchFamily="2" charset="2"/>
              <a:buChar char="§"/>
            </a:pPr>
            <a:r>
              <a:rPr lang="tr-TR" dirty="0"/>
              <a:t>Fırsatlar, tehditler, güçlü ve zayıf yönlere bütüncül bakış.</a:t>
            </a:r>
          </a:p>
        </p:txBody>
      </p:sp>
      <p:sp>
        <p:nvSpPr>
          <p:cNvPr id="3" name="Dikdörtgen 2">
            <a:extLst>
              <a:ext uri="{FF2B5EF4-FFF2-40B4-BE49-F238E27FC236}">
                <a16:creationId xmlns:a16="http://schemas.microsoft.com/office/drawing/2014/main" id="{08AC210B-5C4C-90B3-3D1B-DC96D308A665}"/>
              </a:ext>
            </a:extLst>
          </p:cNvPr>
          <p:cNvSpPr/>
          <p:nvPr/>
        </p:nvSpPr>
        <p:spPr>
          <a:xfrm flipH="1">
            <a:off x="6504850" y="3415100"/>
            <a:ext cx="45719" cy="681038"/>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Dikdörtgen 3">
            <a:extLst>
              <a:ext uri="{FF2B5EF4-FFF2-40B4-BE49-F238E27FC236}">
                <a16:creationId xmlns:a16="http://schemas.microsoft.com/office/drawing/2014/main" id="{A44F10AD-E73A-BFCE-26BA-7C353252C593}"/>
              </a:ext>
            </a:extLst>
          </p:cNvPr>
          <p:cNvSpPr/>
          <p:nvPr/>
        </p:nvSpPr>
        <p:spPr>
          <a:xfrm flipH="1">
            <a:off x="6534168" y="4481899"/>
            <a:ext cx="45719" cy="1471031"/>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031688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hedef odaklılık</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2" name="Metin kutusu 1">
            <a:extLst>
              <a:ext uri="{FF2B5EF4-FFF2-40B4-BE49-F238E27FC236}">
                <a16:creationId xmlns:a16="http://schemas.microsoft.com/office/drawing/2014/main" id="{1E2D5EAF-A97C-C59C-E085-BCA81E322AE7}"/>
              </a:ext>
            </a:extLst>
          </p:cNvPr>
          <p:cNvSpPr txBox="1"/>
          <p:nvPr/>
        </p:nvSpPr>
        <p:spPr>
          <a:xfrm>
            <a:off x="6491235" y="2381459"/>
            <a:ext cx="4492336" cy="3139321"/>
          </a:xfrm>
          <a:prstGeom prst="rect">
            <a:avLst/>
          </a:prstGeom>
          <a:noFill/>
        </p:spPr>
        <p:txBody>
          <a:bodyPr wrap="square" rtlCol="0">
            <a:spAutoFit/>
          </a:bodyPr>
          <a:lstStyle/>
          <a:p>
            <a:pPr marL="285750" indent="-285750">
              <a:buFont typeface="Wingdings" panose="05000000000000000000" pitchFamily="2" charset="2"/>
              <a:buChar char="§"/>
            </a:pPr>
            <a:r>
              <a:rPr lang="tr-TR" dirty="0">
                <a:latin typeface="+mj-lt"/>
              </a:rPr>
              <a:t>Hedef odaklılık, gelecekte ulaşılmak istenen yer veya konumla ilgili özel düşünceler ve tasarımlardır. </a:t>
            </a:r>
          </a:p>
          <a:p>
            <a:pPr marL="285750" indent="-285750">
              <a:buFont typeface="Wingdings" panose="05000000000000000000" pitchFamily="2" charset="2"/>
              <a:buChar char="§"/>
            </a:pPr>
            <a:endParaRPr lang="tr-TR" dirty="0">
              <a:latin typeface="+mj-lt"/>
            </a:endParaRPr>
          </a:p>
          <a:p>
            <a:pPr marL="285750" indent="-285750">
              <a:buFont typeface="Wingdings" panose="05000000000000000000" pitchFamily="2" charset="2"/>
              <a:buChar char="§"/>
            </a:pPr>
            <a:r>
              <a:rPr lang="tr-TR" dirty="0">
                <a:latin typeface="+mj-lt"/>
              </a:rPr>
              <a:t>Hedef odaklılık kuruma ve çalışanlara enerjilerini kanalize edeceği bir yönelim (istikamet) kazandırır. </a:t>
            </a:r>
          </a:p>
          <a:p>
            <a:pPr marL="285750" indent="-285750">
              <a:buFont typeface="Wingdings" panose="05000000000000000000" pitchFamily="2" charset="2"/>
              <a:buChar char="§"/>
            </a:pPr>
            <a:endParaRPr lang="tr-TR" dirty="0">
              <a:latin typeface="+mj-lt"/>
            </a:endParaRPr>
          </a:p>
          <a:p>
            <a:pPr marL="285750" indent="-285750">
              <a:buFont typeface="Wingdings" panose="05000000000000000000" pitchFamily="2" charset="2"/>
              <a:buChar char="§"/>
            </a:pPr>
            <a:r>
              <a:rPr lang="tr-TR" dirty="0">
                <a:latin typeface="+mj-lt"/>
              </a:rPr>
              <a:t>Hedef odaklılık, dikkat dağınıklığını önleyerek, hedefe ulaşana kadar aynı rota (strateji) üzerinde ilerlemeyi sağlar. .</a:t>
            </a:r>
          </a:p>
        </p:txBody>
      </p:sp>
      <p:sp>
        <p:nvSpPr>
          <p:cNvPr id="3" name="Dikdörtgen 2">
            <a:extLst>
              <a:ext uri="{FF2B5EF4-FFF2-40B4-BE49-F238E27FC236}">
                <a16:creationId xmlns:a16="http://schemas.microsoft.com/office/drawing/2014/main" id="{BA5F0C74-93A0-626C-B08F-47BCAF72AFF8}"/>
              </a:ext>
            </a:extLst>
          </p:cNvPr>
          <p:cNvSpPr/>
          <p:nvPr/>
        </p:nvSpPr>
        <p:spPr>
          <a:xfrm>
            <a:off x="6438362" y="2500604"/>
            <a:ext cx="45719" cy="302017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19986392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1775</Words>
  <Application>Microsoft Office PowerPoint</Application>
  <PresentationFormat>Geniş ekran</PresentationFormat>
  <Paragraphs>291</Paragraphs>
  <Slides>23</Slides>
  <Notes>11</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23</vt:i4>
      </vt:variant>
    </vt:vector>
  </HeadingPairs>
  <TitlesOfParts>
    <vt:vector size="32" baseType="lpstr">
      <vt:lpstr>Amasis MT Pro Black</vt:lpstr>
      <vt:lpstr>Arial</vt:lpstr>
      <vt:lpstr>Arial Black</vt:lpstr>
      <vt:lpstr>Calibri</vt:lpstr>
      <vt:lpstr>Calibri Light</vt:lpstr>
      <vt:lpstr>Rockwell Nova Extra Bold</vt:lpstr>
      <vt:lpstr>Times New Roman</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sahin kavuncubasi</dc:creator>
  <cp:lastModifiedBy>sahin kavuncubasi</cp:lastModifiedBy>
  <cp:revision>10</cp:revision>
  <dcterms:created xsi:type="dcterms:W3CDTF">2022-09-02T11:58:59Z</dcterms:created>
  <dcterms:modified xsi:type="dcterms:W3CDTF">2022-09-16T13:54:03Z</dcterms:modified>
</cp:coreProperties>
</file>