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5"/>
  </p:notesMasterIdLst>
  <p:sldIdLst>
    <p:sldId id="257" r:id="rId2"/>
    <p:sldId id="267" r:id="rId3"/>
    <p:sldId id="258" r:id="rId4"/>
    <p:sldId id="269" r:id="rId5"/>
    <p:sldId id="260" r:id="rId6"/>
    <p:sldId id="270" r:id="rId7"/>
    <p:sldId id="271" r:id="rId8"/>
    <p:sldId id="272" r:id="rId9"/>
    <p:sldId id="273" r:id="rId10"/>
    <p:sldId id="274" r:id="rId11"/>
    <p:sldId id="259" r:id="rId12"/>
    <p:sldId id="275" r:id="rId13"/>
    <p:sldId id="277" r:id="rId14"/>
    <p:sldId id="278" r:id="rId15"/>
    <p:sldId id="281" r:id="rId16"/>
    <p:sldId id="279" r:id="rId17"/>
    <p:sldId id="280" r:id="rId18"/>
    <p:sldId id="282" r:id="rId19"/>
    <p:sldId id="283" r:id="rId20"/>
    <p:sldId id="285" r:id="rId21"/>
    <p:sldId id="287" r:id="rId22"/>
    <p:sldId id="288" r:id="rId23"/>
    <p:sldId id="290" r:id="rId24"/>
    <p:sldId id="291" r:id="rId25"/>
    <p:sldId id="292" r:id="rId26"/>
    <p:sldId id="293" r:id="rId27"/>
    <p:sldId id="294" r:id="rId28"/>
    <p:sldId id="295" r:id="rId29"/>
    <p:sldId id="296" r:id="rId30"/>
    <p:sldId id="297" r:id="rId31"/>
    <p:sldId id="298" r:id="rId32"/>
    <p:sldId id="289" r:id="rId33"/>
    <p:sldId id="317"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9ADCFF-F1D9-4FA7-8DA6-A2428F94B30A}" type="datetimeFigureOut">
              <a:rPr lang="tr-TR" smtClean="0"/>
              <a:t>16.09.2022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A791DD-3D08-4C3C-9D2C-0FA7B92D8E89}" type="slidenum">
              <a:rPr lang="tr-TR" smtClean="0"/>
              <a:t>‹#›</a:t>
            </a:fld>
            <a:endParaRPr lang="tr-TR"/>
          </a:p>
        </p:txBody>
      </p:sp>
    </p:spTree>
    <p:extLst>
      <p:ext uri="{BB962C8B-B14F-4D97-AF65-F5344CB8AC3E}">
        <p14:creationId xmlns:p14="http://schemas.microsoft.com/office/powerpoint/2010/main" val="120380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33</a:t>
            </a:fld>
            <a:endParaRPr lang="en-US"/>
          </a:p>
        </p:txBody>
      </p:sp>
    </p:spTree>
    <p:extLst>
      <p:ext uri="{BB962C8B-B14F-4D97-AF65-F5344CB8AC3E}">
        <p14:creationId xmlns:p14="http://schemas.microsoft.com/office/powerpoint/2010/main" val="2508519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1147639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201882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181218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511365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51B3F7F8-E03C-4549-AEBE-0F2BFE8228E8}" type="datetimeFigureOut">
              <a:rPr lang="tr-TR" smtClean="0"/>
              <a:t>16.09.2022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719187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1B3F7F8-E03C-4549-AEBE-0F2BFE8228E8}" type="datetimeFigureOut">
              <a:rPr lang="tr-TR" smtClean="0"/>
              <a:t>16.09.2022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1896451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1B3F7F8-E03C-4549-AEBE-0F2BFE8228E8}" type="datetimeFigureOut">
              <a:rPr lang="tr-TR" smtClean="0"/>
              <a:t>16.09.2022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933985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1B3F7F8-E03C-4549-AEBE-0F2BFE8228E8}" type="datetimeFigureOut">
              <a:rPr lang="tr-TR" smtClean="0"/>
              <a:t>16.09.2022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602513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B3F7F8-E03C-4549-AEBE-0F2BFE8228E8}" type="datetimeFigureOut">
              <a:rPr lang="tr-TR" smtClean="0"/>
              <a:t>16.09.2022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37833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1B3F7F8-E03C-4549-AEBE-0F2BFE8228E8}" type="datetimeFigureOut">
              <a:rPr lang="tr-TR" smtClean="0"/>
              <a:t>16.09.2022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3029604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1B3F7F8-E03C-4549-AEBE-0F2BFE8228E8}" type="datetimeFigureOut">
              <a:rPr lang="tr-TR" smtClean="0"/>
              <a:t>16.09.2022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E85284-35F0-45BB-BB50-53AC1FF16F57}" type="slidenum">
              <a:rPr lang="tr-TR" smtClean="0"/>
              <a:t>‹#›</a:t>
            </a:fld>
            <a:endParaRPr lang="tr-TR"/>
          </a:p>
        </p:txBody>
      </p:sp>
    </p:spTree>
    <p:extLst>
      <p:ext uri="{BB962C8B-B14F-4D97-AF65-F5344CB8AC3E}">
        <p14:creationId xmlns:p14="http://schemas.microsoft.com/office/powerpoint/2010/main" val="917877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3F7F8-E03C-4549-AEBE-0F2BFE8228E8}" type="datetimeFigureOut">
              <a:rPr lang="tr-TR" smtClean="0"/>
              <a:t>16.09.2022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E85284-35F0-45BB-BB50-53AC1FF16F57}" type="slidenum">
              <a:rPr lang="tr-TR" smtClean="0"/>
              <a:t>‹#›</a:t>
            </a:fld>
            <a:endParaRPr lang="tr-TR"/>
          </a:p>
        </p:txBody>
      </p:sp>
    </p:spTree>
    <p:extLst>
      <p:ext uri="{BB962C8B-B14F-4D97-AF65-F5344CB8AC3E}">
        <p14:creationId xmlns:p14="http://schemas.microsoft.com/office/powerpoint/2010/main" val="3420166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99E8A7A-8581-4D83-82EC-8B51F15FC67F}"/>
              </a:ext>
            </a:extLst>
          </p:cNvPr>
          <p:cNvGrpSpPr/>
          <p:nvPr/>
        </p:nvGrpSpPr>
        <p:grpSpPr>
          <a:xfrm>
            <a:off x="-643161" y="2693878"/>
            <a:ext cx="8363843" cy="3178942"/>
            <a:chOff x="-374191" y="3157859"/>
            <a:chExt cx="7745001" cy="3178942"/>
          </a:xfrm>
        </p:grpSpPr>
        <p:sp>
          <p:nvSpPr>
            <p:cNvPr id="11" name="TextBox 10">
              <a:extLst>
                <a:ext uri="{FF2B5EF4-FFF2-40B4-BE49-F238E27FC236}">
                  <a16:creationId xmlns:a16="http://schemas.microsoft.com/office/drawing/2014/main" id="{42CC7C91-872C-4F33-92F5-592F00CD333C}"/>
                </a:ext>
              </a:extLst>
            </p:cNvPr>
            <p:cNvSpPr txBox="1"/>
            <p:nvPr/>
          </p:nvSpPr>
          <p:spPr>
            <a:xfrm>
              <a:off x="-374191" y="3157859"/>
              <a:ext cx="5946448" cy="369332"/>
            </a:xfrm>
            <a:prstGeom prst="rect">
              <a:avLst/>
            </a:prstGeom>
            <a:noFill/>
          </p:spPr>
          <p:txBody>
            <a:bodyPr wrap="square" lIns="0" tIns="0" rIns="0" bIns="0" rtlCol="0">
              <a:spAutoFit/>
            </a:bodyPr>
            <a:lstStyle/>
            <a:p>
              <a:pPr algn="r"/>
              <a:r>
                <a:rPr lang="tr-TR" sz="2400" b="1" dirty="0">
                  <a:solidFill>
                    <a:schemeClr val="bg1"/>
                  </a:solidFill>
                  <a:latin typeface="+mj-lt"/>
                </a:rPr>
                <a:t>strateji kavramı ve stratejik sorumluluk</a:t>
              </a:r>
              <a:endParaRPr lang="en-US" sz="2400" b="1" dirty="0">
                <a:solidFill>
                  <a:schemeClr val="bg1"/>
                </a:solidFill>
                <a:latin typeface="+mj-lt"/>
              </a:endParaRPr>
            </a:p>
          </p:txBody>
        </p:sp>
        <p:sp>
          <p:nvSpPr>
            <p:cNvPr id="12" name="TextBox 11">
              <a:extLst>
                <a:ext uri="{FF2B5EF4-FFF2-40B4-BE49-F238E27FC236}">
                  <a16:creationId xmlns:a16="http://schemas.microsoft.com/office/drawing/2014/main" id="{4DC62499-0964-4B93-A3F9-C58FCC7FA301}"/>
                </a:ext>
              </a:extLst>
            </p:cNvPr>
            <p:cNvSpPr txBox="1"/>
            <p:nvPr/>
          </p:nvSpPr>
          <p:spPr>
            <a:xfrm>
              <a:off x="1706610" y="3566812"/>
              <a:ext cx="5664200" cy="2769989"/>
            </a:xfrm>
            <a:prstGeom prst="rect">
              <a:avLst/>
            </a:prstGeom>
            <a:noFill/>
          </p:spPr>
          <p:txBody>
            <a:bodyPr wrap="square" lIns="0" tIns="0" rIns="0" bIns="0" rtlCol="0">
              <a:spAutoFit/>
            </a:bodyPr>
            <a:lstStyle/>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just"/>
              <a:endParaRPr lang="tr-TR" sz="2000" dirty="0">
                <a:solidFill>
                  <a:schemeClr val="bg1"/>
                </a:solidFill>
              </a:endParaRPr>
            </a:p>
            <a:p>
              <a:pPr algn="ctr"/>
              <a:r>
                <a:rPr lang="tr-TR" sz="2000" dirty="0">
                  <a:solidFill>
                    <a:schemeClr val="bg1"/>
                  </a:solidFill>
                </a:rPr>
                <a:t>Dr. Şahin Kavuncubaşı</a:t>
              </a:r>
              <a:endParaRPr lang="en-US" sz="2000" dirty="0">
                <a:solidFill>
                  <a:schemeClr val="bg1"/>
                </a:solidFill>
              </a:endParaRPr>
            </a:p>
          </p:txBody>
        </p:sp>
      </p:gr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15" name="Grup 14">
            <a:extLst>
              <a:ext uri="{FF2B5EF4-FFF2-40B4-BE49-F238E27FC236}">
                <a16:creationId xmlns:a16="http://schemas.microsoft.com/office/drawing/2014/main" id="{A4D30D36-1097-0608-A770-B1B2C777D445}"/>
              </a:ext>
            </a:extLst>
          </p:cNvPr>
          <p:cNvGrpSpPr/>
          <p:nvPr/>
        </p:nvGrpSpPr>
        <p:grpSpPr>
          <a:xfrm>
            <a:off x="7259017" y="2713908"/>
            <a:ext cx="4610864" cy="2862322"/>
            <a:chOff x="7259017" y="2713908"/>
            <a:chExt cx="4610864" cy="2862322"/>
          </a:xfrm>
        </p:grpSpPr>
        <p:sp>
          <p:nvSpPr>
            <p:cNvPr id="2" name="Metin kutusu 1">
              <a:extLst>
                <a:ext uri="{FF2B5EF4-FFF2-40B4-BE49-F238E27FC236}">
                  <a16:creationId xmlns:a16="http://schemas.microsoft.com/office/drawing/2014/main" id="{2F00FAA7-5AEE-4409-9CE4-E87A7EC4D45F}"/>
                </a:ext>
              </a:extLst>
            </p:cNvPr>
            <p:cNvSpPr txBox="1"/>
            <p:nvPr/>
          </p:nvSpPr>
          <p:spPr>
            <a:xfrm>
              <a:off x="7793181" y="2713908"/>
              <a:ext cx="4076700" cy="2862322"/>
            </a:xfrm>
            <a:prstGeom prst="rect">
              <a:avLst/>
            </a:prstGeom>
            <a:noFill/>
          </p:spPr>
          <p:txBody>
            <a:bodyPr wrap="square" rtlCol="0">
              <a:spAutoFit/>
            </a:bodyPr>
            <a:lstStyle/>
            <a:p>
              <a:pPr marL="285750" indent="-285750">
                <a:buFont typeface="Wingdings" panose="05000000000000000000" pitchFamily="2" charset="2"/>
                <a:buChar char="q"/>
              </a:pPr>
              <a:r>
                <a:rPr lang="tr-TR" sz="2000" dirty="0"/>
                <a:t>Strateji kavramı</a:t>
              </a:r>
            </a:p>
            <a:p>
              <a:pPr marL="285750" indent="-285750">
                <a:buFont typeface="Wingdings" panose="05000000000000000000" pitchFamily="2" charset="2"/>
                <a:buChar char="q"/>
              </a:pPr>
              <a:r>
                <a:rPr lang="tr-TR" sz="2000" dirty="0" err="1"/>
                <a:t>Mintzberg</a:t>
              </a:r>
              <a:r>
                <a:rPr lang="tr-TR" sz="2000" dirty="0"/>
                <a:t> 5P</a:t>
              </a:r>
            </a:p>
            <a:p>
              <a:pPr marL="285750" indent="-285750">
                <a:buFont typeface="Wingdings" panose="05000000000000000000" pitchFamily="2" charset="2"/>
                <a:buChar char="q"/>
              </a:pPr>
              <a:r>
                <a:rPr lang="tr-TR" sz="2000" dirty="0"/>
                <a:t>Strateji kavramıyla ilişkili kavramlar</a:t>
              </a:r>
            </a:p>
            <a:p>
              <a:pPr marL="742950" lvl="1" indent="-285750">
                <a:buSzPct val="63000"/>
                <a:buFont typeface="Wingdings" panose="05000000000000000000" pitchFamily="2" charset="2"/>
                <a:buChar char="q"/>
              </a:pPr>
              <a:r>
                <a:rPr lang="tr-TR" sz="2000" dirty="0"/>
                <a:t>Politika</a:t>
              </a:r>
            </a:p>
            <a:p>
              <a:pPr marL="742950" lvl="1" indent="-285750">
                <a:buSzPct val="63000"/>
                <a:buFont typeface="Wingdings" panose="05000000000000000000" pitchFamily="2" charset="2"/>
                <a:buChar char="q"/>
              </a:pPr>
              <a:r>
                <a:rPr lang="tr-TR" sz="2000" dirty="0"/>
                <a:t>Taktik</a:t>
              </a:r>
            </a:p>
            <a:p>
              <a:pPr marL="285750" indent="-285750">
                <a:buFont typeface="Wingdings" panose="05000000000000000000" pitchFamily="2" charset="2"/>
                <a:buChar char="q"/>
              </a:pPr>
              <a:r>
                <a:rPr lang="tr-TR" sz="2000" dirty="0"/>
                <a:t>Stratejik sorumluluk</a:t>
              </a:r>
            </a:p>
            <a:p>
              <a:pPr marL="742950" lvl="1" indent="-285750">
                <a:buSzPct val="63000"/>
                <a:buFont typeface="Wingdings" panose="05000000000000000000" pitchFamily="2" charset="2"/>
                <a:buChar char="q"/>
              </a:pPr>
              <a:r>
                <a:rPr lang="tr-TR" sz="2000" dirty="0"/>
                <a:t>Yönetim kurulu</a:t>
              </a:r>
            </a:p>
            <a:p>
              <a:pPr marL="742950" lvl="1" indent="-285750">
                <a:buSzPct val="63000"/>
                <a:buFont typeface="Wingdings" panose="05000000000000000000" pitchFamily="2" charset="2"/>
                <a:buChar char="q"/>
              </a:pPr>
              <a:r>
                <a:rPr lang="tr-TR" sz="2000" dirty="0"/>
                <a:t>Genel Müdür (CEO)</a:t>
              </a:r>
            </a:p>
            <a:p>
              <a:pPr marL="742950" lvl="1" indent="-285750">
                <a:buSzPct val="63000"/>
                <a:buFont typeface="Wingdings" panose="05000000000000000000" pitchFamily="2" charset="2"/>
                <a:buChar char="q"/>
              </a:pPr>
              <a:r>
                <a:rPr lang="tr-TR" sz="2000" dirty="0"/>
                <a:t>Yönetim Ekibi</a:t>
              </a:r>
            </a:p>
          </p:txBody>
        </p:sp>
        <p:grpSp>
          <p:nvGrpSpPr>
            <p:cNvPr id="6" name="Grup 5">
              <a:extLst>
                <a:ext uri="{FF2B5EF4-FFF2-40B4-BE49-F238E27FC236}">
                  <a16:creationId xmlns:a16="http://schemas.microsoft.com/office/drawing/2014/main" id="{0D65409A-813A-4D19-9000-09FF8548ADCD}"/>
                </a:ext>
              </a:extLst>
            </p:cNvPr>
            <p:cNvGrpSpPr/>
            <p:nvPr/>
          </p:nvGrpSpPr>
          <p:grpSpPr>
            <a:xfrm>
              <a:off x="7259017" y="2809610"/>
              <a:ext cx="534164" cy="2676790"/>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 name="Metin kutusu 6">
            <a:extLst>
              <a:ext uri="{FF2B5EF4-FFF2-40B4-BE49-F238E27FC236}">
                <a16:creationId xmlns:a16="http://schemas.microsoft.com/office/drawing/2014/main" id="{04567FF3-0D36-4556-BE2C-FCD73A527E3A}"/>
              </a:ext>
            </a:extLst>
          </p:cNvPr>
          <p:cNvSpPr txBox="1"/>
          <p:nvPr/>
        </p:nvSpPr>
        <p:spPr>
          <a:xfrm>
            <a:off x="5290398" y="188628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4" name="Veri Yer Tutucusu 2">
            <a:extLst>
              <a:ext uri="{FF2B5EF4-FFF2-40B4-BE49-F238E27FC236}">
                <a16:creationId xmlns:a16="http://schemas.microsoft.com/office/drawing/2014/main" id="{3FCB8BE0-58E8-9BB3-4B16-8E165FE8051C}"/>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tr-T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19246B6-7C5A-40AA-A924-3DD20D1860FD}" type="datetime1">
              <a:rPr lang="en-US" smtClean="0"/>
              <a:pPr/>
              <a:t>9/16/2022</a:t>
            </a:fld>
            <a:endParaRPr lang="en-US"/>
          </a:p>
        </p:txBody>
      </p:sp>
      <p:sp>
        <p:nvSpPr>
          <p:cNvPr id="9" name="Metin kutusu 8">
            <a:extLst>
              <a:ext uri="{FF2B5EF4-FFF2-40B4-BE49-F238E27FC236}">
                <a16:creationId xmlns:a16="http://schemas.microsoft.com/office/drawing/2014/main" id="{9D607166-51B5-1E37-0D22-86A5183B32C7}"/>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03839480-FA8D-EEA2-3251-D7204E48173E}"/>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81F5B842-5A00-AE40-FA6C-2A573921AFE9}"/>
              </a:ext>
            </a:extLst>
          </p:cNvPr>
          <p:cNvSpPr txBox="1"/>
          <p:nvPr/>
        </p:nvSpPr>
        <p:spPr>
          <a:xfrm>
            <a:off x="924787" y="3276131"/>
            <a:ext cx="4270663" cy="1569660"/>
          </a:xfrm>
          <a:prstGeom prst="rect">
            <a:avLst/>
          </a:prstGeom>
          <a:noFill/>
        </p:spPr>
        <p:txBody>
          <a:bodyPr wrap="square" rtlCol="0">
            <a:spAutoFit/>
          </a:bodyPr>
          <a:lstStyle/>
          <a:p>
            <a:pPr algn="r"/>
            <a:r>
              <a:rPr lang="tr-TR" sz="2400" dirty="0">
                <a:solidFill>
                  <a:srgbClr val="FFC1C2"/>
                </a:solidFill>
                <a:latin typeface="Rockwell Nova Extra Bold" panose="02060903020205020403" pitchFamily="18" charset="0"/>
              </a:rPr>
              <a:t>BÖLÜM</a:t>
            </a:r>
          </a:p>
          <a:p>
            <a:pPr algn="r"/>
            <a:r>
              <a:rPr lang="tr-TR" sz="2400" dirty="0">
                <a:solidFill>
                  <a:srgbClr val="FFC1C2"/>
                </a:solidFill>
                <a:latin typeface="Rockwell Nova Extra Bold" panose="02060903020205020403" pitchFamily="18" charset="0"/>
              </a:rPr>
              <a:t>Strateji kavramı ve stratejik sorumluluk</a:t>
            </a:r>
          </a:p>
        </p:txBody>
      </p:sp>
      <p:sp>
        <p:nvSpPr>
          <p:cNvPr id="14" name="Metin kutusu 13">
            <a:extLst>
              <a:ext uri="{FF2B5EF4-FFF2-40B4-BE49-F238E27FC236}">
                <a16:creationId xmlns:a16="http://schemas.microsoft.com/office/drawing/2014/main" id="{F59E9059-1635-E765-5B47-D38AE5D11BD9}"/>
              </a:ext>
            </a:extLst>
          </p:cNvPr>
          <p:cNvSpPr txBox="1"/>
          <p:nvPr/>
        </p:nvSpPr>
        <p:spPr>
          <a:xfrm>
            <a:off x="5140627" y="2907175"/>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2</a:t>
            </a:r>
          </a:p>
        </p:txBody>
      </p:sp>
      <p:sp>
        <p:nvSpPr>
          <p:cNvPr id="8" name="Metin kutusu 7">
            <a:extLst>
              <a:ext uri="{FF2B5EF4-FFF2-40B4-BE49-F238E27FC236}">
                <a16:creationId xmlns:a16="http://schemas.microsoft.com/office/drawing/2014/main" id="{20C6CDCC-2CE5-A6F2-BC7C-9869DEB82CC6}"/>
              </a:ext>
            </a:extLst>
          </p:cNvPr>
          <p:cNvSpPr txBox="1"/>
          <p:nvPr/>
        </p:nvSpPr>
        <p:spPr>
          <a:xfrm>
            <a:off x="269866" y="6247402"/>
            <a:ext cx="2743200" cy="369332"/>
          </a:xfrm>
          <a:prstGeom prst="rect">
            <a:avLst/>
          </a:prstGeom>
          <a:noFill/>
        </p:spPr>
        <p:txBody>
          <a:bodyPr wrap="square" rtlCol="0">
            <a:spAutoFit/>
          </a:body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1099552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Perspektif olarak strateji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10</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1" name="Rectangle 39">
            <a:extLst>
              <a:ext uri="{FF2B5EF4-FFF2-40B4-BE49-F238E27FC236}">
                <a16:creationId xmlns:a16="http://schemas.microsoft.com/office/drawing/2014/main" id="{74ABD719-F946-44DB-A02C-C34EB3C5A260}"/>
              </a:ext>
            </a:extLst>
          </p:cNvPr>
          <p:cNvSpPr/>
          <p:nvPr/>
        </p:nvSpPr>
        <p:spPr>
          <a:xfrm flipH="1">
            <a:off x="5565810" y="2473692"/>
            <a:ext cx="45719" cy="268824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etin kutusu 11"/>
          <p:cNvSpPr txBox="1"/>
          <p:nvPr/>
        </p:nvSpPr>
        <p:spPr>
          <a:xfrm>
            <a:off x="5752630" y="2373565"/>
            <a:ext cx="4539874" cy="3139321"/>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Dünyayı algılama biçiminin kökleşmiş bir yoludur. </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Ortak akıldır. </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Olaylara, gelişmelere farklı bakabilmektir.</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İnterneti, e ticaret olarak düşünmek, interneti sağlık hizmetlerinde kullanmak, üç boyutlu yazıcıları  yapay organ üretiminde  kullanmayı düşünmek, </a:t>
            </a:r>
            <a:r>
              <a:rPr lang="tr-TR" dirty="0" err="1">
                <a:latin typeface="Calibri" panose="020F0502020204030204" pitchFamily="34" charset="0"/>
                <a:cs typeface="Calibri" panose="020F0502020204030204" pitchFamily="34" charset="0"/>
              </a:rPr>
              <a:t>nano</a:t>
            </a:r>
            <a:r>
              <a:rPr lang="tr-TR" dirty="0">
                <a:latin typeface="Calibri" panose="020F0502020204030204" pitchFamily="34" charset="0"/>
                <a:cs typeface="Calibri" panose="020F0502020204030204" pitchFamily="34" charset="0"/>
              </a:rPr>
              <a:t> teknolojiyi tanı ve tedavi süreçlerinde uygulanabilirliği konusuna odaklanmak, birer </a:t>
            </a:r>
            <a:r>
              <a:rPr lang="tr-TR" dirty="0" err="1">
                <a:latin typeface="Calibri" panose="020F0502020204030204" pitchFamily="34" charset="0"/>
                <a:cs typeface="Calibri" panose="020F0502020204030204" pitchFamily="34" charset="0"/>
              </a:rPr>
              <a:t>perspektifdir</a:t>
            </a:r>
            <a:r>
              <a:rPr lang="tr-TR" dirty="0">
                <a:latin typeface="Calibri" panose="020F0502020204030204" pitchFamily="34" charset="0"/>
                <a:cs typeface="Calibri" panose="020F0502020204030204" pitchFamily="34" charset="0"/>
              </a:rPr>
              <a:t>.</a:t>
            </a:r>
          </a:p>
          <a:p>
            <a:pPr marL="285750" indent="-285750">
              <a:buFont typeface="Arial" panose="020B0604020202020204" pitchFamily="34" charset="0"/>
              <a:buChar char="•"/>
            </a:pP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8390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stratejinin kapsamlı bir tanımı</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41" name="TextBox 40">
            <a:extLst>
              <a:ext uri="{FF2B5EF4-FFF2-40B4-BE49-F238E27FC236}">
                <a16:creationId xmlns:a16="http://schemas.microsoft.com/office/drawing/2014/main" id="{CF55EC6A-7334-4667-A9B0-7F9319CF15DC}"/>
              </a:ext>
            </a:extLst>
          </p:cNvPr>
          <p:cNvSpPr txBox="1"/>
          <p:nvPr/>
        </p:nvSpPr>
        <p:spPr>
          <a:xfrm>
            <a:off x="3300249" y="3336964"/>
            <a:ext cx="7956330" cy="1107996"/>
          </a:xfrm>
          <a:prstGeom prst="rect">
            <a:avLst/>
          </a:prstGeom>
          <a:noFill/>
        </p:spPr>
        <p:txBody>
          <a:bodyPr wrap="square" lIns="0" tIns="0" rIns="0" bIns="0" rtlCol="0">
            <a:spAutoFit/>
          </a:bodyPr>
          <a:lstStyle/>
          <a:p>
            <a:r>
              <a:rPr lang="tr-TR" dirty="0">
                <a:latin typeface="Calibri" panose="020F0502020204030204" pitchFamily="34" charset="0"/>
                <a:cs typeface="Calibri" panose="020F0502020204030204" pitchFamily="34" charset="0"/>
              </a:rPr>
              <a:t>Değer yaratan hizmetler sunarak hastaların ve toplumun sağlık düzeyinin yükseltilmesi amacına ulaşmayı sağlayan, kurumsal yapıyı biçimlendiren, paydaşların (toplum, hastalar, hissedarlar </a:t>
            </a:r>
            <a:r>
              <a:rPr lang="tr-TR" dirty="0" err="1">
                <a:latin typeface="Calibri" panose="020F0502020204030204" pitchFamily="34" charset="0"/>
                <a:cs typeface="Calibri" panose="020F0502020204030204" pitchFamily="34" charset="0"/>
              </a:rPr>
              <a:t>vb</a:t>
            </a:r>
            <a:r>
              <a:rPr lang="tr-TR" dirty="0">
                <a:latin typeface="Calibri" panose="020F0502020204030204" pitchFamily="34" charset="0"/>
                <a:cs typeface="Calibri" panose="020F0502020204030204" pitchFamily="34" charset="0"/>
              </a:rPr>
              <a:t>) beklentilerine yanıt veren kararlar ve faaliyetler bütünüdür.</a:t>
            </a:r>
            <a:endParaRPr lang="en-US" sz="2000" b="1"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40" name="Rectangle 39">
            <a:extLst>
              <a:ext uri="{FF2B5EF4-FFF2-40B4-BE49-F238E27FC236}">
                <a16:creationId xmlns:a16="http://schemas.microsoft.com/office/drawing/2014/main" id="{74ABD719-F946-44DB-A02C-C34EB3C5A260}"/>
              </a:ext>
            </a:extLst>
          </p:cNvPr>
          <p:cNvSpPr/>
          <p:nvPr/>
        </p:nvSpPr>
        <p:spPr>
          <a:xfrm>
            <a:off x="3012931" y="3336964"/>
            <a:ext cx="66600" cy="110799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238364"/>
            <a:ext cx="2743200" cy="365125"/>
          </a:xfrm>
        </p:spPr>
        <p:txBody>
          <a:bodyPr/>
          <a:lstStyle/>
          <a:p>
            <a:fld id="{585A37CE-56CC-4263-A743-6EA01FAEC455}" type="slidenum">
              <a:rPr lang="en-US" smtClean="0"/>
              <a:t>11</a:t>
            </a:fld>
            <a:endParaRPr lang="en-US"/>
          </a:p>
        </p:txBody>
      </p:sp>
    </p:spTree>
    <p:extLst>
      <p:ext uri="{BB962C8B-B14F-4D97-AF65-F5344CB8AC3E}">
        <p14:creationId xmlns:p14="http://schemas.microsoft.com/office/powerpoint/2010/main" val="3340250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Politika ve strateji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41" name="TextBox 40">
            <a:extLst>
              <a:ext uri="{FF2B5EF4-FFF2-40B4-BE49-F238E27FC236}">
                <a16:creationId xmlns:a16="http://schemas.microsoft.com/office/drawing/2014/main" id="{CF55EC6A-7334-4667-A9B0-7F9319CF15DC}"/>
              </a:ext>
            </a:extLst>
          </p:cNvPr>
          <p:cNvSpPr txBox="1"/>
          <p:nvPr/>
        </p:nvSpPr>
        <p:spPr>
          <a:xfrm>
            <a:off x="3915522" y="2710805"/>
            <a:ext cx="7956330" cy="2492990"/>
          </a:xfrm>
          <a:prstGeom prst="rect">
            <a:avLst/>
          </a:prstGeom>
          <a:noFill/>
        </p:spPr>
        <p:txBody>
          <a:bodyPr wrap="square" lIns="0" tIns="0" rIns="0" bIns="0" rtlCol="0">
            <a:spAutoFit/>
          </a:bodyPr>
          <a:lstStyle/>
          <a:p>
            <a:r>
              <a:rPr lang="tr-TR" dirty="0"/>
              <a:t>Personelin karar ve davranışlarına yön veren genel rehberlerdir.  Politikalar, problemlerin onaylanmış çözümleridir.</a:t>
            </a:r>
          </a:p>
          <a:p>
            <a:endParaRPr lang="tr-TR" dirty="0"/>
          </a:p>
          <a:p>
            <a:r>
              <a:rPr lang="tr-TR" b="1" dirty="0">
                <a:solidFill>
                  <a:schemeClr val="tx1">
                    <a:lumMod val="75000"/>
                    <a:lumOff val="25000"/>
                  </a:schemeClr>
                </a:solidFill>
                <a:latin typeface="Calibri" panose="020F0502020204030204" pitchFamily="34" charset="0"/>
                <a:cs typeface="Calibri" panose="020F0502020204030204" pitchFamily="34" charset="0"/>
              </a:rPr>
              <a:t>‘</a:t>
            </a:r>
            <a:r>
              <a:rPr lang="tr-TR" i="1" dirty="0">
                <a:solidFill>
                  <a:schemeClr val="tx1">
                    <a:lumMod val="75000"/>
                    <a:lumOff val="25000"/>
                  </a:schemeClr>
                </a:solidFill>
                <a:latin typeface="Calibri" panose="020F0502020204030204" pitchFamily="34" charset="0"/>
                <a:cs typeface="Calibri" panose="020F0502020204030204" pitchFamily="34" charset="0"/>
              </a:rPr>
              <a:t>Hasta her zaman haklıdır’.</a:t>
            </a:r>
          </a:p>
          <a:p>
            <a:r>
              <a:rPr lang="tr-TR" i="1" dirty="0">
                <a:solidFill>
                  <a:schemeClr val="tx1">
                    <a:lumMod val="75000"/>
                    <a:lumOff val="25000"/>
                  </a:schemeClr>
                </a:solidFill>
                <a:latin typeface="Calibri" panose="020F0502020204030204" pitchFamily="34" charset="0"/>
                <a:cs typeface="Calibri" panose="020F0502020204030204" pitchFamily="34" charset="0"/>
              </a:rPr>
              <a:t>‘Hastane verileri, yönetimin onayı olmadan üçüncü şahıslarla paylaşılamaz.’</a:t>
            </a:r>
          </a:p>
          <a:p>
            <a:r>
              <a:rPr lang="tr-TR" i="1" dirty="0">
                <a:solidFill>
                  <a:schemeClr val="tx1">
                    <a:lumMod val="75000"/>
                    <a:lumOff val="25000"/>
                  </a:schemeClr>
                </a:solidFill>
                <a:latin typeface="Calibri" panose="020F0502020204030204" pitchFamily="34" charset="0"/>
                <a:cs typeface="Calibri" panose="020F0502020204030204" pitchFamily="34" charset="0"/>
              </a:rPr>
              <a:t>‘«Hastanemizde </a:t>
            </a:r>
            <a:r>
              <a:rPr lang="en-US" i="1" dirty="0" err="1">
                <a:solidFill>
                  <a:schemeClr val="tx1">
                    <a:lumMod val="75000"/>
                    <a:lumOff val="25000"/>
                  </a:schemeClr>
                </a:solidFill>
                <a:latin typeface="Calibri" panose="020F0502020204030204" pitchFamily="34" charset="0"/>
                <a:cs typeface="Calibri" panose="020F0502020204030204" pitchFamily="34" charset="0"/>
              </a:rPr>
              <a:t>tüm</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bireylerin</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haysiyetine</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saygı</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gösterildiği</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bir</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iş</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ortamı</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yaratmaya</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önem</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vermektedir</a:t>
            </a:r>
            <a:r>
              <a:rPr lang="en-US" i="1" dirty="0">
                <a:solidFill>
                  <a:schemeClr val="tx1">
                    <a:lumMod val="75000"/>
                    <a:lumOff val="25000"/>
                  </a:schemeClr>
                </a:solidFill>
                <a:latin typeface="Calibri" panose="020F0502020204030204" pitchFamily="34" charset="0"/>
                <a:cs typeface="Calibri" panose="020F0502020204030204" pitchFamily="34" charset="0"/>
              </a:rPr>
              <a:t>. Irk, </a:t>
            </a:r>
            <a:r>
              <a:rPr lang="en-US" i="1" dirty="0" err="1">
                <a:solidFill>
                  <a:schemeClr val="tx1">
                    <a:lumMod val="75000"/>
                    <a:lumOff val="25000"/>
                  </a:schemeClr>
                </a:solidFill>
                <a:latin typeface="Calibri" panose="020F0502020204030204" pitchFamily="34" charset="0"/>
                <a:cs typeface="Calibri" panose="020F0502020204030204" pitchFamily="34" charset="0"/>
              </a:rPr>
              <a:t>renk</a:t>
            </a:r>
            <a:r>
              <a:rPr lang="en-US" i="1" dirty="0">
                <a:solidFill>
                  <a:schemeClr val="tx1">
                    <a:lumMod val="75000"/>
                    <a:lumOff val="25000"/>
                  </a:schemeClr>
                </a:solidFill>
                <a:latin typeface="Calibri" panose="020F0502020204030204" pitchFamily="34" charset="0"/>
                <a:cs typeface="Calibri" panose="020F0502020204030204" pitchFamily="34" charset="0"/>
              </a:rPr>
              <a:t>, din, </a:t>
            </a:r>
            <a:r>
              <a:rPr lang="en-US" i="1" dirty="0" err="1">
                <a:solidFill>
                  <a:schemeClr val="tx1">
                    <a:lumMod val="75000"/>
                    <a:lumOff val="25000"/>
                  </a:schemeClr>
                </a:solidFill>
                <a:latin typeface="Calibri" panose="020F0502020204030204" pitchFamily="34" charset="0"/>
                <a:cs typeface="Calibri" panose="020F0502020204030204" pitchFamily="34" charset="0"/>
              </a:rPr>
              <a:t>mezhep</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cinsiyet</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cinsel</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yönelim</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geldiği</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ülke</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yaş</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sakat</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veya</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özürlü</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olma</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gibi</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özelliklerden</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dolayı</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çalışanlar</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hastalar</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ve</a:t>
            </a:r>
            <a:r>
              <a:rPr lang="en-US" i="1" dirty="0">
                <a:solidFill>
                  <a:schemeClr val="tx1">
                    <a:lumMod val="75000"/>
                    <a:lumOff val="25000"/>
                  </a:schemeClr>
                </a:solidFill>
                <a:latin typeface="Calibri" panose="020F0502020204030204" pitchFamily="34" charset="0"/>
                <a:cs typeface="Calibri" panose="020F0502020204030204" pitchFamily="34" charset="0"/>
              </a:rPr>
              <a:t> hasta </a:t>
            </a:r>
            <a:r>
              <a:rPr lang="en-US" i="1" dirty="0" err="1">
                <a:solidFill>
                  <a:schemeClr val="tx1">
                    <a:lumMod val="75000"/>
                    <a:lumOff val="25000"/>
                  </a:schemeClr>
                </a:solidFill>
                <a:latin typeface="Calibri" panose="020F0502020204030204" pitchFamily="34" charset="0"/>
                <a:cs typeface="Calibri" panose="020F0502020204030204" pitchFamily="34" charset="0"/>
              </a:rPr>
              <a:t>yakınları</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arasında</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ayrımcılık</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yapılmasına</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kesinlikle</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tolerans</a:t>
            </a:r>
            <a:r>
              <a:rPr lang="en-US" i="1" dirty="0">
                <a:solidFill>
                  <a:schemeClr val="tx1">
                    <a:lumMod val="75000"/>
                    <a:lumOff val="25000"/>
                  </a:schemeClr>
                </a:solidFill>
                <a:latin typeface="Calibri" panose="020F0502020204030204" pitchFamily="34" charset="0"/>
                <a:cs typeface="Calibri" panose="020F0502020204030204" pitchFamily="34" charset="0"/>
              </a:rPr>
              <a:t> </a:t>
            </a:r>
            <a:r>
              <a:rPr lang="en-US" i="1" dirty="0" err="1">
                <a:solidFill>
                  <a:schemeClr val="tx1">
                    <a:lumMod val="75000"/>
                    <a:lumOff val="25000"/>
                  </a:schemeClr>
                </a:solidFill>
                <a:latin typeface="Calibri" panose="020F0502020204030204" pitchFamily="34" charset="0"/>
                <a:cs typeface="Calibri" panose="020F0502020204030204" pitchFamily="34" charset="0"/>
              </a:rPr>
              <a:t>göster</a:t>
            </a:r>
            <a:r>
              <a:rPr lang="tr-TR" i="1" dirty="0">
                <a:solidFill>
                  <a:schemeClr val="tx1">
                    <a:lumMod val="75000"/>
                    <a:lumOff val="25000"/>
                  </a:schemeClr>
                </a:solidFill>
                <a:latin typeface="Calibri" panose="020F0502020204030204" pitchFamily="34" charset="0"/>
                <a:cs typeface="Calibri" panose="020F0502020204030204" pitchFamily="34" charset="0"/>
              </a:rPr>
              <a:t>il</a:t>
            </a:r>
            <a:r>
              <a:rPr lang="en-US" i="1" dirty="0" err="1">
                <a:solidFill>
                  <a:schemeClr val="tx1">
                    <a:lumMod val="75000"/>
                    <a:lumOff val="25000"/>
                  </a:schemeClr>
                </a:solidFill>
                <a:latin typeface="Calibri" panose="020F0502020204030204" pitchFamily="34" charset="0"/>
                <a:cs typeface="Calibri" panose="020F0502020204030204" pitchFamily="34" charset="0"/>
              </a:rPr>
              <a:t>meyecektir</a:t>
            </a:r>
            <a:r>
              <a:rPr lang="tr-TR" i="1" dirty="0">
                <a:solidFill>
                  <a:schemeClr val="tx1">
                    <a:lumMod val="75000"/>
                    <a:lumOff val="25000"/>
                  </a:schemeClr>
                </a:solidFill>
                <a:latin typeface="Calibri" panose="020F0502020204030204" pitchFamily="34" charset="0"/>
                <a:cs typeface="Calibri" panose="020F0502020204030204" pitchFamily="34" charset="0"/>
              </a:rPr>
              <a:t>.’</a:t>
            </a:r>
            <a:endParaRPr lang="en-US" i="1"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40" name="Rectangle 39">
            <a:extLst>
              <a:ext uri="{FF2B5EF4-FFF2-40B4-BE49-F238E27FC236}">
                <a16:creationId xmlns:a16="http://schemas.microsoft.com/office/drawing/2014/main" id="{74ABD719-F946-44DB-A02C-C34EB3C5A260}"/>
              </a:ext>
            </a:extLst>
          </p:cNvPr>
          <p:cNvSpPr/>
          <p:nvPr/>
        </p:nvSpPr>
        <p:spPr>
          <a:xfrm>
            <a:off x="3744451" y="2845558"/>
            <a:ext cx="45719" cy="41688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80168" y="6173787"/>
            <a:ext cx="2743200" cy="365125"/>
          </a:xfrm>
        </p:spPr>
        <p:txBody>
          <a:bodyPr/>
          <a:lstStyle/>
          <a:p>
            <a:fld id="{585A37CE-56CC-4263-A743-6EA01FAEC455}" type="slidenum">
              <a:rPr lang="en-US" smtClean="0"/>
              <a:t>12</a:t>
            </a:fld>
            <a:endParaRPr lang="en-US"/>
          </a:p>
        </p:txBody>
      </p:sp>
      <p:sp>
        <p:nvSpPr>
          <p:cNvPr id="3" name="Metin kutusu 2"/>
          <p:cNvSpPr txBox="1"/>
          <p:nvPr/>
        </p:nvSpPr>
        <p:spPr>
          <a:xfrm>
            <a:off x="2502568" y="2719913"/>
            <a:ext cx="1116531" cy="400110"/>
          </a:xfrm>
          <a:prstGeom prst="rect">
            <a:avLst/>
          </a:prstGeom>
          <a:noFill/>
        </p:spPr>
        <p:txBody>
          <a:bodyPr wrap="square" rtlCol="0">
            <a:spAutoFit/>
          </a:bodyPr>
          <a:lstStyle/>
          <a:p>
            <a:pPr algn="r"/>
            <a:r>
              <a:rPr lang="tr-TR" sz="2000" b="1" dirty="0">
                <a:solidFill>
                  <a:schemeClr val="accent5">
                    <a:lumMod val="75000"/>
                  </a:schemeClr>
                </a:solidFill>
              </a:rPr>
              <a:t>Tanım</a:t>
            </a:r>
            <a:endParaRPr lang="tr-TR" b="1" dirty="0">
              <a:solidFill>
                <a:schemeClr val="accent5">
                  <a:lumMod val="75000"/>
                </a:schemeClr>
              </a:solidFill>
            </a:endParaRPr>
          </a:p>
        </p:txBody>
      </p:sp>
      <p:sp>
        <p:nvSpPr>
          <p:cNvPr id="10" name="Metin kutusu 9"/>
          <p:cNvSpPr txBox="1"/>
          <p:nvPr/>
        </p:nvSpPr>
        <p:spPr>
          <a:xfrm>
            <a:off x="2502568" y="3545651"/>
            <a:ext cx="1116531" cy="400110"/>
          </a:xfrm>
          <a:prstGeom prst="rect">
            <a:avLst/>
          </a:prstGeom>
          <a:noFill/>
        </p:spPr>
        <p:txBody>
          <a:bodyPr wrap="square" rtlCol="0">
            <a:spAutoFit/>
          </a:bodyPr>
          <a:lstStyle/>
          <a:p>
            <a:pPr algn="r"/>
            <a:r>
              <a:rPr lang="tr-TR" sz="2000" b="1" dirty="0">
                <a:solidFill>
                  <a:schemeClr val="accent6">
                    <a:lumMod val="75000"/>
                  </a:schemeClr>
                </a:solidFill>
              </a:rPr>
              <a:t>Örnekler</a:t>
            </a:r>
            <a:endParaRPr lang="tr-TR" b="1" dirty="0">
              <a:solidFill>
                <a:schemeClr val="accent6">
                  <a:lumMod val="75000"/>
                </a:schemeClr>
              </a:solidFill>
            </a:endParaRPr>
          </a:p>
        </p:txBody>
      </p:sp>
      <p:sp>
        <p:nvSpPr>
          <p:cNvPr id="11" name="Rectangle 39">
            <a:extLst>
              <a:ext uri="{FF2B5EF4-FFF2-40B4-BE49-F238E27FC236}">
                <a16:creationId xmlns:a16="http://schemas.microsoft.com/office/drawing/2014/main" id="{74ABD719-F946-44DB-A02C-C34EB3C5A260}"/>
              </a:ext>
            </a:extLst>
          </p:cNvPr>
          <p:cNvSpPr/>
          <p:nvPr/>
        </p:nvSpPr>
        <p:spPr>
          <a:xfrm>
            <a:off x="3744452" y="3613976"/>
            <a:ext cx="45719" cy="15898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Tree>
    <p:extLst>
      <p:ext uri="{BB962C8B-B14F-4D97-AF65-F5344CB8AC3E}">
        <p14:creationId xmlns:p14="http://schemas.microsoft.com/office/powerpoint/2010/main" val="2410630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Politika türleri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580168" y="6173787"/>
            <a:ext cx="2743200" cy="365125"/>
          </a:xfrm>
        </p:spPr>
        <p:txBody>
          <a:bodyPr/>
          <a:lstStyle/>
          <a:p>
            <a:fld id="{585A37CE-56CC-4263-A743-6EA01FAEC455}" type="slidenum">
              <a:rPr lang="en-US" smtClean="0"/>
              <a:t>13</a:t>
            </a:fld>
            <a:endParaRPr lang="en-US"/>
          </a:p>
        </p:txBody>
      </p:sp>
      <p:grpSp>
        <p:nvGrpSpPr>
          <p:cNvPr id="12" name="Grup 11"/>
          <p:cNvGrpSpPr/>
          <p:nvPr/>
        </p:nvGrpSpPr>
        <p:grpSpPr>
          <a:xfrm>
            <a:off x="4064667" y="2034183"/>
            <a:ext cx="3903541" cy="1985478"/>
            <a:chOff x="4064667" y="2034183"/>
            <a:chExt cx="3903541" cy="1985478"/>
          </a:xfrm>
        </p:grpSpPr>
        <p:sp>
          <p:nvSpPr>
            <p:cNvPr id="14" name="Serbest Form 13"/>
            <p:cNvSpPr/>
            <p:nvPr/>
          </p:nvSpPr>
          <p:spPr>
            <a:xfrm>
              <a:off x="4064667" y="2034183"/>
              <a:ext cx="1985478" cy="1985478"/>
            </a:xfrm>
            <a:custGeom>
              <a:avLst/>
              <a:gdLst>
                <a:gd name="connsiteX0" fmla="*/ 0 w 1985478"/>
                <a:gd name="connsiteY0" fmla="*/ 1985478 h 1985478"/>
                <a:gd name="connsiteX1" fmla="*/ 1985478 w 1985478"/>
                <a:gd name="connsiteY1" fmla="*/ 0 h 1985478"/>
                <a:gd name="connsiteX2" fmla="*/ 1985478 w 1985478"/>
                <a:gd name="connsiteY2" fmla="*/ 1985478 h 1985478"/>
                <a:gd name="connsiteX3" fmla="*/ 0 w 1985478"/>
                <a:gd name="connsiteY3" fmla="*/ 1985478 h 1985478"/>
              </a:gdLst>
              <a:ahLst/>
              <a:cxnLst>
                <a:cxn ang="0">
                  <a:pos x="connsiteX0" y="connsiteY0"/>
                </a:cxn>
                <a:cxn ang="0">
                  <a:pos x="connsiteX1" y="connsiteY1"/>
                </a:cxn>
                <a:cxn ang="0">
                  <a:pos x="connsiteX2" y="connsiteY2"/>
                </a:cxn>
                <a:cxn ang="0">
                  <a:pos x="connsiteX3" y="connsiteY3"/>
                </a:cxn>
              </a:cxnLst>
              <a:rect l="l" t="t" r="r" b="b"/>
              <a:pathLst>
                <a:path w="1985478" h="1985478">
                  <a:moveTo>
                    <a:pt x="0" y="1985478"/>
                  </a:moveTo>
                  <a:cubicBezTo>
                    <a:pt x="0" y="888929"/>
                    <a:pt x="888929" y="0"/>
                    <a:pt x="1985478" y="0"/>
                  </a:cubicBezTo>
                  <a:lnTo>
                    <a:pt x="1985478" y="1985478"/>
                  </a:lnTo>
                  <a:lnTo>
                    <a:pt x="0" y="1985478"/>
                  </a:lnTo>
                  <a:close/>
                </a:path>
              </a:pathLst>
            </a:custGeom>
            <a:solidFill>
              <a:schemeClr val="accent6">
                <a:lumMod val="20000"/>
                <a:lumOff val="8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809117" tIns="809117" rIns="227584" bIns="227584" numCol="1" spcCol="1270" anchor="ctr" anchorCtr="0">
              <a:noAutofit/>
            </a:bodyPr>
            <a:lstStyle/>
            <a:p>
              <a:pPr lvl="0" algn="ctr" defTabSz="1422400">
                <a:lnSpc>
                  <a:spcPct val="90000"/>
                </a:lnSpc>
                <a:spcBef>
                  <a:spcPct val="0"/>
                </a:spcBef>
                <a:spcAft>
                  <a:spcPct val="35000"/>
                </a:spcAft>
              </a:pPr>
              <a:endParaRPr lang="en-US" sz="3200" kern="1200"/>
            </a:p>
          </p:txBody>
        </p:sp>
        <p:sp>
          <p:nvSpPr>
            <p:cNvPr id="15" name="Serbest Form 14"/>
            <p:cNvSpPr/>
            <p:nvPr/>
          </p:nvSpPr>
          <p:spPr>
            <a:xfrm>
              <a:off x="6023992" y="2034183"/>
              <a:ext cx="1944216" cy="1985478"/>
            </a:xfrm>
            <a:custGeom>
              <a:avLst/>
              <a:gdLst>
                <a:gd name="connsiteX0" fmla="*/ 0 w 1985478"/>
                <a:gd name="connsiteY0" fmla="*/ 1985478 h 1985478"/>
                <a:gd name="connsiteX1" fmla="*/ 1985478 w 1985478"/>
                <a:gd name="connsiteY1" fmla="*/ 0 h 1985478"/>
                <a:gd name="connsiteX2" fmla="*/ 1985478 w 1985478"/>
                <a:gd name="connsiteY2" fmla="*/ 1985478 h 1985478"/>
                <a:gd name="connsiteX3" fmla="*/ 0 w 1985478"/>
                <a:gd name="connsiteY3" fmla="*/ 1985478 h 1985478"/>
              </a:gdLst>
              <a:ahLst/>
              <a:cxnLst>
                <a:cxn ang="0">
                  <a:pos x="connsiteX0" y="connsiteY0"/>
                </a:cxn>
                <a:cxn ang="0">
                  <a:pos x="connsiteX1" y="connsiteY1"/>
                </a:cxn>
                <a:cxn ang="0">
                  <a:pos x="connsiteX2" y="connsiteY2"/>
                </a:cxn>
                <a:cxn ang="0">
                  <a:pos x="connsiteX3" y="connsiteY3"/>
                </a:cxn>
              </a:cxnLst>
              <a:rect l="l" t="t" r="r" b="b"/>
              <a:pathLst>
                <a:path w="1985478" h="1985478">
                  <a:moveTo>
                    <a:pt x="0" y="0"/>
                  </a:moveTo>
                  <a:cubicBezTo>
                    <a:pt x="1096549" y="0"/>
                    <a:pt x="1985478" y="888929"/>
                    <a:pt x="1985478" y="1985478"/>
                  </a:cubicBezTo>
                  <a:lnTo>
                    <a:pt x="0" y="1985478"/>
                  </a:lnTo>
                  <a:lnTo>
                    <a:pt x="0" y="0"/>
                  </a:lnTo>
                  <a:close/>
                </a:path>
              </a:pathLst>
            </a:custGeom>
            <a:solidFill>
              <a:schemeClr val="accent6">
                <a:lumMod val="20000"/>
                <a:lumOff val="80000"/>
              </a:schemeClr>
            </a:solidFill>
            <a:ln>
              <a:no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7584" tIns="809117" rIns="809117" bIns="227584" numCol="1" spcCol="1270" anchor="ctr" anchorCtr="0">
              <a:noAutofit/>
            </a:bodyPr>
            <a:lstStyle/>
            <a:p>
              <a:pPr lvl="0" algn="ctr" defTabSz="1422400">
                <a:lnSpc>
                  <a:spcPct val="90000"/>
                </a:lnSpc>
                <a:spcBef>
                  <a:spcPct val="0"/>
                </a:spcBef>
                <a:spcAft>
                  <a:spcPct val="35000"/>
                </a:spcAft>
              </a:pPr>
              <a:endParaRPr lang="en-US" sz="3200" kern="1200"/>
            </a:p>
          </p:txBody>
        </p:sp>
        <p:sp>
          <p:nvSpPr>
            <p:cNvPr id="16" name="Metin kutusu 15"/>
            <p:cNvSpPr txBox="1"/>
            <p:nvPr/>
          </p:nvSpPr>
          <p:spPr>
            <a:xfrm>
              <a:off x="4871864" y="2852936"/>
              <a:ext cx="2304256" cy="646331"/>
            </a:xfrm>
            <a:prstGeom prst="rect">
              <a:avLst/>
            </a:prstGeom>
            <a:noFill/>
          </p:spPr>
          <p:txBody>
            <a:bodyPr wrap="square" rtlCol="0">
              <a:spAutoFit/>
            </a:bodyPr>
            <a:lstStyle/>
            <a:p>
              <a:pPr algn="ctr"/>
              <a:r>
                <a:rPr lang="tr-TR" dirty="0"/>
                <a:t>Doğrudan Oluşturulan Politikalar</a:t>
              </a:r>
            </a:p>
          </p:txBody>
        </p:sp>
      </p:grpSp>
      <p:grpSp>
        <p:nvGrpSpPr>
          <p:cNvPr id="17" name="Grup 16"/>
          <p:cNvGrpSpPr/>
          <p:nvPr/>
        </p:nvGrpSpPr>
        <p:grpSpPr>
          <a:xfrm>
            <a:off x="4064667" y="4005064"/>
            <a:ext cx="1985478" cy="1985478"/>
            <a:chOff x="4064667" y="4005064"/>
            <a:chExt cx="1985478" cy="1985478"/>
          </a:xfrm>
        </p:grpSpPr>
        <p:sp>
          <p:nvSpPr>
            <p:cNvPr id="18" name="Serbest Form 17"/>
            <p:cNvSpPr/>
            <p:nvPr/>
          </p:nvSpPr>
          <p:spPr>
            <a:xfrm>
              <a:off x="4064667" y="4005064"/>
              <a:ext cx="1985478" cy="1985478"/>
            </a:xfrm>
            <a:custGeom>
              <a:avLst/>
              <a:gdLst>
                <a:gd name="connsiteX0" fmla="*/ 0 w 1985478"/>
                <a:gd name="connsiteY0" fmla="*/ 1985478 h 1985478"/>
                <a:gd name="connsiteX1" fmla="*/ 1985478 w 1985478"/>
                <a:gd name="connsiteY1" fmla="*/ 0 h 1985478"/>
                <a:gd name="connsiteX2" fmla="*/ 1985478 w 1985478"/>
                <a:gd name="connsiteY2" fmla="*/ 1985478 h 1985478"/>
                <a:gd name="connsiteX3" fmla="*/ 0 w 1985478"/>
                <a:gd name="connsiteY3" fmla="*/ 1985478 h 1985478"/>
              </a:gdLst>
              <a:ahLst/>
              <a:cxnLst>
                <a:cxn ang="0">
                  <a:pos x="connsiteX0" y="connsiteY0"/>
                </a:cxn>
                <a:cxn ang="0">
                  <a:pos x="connsiteX1" y="connsiteY1"/>
                </a:cxn>
                <a:cxn ang="0">
                  <a:pos x="connsiteX2" y="connsiteY2"/>
                </a:cxn>
                <a:cxn ang="0">
                  <a:pos x="connsiteX3" y="connsiteY3"/>
                </a:cxn>
              </a:cxnLst>
              <a:rect l="l" t="t" r="r" b="b"/>
              <a:pathLst>
                <a:path w="1985478" h="1985478">
                  <a:moveTo>
                    <a:pt x="1985478" y="1985478"/>
                  </a:moveTo>
                  <a:cubicBezTo>
                    <a:pt x="888929" y="1985478"/>
                    <a:pt x="0" y="1096549"/>
                    <a:pt x="0" y="0"/>
                  </a:cubicBezTo>
                  <a:lnTo>
                    <a:pt x="1985478" y="0"/>
                  </a:lnTo>
                  <a:lnTo>
                    <a:pt x="1985478" y="1985478"/>
                  </a:lnTo>
                  <a:close/>
                </a:path>
              </a:pathLst>
            </a:custGeom>
            <a:solidFill>
              <a:schemeClr val="accent3">
                <a:lumMod val="20000"/>
                <a:lumOff val="80000"/>
              </a:schemeClr>
            </a:solidFill>
            <a:ln>
              <a:noFill/>
            </a:ln>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spcFirstLastPara="0" vert="horz" wrap="square" lIns="809117" tIns="227584" rIns="227584" bIns="809117" numCol="1" spcCol="1270" anchor="ctr" anchorCtr="0">
              <a:noAutofit/>
            </a:bodyPr>
            <a:lstStyle/>
            <a:p>
              <a:pPr lvl="0" algn="ctr" defTabSz="1422400">
                <a:lnSpc>
                  <a:spcPct val="90000"/>
                </a:lnSpc>
                <a:spcBef>
                  <a:spcPct val="0"/>
                </a:spcBef>
                <a:spcAft>
                  <a:spcPct val="35000"/>
                </a:spcAft>
              </a:pPr>
              <a:endParaRPr lang="en-US" sz="3200" kern="1200"/>
            </a:p>
          </p:txBody>
        </p:sp>
        <p:sp>
          <p:nvSpPr>
            <p:cNvPr id="19" name="Metin kutusu 18"/>
            <p:cNvSpPr txBox="1"/>
            <p:nvPr/>
          </p:nvSpPr>
          <p:spPr>
            <a:xfrm>
              <a:off x="4193311" y="4306832"/>
              <a:ext cx="1728190" cy="923330"/>
            </a:xfrm>
            <a:prstGeom prst="rect">
              <a:avLst/>
            </a:prstGeom>
            <a:noFill/>
          </p:spPr>
          <p:txBody>
            <a:bodyPr wrap="square" rtlCol="0">
              <a:spAutoFit/>
            </a:bodyPr>
            <a:lstStyle/>
            <a:p>
              <a:pPr algn="ctr"/>
              <a:r>
                <a:rPr lang="tr-TR" dirty="0">
                  <a:solidFill>
                    <a:srgbClr val="222A35"/>
                  </a:solidFill>
                </a:rPr>
                <a:t>Başvuru yoluyla Oluşturulan Politikalar</a:t>
              </a:r>
            </a:p>
          </p:txBody>
        </p:sp>
      </p:grpSp>
      <p:grpSp>
        <p:nvGrpSpPr>
          <p:cNvPr id="20" name="Grup 19"/>
          <p:cNvGrpSpPr/>
          <p:nvPr/>
        </p:nvGrpSpPr>
        <p:grpSpPr>
          <a:xfrm>
            <a:off x="5982730" y="4005064"/>
            <a:ext cx="1985478" cy="1985479"/>
            <a:chOff x="5982730" y="4005064"/>
            <a:chExt cx="1985478" cy="1985479"/>
          </a:xfrm>
        </p:grpSpPr>
        <p:sp>
          <p:nvSpPr>
            <p:cNvPr id="21" name="Serbest Form 20"/>
            <p:cNvSpPr/>
            <p:nvPr/>
          </p:nvSpPr>
          <p:spPr>
            <a:xfrm>
              <a:off x="5982730" y="4005064"/>
              <a:ext cx="1985478" cy="1985479"/>
            </a:xfrm>
            <a:custGeom>
              <a:avLst/>
              <a:gdLst>
                <a:gd name="connsiteX0" fmla="*/ 0 w 1985478"/>
                <a:gd name="connsiteY0" fmla="*/ 1985478 h 1985478"/>
                <a:gd name="connsiteX1" fmla="*/ 1985478 w 1985478"/>
                <a:gd name="connsiteY1" fmla="*/ 0 h 1985478"/>
                <a:gd name="connsiteX2" fmla="*/ 1985478 w 1985478"/>
                <a:gd name="connsiteY2" fmla="*/ 1985478 h 1985478"/>
                <a:gd name="connsiteX3" fmla="*/ 0 w 1985478"/>
                <a:gd name="connsiteY3" fmla="*/ 1985478 h 1985478"/>
              </a:gdLst>
              <a:ahLst/>
              <a:cxnLst>
                <a:cxn ang="0">
                  <a:pos x="connsiteX0" y="connsiteY0"/>
                </a:cxn>
                <a:cxn ang="0">
                  <a:pos x="connsiteX1" y="connsiteY1"/>
                </a:cxn>
                <a:cxn ang="0">
                  <a:pos x="connsiteX2" y="connsiteY2"/>
                </a:cxn>
                <a:cxn ang="0">
                  <a:pos x="connsiteX3" y="connsiteY3"/>
                </a:cxn>
              </a:cxnLst>
              <a:rect l="l" t="t" r="r" b="b"/>
              <a:pathLst>
                <a:path w="1985478" h="1985478">
                  <a:moveTo>
                    <a:pt x="1985478" y="0"/>
                  </a:moveTo>
                  <a:cubicBezTo>
                    <a:pt x="1985478" y="1096549"/>
                    <a:pt x="1096549" y="1985478"/>
                    <a:pt x="0" y="1985478"/>
                  </a:cubicBezTo>
                  <a:lnTo>
                    <a:pt x="0" y="0"/>
                  </a:lnTo>
                  <a:lnTo>
                    <a:pt x="1985478" y="0"/>
                  </a:lnTo>
                  <a:close/>
                </a:path>
              </a:pathLst>
            </a:custGeom>
            <a:solidFill>
              <a:schemeClr val="accent5">
                <a:lumMod val="20000"/>
                <a:lumOff val="80000"/>
              </a:schemeClr>
            </a:solidFill>
            <a:ln>
              <a:noFill/>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227584" tIns="227585" rIns="809117" bIns="809117" numCol="1" spcCol="1270" anchor="ctr" anchorCtr="0">
              <a:noAutofit/>
            </a:bodyPr>
            <a:lstStyle/>
            <a:p>
              <a:pPr lvl="0" algn="ctr" defTabSz="1422400">
                <a:lnSpc>
                  <a:spcPct val="90000"/>
                </a:lnSpc>
                <a:spcBef>
                  <a:spcPct val="0"/>
                </a:spcBef>
                <a:spcAft>
                  <a:spcPct val="35000"/>
                </a:spcAft>
              </a:pPr>
              <a:endParaRPr lang="en-US" sz="3200" kern="1200"/>
            </a:p>
          </p:txBody>
        </p:sp>
        <p:sp>
          <p:nvSpPr>
            <p:cNvPr id="22" name="Metin kutusu 21"/>
            <p:cNvSpPr txBox="1"/>
            <p:nvPr/>
          </p:nvSpPr>
          <p:spPr>
            <a:xfrm>
              <a:off x="6085930" y="4223913"/>
              <a:ext cx="1728190" cy="923330"/>
            </a:xfrm>
            <a:prstGeom prst="rect">
              <a:avLst/>
            </a:prstGeom>
            <a:noFill/>
          </p:spPr>
          <p:txBody>
            <a:bodyPr wrap="square" rtlCol="0">
              <a:spAutoFit/>
            </a:bodyPr>
            <a:lstStyle/>
            <a:p>
              <a:pPr algn="ctr"/>
              <a:r>
                <a:rPr lang="tr-TR" dirty="0">
                  <a:solidFill>
                    <a:srgbClr val="222A35"/>
                  </a:solidFill>
                </a:rPr>
                <a:t>Zorunlu olarak Oluşturulan Politikalar</a:t>
              </a:r>
            </a:p>
          </p:txBody>
        </p:sp>
      </p:grpSp>
    </p:spTree>
    <p:extLst>
      <p:ext uri="{BB962C8B-B14F-4D97-AF65-F5344CB8AC3E}">
        <p14:creationId xmlns:p14="http://schemas.microsoft.com/office/powerpoint/2010/main" val="1663435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Doğrudan oluşturulan politikalar</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14</a:t>
            </a:fld>
            <a:endParaRPr lang="en-US" dirty="0"/>
          </a:p>
        </p:txBody>
      </p:sp>
      <p:sp>
        <p:nvSpPr>
          <p:cNvPr id="23" name="TextBox 40">
            <a:extLst>
              <a:ext uri="{FF2B5EF4-FFF2-40B4-BE49-F238E27FC236}">
                <a16:creationId xmlns:a16="http://schemas.microsoft.com/office/drawing/2014/main" id="{CF55EC6A-7334-4667-A9B0-7F9319CF15DC}"/>
              </a:ext>
            </a:extLst>
          </p:cNvPr>
          <p:cNvSpPr txBox="1"/>
          <p:nvPr/>
        </p:nvSpPr>
        <p:spPr>
          <a:xfrm>
            <a:off x="3915522" y="2264207"/>
            <a:ext cx="7740672" cy="3908762"/>
          </a:xfrm>
          <a:prstGeom prst="rect">
            <a:avLst/>
          </a:prstGeom>
          <a:noFill/>
        </p:spPr>
        <p:txBody>
          <a:bodyPr wrap="square" lIns="0" tIns="0" rIns="0" bIns="0" rtlCol="0">
            <a:spAutoFit/>
          </a:bodyPr>
          <a:lstStyle/>
          <a:p>
            <a:r>
              <a:rPr lang="tr-TR" dirty="0"/>
              <a:t>Üst yönetim organı tarafından geliştirilen politikalardır. Üst yönetim, kurumsal amaçları dikkate alarak kurumda uygulanacak politikaları formüle eder.</a:t>
            </a:r>
          </a:p>
          <a:p>
            <a:endParaRPr lang="tr-TR" dirty="0"/>
          </a:p>
          <a:p>
            <a:pPr marL="342900" indent="-342900">
              <a:buFont typeface="Arial" panose="020B0604020202020204" pitchFamily="34" charset="0"/>
              <a:buChar char="•"/>
            </a:pPr>
            <a:r>
              <a:rPr lang="tr-TR" sz="2000" i="1" dirty="0">
                <a:solidFill>
                  <a:schemeClr val="tx1">
                    <a:lumMod val="75000"/>
                    <a:lumOff val="25000"/>
                  </a:schemeClr>
                </a:solidFill>
                <a:latin typeface="Calibri" panose="020F0502020204030204" pitchFamily="34" charset="0"/>
                <a:cs typeface="Calibri" panose="020F0502020204030204" pitchFamily="34" charset="0"/>
              </a:rPr>
              <a:t>SGK tarafından sadece bir adet ile sınırlandırılan tıbbı malzemeler, hastanın ihtiyacı varsa daha fazla kullanılabilir. (SGK tarafından bir adeti için ödeme yapılan malzemeden daha fazla kullanılmış ise hasta faturasına yansıtılır)</a:t>
            </a:r>
          </a:p>
          <a:p>
            <a:pPr marL="342900" indent="-342900">
              <a:buFont typeface="Arial" panose="020B0604020202020204" pitchFamily="34" charset="0"/>
              <a:buChar char="•"/>
            </a:pPr>
            <a:r>
              <a:rPr lang="tr-TR" sz="2000" i="1" dirty="0">
                <a:solidFill>
                  <a:schemeClr val="tx1">
                    <a:lumMod val="75000"/>
                    <a:lumOff val="25000"/>
                  </a:schemeClr>
                </a:solidFill>
                <a:latin typeface="Calibri" panose="020F0502020204030204" pitchFamily="34" charset="0"/>
                <a:cs typeface="Calibri" panose="020F0502020204030204" pitchFamily="34" charset="0"/>
              </a:rPr>
              <a:t>CE sertifikalı malzemeler tercih edilmelidir (en ucuz olan malzeme satın alınmalıdır)</a:t>
            </a:r>
          </a:p>
          <a:p>
            <a:pPr marL="342900" indent="-342900">
              <a:buFont typeface="Arial" panose="020B0604020202020204" pitchFamily="34" charset="0"/>
              <a:buChar char="•"/>
            </a:pPr>
            <a:r>
              <a:rPr lang="tr-TR" sz="2000" i="1" dirty="0">
                <a:solidFill>
                  <a:schemeClr val="tx1">
                    <a:lumMod val="75000"/>
                    <a:lumOff val="25000"/>
                  </a:schemeClr>
                </a:solidFill>
                <a:latin typeface="Calibri" panose="020F0502020204030204" pitchFamily="34" charset="0"/>
                <a:cs typeface="Calibri" panose="020F0502020204030204" pitchFamily="34" charset="0"/>
              </a:rPr>
              <a:t>İşlem tutarının yarısını yatırmayan hastaların yatış işlemi yapılmaz.</a:t>
            </a:r>
          </a:p>
          <a:p>
            <a:pPr marL="342900" indent="-342900">
              <a:buFont typeface="Arial" panose="020B0604020202020204" pitchFamily="34" charset="0"/>
              <a:buChar char="•"/>
            </a:pPr>
            <a:r>
              <a:rPr lang="tr-TR" sz="2000" i="1" dirty="0">
                <a:solidFill>
                  <a:schemeClr val="tx1">
                    <a:lumMod val="75000"/>
                    <a:lumOff val="25000"/>
                  </a:schemeClr>
                </a:solidFill>
                <a:latin typeface="Calibri" panose="020F0502020204030204" pitchFamily="34" charset="0"/>
                <a:cs typeface="Calibri" panose="020F0502020204030204" pitchFamily="34" charset="0"/>
              </a:rPr>
              <a:t>Personel seçiminde liyakat vazgeçilmezdir. Personel seçerken iş gerekleri dikkate alınmalıdır. </a:t>
            </a:r>
          </a:p>
          <a:p>
            <a:pPr marL="342900" indent="-342900">
              <a:buFont typeface="Arial" panose="020B0604020202020204" pitchFamily="34" charset="0"/>
              <a:buChar char="•"/>
            </a:pPr>
            <a:r>
              <a:rPr lang="tr-TR" sz="2000" i="1" dirty="0">
                <a:solidFill>
                  <a:schemeClr val="tx1">
                    <a:lumMod val="75000"/>
                    <a:lumOff val="25000"/>
                  </a:schemeClr>
                </a:solidFill>
                <a:latin typeface="Calibri" panose="020F0502020204030204" pitchFamily="34" charset="0"/>
                <a:cs typeface="Calibri" panose="020F0502020204030204" pitchFamily="34" charset="0"/>
              </a:rPr>
              <a:t>Yabancı uyruklu hemşire istihdam edilebilir.</a:t>
            </a:r>
            <a:endParaRPr lang="en-US" sz="2000" i="1"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24" name="Rectangle 39">
            <a:extLst>
              <a:ext uri="{FF2B5EF4-FFF2-40B4-BE49-F238E27FC236}">
                <a16:creationId xmlns:a16="http://schemas.microsoft.com/office/drawing/2014/main" id="{74ABD719-F946-44DB-A02C-C34EB3C5A260}"/>
              </a:ext>
            </a:extLst>
          </p:cNvPr>
          <p:cNvSpPr/>
          <p:nvPr/>
        </p:nvSpPr>
        <p:spPr>
          <a:xfrm>
            <a:off x="3744451" y="2322477"/>
            <a:ext cx="45719" cy="41688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25" name="Metin kutusu 24"/>
          <p:cNvSpPr txBox="1"/>
          <p:nvPr/>
        </p:nvSpPr>
        <p:spPr>
          <a:xfrm>
            <a:off x="2502568" y="2196832"/>
            <a:ext cx="1116531" cy="400110"/>
          </a:xfrm>
          <a:prstGeom prst="rect">
            <a:avLst/>
          </a:prstGeom>
          <a:noFill/>
        </p:spPr>
        <p:txBody>
          <a:bodyPr wrap="square" rtlCol="0">
            <a:spAutoFit/>
          </a:bodyPr>
          <a:lstStyle/>
          <a:p>
            <a:pPr algn="r"/>
            <a:r>
              <a:rPr lang="tr-TR" sz="2000" b="1" dirty="0">
                <a:solidFill>
                  <a:schemeClr val="accent5">
                    <a:lumMod val="75000"/>
                  </a:schemeClr>
                </a:solidFill>
              </a:rPr>
              <a:t>Tanım</a:t>
            </a:r>
            <a:endParaRPr lang="tr-TR" b="1" dirty="0">
              <a:solidFill>
                <a:schemeClr val="accent5">
                  <a:lumMod val="75000"/>
                </a:schemeClr>
              </a:solidFill>
            </a:endParaRPr>
          </a:p>
        </p:txBody>
      </p:sp>
      <p:sp>
        <p:nvSpPr>
          <p:cNvPr id="26" name="Metin kutusu 25"/>
          <p:cNvSpPr txBox="1"/>
          <p:nvPr/>
        </p:nvSpPr>
        <p:spPr>
          <a:xfrm>
            <a:off x="2502568" y="3022570"/>
            <a:ext cx="1116531" cy="400110"/>
          </a:xfrm>
          <a:prstGeom prst="rect">
            <a:avLst/>
          </a:prstGeom>
          <a:noFill/>
        </p:spPr>
        <p:txBody>
          <a:bodyPr wrap="square" rtlCol="0">
            <a:spAutoFit/>
          </a:bodyPr>
          <a:lstStyle/>
          <a:p>
            <a:pPr algn="r"/>
            <a:r>
              <a:rPr lang="tr-TR" sz="2000" b="1" dirty="0">
                <a:solidFill>
                  <a:schemeClr val="accent6">
                    <a:lumMod val="75000"/>
                  </a:schemeClr>
                </a:solidFill>
              </a:rPr>
              <a:t>Örnekler</a:t>
            </a:r>
            <a:endParaRPr lang="tr-TR" b="1" dirty="0">
              <a:solidFill>
                <a:schemeClr val="accent6">
                  <a:lumMod val="75000"/>
                </a:schemeClr>
              </a:solidFill>
            </a:endParaRPr>
          </a:p>
        </p:txBody>
      </p:sp>
      <p:sp>
        <p:nvSpPr>
          <p:cNvPr id="27" name="Rectangle 39">
            <a:extLst>
              <a:ext uri="{FF2B5EF4-FFF2-40B4-BE49-F238E27FC236}">
                <a16:creationId xmlns:a16="http://schemas.microsoft.com/office/drawing/2014/main" id="{74ABD719-F946-44DB-A02C-C34EB3C5A260}"/>
              </a:ext>
            </a:extLst>
          </p:cNvPr>
          <p:cNvSpPr/>
          <p:nvPr/>
        </p:nvSpPr>
        <p:spPr>
          <a:xfrm>
            <a:off x="3744452" y="3090895"/>
            <a:ext cx="45719" cy="292493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pic>
        <p:nvPicPr>
          <p:cNvPr id="10" name="Resim 9"/>
          <p:cNvPicPr>
            <a:picLocks noChangeAspect="1"/>
          </p:cNvPicPr>
          <p:nvPr/>
        </p:nvPicPr>
        <p:blipFill>
          <a:blip r:embed="rId2"/>
          <a:stretch>
            <a:fillRect/>
          </a:stretch>
        </p:blipFill>
        <p:spPr>
          <a:xfrm>
            <a:off x="173706" y="3705543"/>
            <a:ext cx="3407694" cy="2314399"/>
          </a:xfrm>
          <a:prstGeom prst="rect">
            <a:avLst/>
          </a:prstGeom>
        </p:spPr>
      </p:pic>
    </p:spTree>
    <p:extLst>
      <p:ext uri="{BB962C8B-B14F-4D97-AF65-F5344CB8AC3E}">
        <p14:creationId xmlns:p14="http://schemas.microsoft.com/office/powerpoint/2010/main" val="1898348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6789522"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Başvuru yoluyla geliştirilen politikalar</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15</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744451" y="2322477"/>
            <a:ext cx="45719" cy="41688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25" name="Metin kutusu 24"/>
          <p:cNvSpPr txBox="1"/>
          <p:nvPr/>
        </p:nvSpPr>
        <p:spPr>
          <a:xfrm>
            <a:off x="2502568" y="2196832"/>
            <a:ext cx="1116531" cy="400110"/>
          </a:xfrm>
          <a:prstGeom prst="rect">
            <a:avLst/>
          </a:prstGeom>
          <a:noFill/>
        </p:spPr>
        <p:txBody>
          <a:bodyPr wrap="square" rtlCol="0">
            <a:spAutoFit/>
          </a:bodyPr>
          <a:lstStyle/>
          <a:p>
            <a:pPr algn="r"/>
            <a:r>
              <a:rPr lang="tr-TR" sz="2000" b="1" dirty="0">
                <a:solidFill>
                  <a:schemeClr val="accent5">
                    <a:lumMod val="75000"/>
                  </a:schemeClr>
                </a:solidFill>
              </a:rPr>
              <a:t>Tanım</a:t>
            </a:r>
            <a:endParaRPr lang="tr-TR" b="1" dirty="0">
              <a:solidFill>
                <a:schemeClr val="accent5">
                  <a:lumMod val="75000"/>
                </a:schemeClr>
              </a:solidFill>
            </a:endParaRPr>
          </a:p>
        </p:txBody>
      </p:sp>
      <p:sp>
        <p:nvSpPr>
          <p:cNvPr id="26" name="Metin kutusu 25"/>
          <p:cNvSpPr txBox="1"/>
          <p:nvPr/>
        </p:nvSpPr>
        <p:spPr>
          <a:xfrm>
            <a:off x="2502567" y="3316258"/>
            <a:ext cx="1116531" cy="400110"/>
          </a:xfrm>
          <a:prstGeom prst="rect">
            <a:avLst/>
          </a:prstGeom>
          <a:noFill/>
        </p:spPr>
        <p:txBody>
          <a:bodyPr wrap="square" rtlCol="0">
            <a:spAutoFit/>
          </a:bodyPr>
          <a:lstStyle/>
          <a:p>
            <a:pPr algn="r"/>
            <a:r>
              <a:rPr lang="tr-TR" sz="2000" b="1" dirty="0">
                <a:solidFill>
                  <a:schemeClr val="accent6">
                    <a:lumMod val="75000"/>
                  </a:schemeClr>
                </a:solidFill>
              </a:rPr>
              <a:t>Örnek</a:t>
            </a:r>
            <a:endParaRPr lang="tr-TR" b="1" dirty="0">
              <a:solidFill>
                <a:schemeClr val="accent6">
                  <a:lumMod val="75000"/>
                </a:schemeClr>
              </a:solidFill>
            </a:endParaRPr>
          </a:p>
        </p:txBody>
      </p:sp>
      <p:sp>
        <p:nvSpPr>
          <p:cNvPr id="27" name="Rectangle 39">
            <a:extLst>
              <a:ext uri="{FF2B5EF4-FFF2-40B4-BE49-F238E27FC236}">
                <a16:creationId xmlns:a16="http://schemas.microsoft.com/office/drawing/2014/main" id="{74ABD719-F946-44DB-A02C-C34EB3C5A260}"/>
              </a:ext>
            </a:extLst>
          </p:cNvPr>
          <p:cNvSpPr/>
          <p:nvPr/>
        </p:nvSpPr>
        <p:spPr>
          <a:xfrm>
            <a:off x="3744451" y="3384583"/>
            <a:ext cx="45719" cy="15435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23" name="TextBox 40">
            <a:extLst>
              <a:ext uri="{FF2B5EF4-FFF2-40B4-BE49-F238E27FC236}">
                <a16:creationId xmlns:a16="http://schemas.microsoft.com/office/drawing/2014/main" id="{CF55EC6A-7334-4667-A9B0-7F9319CF15DC}"/>
              </a:ext>
            </a:extLst>
          </p:cNvPr>
          <p:cNvSpPr txBox="1"/>
          <p:nvPr/>
        </p:nvSpPr>
        <p:spPr>
          <a:xfrm>
            <a:off x="3915522" y="2264207"/>
            <a:ext cx="7740672" cy="830997"/>
          </a:xfrm>
          <a:prstGeom prst="rect">
            <a:avLst/>
          </a:prstGeom>
          <a:noFill/>
        </p:spPr>
        <p:txBody>
          <a:bodyPr wrap="square" lIns="0" tIns="0" rIns="0" bIns="0" rtlCol="0">
            <a:spAutoFit/>
          </a:bodyPr>
          <a:lstStyle/>
          <a:p>
            <a:r>
              <a:rPr lang="tr-TR" dirty="0"/>
              <a:t>Olağan dışı durumda personelin karşılaştığı problemi, yöneticinin çözme şeklidir.  Yöneticinin problemi çözüm şekli, politika haline gelerek, benzer problemlere uygulanır. </a:t>
            </a:r>
            <a:endParaRPr lang="en-US" sz="2000" i="1"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3" name="Metin kutusu 2"/>
          <p:cNvSpPr txBox="1"/>
          <p:nvPr/>
        </p:nvSpPr>
        <p:spPr>
          <a:xfrm>
            <a:off x="3915522" y="3289650"/>
            <a:ext cx="7228573" cy="2031325"/>
          </a:xfrm>
          <a:prstGeom prst="rect">
            <a:avLst/>
          </a:prstGeom>
          <a:noFill/>
        </p:spPr>
        <p:txBody>
          <a:bodyPr wrap="square" rtlCol="0">
            <a:spAutoFit/>
          </a:bodyPr>
          <a:lstStyle/>
          <a:p>
            <a:r>
              <a:rPr lang="tr-TR" dirty="0"/>
              <a:t>Tahakkuk görevlisi: ‘amirim, yatışı yapılacak hastamız tek çekimle avans ödemesi yapamayacağını söyledi.</a:t>
            </a:r>
          </a:p>
          <a:p>
            <a:r>
              <a:rPr lang="tr-TR" dirty="0"/>
              <a:t>Tahakkuk Ünitesi Amiri: </a:t>
            </a:r>
            <a:r>
              <a:rPr lang="tr-TR" dirty="0" err="1"/>
              <a:t>Hımmm</a:t>
            </a:r>
            <a:r>
              <a:rPr lang="tr-TR" dirty="0"/>
              <a:t>, bir dakika müdüre sorayım.  …. Evet altı taksiti geçmeyecek şekilde…</a:t>
            </a:r>
          </a:p>
          <a:p>
            <a:r>
              <a:rPr lang="tr-TR" dirty="0"/>
              <a:t>Politika: Talep eden hastalarımız, ödemelerini kredi kartına altı taksite yapabilir.</a:t>
            </a:r>
          </a:p>
          <a:p>
            <a:endParaRPr lang="tr-TR" dirty="0"/>
          </a:p>
        </p:txBody>
      </p:sp>
    </p:spTree>
    <p:extLst>
      <p:ext uri="{BB962C8B-B14F-4D97-AF65-F5344CB8AC3E}">
        <p14:creationId xmlns:p14="http://schemas.microsoft.com/office/powerpoint/2010/main" val="1878942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67413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Zorlama ile oluşturulan politikalar</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16</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744451" y="2322477"/>
            <a:ext cx="45719" cy="41688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25" name="Metin kutusu 24"/>
          <p:cNvSpPr txBox="1"/>
          <p:nvPr/>
        </p:nvSpPr>
        <p:spPr>
          <a:xfrm>
            <a:off x="2502568" y="2196832"/>
            <a:ext cx="1116531" cy="400110"/>
          </a:xfrm>
          <a:prstGeom prst="rect">
            <a:avLst/>
          </a:prstGeom>
          <a:noFill/>
        </p:spPr>
        <p:txBody>
          <a:bodyPr wrap="square" rtlCol="0">
            <a:spAutoFit/>
          </a:bodyPr>
          <a:lstStyle/>
          <a:p>
            <a:pPr algn="r"/>
            <a:r>
              <a:rPr lang="tr-TR" sz="2000" b="1" dirty="0">
                <a:solidFill>
                  <a:schemeClr val="accent5">
                    <a:lumMod val="75000"/>
                  </a:schemeClr>
                </a:solidFill>
              </a:rPr>
              <a:t>Tanım</a:t>
            </a:r>
            <a:endParaRPr lang="tr-TR" b="1" dirty="0">
              <a:solidFill>
                <a:schemeClr val="accent5">
                  <a:lumMod val="75000"/>
                </a:schemeClr>
              </a:solidFill>
            </a:endParaRPr>
          </a:p>
        </p:txBody>
      </p:sp>
      <p:sp>
        <p:nvSpPr>
          <p:cNvPr id="26" name="Metin kutusu 25"/>
          <p:cNvSpPr txBox="1"/>
          <p:nvPr/>
        </p:nvSpPr>
        <p:spPr>
          <a:xfrm>
            <a:off x="2502568" y="3022570"/>
            <a:ext cx="1116531" cy="400110"/>
          </a:xfrm>
          <a:prstGeom prst="rect">
            <a:avLst/>
          </a:prstGeom>
          <a:noFill/>
        </p:spPr>
        <p:txBody>
          <a:bodyPr wrap="square" rtlCol="0">
            <a:spAutoFit/>
          </a:bodyPr>
          <a:lstStyle/>
          <a:p>
            <a:pPr algn="r"/>
            <a:r>
              <a:rPr lang="tr-TR" sz="2000" b="1" dirty="0">
                <a:solidFill>
                  <a:schemeClr val="accent6">
                    <a:lumMod val="75000"/>
                  </a:schemeClr>
                </a:solidFill>
              </a:rPr>
              <a:t>Örnekler</a:t>
            </a:r>
            <a:endParaRPr lang="tr-TR" b="1" dirty="0">
              <a:solidFill>
                <a:schemeClr val="accent6">
                  <a:lumMod val="75000"/>
                </a:schemeClr>
              </a:solidFill>
            </a:endParaRPr>
          </a:p>
        </p:txBody>
      </p:sp>
      <p:sp>
        <p:nvSpPr>
          <p:cNvPr id="27" name="Rectangle 39">
            <a:extLst>
              <a:ext uri="{FF2B5EF4-FFF2-40B4-BE49-F238E27FC236}">
                <a16:creationId xmlns:a16="http://schemas.microsoft.com/office/drawing/2014/main" id="{74ABD719-F946-44DB-A02C-C34EB3C5A260}"/>
              </a:ext>
            </a:extLst>
          </p:cNvPr>
          <p:cNvSpPr/>
          <p:nvPr/>
        </p:nvSpPr>
        <p:spPr>
          <a:xfrm>
            <a:off x="3744452" y="3090895"/>
            <a:ext cx="45719" cy="292493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14" name="TextBox 40">
            <a:extLst>
              <a:ext uri="{FF2B5EF4-FFF2-40B4-BE49-F238E27FC236}">
                <a16:creationId xmlns:a16="http://schemas.microsoft.com/office/drawing/2014/main" id="{CF55EC6A-7334-4667-A9B0-7F9319CF15DC}"/>
              </a:ext>
            </a:extLst>
          </p:cNvPr>
          <p:cNvSpPr txBox="1"/>
          <p:nvPr/>
        </p:nvSpPr>
        <p:spPr>
          <a:xfrm>
            <a:off x="3915522" y="2264207"/>
            <a:ext cx="7740672" cy="553998"/>
          </a:xfrm>
          <a:prstGeom prst="rect">
            <a:avLst/>
          </a:prstGeom>
          <a:noFill/>
        </p:spPr>
        <p:txBody>
          <a:bodyPr wrap="square" lIns="0" tIns="0" rIns="0" bIns="0" rtlCol="0">
            <a:spAutoFit/>
          </a:bodyPr>
          <a:lstStyle/>
          <a:p>
            <a:r>
              <a:rPr lang="tr-TR" dirty="0"/>
              <a:t>Hükümet, sendika ya da meslek kuruluşları gibi dış çevrede yer alan organizasyonlar tarafından kabul ettirilen politikalardır. </a:t>
            </a:r>
            <a:endParaRPr lang="en-US" sz="2000" i="1"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4" name="Metin kutusu 3"/>
          <p:cNvSpPr txBox="1"/>
          <p:nvPr/>
        </p:nvSpPr>
        <p:spPr>
          <a:xfrm>
            <a:off x="3994484" y="3090895"/>
            <a:ext cx="7815714" cy="2308324"/>
          </a:xfrm>
          <a:prstGeom prst="rect">
            <a:avLst/>
          </a:prstGeom>
          <a:noFill/>
        </p:spPr>
        <p:txBody>
          <a:bodyPr wrap="square" rtlCol="0">
            <a:spAutoFit/>
          </a:bodyPr>
          <a:lstStyle/>
          <a:p>
            <a:r>
              <a:rPr lang="tr-TR" dirty="0"/>
              <a:t>Kişisel Verilerin Korunması Kanunu</a:t>
            </a:r>
          </a:p>
          <a:p>
            <a:endParaRPr lang="tr-TR" dirty="0"/>
          </a:p>
          <a:p>
            <a:r>
              <a:rPr lang="tr-TR" dirty="0"/>
              <a:t>Hasta yakını: Komşum Ali amcanın raporunu alacaktım. </a:t>
            </a:r>
          </a:p>
          <a:p>
            <a:r>
              <a:rPr lang="tr-TR" dirty="0"/>
              <a:t>Sekreter: Kusura bakmayın,  hasta ile ilgili bilgileri hastanın kendisi dışında kimse ile paylaşamayız, kurumun politikası bu. Aksi halde 6698 sayılı kanuna aykırı davranmış oluruz. </a:t>
            </a:r>
          </a:p>
          <a:p>
            <a:endParaRPr lang="tr-TR" dirty="0"/>
          </a:p>
          <a:p>
            <a:endParaRPr lang="tr-TR" dirty="0"/>
          </a:p>
        </p:txBody>
      </p:sp>
    </p:spTree>
    <p:extLst>
      <p:ext uri="{BB962C8B-B14F-4D97-AF65-F5344CB8AC3E}">
        <p14:creationId xmlns:p14="http://schemas.microsoft.com/office/powerpoint/2010/main" val="3618860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6096000" y="723901"/>
            <a:ext cx="60960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politikaların taşıması gereken özellikler</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17</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4273617" y="1607420"/>
            <a:ext cx="86627" cy="4566368"/>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3" name="Metin kutusu 2"/>
          <p:cNvSpPr txBox="1"/>
          <p:nvPr/>
        </p:nvSpPr>
        <p:spPr>
          <a:xfrm>
            <a:off x="4533499" y="1607420"/>
            <a:ext cx="6458552" cy="4708981"/>
          </a:xfrm>
          <a:prstGeom prst="rect">
            <a:avLst/>
          </a:prstGeom>
          <a:noFill/>
        </p:spPr>
        <p:txBody>
          <a:bodyPr wrap="square" rtlCol="0">
            <a:spAutoFit/>
          </a:bodyPr>
          <a:lstStyle/>
          <a:p>
            <a:pPr marL="285750" indent="-285750">
              <a:buFont typeface="Arial" panose="020B0604020202020204" pitchFamily="34" charset="0"/>
              <a:buChar char="•"/>
            </a:pPr>
            <a:r>
              <a:rPr lang="tr-TR" sz="2000" dirty="0"/>
              <a:t>Politikalar gerçek ve doğrulara olduğu kadar bilinen ilkelere (örneğin liyakat, eşitlik) de dayanmalıdır.</a:t>
            </a:r>
          </a:p>
          <a:p>
            <a:pPr marL="285750" indent="-285750">
              <a:buFont typeface="Arial" panose="020B0604020202020204" pitchFamily="34" charset="0"/>
              <a:buChar char="•"/>
            </a:pPr>
            <a:r>
              <a:rPr lang="tr-TR" sz="2000" dirty="0"/>
              <a:t>Politikalar, tıp etiği gibi sağlık kurumlarının faaliyetlerini şekillendiren evrensel kuralları dikkate almalıdır</a:t>
            </a:r>
          </a:p>
          <a:p>
            <a:pPr marL="285750" indent="-285750">
              <a:buFont typeface="Arial" panose="020B0604020202020204" pitchFamily="34" charset="0"/>
              <a:buChar char="•"/>
            </a:pPr>
            <a:r>
              <a:rPr lang="tr-TR" sz="2000" dirty="0"/>
              <a:t>Her birim ve bölüm için geliştirilen politikaların üst yönetim politikalarıyla uyumlu olması, birbirini tamamlaması gerekir.</a:t>
            </a:r>
          </a:p>
          <a:p>
            <a:pPr marL="285750" indent="-285750">
              <a:buFont typeface="Arial" panose="020B0604020202020204" pitchFamily="34" charset="0"/>
              <a:buChar char="•"/>
            </a:pPr>
            <a:r>
              <a:rPr lang="tr-TR" sz="2000" dirty="0"/>
              <a:t>Bölümlerin politikaları birbiriyle uyumlu-eşgüdümlü olmalıdır Bir bölümde uygulanan politikanın tersi, başka bir bölümde uygulanmamalıdır.</a:t>
            </a:r>
          </a:p>
          <a:p>
            <a:pPr marL="285750" indent="-285750">
              <a:buFont typeface="Arial" panose="020B0604020202020204" pitchFamily="34" charset="0"/>
              <a:buChar char="•"/>
            </a:pPr>
            <a:r>
              <a:rPr lang="tr-TR" sz="2000" dirty="0"/>
              <a:t>Politikalar kesin, anlaşılabilir ve mümkünse yazılı olmalıdır. İdeal olan politikaların yazılı hale getirilmesidir.</a:t>
            </a:r>
          </a:p>
          <a:p>
            <a:pPr marL="285750" indent="-285750">
              <a:buFont typeface="Arial" panose="020B0604020202020204" pitchFamily="34" charset="0"/>
              <a:buChar char="•"/>
            </a:pPr>
            <a:r>
              <a:rPr lang="tr-TR" sz="2000" dirty="0"/>
              <a:t>Politikalar esnek ve kararlı olmalıdır</a:t>
            </a:r>
          </a:p>
          <a:p>
            <a:pPr marL="285750" indent="-285750">
              <a:buFont typeface="Arial" panose="020B0604020202020204" pitchFamily="34" charset="0"/>
              <a:buChar char="•"/>
            </a:pPr>
            <a:r>
              <a:rPr lang="tr-TR" sz="2000" dirty="0"/>
              <a:t>Kapsam olarak politikalar yeterince geniş olmalıdır; odaklandığı alan ile ilgili temel ayrıntıları içermelidir. .</a:t>
            </a:r>
          </a:p>
        </p:txBody>
      </p:sp>
    </p:spTree>
    <p:extLst>
      <p:ext uri="{BB962C8B-B14F-4D97-AF65-F5344CB8AC3E}">
        <p14:creationId xmlns:p14="http://schemas.microsoft.com/office/powerpoint/2010/main" val="512973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strateji-politika kavramları arasındaki farklar (1)</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18</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224463" y="2993456"/>
            <a:ext cx="70160" cy="2119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3" name="Metin kutusu 2"/>
          <p:cNvSpPr txBox="1"/>
          <p:nvPr/>
        </p:nvSpPr>
        <p:spPr>
          <a:xfrm>
            <a:off x="3294623" y="2866041"/>
            <a:ext cx="8496324" cy="2246769"/>
          </a:xfrm>
          <a:prstGeom prst="rect">
            <a:avLst/>
          </a:prstGeom>
          <a:noFill/>
        </p:spPr>
        <p:txBody>
          <a:bodyPr wrap="square" rtlCol="0">
            <a:spAutoFit/>
          </a:bodyPr>
          <a:lstStyle/>
          <a:p>
            <a:pPr marL="342900" lvl="0" indent="-342900">
              <a:buFont typeface="Arial" panose="020B0604020202020204" pitchFamily="34" charset="0"/>
              <a:buChar char="•"/>
            </a:pPr>
            <a:r>
              <a:rPr lang="tr-TR" sz="2000" dirty="0"/>
              <a:t>Strateji, örgütsel amaç ve hedeflere ulaşmak için seçilen en iyi plandır. Politika ise günlük kararlara temel oluşturan bir dizi ortak kural ve düzenlemedir.</a:t>
            </a:r>
          </a:p>
          <a:p>
            <a:pPr marL="342900" lvl="0" indent="-342900">
              <a:buFont typeface="Arial" panose="020B0604020202020204" pitchFamily="34" charset="0"/>
              <a:buChar char="•"/>
            </a:pPr>
            <a:r>
              <a:rPr lang="tr-TR" sz="2000" dirty="0"/>
              <a:t>Strateji bir eylem planı, politika ise bir eylem ilkesidir.</a:t>
            </a:r>
          </a:p>
          <a:p>
            <a:pPr marL="342900" lvl="0" indent="-342900">
              <a:buFont typeface="Arial" panose="020B0604020202020204" pitchFamily="34" charset="0"/>
              <a:buChar char="•"/>
            </a:pPr>
            <a:r>
              <a:rPr lang="tr-TR" sz="2000" dirty="0"/>
              <a:t>Stratejiler duruma göre değiştirilebilir, bu nedenle dinamiktirler; politikalar ise doğası gereği rutin işleyişle ilgilidir. Beklenmedik durumlarda politikalarda gevşemeler yapılabilir.</a:t>
            </a:r>
          </a:p>
        </p:txBody>
      </p:sp>
    </p:spTree>
    <p:extLst>
      <p:ext uri="{BB962C8B-B14F-4D97-AF65-F5344CB8AC3E}">
        <p14:creationId xmlns:p14="http://schemas.microsoft.com/office/powerpoint/2010/main" val="871489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strateji-politika kavramları arasındaki farklar (2)</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19</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224463" y="2583905"/>
            <a:ext cx="70160" cy="2598822"/>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3" name="Metin kutusu 2"/>
          <p:cNvSpPr txBox="1"/>
          <p:nvPr/>
        </p:nvSpPr>
        <p:spPr>
          <a:xfrm>
            <a:off x="3294623" y="2452155"/>
            <a:ext cx="8496324" cy="2862322"/>
          </a:xfrm>
          <a:prstGeom prst="rect">
            <a:avLst/>
          </a:prstGeom>
          <a:noFill/>
        </p:spPr>
        <p:txBody>
          <a:bodyPr wrap="square" rtlCol="0">
            <a:spAutoFit/>
          </a:bodyPr>
          <a:lstStyle/>
          <a:p>
            <a:pPr marL="342900" lvl="0" indent="-342900">
              <a:buFont typeface="Arial" panose="020B0604020202020204" pitchFamily="34" charset="0"/>
              <a:buChar char="•"/>
            </a:pPr>
            <a:r>
              <a:rPr lang="tr-TR" sz="2000" dirty="0"/>
              <a:t>Stratejiler, daha önce karşılaşılmayan durumlar, koşullara , kurumsal faaliyetler ve kararlar ile ilişkilidir. Buna karşın politikalar, doğası gereği tekrarlayan rutin faaliyetler için kuralları tanımlar.</a:t>
            </a:r>
          </a:p>
          <a:p>
            <a:pPr marL="342900" lvl="0" indent="-342900">
              <a:buFont typeface="Arial" panose="020B0604020202020204" pitchFamily="34" charset="0"/>
              <a:buChar char="•"/>
            </a:pPr>
            <a:r>
              <a:rPr lang="tr-TR" sz="2000" dirty="0"/>
              <a:t>Stratejiler eylemlere odaklanırken, politikalar karar odaklıdır.</a:t>
            </a:r>
          </a:p>
          <a:p>
            <a:pPr marL="342900" lvl="0" indent="-342900">
              <a:buFont typeface="Arial" panose="020B0604020202020204" pitchFamily="34" charset="0"/>
              <a:buChar char="•"/>
            </a:pPr>
            <a:r>
              <a:rPr lang="tr-TR" sz="2000" dirty="0"/>
              <a:t>Stratejiler dış çevresel faktörlerle ilgilidir; politikalar ise kurumun iç işleyişiyle ilişkilidir.</a:t>
            </a:r>
          </a:p>
          <a:p>
            <a:pPr marL="342900" lvl="0" indent="-342900">
              <a:buFont typeface="Arial" panose="020B0604020202020204" pitchFamily="34" charset="0"/>
              <a:buChar char="•"/>
            </a:pPr>
            <a:r>
              <a:rPr lang="tr-TR" sz="2000" dirty="0"/>
              <a:t>Stratejiler belirlenen hedefe ulaşmak için kullanılan metodolojileri içerir. Buna karşılık, politikalar belirli durumlarda ne yapılması ve ne yapılmaması gerektiğini belirler.</a:t>
            </a:r>
          </a:p>
        </p:txBody>
      </p:sp>
    </p:spTree>
    <p:extLst>
      <p:ext uri="{BB962C8B-B14F-4D97-AF65-F5344CB8AC3E}">
        <p14:creationId xmlns:p14="http://schemas.microsoft.com/office/powerpoint/2010/main" val="2684385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2F00FAA7-5AEE-4409-9CE4-E87A7EC4D45F}"/>
              </a:ext>
            </a:extLst>
          </p:cNvPr>
          <p:cNvSpPr txBox="1"/>
          <p:nvPr/>
        </p:nvSpPr>
        <p:spPr>
          <a:xfrm>
            <a:off x="1671514" y="2444401"/>
            <a:ext cx="3121867" cy="3170099"/>
          </a:xfrm>
          <a:prstGeom prst="rect">
            <a:avLst/>
          </a:prstGeom>
          <a:noFill/>
        </p:spPr>
        <p:txBody>
          <a:bodyPr wrap="square" rtlCol="0">
            <a:spAutoFit/>
          </a:bodyPr>
          <a:lstStyle/>
          <a:p>
            <a:pPr marL="285750" indent="-285750">
              <a:buFont typeface="Wingdings" panose="05000000000000000000" pitchFamily="2" charset="2"/>
              <a:buChar char="q"/>
            </a:pPr>
            <a:r>
              <a:rPr lang="tr-TR" sz="2000" b="1" dirty="0"/>
              <a:t>Strateji kavramı</a:t>
            </a:r>
          </a:p>
          <a:p>
            <a:pPr marL="285750" indent="-285750">
              <a:buFont typeface="Wingdings" panose="05000000000000000000" pitchFamily="2" charset="2"/>
              <a:buChar char="q"/>
            </a:pPr>
            <a:r>
              <a:rPr lang="tr-TR" sz="2000" b="1" dirty="0" err="1"/>
              <a:t>Mintzberg</a:t>
            </a:r>
            <a:r>
              <a:rPr lang="tr-TR" sz="2000" b="1" dirty="0"/>
              <a:t> 5P</a:t>
            </a:r>
          </a:p>
          <a:p>
            <a:pPr marL="285750" indent="-285750">
              <a:buFont typeface="Wingdings" panose="05000000000000000000" pitchFamily="2" charset="2"/>
              <a:buChar char="q"/>
            </a:pPr>
            <a:r>
              <a:rPr lang="tr-TR" sz="2000" b="1" dirty="0"/>
              <a:t>Strateji kavramıyla ilişkili kavramlar</a:t>
            </a:r>
          </a:p>
          <a:p>
            <a:pPr marL="742950" lvl="1" indent="-285750">
              <a:buSzPct val="63000"/>
              <a:buFont typeface="Wingdings" panose="05000000000000000000" pitchFamily="2" charset="2"/>
              <a:buChar char="q"/>
            </a:pPr>
            <a:r>
              <a:rPr lang="tr-TR" sz="2000" b="1" dirty="0"/>
              <a:t>Politika</a:t>
            </a:r>
          </a:p>
          <a:p>
            <a:pPr marL="742950" lvl="1" indent="-285750">
              <a:buSzPct val="63000"/>
              <a:buFont typeface="Wingdings" panose="05000000000000000000" pitchFamily="2" charset="2"/>
              <a:buChar char="q"/>
            </a:pPr>
            <a:r>
              <a:rPr lang="tr-TR" sz="2000" b="1" dirty="0"/>
              <a:t>Taktik</a:t>
            </a:r>
          </a:p>
          <a:p>
            <a:pPr marL="285750" indent="-285750">
              <a:buFont typeface="Wingdings" panose="05000000000000000000" pitchFamily="2" charset="2"/>
              <a:buChar char="q"/>
            </a:pPr>
            <a:r>
              <a:rPr lang="tr-TR" sz="2000" b="1" dirty="0"/>
              <a:t>Stratejik sorumluluk</a:t>
            </a:r>
          </a:p>
          <a:p>
            <a:pPr marL="742950" lvl="1" indent="-285750">
              <a:buSzPct val="63000"/>
              <a:buFont typeface="Wingdings" panose="05000000000000000000" pitchFamily="2" charset="2"/>
              <a:buChar char="q"/>
            </a:pPr>
            <a:r>
              <a:rPr lang="tr-TR" sz="2000" b="1" dirty="0"/>
              <a:t>Yönetim kurulu</a:t>
            </a:r>
          </a:p>
          <a:p>
            <a:pPr marL="742950" lvl="1" indent="-285750">
              <a:buSzPct val="63000"/>
              <a:buFont typeface="Wingdings" panose="05000000000000000000" pitchFamily="2" charset="2"/>
              <a:buChar char="q"/>
            </a:pPr>
            <a:r>
              <a:rPr lang="tr-TR" sz="2000" b="1" dirty="0"/>
              <a:t>Genel Müdür (CEO)</a:t>
            </a:r>
          </a:p>
          <a:p>
            <a:pPr marL="742950" lvl="1" indent="-285750">
              <a:buSzPct val="63000"/>
              <a:buFont typeface="Wingdings" panose="05000000000000000000" pitchFamily="2" charset="2"/>
              <a:buChar char="q"/>
            </a:pPr>
            <a:r>
              <a:rPr lang="tr-TR" sz="2000" b="1" dirty="0"/>
              <a:t>Yönetim Ekibi</a:t>
            </a:r>
          </a:p>
        </p:txBody>
      </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1060347" y="2444400"/>
            <a:ext cx="611167" cy="3275420"/>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290398" y="188628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7778967" y="-597133"/>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4961750" y="1667258"/>
            <a:ext cx="3487744" cy="400110"/>
          </a:xfrm>
          <a:prstGeom prst="rect">
            <a:avLst/>
          </a:prstGeom>
          <a:noFill/>
        </p:spPr>
        <p:txBody>
          <a:bodyPr wrap="square" rtlCol="0">
            <a:spAutoFit/>
          </a:bodyPr>
          <a:lstStyle/>
          <a:p>
            <a:r>
              <a:rPr lang="tr-TR" sz="2000" b="1" dirty="0"/>
              <a:t>Yanıtını arayacağımız sorular</a:t>
            </a:r>
          </a:p>
        </p:txBody>
      </p:sp>
      <p:sp>
        <p:nvSpPr>
          <p:cNvPr id="14" name="Metin kutusu 13">
            <a:extLst>
              <a:ext uri="{FF2B5EF4-FFF2-40B4-BE49-F238E27FC236}">
                <a16:creationId xmlns:a16="http://schemas.microsoft.com/office/drawing/2014/main" id="{2F00FAA7-5AEE-4409-9CE4-E87A7EC4D45F}"/>
              </a:ext>
            </a:extLst>
          </p:cNvPr>
          <p:cNvSpPr txBox="1"/>
          <p:nvPr/>
        </p:nvSpPr>
        <p:spPr>
          <a:xfrm>
            <a:off x="4961750" y="2444400"/>
            <a:ext cx="6097677" cy="3170099"/>
          </a:xfrm>
          <a:prstGeom prst="rect">
            <a:avLst/>
          </a:prstGeom>
          <a:noFill/>
        </p:spPr>
        <p:txBody>
          <a:bodyPr wrap="square" rtlCol="0">
            <a:spAutoFit/>
          </a:bodyPr>
          <a:lstStyle/>
          <a:p>
            <a:pPr marL="285750" indent="-285750">
              <a:buFont typeface="Wingdings" panose="05000000000000000000" pitchFamily="2" charset="2"/>
              <a:buChar char="q"/>
            </a:pPr>
            <a:r>
              <a:rPr lang="tr-TR" sz="2000" dirty="0"/>
              <a:t>Strateji denilince ne anlamalıyız?</a:t>
            </a:r>
          </a:p>
          <a:p>
            <a:pPr marL="285750" indent="-285750">
              <a:buFont typeface="Wingdings" panose="05000000000000000000" pitchFamily="2" charset="2"/>
              <a:buChar char="q"/>
            </a:pPr>
            <a:r>
              <a:rPr lang="tr-TR" sz="2000" dirty="0"/>
              <a:t>Strateji kavramının farklı anlamları–yönleri nelerdir?</a:t>
            </a:r>
          </a:p>
          <a:p>
            <a:pPr marL="285750" indent="-285750">
              <a:buFont typeface="Wingdings" panose="05000000000000000000" pitchFamily="2" charset="2"/>
              <a:buChar char="q"/>
            </a:pPr>
            <a:r>
              <a:rPr lang="tr-TR" sz="2000" dirty="0"/>
              <a:t>Strateji ile politika ve taktik kavramları arasındaki farklar nelerdir? </a:t>
            </a:r>
          </a:p>
          <a:p>
            <a:pPr marL="285750" indent="-285750">
              <a:buFont typeface="Wingdings" panose="05000000000000000000" pitchFamily="2" charset="2"/>
              <a:buChar char="q"/>
            </a:pPr>
            <a:endParaRPr lang="tr-TR" sz="2000" dirty="0"/>
          </a:p>
          <a:p>
            <a:endParaRPr lang="tr-TR" sz="2000" dirty="0"/>
          </a:p>
          <a:p>
            <a:pPr marL="285750" indent="-285750">
              <a:buFont typeface="Wingdings" panose="05000000000000000000" pitchFamily="2" charset="2"/>
              <a:buChar char="q"/>
            </a:pPr>
            <a:r>
              <a:rPr lang="tr-TR" sz="2000" dirty="0"/>
              <a:t>Strateji geliştirme, uygulama ve kontrol süreçlerine kimler katılmalıdır? Bu kişi ve grupların rol ve sorumlulukları nelerdir? Strateji sorumluluğunu üstenen yönetim ekibi kimlerden oluşur?  </a:t>
            </a:r>
          </a:p>
        </p:txBody>
      </p:sp>
      <p:cxnSp>
        <p:nvCxnSpPr>
          <p:cNvPr id="16" name="Dirsek Bağlayıcısı 15"/>
          <p:cNvCxnSpPr>
            <a:stCxn id="17" idx="0"/>
            <a:endCxn id="13" idx="2"/>
          </p:cNvCxnSpPr>
          <p:nvPr/>
        </p:nvCxnSpPr>
        <p:spPr>
          <a:xfrm rot="5400000" flipH="1" flipV="1">
            <a:off x="3217803" y="580067"/>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strateji ve taktik</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20</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994485" y="3051208"/>
            <a:ext cx="64970" cy="1617045"/>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3" name="Metin kutusu 2"/>
          <p:cNvSpPr txBox="1"/>
          <p:nvPr/>
        </p:nvSpPr>
        <p:spPr>
          <a:xfrm>
            <a:off x="4158114" y="2923793"/>
            <a:ext cx="7132320" cy="1938992"/>
          </a:xfrm>
          <a:prstGeom prst="rect">
            <a:avLst/>
          </a:prstGeom>
          <a:noFill/>
        </p:spPr>
        <p:txBody>
          <a:bodyPr wrap="square" rtlCol="0">
            <a:spAutoFit/>
          </a:bodyPr>
          <a:lstStyle/>
          <a:p>
            <a:pPr lvl="0"/>
            <a:r>
              <a:rPr lang="tr-TR" sz="2000" dirty="0"/>
              <a:t>Taktikler, stratejilerin uygulanmasına yönelik kararlar ve faaliyetler bütünüdür. Taktikler, aynı zamanda stratejilerin uygulanması için kurumsal kaynakların nasıl harekete geçirileceğini ortaya koyan planlardır.  Strateji “diğer kurumlara göre neyi farklı yapmalıyız?” sorusunun yanıtıyla ilgili iken, taktik “diğer kurumlara göre daha iyi nasıl yapabiliriz?” sorusuyla ilgilidir</a:t>
            </a:r>
          </a:p>
        </p:txBody>
      </p:sp>
    </p:spTree>
    <p:extLst>
      <p:ext uri="{BB962C8B-B14F-4D97-AF65-F5344CB8AC3E}">
        <p14:creationId xmlns:p14="http://schemas.microsoft.com/office/powerpoint/2010/main" val="1517334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strateji-taktik kavramları arasındaki farklar </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21</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224463" y="2993456"/>
            <a:ext cx="70160" cy="229081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3" name="Metin kutusu 2"/>
          <p:cNvSpPr txBox="1"/>
          <p:nvPr/>
        </p:nvSpPr>
        <p:spPr>
          <a:xfrm>
            <a:off x="3294623" y="2866041"/>
            <a:ext cx="8496324" cy="2554545"/>
          </a:xfrm>
          <a:prstGeom prst="rect">
            <a:avLst/>
          </a:prstGeom>
          <a:noFill/>
        </p:spPr>
        <p:txBody>
          <a:bodyPr wrap="square" rtlCol="0">
            <a:spAutoFit/>
          </a:bodyPr>
          <a:lstStyle/>
          <a:p>
            <a:pPr marL="285750" lvl="0" indent="-285750">
              <a:buFont typeface="Arial" panose="020B0604020202020204" pitchFamily="34" charset="0"/>
              <a:buChar char="•"/>
            </a:pPr>
            <a:r>
              <a:rPr lang="tr-TR" sz="2000" dirty="0"/>
              <a:t>Strateji taktiklere göre daha geniş bir perspektife sahiptir; taktikler ise belirli bir kurumsal fonksiyonla ilgili fırsatlar ve problemlere odaklanır. </a:t>
            </a:r>
          </a:p>
          <a:p>
            <a:pPr marL="285750" lvl="0" indent="-285750">
              <a:buFont typeface="Arial" panose="020B0604020202020204" pitchFamily="34" charset="0"/>
              <a:buChar char="•"/>
            </a:pPr>
            <a:r>
              <a:rPr lang="tr-TR" sz="2000" dirty="0"/>
              <a:t>Stratejiler genellikle uzun zaman içinde uygulanırlar; taktikler stratejiye göre daha kısa süre içinde uygulanırlar. </a:t>
            </a:r>
          </a:p>
          <a:p>
            <a:pPr marL="285750" lvl="0" indent="-285750">
              <a:buFont typeface="Arial" panose="020B0604020202020204" pitchFamily="34" charset="0"/>
              <a:buChar char="•"/>
            </a:pPr>
            <a:r>
              <a:rPr lang="tr-TR" sz="2000" dirty="0"/>
              <a:t>Stratejiler kurumun geneliyle ilgilidir; taktikler ise belirli bir bölüm, birim veya işlev ile ilgilidir.</a:t>
            </a:r>
          </a:p>
          <a:p>
            <a:pPr marL="285750" lvl="0" indent="-285750">
              <a:buFont typeface="Arial" panose="020B0604020202020204" pitchFamily="34" charset="0"/>
              <a:buChar char="•"/>
            </a:pPr>
            <a:r>
              <a:rPr lang="tr-TR" sz="2000" dirty="0"/>
              <a:t>Stratejilerin kısa dönemde değiştirilmesi zordur; taktikler ise hızla değiştirilebilirler </a:t>
            </a:r>
          </a:p>
        </p:txBody>
      </p:sp>
    </p:spTree>
    <p:extLst>
      <p:ext uri="{BB962C8B-B14F-4D97-AF65-F5344CB8AC3E}">
        <p14:creationId xmlns:p14="http://schemas.microsoft.com/office/powerpoint/2010/main" val="289844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stratejik sorumluluk: Strateji kimin işi?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9509760" y="737755"/>
            <a:ext cx="2647604" cy="9956"/>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22</a:t>
            </a:fld>
            <a:endParaRPr lang="en-US" dirty="0"/>
          </a:p>
        </p:txBody>
      </p:sp>
      <p:sp>
        <p:nvSpPr>
          <p:cNvPr id="24" name="Rectangle 39">
            <a:extLst>
              <a:ext uri="{FF2B5EF4-FFF2-40B4-BE49-F238E27FC236}">
                <a16:creationId xmlns:a16="http://schemas.microsoft.com/office/drawing/2014/main" id="{74ABD719-F946-44DB-A02C-C34EB3C5A260}"/>
              </a:ext>
            </a:extLst>
          </p:cNvPr>
          <p:cNvSpPr/>
          <p:nvPr/>
        </p:nvSpPr>
        <p:spPr>
          <a:xfrm>
            <a:off x="3224463" y="2993457"/>
            <a:ext cx="70160" cy="139566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3" name="Metin kutusu 2"/>
          <p:cNvSpPr txBox="1"/>
          <p:nvPr/>
        </p:nvSpPr>
        <p:spPr>
          <a:xfrm>
            <a:off x="3294623" y="2866041"/>
            <a:ext cx="8496324" cy="1631216"/>
          </a:xfrm>
          <a:prstGeom prst="rect">
            <a:avLst/>
          </a:prstGeom>
          <a:noFill/>
        </p:spPr>
        <p:txBody>
          <a:bodyPr wrap="square" rtlCol="0">
            <a:spAutoFit/>
          </a:bodyPr>
          <a:lstStyle/>
          <a:p>
            <a:pPr marL="285750" lvl="0" indent="-285750">
              <a:buFont typeface="Arial" panose="020B0604020202020204" pitchFamily="34" charset="0"/>
              <a:buChar char="•"/>
            </a:pPr>
            <a:r>
              <a:rPr lang="tr-TR" sz="2000" dirty="0"/>
              <a:t>Stratejik yönetim,  üst yönetim organlarının bir görevi midir? </a:t>
            </a:r>
          </a:p>
          <a:p>
            <a:pPr marL="285750" lvl="0" indent="-285750">
              <a:buFont typeface="Arial" panose="020B0604020202020204" pitchFamily="34" charset="0"/>
              <a:buChar char="•"/>
            </a:pPr>
            <a:r>
              <a:rPr lang="tr-TR" sz="2000" dirty="0"/>
              <a:t>Stratejileri üst yönetim organları mı belirler? Orta ve alt düzey yöneticilerin görevi sadece  stratejileri uygulamak mıdır?</a:t>
            </a:r>
          </a:p>
          <a:p>
            <a:pPr marL="285750" lvl="0" indent="-285750">
              <a:buFont typeface="Arial" panose="020B0604020202020204" pitchFamily="34" charset="0"/>
              <a:buChar char="•"/>
            </a:pPr>
            <a:r>
              <a:rPr lang="tr-TR" sz="2000" dirty="0"/>
              <a:t>Hekimlerin rolü nedir?</a:t>
            </a:r>
          </a:p>
          <a:p>
            <a:pPr marL="285750" lvl="0" indent="-285750">
              <a:buFont typeface="Arial" panose="020B0604020202020204" pitchFamily="34" charset="0"/>
              <a:buChar char="•"/>
            </a:pPr>
            <a:r>
              <a:rPr lang="tr-TR" sz="2000" dirty="0"/>
              <a:t>Yönetim ekibi şeklinde katılımcı bir süreç mümkün mü?</a:t>
            </a:r>
          </a:p>
        </p:txBody>
      </p:sp>
    </p:spTree>
    <p:extLst>
      <p:ext uri="{BB962C8B-B14F-4D97-AF65-F5344CB8AC3E}">
        <p14:creationId xmlns:p14="http://schemas.microsoft.com/office/powerpoint/2010/main" val="915161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yönetsel düzeyler</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9509760" y="731520"/>
            <a:ext cx="2682240" cy="16191"/>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1571287" y="6480064"/>
            <a:ext cx="2743200" cy="365125"/>
          </a:xfrm>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255508" y="6480065"/>
            <a:ext cx="2743200" cy="365125"/>
          </a:xfrm>
        </p:spPr>
        <p:txBody>
          <a:bodyPr/>
          <a:lstStyle/>
          <a:p>
            <a:fld id="{585A37CE-56CC-4263-A743-6EA01FAEC455}" type="slidenum">
              <a:rPr lang="en-US" smtClean="0"/>
              <a:t>23</a:t>
            </a:fld>
            <a:endParaRPr lang="en-US" dirty="0"/>
          </a:p>
        </p:txBody>
      </p:sp>
      <p:cxnSp>
        <p:nvCxnSpPr>
          <p:cNvPr id="3" name="Elbow Connector 33">
            <a:extLst>
              <a:ext uri="{FF2B5EF4-FFF2-40B4-BE49-F238E27FC236}">
                <a16:creationId xmlns:a16="http://schemas.microsoft.com/office/drawing/2014/main" id="{02CDC643-53DD-7677-03A9-0188A56379C9}"/>
              </a:ext>
            </a:extLst>
          </p:cNvPr>
          <p:cNvCxnSpPr>
            <a:stCxn id="16" idx="1"/>
          </p:cNvCxnSpPr>
          <p:nvPr/>
        </p:nvCxnSpPr>
        <p:spPr>
          <a:xfrm rot="10800000" flipV="1">
            <a:off x="4388500" y="1876169"/>
            <a:ext cx="2143813" cy="498662"/>
          </a:xfrm>
          <a:prstGeom prst="bentConnector3">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 name="Elbow Connector 34">
            <a:extLst>
              <a:ext uri="{FF2B5EF4-FFF2-40B4-BE49-F238E27FC236}">
                <a16:creationId xmlns:a16="http://schemas.microsoft.com/office/drawing/2014/main" id="{CD2CEC8B-019A-EFA5-32FE-A4C1AA4D817A}"/>
              </a:ext>
            </a:extLst>
          </p:cNvPr>
          <p:cNvCxnSpPr/>
          <p:nvPr/>
        </p:nvCxnSpPr>
        <p:spPr>
          <a:xfrm rot="10800000" flipV="1">
            <a:off x="5259356" y="3077951"/>
            <a:ext cx="1506036" cy="414185"/>
          </a:xfrm>
          <a:prstGeom prst="bentConnector3">
            <a:avLst>
              <a:gd name="adj1" fmla="val 5578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Elbow Connector 37">
            <a:extLst>
              <a:ext uri="{FF2B5EF4-FFF2-40B4-BE49-F238E27FC236}">
                <a16:creationId xmlns:a16="http://schemas.microsoft.com/office/drawing/2014/main" id="{2AA07146-DDC4-D08B-9B3F-4C2FA848C629}"/>
              </a:ext>
            </a:extLst>
          </p:cNvPr>
          <p:cNvCxnSpPr/>
          <p:nvPr/>
        </p:nvCxnSpPr>
        <p:spPr>
          <a:xfrm rot="10800000" flipV="1">
            <a:off x="5982169" y="4153988"/>
            <a:ext cx="1018357" cy="217714"/>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Elbow Connector 41">
            <a:extLst>
              <a:ext uri="{FF2B5EF4-FFF2-40B4-BE49-F238E27FC236}">
                <a16:creationId xmlns:a16="http://schemas.microsoft.com/office/drawing/2014/main" id="{E6170C90-87CA-8DEB-D7EA-1187D79CC819}"/>
              </a:ext>
            </a:extLst>
          </p:cNvPr>
          <p:cNvCxnSpPr/>
          <p:nvPr/>
        </p:nvCxnSpPr>
        <p:spPr>
          <a:xfrm rot="10800000">
            <a:off x="6170002" y="5239488"/>
            <a:ext cx="1018359" cy="708466"/>
          </a:xfrm>
          <a:prstGeom prst="bentConnector3">
            <a:avLst>
              <a:gd name="adj1" fmla="val 15794"/>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Rectangle 7">
            <a:extLst>
              <a:ext uri="{FF2B5EF4-FFF2-40B4-BE49-F238E27FC236}">
                <a16:creationId xmlns:a16="http://schemas.microsoft.com/office/drawing/2014/main" id="{987F3A2D-F0A4-7F1B-239D-54305C6C84F4}"/>
              </a:ext>
            </a:extLst>
          </p:cNvPr>
          <p:cNvSpPr/>
          <p:nvPr/>
        </p:nvSpPr>
        <p:spPr>
          <a:xfrm>
            <a:off x="2020613" y="2821961"/>
            <a:ext cx="4105656" cy="4105656"/>
          </a:xfrm>
          <a:prstGeom prst="rect">
            <a:avLst/>
          </a:prstGeom>
          <a:solidFill>
            <a:schemeClr val="bg2">
              <a:lumMod val="50000"/>
            </a:schemeClr>
          </a:solidFill>
          <a:ln>
            <a:noFill/>
          </a:ln>
          <a:effectLst>
            <a:outerShdw blurRad="1270000" dir="6480000" algn="t" rotWithShape="0">
              <a:prstClr val="black">
                <a:alpha val="74000"/>
              </a:prstClr>
            </a:outerShdw>
          </a:effectLst>
          <a:scene3d>
            <a:camera prst="isometricOffAxis2Top">
              <a:rot lat="18596560" lon="3849241" rev="17558646"/>
            </a:camera>
            <a:lightRig rig="soft" dir="t">
              <a:rot lat="0" lon="0" rev="9000000"/>
            </a:lightRig>
          </a:scene3d>
          <a:sp3d prstMaterial="matte">
            <a:bevelT w="501650" h="1016000" prst="angle"/>
            <a:bevelB w="0" h="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11" name="Rectangle 8">
            <a:extLst>
              <a:ext uri="{FF2B5EF4-FFF2-40B4-BE49-F238E27FC236}">
                <a16:creationId xmlns:a16="http://schemas.microsoft.com/office/drawing/2014/main" id="{2BC5B3C8-F5C4-E3BF-AF20-0F23C9CAFBAB}"/>
              </a:ext>
            </a:extLst>
          </p:cNvPr>
          <p:cNvSpPr/>
          <p:nvPr/>
        </p:nvSpPr>
        <p:spPr>
          <a:xfrm>
            <a:off x="2473251" y="2340687"/>
            <a:ext cx="3108960" cy="3108960"/>
          </a:xfrm>
          <a:prstGeom prst="rect">
            <a:avLst/>
          </a:prstGeom>
          <a:solidFill>
            <a:schemeClr val="accent3">
              <a:lumMod val="40000"/>
              <a:lumOff val="60000"/>
            </a:schemeClr>
          </a:solidFill>
          <a:ln>
            <a:noFill/>
          </a:ln>
          <a:effectLst>
            <a:innerShdw blurRad="63500" dist="50800" dir="10800000">
              <a:prstClr val="black">
                <a:alpha val="50000"/>
              </a:prstClr>
            </a:innerShdw>
          </a:effectLst>
          <a:scene3d>
            <a:camera prst="isometricOffAxis2Top">
              <a:rot lat="18596560" lon="3849241" rev="17558646"/>
            </a:camera>
            <a:lightRig rig="soft" dir="t">
              <a:rot lat="0" lon="0" rev="9000000"/>
            </a:lightRig>
          </a:scene3d>
          <a:sp3d prstMaterial="matte">
            <a:bevelT w="501650" h="1016000" prst="angle"/>
            <a:bevelB w="0" h="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dirty="0"/>
          </a:p>
        </p:txBody>
      </p:sp>
      <p:sp>
        <p:nvSpPr>
          <p:cNvPr id="12" name="Rectangle 9">
            <a:extLst>
              <a:ext uri="{FF2B5EF4-FFF2-40B4-BE49-F238E27FC236}">
                <a16:creationId xmlns:a16="http://schemas.microsoft.com/office/drawing/2014/main" id="{F112CE48-4232-445B-F25C-F8AD71C41E58}"/>
              </a:ext>
            </a:extLst>
          </p:cNvPr>
          <p:cNvSpPr/>
          <p:nvPr/>
        </p:nvSpPr>
        <p:spPr>
          <a:xfrm>
            <a:off x="2942887" y="1865389"/>
            <a:ext cx="2112264" cy="2112264"/>
          </a:xfrm>
          <a:prstGeom prst="rect">
            <a:avLst/>
          </a:prstGeom>
          <a:solidFill>
            <a:schemeClr val="accent5">
              <a:lumMod val="40000"/>
              <a:lumOff val="60000"/>
            </a:schemeClr>
          </a:solidFill>
          <a:ln>
            <a:noFill/>
          </a:ln>
          <a:effectLst>
            <a:innerShdw blurRad="63500" dist="50800" dir="10800000">
              <a:prstClr val="black">
                <a:alpha val="50000"/>
              </a:prstClr>
            </a:innerShdw>
          </a:effectLst>
          <a:scene3d>
            <a:camera prst="isometricOffAxis2Top">
              <a:rot lat="18596560" lon="3849241" rev="17558646"/>
            </a:camera>
            <a:lightRig rig="soft" dir="t">
              <a:rot lat="0" lon="0" rev="9000000"/>
            </a:lightRig>
          </a:scene3d>
          <a:sp3d prstMaterial="matte">
            <a:bevelT w="501650" h="1016000" prst="angle"/>
            <a:bevelB w="0" h="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dirty="0"/>
          </a:p>
        </p:txBody>
      </p:sp>
      <p:sp>
        <p:nvSpPr>
          <p:cNvPr id="14" name="Rectangle 10">
            <a:extLst>
              <a:ext uri="{FF2B5EF4-FFF2-40B4-BE49-F238E27FC236}">
                <a16:creationId xmlns:a16="http://schemas.microsoft.com/office/drawing/2014/main" id="{C767B3CD-80B1-BC03-8E28-2D1A2742B099}"/>
              </a:ext>
            </a:extLst>
          </p:cNvPr>
          <p:cNvSpPr/>
          <p:nvPr/>
        </p:nvSpPr>
        <p:spPr>
          <a:xfrm>
            <a:off x="3404000" y="1161466"/>
            <a:ext cx="1106424" cy="1106424"/>
          </a:xfrm>
          <a:prstGeom prst="rect">
            <a:avLst/>
          </a:prstGeom>
          <a:solidFill>
            <a:schemeClr val="accent2">
              <a:lumMod val="20000"/>
              <a:lumOff val="80000"/>
            </a:schemeClr>
          </a:solidFill>
          <a:ln>
            <a:noFill/>
          </a:ln>
          <a:effectLst>
            <a:innerShdw blurRad="63500" dist="50800" dir="10800000">
              <a:prstClr val="black">
                <a:alpha val="50000"/>
              </a:prstClr>
            </a:innerShdw>
          </a:effectLst>
          <a:scene3d>
            <a:camera prst="isometricOffAxis2Top">
              <a:rot lat="18596560" lon="3849241" rev="17558646"/>
            </a:camera>
            <a:lightRig rig="soft" dir="t">
              <a:rot lat="0" lon="0" rev="9000000"/>
            </a:lightRig>
          </a:scene3d>
          <a:sp3d prstMaterial="matte">
            <a:bevelT w="552450" h="1257300" prst="angle"/>
            <a:bevelB w="0" h="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dirty="0"/>
          </a:p>
        </p:txBody>
      </p:sp>
      <p:grpSp>
        <p:nvGrpSpPr>
          <p:cNvPr id="15" name="Group 31">
            <a:extLst>
              <a:ext uri="{FF2B5EF4-FFF2-40B4-BE49-F238E27FC236}">
                <a16:creationId xmlns:a16="http://schemas.microsoft.com/office/drawing/2014/main" id="{32649A47-AFC0-0639-9523-626BD7F6C0D5}"/>
              </a:ext>
            </a:extLst>
          </p:cNvPr>
          <p:cNvGrpSpPr/>
          <p:nvPr/>
        </p:nvGrpSpPr>
        <p:grpSpPr>
          <a:xfrm>
            <a:off x="6532312" y="1255880"/>
            <a:ext cx="3577715" cy="1240577"/>
            <a:chOff x="5566285" y="1255880"/>
            <a:chExt cx="3577715" cy="1240577"/>
          </a:xfrm>
        </p:grpSpPr>
        <p:sp>
          <p:nvSpPr>
            <p:cNvPr id="16" name="Rectangle 18">
              <a:extLst>
                <a:ext uri="{FF2B5EF4-FFF2-40B4-BE49-F238E27FC236}">
                  <a16:creationId xmlns:a16="http://schemas.microsoft.com/office/drawing/2014/main" id="{36519175-8EA5-8ABF-72AA-2EF3FE7C3842}"/>
                </a:ext>
              </a:extLst>
            </p:cNvPr>
            <p:cNvSpPr/>
            <p:nvPr/>
          </p:nvSpPr>
          <p:spPr>
            <a:xfrm>
              <a:off x="5566285" y="1255880"/>
              <a:ext cx="3577715" cy="1240577"/>
            </a:xfrm>
            <a:prstGeom prst="rect">
              <a:avLst/>
            </a:prstGeom>
            <a:gradFill flip="none" rotWithShape="1">
              <a:gsLst>
                <a:gs pos="0">
                  <a:schemeClr val="bg1">
                    <a:lumMod val="50000"/>
                    <a:alpha val="34000"/>
                  </a:schemeClr>
                </a:gs>
                <a:gs pos="56000">
                  <a:schemeClr val="bg1">
                    <a:lumMod val="65000"/>
                    <a:alpha val="29000"/>
                  </a:schemeClr>
                </a:gs>
                <a:gs pos="100000">
                  <a:schemeClr val="bg1">
                    <a:lumMod val="50000"/>
                    <a:alpha val="0"/>
                  </a:schemeClr>
                </a:gs>
              </a:gsLst>
              <a:lin ang="0" scaled="1"/>
              <a:tileRect/>
            </a:gradFill>
            <a:ln>
              <a:noFill/>
            </a:ln>
            <a:effectLst/>
            <a:scene3d>
              <a:camera prst="orthographicFront">
                <a:rot lat="0" lon="0" rev="0"/>
              </a:camera>
              <a:lightRig rig="contrasting" dir="t">
                <a:rot lat="0" lon="0" rev="78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227013">
                <a:buFont typeface="Wingdings" pitchFamily="2" charset="2"/>
                <a:buChar char="§"/>
                <a:tabLst>
                  <a:tab pos="566738" algn="l"/>
                </a:tabLst>
              </a:pPr>
              <a:endParaRPr lang="en-GB" sz="1200">
                <a:solidFill>
                  <a:schemeClr val="tx1"/>
                </a:solidFill>
              </a:endParaRPr>
            </a:p>
          </p:txBody>
        </p:sp>
        <p:sp>
          <p:nvSpPr>
            <p:cNvPr id="17" name="Rounded Rectangle 12">
              <a:extLst>
                <a:ext uri="{FF2B5EF4-FFF2-40B4-BE49-F238E27FC236}">
                  <a16:creationId xmlns:a16="http://schemas.microsoft.com/office/drawing/2014/main" id="{BD38C79D-E211-C0ED-A223-6B0459B11BB1}"/>
                </a:ext>
              </a:extLst>
            </p:cNvPr>
            <p:cNvSpPr/>
            <p:nvPr/>
          </p:nvSpPr>
          <p:spPr>
            <a:xfrm>
              <a:off x="5583256" y="1351211"/>
              <a:ext cx="3211316" cy="1005840"/>
            </a:xfrm>
            <a:prstGeom prst="roundRect">
              <a:avLst/>
            </a:prstGeom>
            <a:solidFill>
              <a:schemeClr val="bg1">
                <a:lumMod val="85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ÜST DÜZEY YÖNETİM</a:t>
              </a:r>
            </a:p>
            <a:p>
              <a:r>
                <a:rPr lang="tr-TR" dirty="0">
                  <a:solidFill>
                    <a:schemeClr val="tx1"/>
                  </a:solidFill>
                </a:rPr>
                <a:t>Yönetim Kurulu</a:t>
              </a:r>
            </a:p>
            <a:p>
              <a:r>
                <a:rPr lang="tr-TR" dirty="0">
                  <a:solidFill>
                    <a:schemeClr val="tx1"/>
                  </a:solidFill>
                </a:rPr>
                <a:t>CEO</a:t>
              </a:r>
              <a:endParaRPr lang="en-GB" dirty="0">
                <a:solidFill>
                  <a:schemeClr val="tx1"/>
                </a:solidFill>
              </a:endParaRPr>
            </a:p>
          </p:txBody>
        </p:sp>
      </p:grpSp>
      <p:grpSp>
        <p:nvGrpSpPr>
          <p:cNvPr id="18" name="Group 30">
            <a:extLst>
              <a:ext uri="{FF2B5EF4-FFF2-40B4-BE49-F238E27FC236}">
                <a16:creationId xmlns:a16="http://schemas.microsoft.com/office/drawing/2014/main" id="{9AF24373-2B84-F8DB-F3F7-36D31B5D0119}"/>
              </a:ext>
            </a:extLst>
          </p:cNvPr>
          <p:cNvGrpSpPr/>
          <p:nvPr/>
        </p:nvGrpSpPr>
        <p:grpSpPr>
          <a:xfrm>
            <a:off x="6765391" y="2591026"/>
            <a:ext cx="3440435" cy="1240577"/>
            <a:chOff x="5703565" y="2591026"/>
            <a:chExt cx="3440435" cy="1240577"/>
          </a:xfrm>
        </p:grpSpPr>
        <p:sp>
          <p:nvSpPr>
            <p:cNvPr id="19" name="Rectangle 19">
              <a:extLst>
                <a:ext uri="{FF2B5EF4-FFF2-40B4-BE49-F238E27FC236}">
                  <a16:creationId xmlns:a16="http://schemas.microsoft.com/office/drawing/2014/main" id="{0E8E6DAE-4FAC-B1F8-3E86-4C1A9C3FA15C}"/>
                </a:ext>
              </a:extLst>
            </p:cNvPr>
            <p:cNvSpPr/>
            <p:nvPr/>
          </p:nvSpPr>
          <p:spPr>
            <a:xfrm>
              <a:off x="5703565" y="2591026"/>
              <a:ext cx="3440435" cy="1240577"/>
            </a:xfrm>
            <a:prstGeom prst="rect">
              <a:avLst/>
            </a:prstGeom>
            <a:gradFill flip="none" rotWithShape="1">
              <a:gsLst>
                <a:gs pos="0">
                  <a:schemeClr val="bg1">
                    <a:lumMod val="50000"/>
                    <a:alpha val="34000"/>
                  </a:schemeClr>
                </a:gs>
                <a:gs pos="56000">
                  <a:schemeClr val="bg1">
                    <a:lumMod val="65000"/>
                    <a:alpha val="29000"/>
                  </a:schemeClr>
                </a:gs>
                <a:gs pos="100000">
                  <a:schemeClr val="bg1">
                    <a:lumMod val="50000"/>
                    <a:alpha val="0"/>
                  </a:schemeClr>
                </a:gs>
              </a:gsLst>
              <a:lin ang="0" scaled="1"/>
              <a:tileRect/>
            </a:gradFill>
            <a:ln>
              <a:noFill/>
            </a:ln>
            <a:effectLst/>
            <a:scene3d>
              <a:camera prst="orthographicFront">
                <a:rot lat="0" lon="0" rev="0"/>
              </a:camera>
              <a:lightRig rig="contrasting" dir="t">
                <a:rot lat="0" lon="0" rev="78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227013">
                <a:buFont typeface="Wingdings" pitchFamily="2" charset="2"/>
                <a:buChar char="§"/>
                <a:tabLst>
                  <a:tab pos="566738" algn="l"/>
                </a:tabLst>
              </a:pPr>
              <a:endParaRPr lang="en-GB" sz="1050">
                <a:solidFill>
                  <a:schemeClr val="tx1"/>
                </a:solidFill>
              </a:endParaRPr>
            </a:p>
          </p:txBody>
        </p:sp>
        <p:sp>
          <p:nvSpPr>
            <p:cNvPr id="20" name="Rounded Rectangle 13">
              <a:extLst>
                <a:ext uri="{FF2B5EF4-FFF2-40B4-BE49-F238E27FC236}">
                  <a16:creationId xmlns:a16="http://schemas.microsoft.com/office/drawing/2014/main" id="{72F26607-28CE-AF60-15A1-D7F92DBB62E3}"/>
                </a:ext>
              </a:extLst>
            </p:cNvPr>
            <p:cNvSpPr/>
            <p:nvPr/>
          </p:nvSpPr>
          <p:spPr>
            <a:xfrm>
              <a:off x="5720273" y="2738317"/>
              <a:ext cx="2940399" cy="1005840"/>
            </a:xfrm>
            <a:prstGeom prst="roundRect">
              <a:avLst/>
            </a:prstGeom>
            <a:solidFill>
              <a:schemeClr val="bg1">
                <a:lumMod val="85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600" dirty="0">
                  <a:solidFill>
                    <a:schemeClr val="tx1"/>
                  </a:solidFill>
                </a:rPr>
                <a:t>ORTA DÜZEY YÖNETİM</a:t>
              </a:r>
            </a:p>
            <a:p>
              <a:r>
                <a:rPr lang="tr-TR" sz="1600" dirty="0">
                  <a:solidFill>
                    <a:schemeClr val="tx1"/>
                  </a:solidFill>
                </a:rPr>
                <a:t>Tıbbi direktör</a:t>
              </a:r>
            </a:p>
            <a:p>
              <a:r>
                <a:rPr lang="tr-TR" sz="1600" dirty="0">
                  <a:solidFill>
                    <a:schemeClr val="tx1"/>
                  </a:solidFill>
                </a:rPr>
                <a:t>Finans müdürü</a:t>
              </a:r>
            </a:p>
            <a:p>
              <a:r>
                <a:rPr lang="tr-TR" sz="1600" dirty="0">
                  <a:solidFill>
                    <a:schemeClr val="tx1"/>
                  </a:solidFill>
                </a:rPr>
                <a:t>Hemşirelik hizmetleri  müdürü</a:t>
              </a:r>
              <a:endParaRPr lang="en-GB" sz="1600" dirty="0">
                <a:solidFill>
                  <a:schemeClr val="tx1"/>
                </a:solidFill>
              </a:endParaRPr>
            </a:p>
          </p:txBody>
        </p:sp>
      </p:grpSp>
      <p:grpSp>
        <p:nvGrpSpPr>
          <p:cNvPr id="21" name="Group 28">
            <a:extLst>
              <a:ext uri="{FF2B5EF4-FFF2-40B4-BE49-F238E27FC236}">
                <a16:creationId xmlns:a16="http://schemas.microsoft.com/office/drawing/2014/main" id="{1F24CD8B-7CBA-FF54-32BA-528790919979}"/>
              </a:ext>
            </a:extLst>
          </p:cNvPr>
          <p:cNvGrpSpPr/>
          <p:nvPr/>
        </p:nvGrpSpPr>
        <p:grpSpPr>
          <a:xfrm>
            <a:off x="6997901" y="3918687"/>
            <a:ext cx="3225343" cy="1240577"/>
            <a:chOff x="5918657" y="3918687"/>
            <a:chExt cx="3225343" cy="1240577"/>
          </a:xfrm>
        </p:grpSpPr>
        <p:sp>
          <p:nvSpPr>
            <p:cNvPr id="22" name="Rectangle 20">
              <a:extLst>
                <a:ext uri="{FF2B5EF4-FFF2-40B4-BE49-F238E27FC236}">
                  <a16:creationId xmlns:a16="http://schemas.microsoft.com/office/drawing/2014/main" id="{49887E71-8509-2389-14BD-6CE6CDAC6026}"/>
                </a:ext>
              </a:extLst>
            </p:cNvPr>
            <p:cNvSpPr/>
            <p:nvPr/>
          </p:nvSpPr>
          <p:spPr>
            <a:xfrm>
              <a:off x="5921281" y="3918687"/>
              <a:ext cx="3222719" cy="1240577"/>
            </a:xfrm>
            <a:prstGeom prst="rect">
              <a:avLst/>
            </a:prstGeom>
            <a:gradFill flip="none" rotWithShape="1">
              <a:gsLst>
                <a:gs pos="0">
                  <a:schemeClr val="bg1">
                    <a:lumMod val="50000"/>
                    <a:alpha val="34000"/>
                  </a:schemeClr>
                </a:gs>
                <a:gs pos="56000">
                  <a:schemeClr val="bg1">
                    <a:lumMod val="65000"/>
                    <a:alpha val="29000"/>
                  </a:schemeClr>
                </a:gs>
                <a:gs pos="100000">
                  <a:schemeClr val="bg1">
                    <a:lumMod val="50000"/>
                    <a:alpha val="0"/>
                  </a:schemeClr>
                </a:gs>
              </a:gsLst>
              <a:lin ang="0" scaled="1"/>
              <a:tileRect/>
            </a:gradFill>
            <a:ln>
              <a:noFill/>
            </a:ln>
            <a:effectLst/>
            <a:scene3d>
              <a:camera prst="orthographicFront">
                <a:rot lat="0" lon="0" rev="0"/>
              </a:camera>
              <a:lightRig rig="contrasting" dir="t">
                <a:rot lat="0" lon="0" rev="78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227013">
                <a:buFont typeface="Wingdings" pitchFamily="2" charset="2"/>
                <a:buChar char="§"/>
                <a:tabLst>
                  <a:tab pos="566738" algn="l"/>
                </a:tabLst>
              </a:pPr>
              <a:endParaRPr lang="en-GB" sz="1200">
                <a:solidFill>
                  <a:schemeClr val="tx1"/>
                </a:solidFill>
              </a:endParaRPr>
            </a:p>
          </p:txBody>
        </p:sp>
        <p:sp>
          <p:nvSpPr>
            <p:cNvPr id="23" name="Rounded Rectangle 14">
              <a:extLst>
                <a:ext uri="{FF2B5EF4-FFF2-40B4-BE49-F238E27FC236}">
                  <a16:creationId xmlns:a16="http://schemas.microsoft.com/office/drawing/2014/main" id="{BDBE9ABF-117D-1DD2-0535-2F1498230145}"/>
                </a:ext>
              </a:extLst>
            </p:cNvPr>
            <p:cNvSpPr/>
            <p:nvPr/>
          </p:nvSpPr>
          <p:spPr>
            <a:xfrm>
              <a:off x="5918657" y="4061291"/>
              <a:ext cx="2997826" cy="1005840"/>
            </a:xfrm>
            <a:prstGeom prst="roundRect">
              <a:avLst/>
            </a:prstGeom>
            <a:solidFill>
              <a:schemeClr val="bg1">
                <a:lumMod val="85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600" dirty="0">
                  <a:solidFill>
                    <a:schemeClr val="tx1"/>
                  </a:solidFill>
                </a:rPr>
                <a:t>ALT DÜZEY YÖNETİM</a:t>
              </a:r>
            </a:p>
            <a:p>
              <a:r>
                <a:rPr lang="tr-TR" sz="1600" noProof="1">
                  <a:solidFill>
                    <a:schemeClr val="tx1"/>
                  </a:solidFill>
                </a:rPr>
                <a:t>Sorumlu hemşire</a:t>
              </a:r>
            </a:p>
            <a:p>
              <a:r>
                <a:rPr lang="tr-TR" sz="1600" noProof="1">
                  <a:solidFill>
                    <a:schemeClr val="tx1"/>
                  </a:solidFill>
                </a:rPr>
                <a:t>Muhasebe şefi</a:t>
              </a:r>
            </a:p>
            <a:p>
              <a:r>
                <a:rPr lang="tr-TR" sz="1600" noProof="1">
                  <a:solidFill>
                    <a:schemeClr val="tx1"/>
                  </a:solidFill>
                </a:rPr>
                <a:t>Baş teknisyen</a:t>
              </a:r>
              <a:endParaRPr lang="en-GB" sz="1050" noProof="1">
                <a:solidFill>
                  <a:schemeClr val="tx1"/>
                </a:solidFill>
              </a:endParaRPr>
            </a:p>
          </p:txBody>
        </p:sp>
      </p:grpSp>
      <p:grpSp>
        <p:nvGrpSpPr>
          <p:cNvPr id="24" name="Group 29">
            <a:extLst>
              <a:ext uri="{FF2B5EF4-FFF2-40B4-BE49-F238E27FC236}">
                <a16:creationId xmlns:a16="http://schemas.microsoft.com/office/drawing/2014/main" id="{6604AFAD-2010-7B26-028C-56226097164A}"/>
              </a:ext>
            </a:extLst>
          </p:cNvPr>
          <p:cNvGrpSpPr/>
          <p:nvPr/>
        </p:nvGrpSpPr>
        <p:grpSpPr>
          <a:xfrm>
            <a:off x="7188359" y="5239488"/>
            <a:ext cx="3026176" cy="1240577"/>
            <a:chOff x="6117824" y="5239488"/>
            <a:chExt cx="3026176" cy="1240577"/>
          </a:xfrm>
        </p:grpSpPr>
        <p:sp>
          <p:nvSpPr>
            <p:cNvPr id="25" name="Rectangle 22">
              <a:extLst>
                <a:ext uri="{FF2B5EF4-FFF2-40B4-BE49-F238E27FC236}">
                  <a16:creationId xmlns:a16="http://schemas.microsoft.com/office/drawing/2014/main" id="{C85800F9-7B29-6334-BD62-FA94450AD56E}"/>
                </a:ext>
              </a:extLst>
            </p:cNvPr>
            <p:cNvSpPr/>
            <p:nvPr/>
          </p:nvSpPr>
          <p:spPr>
            <a:xfrm>
              <a:off x="6117824" y="5239488"/>
              <a:ext cx="3026176" cy="1240577"/>
            </a:xfrm>
            <a:prstGeom prst="rect">
              <a:avLst/>
            </a:prstGeom>
            <a:gradFill flip="none" rotWithShape="1">
              <a:gsLst>
                <a:gs pos="0">
                  <a:schemeClr val="bg1">
                    <a:lumMod val="50000"/>
                    <a:alpha val="34000"/>
                  </a:schemeClr>
                </a:gs>
                <a:gs pos="56000">
                  <a:schemeClr val="bg1">
                    <a:lumMod val="65000"/>
                    <a:alpha val="29000"/>
                  </a:schemeClr>
                </a:gs>
                <a:gs pos="100000">
                  <a:schemeClr val="bg1">
                    <a:lumMod val="50000"/>
                    <a:alpha val="0"/>
                  </a:schemeClr>
                </a:gs>
              </a:gsLst>
              <a:lin ang="0" scaled="1"/>
              <a:tileRect/>
            </a:gradFill>
            <a:ln>
              <a:noFill/>
            </a:ln>
            <a:effectLst/>
            <a:scene3d>
              <a:camera prst="orthographicFront">
                <a:rot lat="0" lon="0" rev="0"/>
              </a:camera>
              <a:lightRig rig="contrasting" dir="t">
                <a:rot lat="0" lon="0" rev="78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227013">
                <a:buFont typeface="Wingdings" pitchFamily="2" charset="2"/>
                <a:buChar char="§"/>
                <a:tabLst>
                  <a:tab pos="566738" algn="l"/>
                </a:tabLst>
              </a:pPr>
              <a:endParaRPr lang="en-GB" sz="1200">
                <a:solidFill>
                  <a:schemeClr val="tx1"/>
                </a:solidFill>
              </a:endParaRPr>
            </a:p>
          </p:txBody>
        </p:sp>
        <p:sp>
          <p:nvSpPr>
            <p:cNvPr id="26" name="Rounded Rectangle 15">
              <a:extLst>
                <a:ext uri="{FF2B5EF4-FFF2-40B4-BE49-F238E27FC236}">
                  <a16:creationId xmlns:a16="http://schemas.microsoft.com/office/drawing/2014/main" id="{D20938FD-4359-CD30-3B2A-FE63A31BF1CD}"/>
                </a:ext>
              </a:extLst>
            </p:cNvPr>
            <p:cNvSpPr/>
            <p:nvPr/>
          </p:nvSpPr>
          <p:spPr>
            <a:xfrm>
              <a:off x="6168574" y="5434600"/>
              <a:ext cx="2832818" cy="864599"/>
            </a:xfrm>
            <a:prstGeom prst="roundRect">
              <a:avLst/>
            </a:prstGeom>
            <a:solidFill>
              <a:schemeClr val="bg1">
                <a:lumMod val="85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600" dirty="0">
                  <a:solidFill>
                    <a:schemeClr val="tx1"/>
                  </a:solidFill>
                </a:rPr>
                <a:t>ASTLAR</a:t>
              </a:r>
            </a:p>
            <a:p>
              <a:r>
                <a:rPr lang="tr-TR" sz="1600" dirty="0">
                  <a:solidFill>
                    <a:schemeClr val="tx1"/>
                  </a:solidFill>
                </a:rPr>
                <a:t>Hekimler</a:t>
              </a:r>
            </a:p>
            <a:p>
              <a:r>
                <a:rPr lang="tr-TR" sz="1600" dirty="0">
                  <a:solidFill>
                    <a:schemeClr val="tx1"/>
                  </a:solidFill>
                </a:rPr>
                <a:t>Hemşireler</a:t>
              </a:r>
            </a:p>
            <a:p>
              <a:r>
                <a:rPr lang="tr-TR" sz="1600" dirty="0">
                  <a:solidFill>
                    <a:schemeClr val="tx1"/>
                  </a:solidFill>
                </a:rPr>
                <a:t>İdari personel </a:t>
              </a:r>
              <a:endParaRPr lang="en-GB" sz="2000" dirty="0">
                <a:solidFill>
                  <a:schemeClr val="tx1"/>
                </a:solidFill>
              </a:endParaRPr>
            </a:p>
          </p:txBody>
        </p:sp>
      </p:grpSp>
    </p:spTree>
    <p:extLst>
      <p:ext uri="{BB962C8B-B14F-4D97-AF65-F5344CB8AC3E}">
        <p14:creationId xmlns:p14="http://schemas.microsoft.com/office/powerpoint/2010/main" val="65710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24</a:t>
            </a:fld>
            <a:endParaRPr lang="en-US" dirty="0"/>
          </a:p>
        </p:txBody>
      </p:sp>
      <p:sp>
        <p:nvSpPr>
          <p:cNvPr id="7" name="Metin kutusu 6">
            <a:extLst>
              <a:ext uri="{FF2B5EF4-FFF2-40B4-BE49-F238E27FC236}">
                <a16:creationId xmlns:a16="http://schemas.microsoft.com/office/drawing/2014/main" id="{95C166BC-540A-DD30-D6F2-001546A5EF90}"/>
              </a:ext>
            </a:extLst>
          </p:cNvPr>
          <p:cNvSpPr txBox="1"/>
          <p:nvPr/>
        </p:nvSpPr>
        <p:spPr>
          <a:xfrm>
            <a:off x="3796004" y="2556588"/>
            <a:ext cx="7875037" cy="3139321"/>
          </a:xfrm>
          <a:prstGeom prst="rect">
            <a:avLst/>
          </a:prstGeom>
          <a:noFill/>
        </p:spPr>
        <p:txBody>
          <a:bodyPr wrap="square" rtlCol="0">
            <a:spAutoFit/>
          </a:bodyPr>
          <a:lstStyle/>
          <a:p>
            <a:r>
              <a:rPr lang="tr-TR" dirty="0">
                <a:latin typeface="+mj-lt"/>
              </a:rPr>
              <a:t>Stratejilerin kararlaştırma, uygulama ve kontrol sorumluluğu, sadece üst düzey yöneticilere ait değildir; orta ve alt kademe yöneticiler ile kurmay yöneticiler (danışmanlar) de bu sürece aktif olarak katılır.  </a:t>
            </a:r>
          </a:p>
          <a:p>
            <a:endParaRPr lang="tr-TR" dirty="0">
              <a:latin typeface="+mj-lt"/>
            </a:endParaRPr>
          </a:p>
          <a:p>
            <a:r>
              <a:rPr lang="tr-TR" sz="1800" dirty="0">
                <a:effectLst/>
                <a:latin typeface="+mj-lt"/>
                <a:ea typeface="Calibri" panose="020F0502020204030204" pitchFamily="34" charset="0"/>
                <a:cs typeface="Times New Roman" panose="02020603050405020304" pitchFamily="18" charset="0"/>
              </a:rPr>
              <a:t>Strateji geliştirme ve kararlaştırma sorumluluğu,  üst, orta ve alt düzey yöneticiler ile uzmanlar ve çalışanlardan oluşan </a:t>
            </a:r>
            <a:r>
              <a:rPr lang="tr-TR" sz="1800" b="1" dirty="0">
                <a:effectLst/>
                <a:latin typeface="+mj-lt"/>
                <a:ea typeface="Calibri" panose="020F0502020204030204" pitchFamily="34" charset="0"/>
                <a:cs typeface="Calibri" panose="020F0502020204030204" pitchFamily="34" charset="0"/>
              </a:rPr>
              <a:t>yönetim ekibine</a:t>
            </a:r>
            <a:r>
              <a:rPr lang="tr-TR" sz="1800" dirty="0">
                <a:effectLst/>
                <a:latin typeface="+mj-lt"/>
                <a:ea typeface="Calibri" panose="020F0502020204030204" pitchFamily="34" charset="0"/>
                <a:cs typeface="Times New Roman" panose="02020603050405020304" pitchFamily="18" charset="0"/>
              </a:rPr>
              <a:t> aittir. </a:t>
            </a:r>
          </a:p>
          <a:p>
            <a:endParaRPr lang="tr-TR" dirty="0">
              <a:latin typeface="+mj-lt"/>
              <a:cs typeface="Times New Roman" panose="02020603050405020304" pitchFamily="18" charset="0"/>
            </a:endParaRPr>
          </a:p>
          <a:p>
            <a:pPr marL="285750" indent="-285750">
              <a:buFont typeface="Arial" panose="020B0604020202020204" pitchFamily="34" charset="0"/>
              <a:buChar char="•"/>
            </a:pPr>
            <a:r>
              <a:rPr lang="tr-TR" i="1" dirty="0">
                <a:latin typeface="+mj-lt"/>
              </a:rPr>
              <a:t>Strateji kararlaştırma (stratejik planlama) ve strateji uygulama birbirinden bağımsız düşünülmemelidir.  </a:t>
            </a:r>
          </a:p>
          <a:p>
            <a:pPr marL="285750" indent="-285750">
              <a:buFont typeface="Arial" panose="020B0604020202020204" pitchFamily="34" charset="0"/>
              <a:buChar char="•"/>
            </a:pPr>
            <a:r>
              <a:rPr lang="tr-TR" i="1" dirty="0">
                <a:latin typeface="+mj-lt"/>
              </a:rPr>
              <a:t>Stratejilerin uygulanmasından sorumlu olan yönetici ve personelin, strateji kararlaştırma-planlama sürecine katılımının sağlanmalıdır.</a:t>
            </a:r>
            <a:endParaRPr lang="tr-TR" dirty="0">
              <a:latin typeface="+mj-lt"/>
            </a:endParaRPr>
          </a:p>
        </p:txBody>
      </p:sp>
      <p:sp>
        <p:nvSpPr>
          <p:cNvPr id="3" name="Rectangle 39">
            <a:extLst>
              <a:ext uri="{FF2B5EF4-FFF2-40B4-BE49-F238E27FC236}">
                <a16:creationId xmlns:a16="http://schemas.microsoft.com/office/drawing/2014/main" id="{146D12B7-E79C-0863-8C0E-10D5BD29F8CC}"/>
              </a:ext>
            </a:extLst>
          </p:cNvPr>
          <p:cNvSpPr/>
          <p:nvPr/>
        </p:nvSpPr>
        <p:spPr>
          <a:xfrm>
            <a:off x="3581399" y="2644878"/>
            <a:ext cx="85531" cy="295348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0292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3" name="Straight Connector 7">
            <a:extLst>
              <a:ext uri="{FF2B5EF4-FFF2-40B4-BE49-F238E27FC236}">
                <a16:creationId xmlns:a16="http://schemas.microsoft.com/office/drawing/2014/main" id="{C5AA4845-99F9-4C72-ABC5-7F49994D2BD1}"/>
              </a:ext>
            </a:extLst>
          </p:cNvPr>
          <p:cNvCxnSpPr>
            <a:cxnSpLocks/>
          </p:cNvCxnSpPr>
          <p:nvPr/>
        </p:nvCxnSpPr>
        <p:spPr>
          <a:xfrm>
            <a:off x="7681974" y="698252"/>
            <a:ext cx="4510026" cy="41204"/>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11" name="Rectangle: Rounded Corners 5">
            <a:extLst>
              <a:ext uri="{FF2B5EF4-FFF2-40B4-BE49-F238E27FC236}">
                <a16:creationId xmlns:a16="http://schemas.microsoft.com/office/drawing/2014/main" id="{94935E5D-E604-4BD9-9D95-C56617F0533E}"/>
              </a:ext>
            </a:extLst>
          </p:cNvPr>
          <p:cNvSpPr/>
          <p:nvPr/>
        </p:nvSpPr>
        <p:spPr>
          <a:xfrm>
            <a:off x="823935" y="357733"/>
            <a:ext cx="732955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 </a:t>
            </a:r>
            <a:endParaRPr lang="en-US" sz="2800" b="1" dirty="0">
              <a:solidFill>
                <a:schemeClr val="bg1"/>
              </a:solidFill>
              <a:latin typeface="+mj-lt"/>
            </a:endParaRPr>
          </a:p>
        </p:txBody>
      </p:sp>
      <p:sp>
        <p:nvSpPr>
          <p:cNvPr id="112" name="Oval 111">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4" name="Grup 163">
            <a:extLst>
              <a:ext uri="{FF2B5EF4-FFF2-40B4-BE49-F238E27FC236}">
                <a16:creationId xmlns:a16="http://schemas.microsoft.com/office/drawing/2014/main" id="{D46E0357-979D-40A3-A175-179CF92EEF95}"/>
              </a:ext>
            </a:extLst>
          </p:cNvPr>
          <p:cNvGrpSpPr/>
          <p:nvPr/>
        </p:nvGrpSpPr>
        <p:grpSpPr>
          <a:xfrm>
            <a:off x="3188734" y="1035668"/>
            <a:ext cx="6479544" cy="5697803"/>
            <a:chOff x="3188734" y="1035668"/>
            <a:chExt cx="6479544" cy="5697803"/>
          </a:xfrm>
        </p:grpSpPr>
        <p:cxnSp>
          <p:nvCxnSpPr>
            <p:cNvPr id="147" name="Düz Bağlayıcı 146">
              <a:extLst>
                <a:ext uri="{FF2B5EF4-FFF2-40B4-BE49-F238E27FC236}">
                  <a16:creationId xmlns:a16="http://schemas.microsoft.com/office/drawing/2014/main" id="{08BA9363-00DA-40CB-9C8D-BA2E04EC4810}"/>
                </a:ext>
              </a:extLst>
            </p:cNvPr>
            <p:cNvCxnSpPr>
              <a:cxnSpLocks/>
            </p:cNvCxnSpPr>
            <p:nvPr/>
          </p:nvCxnSpPr>
          <p:spPr>
            <a:xfrm>
              <a:off x="4584169" y="2955291"/>
              <a:ext cx="35979" cy="17830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Düz Bağlayıcı 123">
              <a:extLst>
                <a:ext uri="{FF2B5EF4-FFF2-40B4-BE49-F238E27FC236}">
                  <a16:creationId xmlns:a16="http://schemas.microsoft.com/office/drawing/2014/main" id="{FBDBB9D6-2C20-49D8-8249-653CD30AC556}"/>
                </a:ext>
              </a:extLst>
            </p:cNvPr>
            <p:cNvCxnSpPr>
              <a:cxnSpLocks/>
              <a:endCxn id="134" idx="0"/>
            </p:cNvCxnSpPr>
            <p:nvPr/>
          </p:nvCxnSpPr>
          <p:spPr>
            <a:xfrm>
              <a:off x="7006875" y="5053253"/>
              <a:ext cx="1868" cy="1078488"/>
            </a:xfrm>
            <a:prstGeom prst="line">
              <a:avLst/>
            </a:prstGeom>
            <a:ln w="28575">
              <a:solidFill>
                <a:srgbClr val="0070C0"/>
              </a:solidFill>
            </a:ln>
          </p:spPr>
          <p:style>
            <a:lnRef idx="1">
              <a:schemeClr val="accent2"/>
            </a:lnRef>
            <a:fillRef idx="0">
              <a:schemeClr val="accent2"/>
            </a:fillRef>
            <a:effectRef idx="0">
              <a:schemeClr val="accent2"/>
            </a:effectRef>
            <a:fontRef idx="minor">
              <a:schemeClr val="tx1"/>
            </a:fontRef>
          </p:style>
        </p:cxnSp>
        <p:cxnSp>
          <p:nvCxnSpPr>
            <p:cNvPr id="25" name="Düz Bağlayıcı 24">
              <a:extLst>
                <a:ext uri="{FF2B5EF4-FFF2-40B4-BE49-F238E27FC236}">
                  <a16:creationId xmlns:a16="http://schemas.microsoft.com/office/drawing/2014/main" id="{85A48EA0-7050-487A-A5EC-D4A56FB31E88}"/>
                </a:ext>
              </a:extLst>
            </p:cNvPr>
            <p:cNvCxnSpPr>
              <a:cxnSpLocks/>
              <a:endCxn id="132" idx="0"/>
            </p:cNvCxnSpPr>
            <p:nvPr/>
          </p:nvCxnSpPr>
          <p:spPr>
            <a:xfrm>
              <a:off x="4801640" y="4635184"/>
              <a:ext cx="44929" cy="1483361"/>
            </a:xfrm>
            <a:prstGeom prst="line">
              <a:avLst/>
            </a:prstGeom>
            <a:ln w="28575"/>
          </p:spPr>
          <p:style>
            <a:lnRef idx="1">
              <a:schemeClr val="accent2"/>
            </a:lnRef>
            <a:fillRef idx="0">
              <a:schemeClr val="accent2"/>
            </a:fillRef>
            <a:effectRef idx="0">
              <a:schemeClr val="accent2"/>
            </a:effectRef>
            <a:fontRef idx="minor">
              <a:schemeClr val="tx1"/>
            </a:fontRef>
          </p:style>
        </p:cxnSp>
        <p:pic>
          <p:nvPicPr>
            <p:cNvPr id="7" name="Resim 6">
              <a:extLst>
                <a:ext uri="{FF2B5EF4-FFF2-40B4-BE49-F238E27FC236}">
                  <a16:creationId xmlns:a16="http://schemas.microsoft.com/office/drawing/2014/main" id="{2D1E8B73-5463-4605-9D67-668805CB96E0}"/>
                </a:ext>
              </a:extLst>
            </p:cNvPr>
            <p:cNvPicPr>
              <a:picLocks noChangeAspect="1"/>
            </p:cNvPicPr>
            <p:nvPr/>
          </p:nvPicPr>
          <p:blipFill>
            <a:blip r:embed="rId2"/>
            <a:stretch>
              <a:fillRect/>
            </a:stretch>
          </p:blipFill>
          <p:spPr>
            <a:xfrm>
              <a:off x="4641574" y="1035668"/>
              <a:ext cx="4631634" cy="3809893"/>
            </a:xfrm>
            <a:prstGeom prst="rect">
              <a:avLst/>
            </a:prstGeom>
          </p:spPr>
        </p:pic>
        <p:sp>
          <p:nvSpPr>
            <p:cNvPr id="8" name="Dikdörtgen: Köşeleri Yuvarlatılmış 7">
              <a:extLst>
                <a:ext uri="{FF2B5EF4-FFF2-40B4-BE49-F238E27FC236}">
                  <a16:creationId xmlns:a16="http://schemas.microsoft.com/office/drawing/2014/main" id="{9521AC5D-1B74-48EC-9AEC-5A494C0BC9EE}"/>
                </a:ext>
              </a:extLst>
            </p:cNvPr>
            <p:cNvSpPr/>
            <p:nvPr/>
          </p:nvSpPr>
          <p:spPr>
            <a:xfrm>
              <a:off x="4542182" y="4778327"/>
              <a:ext cx="536713" cy="30811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01" name="Dikdörtgen: Köşeleri Yuvarlatılmış 100">
              <a:extLst>
                <a:ext uri="{FF2B5EF4-FFF2-40B4-BE49-F238E27FC236}">
                  <a16:creationId xmlns:a16="http://schemas.microsoft.com/office/drawing/2014/main" id="{C3B3B04B-67DE-4A78-9D9E-136968B2F200}"/>
                </a:ext>
              </a:extLst>
            </p:cNvPr>
            <p:cNvSpPr/>
            <p:nvPr/>
          </p:nvSpPr>
          <p:spPr>
            <a:xfrm>
              <a:off x="5638799" y="4778326"/>
              <a:ext cx="536713" cy="308113"/>
            </a:xfrm>
            <a:prstGeom prst="roundRect">
              <a:avLst/>
            </a:prstGeom>
            <a:solidFill>
              <a:srgbClr val="FFC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02" name="Dikdörtgen: Köşeleri Yuvarlatılmış 101">
              <a:extLst>
                <a:ext uri="{FF2B5EF4-FFF2-40B4-BE49-F238E27FC236}">
                  <a16:creationId xmlns:a16="http://schemas.microsoft.com/office/drawing/2014/main" id="{456CADBF-5C00-4EF2-9B42-45F13C35916E}"/>
                </a:ext>
              </a:extLst>
            </p:cNvPr>
            <p:cNvSpPr/>
            <p:nvPr/>
          </p:nvSpPr>
          <p:spPr>
            <a:xfrm>
              <a:off x="6737071" y="4738334"/>
              <a:ext cx="536713" cy="308113"/>
            </a:xfrm>
            <a:prstGeom prst="round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03" name="Dikdörtgen: Köşeleri Yuvarlatılmış 102">
              <a:extLst>
                <a:ext uri="{FF2B5EF4-FFF2-40B4-BE49-F238E27FC236}">
                  <a16:creationId xmlns:a16="http://schemas.microsoft.com/office/drawing/2014/main" id="{918F9AE3-69E4-405D-8D7F-BE6A5716588F}"/>
                </a:ext>
              </a:extLst>
            </p:cNvPr>
            <p:cNvSpPr/>
            <p:nvPr/>
          </p:nvSpPr>
          <p:spPr>
            <a:xfrm>
              <a:off x="7796415" y="4765992"/>
              <a:ext cx="536713" cy="308113"/>
            </a:xfrm>
            <a:prstGeom prst="round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04" name="Dikdörtgen: Köşeleri Yuvarlatılmış 103">
              <a:extLst>
                <a:ext uri="{FF2B5EF4-FFF2-40B4-BE49-F238E27FC236}">
                  <a16:creationId xmlns:a16="http://schemas.microsoft.com/office/drawing/2014/main" id="{EDC8593D-BA45-48A6-9148-401869FBAEBA}"/>
                </a:ext>
              </a:extLst>
            </p:cNvPr>
            <p:cNvSpPr/>
            <p:nvPr/>
          </p:nvSpPr>
          <p:spPr>
            <a:xfrm>
              <a:off x="8855765" y="4779378"/>
              <a:ext cx="536713" cy="30811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0" name="Dikdörtgen: Köşeleri Yuvarlatılmış 109">
              <a:extLst>
                <a:ext uri="{FF2B5EF4-FFF2-40B4-BE49-F238E27FC236}">
                  <a16:creationId xmlns:a16="http://schemas.microsoft.com/office/drawing/2014/main" id="{69C40D1D-5341-4A64-AF5B-56F0D94215FE}"/>
                </a:ext>
              </a:extLst>
            </p:cNvPr>
            <p:cNvSpPr/>
            <p:nvPr/>
          </p:nvSpPr>
          <p:spPr>
            <a:xfrm>
              <a:off x="4574897" y="5238059"/>
              <a:ext cx="536713" cy="30811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4" name="Dikdörtgen: Köşeleri Yuvarlatılmış 113">
              <a:extLst>
                <a:ext uri="{FF2B5EF4-FFF2-40B4-BE49-F238E27FC236}">
                  <a16:creationId xmlns:a16="http://schemas.microsoft.com/office/drawing/2014/main" id="{AF971E8D-FCE8-45A7-88FB-50AAEECC6F51}"/>
                </a:ext>
              </a:extLst>
            </p:cNvPr>
            <p:cNvSpPr/>
            <p:nvPr/>
          </p:nvSpPr>
          <p:spPr>
            <a:xfrm>
              <a:off x="4574897" y="5697791"/>
              <a:ext cx="536713" cy="30811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5" name="Dikdörtgen: Köşeleri Yuvarlatılmış 114">
              <a:extLst>
                <a:ext uri="{FF2B5EF4-FFF2-40B4-BE49-F238E27FC236}">
                  <a16:creationId xmlns:a16="http://schemas.microsoft.com/office/drawing/2014/main" id="{1EA17BCA-4E0F-4052-9DB6-9DC2DF0D7C8E}"/>
                </a:ext>
              </a:extLst>
            </p:cNvPr>
            <p:cNvSpPr/>
            <p:nvPr/>
          </p:nvSpPr>
          <p:spPr>
            <a:xfrm>
              <a:off x="5622233" y="5238059"/>
              <a:ext cx="536713" cy="308113"/>
            </a:xfrm>
            <a:prstGeom prst="roundRect">
              <a:avLst/>
            </a:prstGeom>
            <a:solidFill>
              <a:srgbClr val="FFC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6" name="Dikdörtgen: Köşeleri Yuvarlatılmış 115">
              <a:extLst>
                <a:ext uri="{FF2B5EF4-FFF2-40B4-BE49-F238E27FC236}">
                  <a16:creationId xmlns:a16="http://schemas.microsoft.com/office/drawing/2014/main" id="{C26B53DD-6917-4DB9-BA9E-5378A8CE04AA}"/>
                </a:ext>
              </a:extLst>
            </p:cNvPr>
            <p:cNvSpPr/>
            <p:nvPr/>
          </p:nvSpPr>
          <p:spPr>
            <a:xfrm>
              <a:off x="5638799" y="5710987"/>
              <a:ext cx="536713" cy="308113"/>
            </a:xfrm>
            <a:prstGeom prst="roundRect">
              <a:avLst/>
            </a:prstGeom>
            <a:solidFill>
              <a:srgbClr val="FFC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7" name="Dikdörtgen: Köşeleri Yuvarlatılmış 116">
              <a:extLst>
                <a:ext uri="{FF2B5EF4-FFF2-40B4-BE49-F238E27FC236}">
                  <a16:creationId xmlns:a16="http://schemas.microsoft.com/office/drawing/2014/main" id="{E0F7E177-9E2B-4DE1-9D86-35D50E50854A}"/>
                </a:ext>
              </a:extLst>
            </p:cNvPr>
            <p:cNvSpPr/>
            <p:nvPr/>
          </p:nvSpPr>
          <p:spPr>
            <a:xfrm>
              <a:off x="6737071" y="5207268"/>
              <a:ext cx="536713" cy="308113"/>
            </a:xfrm>
            <a:prstGeom prst="round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8" name="Dikdörtgen: Köşeleri Yuvarlatılmış 117">
              <a:extLst>
                <a:ext uri="{FF2B5EF4-FFF2-40B4-BE49-F238E27FC236}">
                  <a16:creationId xmlns:a16="http://schemas.microsoft.com/office/drawing/2014/main" id="{73C2D3DC-F082-42C0-A33A-1055AEE6F835}"/>
                </a:ext>
              </a:extLst>
            </p:cNvPr>
            <p:cNvSpPr/>
            <p:nvPr/>
          </p:nvSpPr>
          <p:spPr>
            <a:xfrm>
              <a:off x="6737071" y="5710987"/>
              <a:ext cx="536713" cy="308113"/>
            </a:xfrm>
            <a:prstGeom prst="round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19" name="Dikdörtgen: Köşeleri Yuvarlatılmış 118">
              <a:extLst>
                <a:ext uri="{FF2B5EF4-FFF2-40B4-BE49-F238E27FC236}">
                  <a16:creationId xmlns:a16="http://schemas.microsoft.com/office/drawing/2014/main" id="{59D9E5BB-2F81-40C7-822F-D3A2011AD507}"/>
                </a:ext>
              </a:extLst>
            </p:cNvPr>
            <p:cNvSpPr/>
            <p:nvPr/>
          </p:nvSpPr>
          <p:spPr>
            <a:xfrm>
              <a:off x="7796414" y="5710987"/>
              <a:ext cx="536713" cy="308113"/>
            </a:xfrm>
            <a:prstGeom prst="round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20" name="Dikdörtgen: Köşeleri Yuvarlatılmış 119">
              <a:extLst>
                <a:ext uri="{FF2B5EF4-FFF2-40B4-BE49-F238E27FC236}">
                  <a16:creationId xmlns:a16="http://schemas.microsoft.com/office/drawing/2014/main" id="{330D86C3-236A-494B-8D20-2E9D51B37466}"/>
                </a:ext>
              </a:extLst>
            </p:cNvPr>
            <p:cNvSpPr/>
            <p:nvPr/>
          </p:nvSpPr>
          <p:spPr>
            <a:xfrm>
              <a:off x="7796414" y="5204873"/>
              <a:ext cx="536713" cy="308113"/>
            </a:xfrm>
            <a:prstGeom prst="round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21" name="Dikdörtgen: Köşeleri Yuvarlatılmış 120">
              <a:extLst>
                <a:ext uri="{FF2B5EF4-FFF2-40B4-BE49-F238E27FC236}">
                  <a16:creationId xmlns:a16="http://schemas.microsoft.com/office/drawing/2014/main" id="{6716460D-3EF6-49BB-A568-967D18842087}"/>
                </a:ext>
              </a:extLst>
            </p:cNvPr>
            <p:cNvSpPr/>
            <p:nvPr/>
          </p:nvSpPr>
          <p:spPr>
            <a:xfrm>
              <a:off x="8855757" y="5204873"/>
              <a:ext cx="536713" cy="30811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22" name="Dikdörtgen: Köşeleri Yuvarlatılmış 121">
              <a:extLst>
                <a:ext uri="{FF2B5EF4-FFF2-40B4-BE49-F238E27FC236}">
                  <a16:creationId xmlns:a16="http://schemas.microsoft.com/office/drawing/2014/main" id="{DBA07A26-399B-465D-B5BD-87787ECAF4E9}"/>
                </a:ext>
              </a:extLst>
            </p:cNvPr>
            <p:cNvSpPr/>
            <p:nvPr/>
          </p:nvSpPr>
          <p:spPr>
            <a:xfrm>
              <a:off x="8859078" y="5697790"/>
              <a:ext cx="536713" cy="30811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cxnSp>
          <p:nvCxnSpPr>
            <p:cNvPr id="123" name="Düz Bağlayıcı 122">
              <a:extLst>
                <a:ext uri="{FF2B5EF4-FFF2-40B4-BE49-F238E27FC236}">
                  <a16:creationId xmlns:a16="http://schemas.microsoft.com/office/drawing/2014/main" id="{44DE3709-3E39-4974-9BE6-7EF53058BE26}"/>
                </a:ext>
              </a:extLst>
            </p:cNvPr>
            <p:cNvCxnSpPr>
              <a:cxnSpLocks/>
              <a:endCxn id="133" idx="0"/>
            </p:cNvCxnSpPr>
            <p:nvPr/>
          </p:nvCxnSpPr>
          <p:spPr>
            <a:xfrm>
              <a:off x="5883133" y="4619647"/>
              <a:ext cx="27338" cy="1512094"/>
            </a:xfrm>
            <a:prstGeom prst="line">
              <a:avLst/>
            </a:prstGeom>
            <a:ln w="28575">
              <a:solidFill>
                <a:srgbClr val="FFC1C2"/>
              </a:solidFill>
            </a:ln>
          </p:spPr>
          <p:style>
            <a:lnRef idx="1">
              <a:schemeClr val="accent2"/>
            </a:lnRef>
            <a:fillRef idx="0">
              <a:schemeClr val="accent2"/>
            </a:fillRef>
            <a:effectRef idx="0">
              <a:schemeClr val="accent2"/>
            </a:effectRef>
            <a:fontRef idx="minor">
              <a:schemeClr val="tx1"/>
            </a:fontRef>
          </p:style>
        </p:cxnSp>
        <p:cxnSp>
          <p:nvCxnSpPr>
            <p:cNvPr id="125" name="Düz Bağlayıcı 124">
              <a:extLst>
                <a:ext uri="{FF2B5EF4-FFF2-40B4-BE49-F238E27FC236}">
                  <a16:creationId xmlns:a16="http://schemas.microsoft.com/office/drawing/2014/main" id="{0C79E5F4-BC09-4261-9040-A19AC5F7D154}"/>
                </a:ext>
              </a:extLst>
            </p:cNvPr>
            <p:cNvCxnSpPr>
              <a:cxnSpLocks/>
              <a:endCxn id="135" idx="0"/>
            </p:cNvCxnSpPr>
            <p:nvPr/>
          </p:nvCxnSpPr>
          <p:spPr>
            <a:xfrm>
              <a:off x="8068086" y="4382127"/>
              <a:ext cx="0" cy="1749614"/>
            </a:xfrm>
            <a:prstGeom prst="line">
              <a:avLst/>
            </a:prstGeom>
            <a:ln w="28575">
              <a:solidFill>
                <a:srgbClr val="009999"/>
              </a:solidFill>
            </a:ln>
          </p:spPr>
          <p:style>
            <a:lnRef idx="1">
              <a:schemeClr val="accent2"/>
            </a:lnRef>
            <a:fillRef idx="0">
              <a:schemeClr val="accent2"/>
            </a:fillRef>
            <a:effectRef idx="0">
              <a:schemeClr val="accent2"/>
            </a:effectRef>
            <a:fontRef idx="minor">
              <a:schemeClr val="tx1"/>
            </a:fontRef>
          </p:style>
        </p:cxnSp>
        <p:cxnSp>
          <p:nvCxnSpPr>
            <p:cNvPr id="126" name="Düz Bağlayıcı 125">
              <a:extLst>
                <a:ext uri="{FF2B5EF4-FFF2-40B4-BE49-F238E27FC236}">
                  <a16:creationId xmlns:a16="http://schemas.microsoft.com/office/drawing/2014/main" id="{392FA094-7D70-4D22-B2AD-6A4AB53265C6}"/>
                </a:ext>
              </a:extLst>
            </p:cNvPr>
            <p:cNvCxnSpPr>
              <a:cxnSpLocks/>
              <a:endCxn id="136" idx="0"/>
            </p:cNvCxnSpPr>
            <p:nvPr/>
          </p:nvCxnSpPr>
          <p:spPr>
            <a:xfrm>
              <a:off x="9130750" y="4273595"/>
              <a:ext cx="0" cy="1844949"/>
            </a:xfrm>
            <a:prstGeom prst="line">
              <a:avLst/>
            </a:prstGeom>
            <a:ln w="28575">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sp>
          <p:nvSpPr>
            <p:cNvPr id="129" name="Dikdörtgen: Köşeleri Yuvarlatılmış 128">
              <a:extLst>
                <a:ext uri="{FF2B5EF4-FFF2-40B4-BE49-F238E27FC236}">
                  <a16:creationId xmlns:a16="http://schemas.microsoft.com/office/drawing/2014/main" id="{4F9667C4-3879-43F6-84AA-856E2CD229CB}"/>
                </a:ext>
              </a:extLst>
            </p:cNvPr>
            <p:cNvSpPr/>
            <p:nvPr/>
          </p:nvSpPr>
          <p:spPr>
            <a:xfrm>
              <a:off x="4270699" y="2637545"/>
              <a:ext cx="553405" cy="315308"/>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30" name="Metin kutusu 129">
              <a:extLst>
                <a:ext uri="{FF2B5EF4-FFF2-40B4-BE49-F238E27FC236}">
                  <a16:creationId xmlns:a16="http://schemas.microsoft.com/office/drawing/2014/main" id="{4837CA93-A1CA-4E4D-B684-D06BE3C8DAF2}"/>
                </a:ext>
              </a:extLst>
            </p:cNvPr>
            <p:cNvSpPr txBox="1"/>
            <p:nvPr/>
          </p:nvSpPr>
          <p:spPr>
            <a:xfrm>
              <a:off x="3188734" y="2570401"/>
              <a:ext cx="995640" cy="461665"/>
            </a:xfrm>
            <a:prstGeom prst="rect">
              <a:avLst/>
            </a:prstGeom>
            <a:noFill/>
          </p:spPr>
          <p:txBody>
            <a:bodyPr wrap="square" rtlCol="0">
              <a:spAutoFit/>
            </a:bodyPr>
            <a:lstStyle/>
            <a:p>
              <a:pPr algn="r"/>
              <a:r>
                <a:rPr lang="tr-TR" sz="1200" b="1" dirty="0">
                  <a:latin typeface="Calibri" panose="020F0502020204030204" pitchFamily="34" charset="0"/>
                  <a:cs typeface="Calibri" panose="020F0502020204030204" pitchFamily="34" charset="0"/>
                </a:rPr>
                <a:t>Yönetim Kurulu</a:t>
              </a:r>
            </a:p>
          </p:txBody>
        </p:sp>
        <p:sp>
          <p:nvSpPr>
            <p:cNvPr id="131" name="Metin kutusu 130">
              <a:extLst>
                <a:ext uri="{FF2B5EF4-FFF2-40B4-BE49-F238E27FC236}">
                  <a16:creationId xmlns:a16="http://schemas.microsoft.com/office/drawing/2014/main" id="{4364CF02-5D1E-4F91-8DC6-84ABF23BAE34}"/>
                </a:ext>
              </a:extLst>
            </p:cNvPr>
            <p:cNvSpPr txBox="1"/>
            <p:nvPr/>
          </p:nvSpPr>
          <p:spPr>
            <a:xfrm rot="16200000">
              <a:off x="3564113" y="5234694"/>
              <a:ext cx="1541262" cy="461665"/>
            </a:xfrm>
            <a:prstGeom prst="rect">
              <a:avLst/>
            </a:prstGeom>
            <a:noFill/>
          </p:spPr>
          <p:txBody>
            <a:bodyPr wrap="square" rtlCol="0">
              <a:spAutoFit/>
            </a:bodyPr>
            <a:lstStyle/>
            <a:p>
              <a:pPr algn="ctr"/>
              <a:r>
                <a:rPr lang="tr-TR" sz="1200" b="1" dirty="0">
                  <a:latin typeface="Calibri" panose="020F0502020204030204" pitchFamily="34" charset="0"/>
                  <a:cs typeface="Calibri" panose="020F0502020204030204" pitchFamily="34" charset="0"/>
                </a:rPr>
                <a:t>Orta ve Alt Düzey Yönetim</a:t>
              </a:r>
            </a:p>
          </p:txBody>
        </p:sp>
        <p:sp>
          <p:nvSpPr>
            <p:cNvPr id="132" name="Dikdörtgen: Köşeleri Yuvarlatılmış 131">
              <a:extLst>
                <a:ext uri="{FF2B5EF4-FFF2-40B4-BE49-F238E27FC236}">
                  <a16:creationId xmlns:a16="http://schemas.microsoft.com/office/drawing/2014/main" id="{2196F4B3-B358-41F2-865E-986318E8A64A}"/>
                </a:ext>
              </a:extLst>
            </p:cNvPr>
            <p:cNvSpPr/>
            <p:nvPr/>
          </p:nvSpPr>
          <p:spPr>
            <a:xfrm>
              <a:off x="4578212" y="6118545"/>
              <a:ext cx="536713" cy="30811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33" name="Dikdörtgen: Köşeleri Yuvarlatılmış 132">
              <a:extLst>
                <a:ext uri="{FF2B5EF4-FFF2-40B4-BE49-F238E27FC236}">
                  <a16:creationId xmlns:a16="http://schemas.microsoft.com/office/drawing/2014/main" id="{CBD34B62-8C1A-423D-BF20-BB9555F5A4D1}"/>
                </a:ext>
              </a:extLst>
            </p:cNvPr>
            <p:cNvSpPr/>
            <p:nvPr/>
          </p:nvSpPr>
          <p:spPr>
            <a:xfrm>
              <a:off x="5642114" y="6131741"/>
              <a:ext cx="536713" cy="308113"/>
            </a:xfrm>
            <a:prstGeom prst="roundRect">
              <a:avLst/>
            </a:prstGeom>
            <a:solidFill>
              <a:srgbClr val="FFC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34" name="Dikdörtgen: Köşeleri Yuvarlatılmış 133">
              <a:extLst>
                <a:ext uri="{FF2B5EF4-FFF2-40B4-BE49-F238E27FC236}">
                  <a16:creationId xmlns:a16="http://schemas.microsoft.com/office/drawing/2014/main" id="{33920077-277E-47B2-968B-B1239FA72E9E}"/>
                </a:ext>
              </a:extLst>
            </p:cNvPr>
            <p:cNvSpPr/>
            <p:nvPr/>
          </p:nvSpPr>
          <p:spPr>
            <a:xfrm>
              <a:off x="6740386" y="6131741"/>
              <a:ext cx="536713" cy="308113"/>
            </a:xfrm>
            <a:prstGeom prst="round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35" name="Dikdörtgen: Köşeleri Yuvarlatılmış 134">
              <a:extLst>
                <a:ext uri="{FF2B5EF4-FFF2-40B4-BE49-F238E27FC236}">
                  <a16:creationId xmlns:a16="http://schemas.microsoft.com/office/drawing/2014/main" id="{3A3CC50B-B2F8-4DA8-9B56-E3A2857B16BB}"/>
                </a:ext>
              </a:extLst>
            </p:cNvPr>
            <p:cNvSpPr/>
            <p:nvPr/>
          </p:nvSpPr>
          <p:spPr>
            <a:xfrm>
              <a:off x="7799729" y="6131741"/>
              <a:ext cx="536713" cy="308113"/>
            </a:xfrm>
            <a:prstGeom prst="round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36" name="Dikdörtgen: Köşeleri Yuvarlatılmış 135">
              <a:extLst>
                <a:ext uri="{FF2B5EF4-FFF2-40B4-BE49-F238E27FC236}">
                  <a16:creationId xmlns:a16="http://schemas.microsoft.com/office/drawing/2014/main" id="{12968AE6-5264-4AF2-A04D-3AD8939FAA17}"/>
                </a:ext>
              </a:extLst>
            </p:cNvPr>
            <p:cNvSpPr/>
            <p:nvPr/>
          </p:nvSpPr>
          <p:spPr>
            <a:xfrm>
              <a:off x="8862393" y="6118544"/>
              <a:ext cx="536713" cy="30811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42" name="Ok: Sağ 141">
              <a:extLst>
                <a:ext uri="{FF2B5EF4-FFF2-40B4-BE49-F238E27FC236}">
                  <a16:creationId xmlns:a16="http://schemas.microsoft.com/office/drawing/2014/main" id="{6E83D4B5-2C6B-4902-826C-76070ED2BB10}"/>
                </a:ext>
              </a:extLst>
            </p:cNvPr>
            <p:cNvSpPr/>
            <p:nvPr/>
          </p:nvSpPr>
          <p:spPr>
            <a:xfrm>
              <a:off x="5003089" y="2616126"/>
              <a:ext cx="1536860" cy="308113"/>
            </a:xfrm>
            <a:prstGeom prst="rightArrow">
              <a:avLst/>
            </a:prstGeom>
            <a:solidFill>
              <a:srgbClr val="843C0C">
                <a:alpha val="4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p>
          </p:txBody>
        </p:sp>
        <p:sp>
          <p:nvSpPr>
            <p:cNvPr id="143" name="Metin kutusu 142">
              <a:extLst>
                <a:ext uri="{FF2B5EF4-FFF2-40B4-BE49-F238E27FC236}">
                  <a16:creationId xmlns:a16="http://schemas.microsoft.com/office/drawing/2014/main" id="{54562BCE-41D9-46FA-8C48-7DF0B6FFD625}"/>
                </a:ext>
              </a:extLst>
            </p:cNvPr>
            <p:cNvSpPr txBox="1"/>
            <p:nvPr/>
          </p:nvSpPr>
          <p:spPr>
            <a:xfrm>
              <a:off x="6491908" y="2389769"/>
              <a:ext cx="930966" cy="523220"/>
            </a:xfrm>
            <a:prstGeom prst="rect">
              <a:avLst/>
            </a:prstGeom>
            <a:noFill/>
          </p:spPr>
          <p:txBody>
            <a:bodyPr wrap="square" rtlCol="0">
              <a:spAutoFit/>
            </a:bodyPr>
            <a:lstStyle/>
            <a:p>
              <a:pPr algn="ctr"/>
              <a:r>
                <a:rPr lang="tr-TR" sz="1400" b="1" dirty="0">
                  <a:cs typeface="Calibri" panose="020F0502020204030204" pitchFamily="34" charset="0"/>
                </a:rPr>
                <a:t>Yönetim Ekibi</a:t>
              </a:r>
            </a:p>
          </p:txBody>
        </p:sp>
        <p:cxnSp>
          <p:nvCxnSpPr>
            <p:cNvPr id="145" name="Düz Bağlayıcı 144">
              <a:extLst>
                <a:ext uri="{FF2B5EF4-FFF2-40B4-BE49-F238E27FC236}">
                  <a16:creationId xmlns:a16="http://schemas.microsoft.com/office/drawing/2014/main" id="{9154691A-B985-4212-BC7F-A1990AB2C471}"/>
                </a:ext>
              </a:extLst>
            </p:cNvPr>
            <p:cNvCxnSpPr>
              <a:cxnSpLocks/>
            </p:cNvCxnSpPr>
            <p:nvPr/>
          </p:nvCxnSpPr>
          <p:spPr>
            <a:xfrm flipV="1">
              <a:off x="4602158" y="4660944"/>
              <a:ext cx="4524750" cy="33952"/>
            </a:xfrm>
            <a:prstGeom prst="line">
              <a:avLst/>
            </a:prstGeom>
          </p:spPr>
          <p:style>
            <a:lnRef idx="1">
              <a:schemeClr val="accent1"/>
            </a:lnRef>
            <a:fillRef idx="0">
              <a:schemeClr val="accent1"/>
            </a:fillRef>
            <a:effectRef idx="0">
              <a:schemeClr val="accent1"/>
            </a:effectRef>
            <a:fontRef idx="minor">
              <a:schemeClr val="tx1"/>
            </a:fontRef>
          </p:style>
        </p:cxnSp>
        <p:sp>
          <p:nvSpPr>
            <p:cNvPr id="156" name="Metin kutusu 155">
              <a:extLst>
                <a:ext uri="{FF2B5EF4-FFF2-40B4-BE49-F238E27FC236}">
                  <a16:creationId xmlns:a16="http://schemas.microsoft.com/office/drawing/2014/main" id="{2ADC9A3C-32F4-44D5-AEC0-CE6597D68448}"/>
                </a:ext>
              </a:extLst>
            </p:cNvPr>
            <p:cNvSpPr txBox="1"/>
            <p:nvPr/>
          </p:nvSpPr>
          <p:spPr>
            <a:xfrm>
              <a:off x="3711623" y="6147221"/>
              <a:ext cx="1078396" cy="276999"/>
            </a:xfrm>
            <a:prstGeom prst="rect">
              <a:avLst/>
            </a:prstGeom>
            <a:noFill/>
          </p:spPr>
          <p:txBody>
            <a:bodyPr wrap="square" rtlCol="0">
              <a:spAutoFit/>
            </a:bodyPr>
            <a:lstStyle/>
            <a:p>
              <a:pPr algn="ctr"/>
              <a:r>
                <a:rPr lang="tr-TR" sz="1200" b="1" dirty="0"/>
                <a:t>Personel</a:t>
              </a:r>
            </a:p>
          </p:txBody>
        </p:sp>
        <p:sp>
          <p:nvSpPr>
            <p:cNvPr id="157" name="Dikdörtgen: Köşeleri Yuvarlatılmış 156">
              <a:extLst>
                <a:ext uri="{FF2B5EF4-FFF2-40B4-BE49-F238E27FC236}">
                  <a16:creationId xmlns:a16="http://schemas.microsoft.com/office/drawing/2014/main" id="{A9AB06E3-BA49-4048-9368-43DA6F92B9E9}"/>
                </a:ext>
              </a:extLst>
            </p:cNvPr>
            <p:cNvSpPr/>
            <p:nvPr/>
          </p:nvSpPr>
          <p:spPr>
            <a:xfrm>
              <a:off x="4287391" y="3178950"/>
              <a:ext cx="536713" cy="308113"/>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158" name="Metin kutusu 157">
              <a:extLst>
                <a:ext uri="{FF2B5EF4-FFF2-40B4-BE49-F238E27FC236}">
                  <a16:creationId xmlns:a16="http://schemas.microsoft.com/office/drawing/2014/main" id="{78157B91-9150-4729-B644-88A1ABB5C72E}"/>
                </a:ext>
              </a:extLst>
            </p:cNvPr>
            <p:cNvSpPr txBox="1"/>
            <p:nvPr/>
          </p:nvSpPr>
          <p:spPr>
            <a:xfrm>
              <a:off x="3224967" y="3193571"/>
              <a:ext cx="1078396" cy="276999"/>
            </a:xfrm>
            <a:prstGeom prst="rect">
              <a:avLst/>
            </a:prstGeom>
            <a:noFill/>
          </p:spPr>
          <p:txBody>
            <a:bodyPr wrap="square" rtlCol="0">
              <a:spAutoFit/>
            </a:bodyPr>
            <a:lstStyle/>
            <a:p>
              <a:pPr algn="r"/>
              <a:r>
                <a:rPr lang="tr-TR" sz="1200" b="1" dirty="0">
                  <a:latin typeface="Calibri" panose="020F0502020204030204" pitchFamily="34" charset="0"/>
                  <a:cs typeface="Calibri" panose="020F0502020204030204" pitchFamily="34" charset="0"/>
                </a:rPr>
                <a:t>Genel Müdür</a:t>
              </a:r>
            </a:p>
          </p:txBody>
        </p:sp>
        <p:sp>
          <p:nvSpPr>
            <p:cNvPr id="159" name="Metin kutusu 158">
              <a:extLst>
                <a:ext uri="{FF2B5EF4-FFF2-40B4-BE49-F238E27FC236}">
                  <a16:creationId xmlns:a16="http://schemas.microsoft.com/office/drawing/2014/main" id="{8E0F8E76-8A5A-43A9-98E8-E83399E82A91}"/>
                </a:ext>
              </a:extLst>
            </p:cNvPr>
            <p:cNvSpPr txBox="1"/>
            <p:nvPr/>
          </p:nvSpPr>
          <p:spPr>
            <a:xfrm>
              <a:off x="4273825" y="6456472"/>
              <a:ext cx="1108213" cy="276999"/>
            </a:xfrm>
            <a:prstGeom prst="rect">
              <a:avLst/>
            </a:prstGeom>
            <a:noFill/>
          </p:spPr>
          <p:txBody>
            <a:bodyPr wrap="square" rtlCol="0">
              <a:spAutoFit/>
            </a:bodyPr>
            <a:lstStyle/>
            <a:p>
              <a:pPr algn="ctr"/>
              <a:r>
                <a:rPr lang="tr-TR" sz="1200" b="1" dirty="0">
                  <a:latin typeface="Calibri" panose="020F0502020204030204" pitchFamily="34" charset="0"/>
                  <a:cs typeface="Calibri" panose="020F0502020204030204" pitchFamily="34" charset="0"/>
                </a:rPr>
                <a:t>Tıp Hizmetleri</a:t>
              </a:r>
            </a:p>
          </p:txBody>
        </p:sp>
        <p:sp>
          <p:nvSpPr>
            <p:cNvPr id="160" name="Metin kutusu 159">
              <a:extLst>
                <a:ext uri="{FF2B5EF4-FFF2-40B4-BE49-F238E27FC236}">
                  <a16:creationId xmlns:a16="http://schemas.microsoft.com/office/drawing/2014/main" id="{BB1EFFAF-E786-4C28-A0DA-E25FC344429B}"/>
                </a:ext>
              </a:extLst>
            </p:cNvPr>
            <p:cNvSpPr txBox="1"/>
            <p:nvPr/>
          </p:nvSpPr>
          <p:spPr>
            <a:xfrm>
              <a:off x="5353048" y="6452974"/>
              <a:ext cx="1108213" cy="276999"/>
            </a:xfrm>
            <a:prstGeom prst="rect">
              <a:avLst/>
            </a:prstGeom>
            <a:noFill/>
          </p:spPr>
          <p:txBody>
            <a:bodyPr wrap="square" rtlCol="0">
              <a:spAutoFit/>
            </a:bodyPr>
            <a:lstStyle/>
            <a:p>
              <a:pPr algn="ctr"/>
              <a:r>
                <a:rPr lang="tr-TR" sz="1200" b="1" dirty="0">
                  <a:latin typeface="Calibri" panose="020F0502020204030204" pitchFamily="34" charset="0"/>
                  <a:cs typeface="Calibri" panose="020F0502020204030204" pitchFamily="34" charset="0"/>
                </a:rPr>
                <a:t>Hemşirelik</a:t>
              </a:r>
            </a:p>
          </p:txBody>
        </p:sp>
        <p:sp>
          <p:nvSpPr>
            <p:cNvPr id="161" name="Metin kutusu 160">
              <a:extLst>
                <a:ext uri="{FF2B5EF4-FFF2-40B4-BE49-F238E27FC236}">
                  <a16:creationId xmlns:a16="http://schemas.microsoft.com/office/drawing/2014/main" id="{3D4A24C2-EAFA-4ADC-8DF7-44739C8B35FE}"/>
                </a:ext>
              </a:extLst>
            </p:cNvPr>
            <p:cNvSpPr txBox="1"/>
            <p:nvPr/>
          </p:nvSpPr>
          <p:spPr>
            <a:xfrm>
              <a:off x="7510663" y="6454804"/>
              <a:ext cx="1108213" cy="276999"/>
            </a:xfrm>
            <a:prstGeom prst="rect">
              <a:avLst/>
            </a:prstGeom>
            <a:noFill/>
          </p:spPr>
          <p:txBody>
            <a:bodyPr wrap="square" rtlCol="0">
              <a:spAutoFit/>
            </a:bodyPr>
            <a:lstStyle/>
            <a:p>
              <a:pPr algn="ctr"/>
              <a:r>
                <a:rPr lang="tr-TR" sz="1200" b="1" dirty="0">
                  <a:latin typeface="Calibri" panose="020F0502020204030204" pitchFamily="34" charset="0"/>
                  <a:cs typeface="Calibri" panose="020F0502020204030204" pitchFamily="34" charset="0"/>
                </a:rPr>
                <a:t>Finans</a:t>
              </a:r>
            </a:p>
          </p:txBody>
        </p:sp>
        <p:sp>
          <p:nvSpPr>
            <p:cNvPr id="162" name="Metin kutusu 161">
              <a:extLst>
                <a:ext uri="{FF2B5EF4-FFF2-40B4-BE49-F238E27FC236}">
                  <a16:creationId xmlns:a16="http://schemas.microsoft.com/office/drawing/2014/main" id="{DC89E6C5-B669-467B-BE2F-84C3E00E0EA3}"/>
                </a:ext>
              </a:extLst>
            </p:cNvPr>
            <p:cNvSpPr txBox="1"/>
            <p:nvPr/>
          </p:nvSpPr>
          <p:spPr>
            <a:xfrm>
              <a:off x="8560065" y="6447103"/>
              <a:ext cx="1108213" cy="276999"/>
            </a:xfrm>
            <a:prstGeom prst="rect">
              <a:avLst/>
            </a:prstGeom>
            <a:noFill/>
          </p:spPr>
          <p:txBody>
            <a:bodyPr wrap="square" rtlCol="0">
              <a:spAutoFit/>
            </a:bodyPr>
            <a:lstStyle/>
            <a:p>
              <a:pPr algn="ctr"/>
              <a:r>
                <a:rPr lang="tr-TR" sz="1200" b="1" dirty="0">
                  <a:latin typeface="Calibri" panose="020F0502020204030204" pitchFamily="34" charset="0"/>
                  <a:cs typeface="Calibri" panose="020F0502020204030204" pitchFamily="34" charset="0"/>
                </a:rPr>
                <a:t>Pazarlama</a:t>
              </a:r>
            </a:p>
          </p:txBody>
        </p:sp>
        <p:sp>
          <p:nvSpPr>
            <p:cNvPr id="163" name="Metin kutusu 162">
              <a:extLst>
                <a:ext uri="{FF2B5EF4-FFF2-40B4-BE49-F238E27FC236}">
                  <a16:creationId xmlns:a16="http://schemas.microsoft.com/office/drawing/2014/main" id="{36D38FCE-30F6-4B87-A636-906472948BD4}"/>
                </a:ext>
              </a:extLst>
            </p:cNvPr>
            <p:cNvSpPr txBox="1"/>
            <p:nvPr/>
          </p:nvSpPr>
          <p:spPr>
            <a:xfrm>
              <a:off x="6438473" y="6447103"/>
              <a:ext cx="1274292" cy="276999"/>
            </a:xfrm>
            <a:prstGeom prst="rect">
              <a:avLst/>
            </a:prstGeom>
            <a:noFill/>
          </p:spPr>
          <p:txBody>
            <a:bodyPr wrap="square" rtlCol="0">
              <a:spAutoFit/>
            </a:bodyPr>
            <a:lstStyle/>
            <a:p>
              <a:pPr algn="ctr"/>
              <a:r>
                <a:rPr lang="tr-TR" sz="1200" b="1" dirty="0">
                  <a:latin typeface="Calibri" panose="020F0502020204030204" pitchFamily="34" charset="0"/>
                  <a:cs typeface="Calibri" panose="020F0502020204030204" pitchFamily="34" charset="0"/>
                </a:rPr>
                <a:t>İnsan Kaynakları</a:t>
              </a:r>
            </a:p>
          </p:txBody>
        </p:sp>
      </p:grpSp>
    </p:spTree>
    <p:extLst>
      <p:ext uri="{BB962C8B-B14F-4D97-AF65-F5344CB8AC3E}">
        <p14:creationId xmlns:p14="http://schemas.microsoft.com/office/powerpoint/2010/main" val="1518077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üyeleri: yönetim kurulu</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26</a:t>
            </a:fld>
            <a:endParaRPr lang="en-US" dirty="0"/>
          </a:p>
        </p:txBody>
      </p:sp>
      <p:sp>
        <p:nvSpPr>
          <p:cNvPr id="7" name="Metin kutusu 6">
            <a:extLst>
              <a:ext uri="{FF2B5EF4-FFF2-40B4-BE49-F238E27FC236}">
                <a16:creationId xmlns:a16="http://schemas.microsoft.com/office/drawing/2014/main" id="{95C166BC-540A-DD30-D6F2-001546A5EF90}"/>
              </a:ext>
            </a:extLst>
          </p:cNvPr>
          <p:cNvSpPr txBox="1"/>
          <p:nvPr/>
        </p:nvSpPr>
        <p:spPr>
          <a:xfrm>
            <a:off x="3348135" y="2547480"/>
            <a:ext cx="7875037" cy="646331"/>
          </a:xfrm>
          <a:prstGeom prst="rect">
            <a:avLst/>
          </a:prstGeom>
          <a:noFill/>
        </p:spPr>
        <p:txBody>
          <a:bodyPr wrap="square" rtlCol="0">
            <a:spAutoFit/>
          </a:bodyPr>
          <a:lstStyle/>
          <a:p>
            <a:r>
              <a:rPr lang="tr-TR" dirty="0">
                <a:latin typeface="+mj-lt"/>
              </a:rPr>
              <a:t>Sağlık kurumlarının tüm faaliyetlerinden ve faaliyet sonuçlarından (performans) yönetim kurulu</a:t>
            </a:r>
            <a:r>
              <a:rPr lang="tr-TR" sz="1200" baseline="30000" dirty="0">
                <a:latin typeface="+mj-lt"/>
              </a:rPr>
              <a:t>*</a:t>
            </a:r>
            <a:r>
              <a:rPr lang="tr-TR" dirty="0">
                <a:latin typeface="+mj-lt"/>
              </a:rPr>
              <a:t> sorumludur.</a:t>
            </a:r>
          </a:p>
        </p:txBody>
      </p:sp>
      <p:sp>
        <p:nvSpPr>
          <p:cNvPr id="3" name="Metin kutusu 2">
            <a:extLst>
              <a:ext uri="{FF2B5EF4-FFF2-40B4-BE49-F238E27FC236}">
                <a16:creationId xmlns:a16="http://schemas.microsoft.com/office/drawing/2014/main" id="{556FDB55-1DA0-AACF-32FC-20A9191FC66D}"/>
              </a:ext>
            </a:extLst>
          </p:cNvPr>
          <p:cNvSpPr txBox="1"/>
          <p:nvPr/>
        </p:nvSpPr>
        <p:spPr>
          <a:xfrm>
            <a:off x="2771192" y="6356349"/>
            <a:ext cx="5756988" cy="276999"/>
          </a:xfrm>
          <a:prstGeom prst="rect">
            <a:avLst/>
          </a:prstGeom>
          <a:noFill/>
        </p:spPr>
        <p:txBody>
          <a:bodyPr wrap="square" rtlCol="0">
            <a:spAutoFit/>
          </a:bodyPr>
          <a:lstStyle/>
          <a:p>
            <a:r>
              <a:rPr lang="tr-TR" sz="1200" dirty="0"/>
              <a:t>*Kar amacı gütmeyen sağlık kurumlarında yönetim kurulu yerine mütevelli heyeti yer alır.</a:t>
            </a:r>
          </a:p>
        </p:txBody>
      </p:sp>
    </p:spTree>
    <p:extLst>
      <p:ext uri="{BB962C8B-B14F-4D97-AF65-F5344CB8AC3E}">
        <p14:creationId xmlns:p14="http://schemas.microsoft.com/office/powerpoint/2010/main" val="3604362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91573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üyeleri: yönetim kurulunun işlevleri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509760" y="747711"/>
            <a:ext cx="268224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9192344" y="6297839"/>
            <a:ext cx="2743200" cy="365125"/>
          </a:xfrm>
        </p:spPr>
        <p:txBody>
          <a:bodyPr/>
          <a:lstStyle/>
          <a:p>
            <a:fld id="{585A37CE-56CC-4263-A743-6EA01FAEC455}" type="slidenum">
              <a:rPr lang="en-US" smtClean="0"/>
              <a:t>27</a:t>
            </a:fld>
            <a:endParaRPr lang="en-US" dirty="0"/>
          </a:p>
        </p:txBody>
      </p:sp>
      <p:sp>
        <p:nvSpPr>
          <p:cNvPr id="3" name="Metin kutusu 2">
            <a:extLst>
              <a:ext uri="{FF2B5EF4-FFF2-40B4-BE49-F238E27FC236}">
                <a16:creationId xmlns:a16="http://schemas.microsoft.com/office/drawing/2014/main" id="{556FDB55-1DA0-AACF-32FC-20A9191FC66D}"/>
              </a:ext>
            </a:extLst>
          </p:cNvPr>
          <p:cNvSpPr txBox="1"/>
          <p:nvPr/>
        </p:nvSpPr>
        <p:spPr>
          <a:xfrm>
            <a:off x="2771192" y="6356349"/>
            <a:ext cx="5756988" cy="276999"/>
          </a:xfrm>
          <a:prstGeom prst="rect">
            <a:avLst/>
          </a:prstGeom>
          <a:noFill/>
        </p:spPr>
        <p:txBody>
          <a:bodyPr wrap="square" rtlCol="0">
            <a:spAutoFit/>
          </a:bodyPr>
          <a:lstStyle/>
          <a:p>
            <a:r>
              <a:rPr lang="tr-TR" sz="1200" dirty="0"/>
              <a:t>*Kar amacı gütmeyen sağlık kurumlarında yönetim kurulu yerine mütevelli heyeti yer alır.</a:t>
            </a:r>
          </a:p>
        </p:txBody>
      </p:sp>
      <p:sp>
        <p:nvSpPr>
          <p:cNvPr id="4" name="Freeform 51">
            <a:extLst>
              <a:ext uri="{FF2B5EF4-FFF2-40B4-BE49-F238E27FC236}">
                <a16:creationId xmlns:a16="http://schemas.microsoft.com/office/drawing/2014/main" id="{582855E9-ACF1-310C-894F-DB9714999C82}"/>
              </a:ext>
            </a:extLst>
          </p:cNvPr>
          <p:cNvSpPr>
            <a:spLocks/>
          </p:cNvSpPr>
          <p:nvPr/>
        </p:nvSpPr>
        <p:spPr bwMode="auto">
          <a:xfrm rot="16200000">
            <a:off x="5123582" y="2669562"/>
            <a:ext cx="2203450" cy="1978025"/>
          </a:xfrm>
          <a:custGeom>
            <a:avLst/>
            <a:gdLst>
              <a:gd name="T0" fmla="*/ 1337 w 5552"/>
              <a:gd name="T1" fmla="*/ 0 h 4983"/>
              <a:gd name="T2" fmla="*/ 0 w 5552"/>
              <a:gd name="T3" fmla="*/ 2315 h 4983"/>
              <a:gd name="T4" fmla="*/ 1535 w 5552"/>
              <a:gd name="T5" fmla="*/ 4983 h 4983"/>
              <a:gd name="T6" fmla="*/ 2775 w 5552"/>
              <a:gd name="T7" fmla="*/ 4983 h 4983"/>
              <a:gd name="T8" fmla="*/ 4016 w 5552"/>
              <a:gd name="T9" fmla="*/ 4983 h 4983"/>
              <a:gd name="T10" fmla="*/ 5552 w 5552"/>
              <a:gd name="T11" fmla="*/ 2315 h 4983"/>
              <a:gd name="T12" fmla="*/ 5394 w 5552"/>
              <a:gd name="T13" fmla="*/ 2042 h 4983"/>
            </a:gdLst>
            <a:ahLst/>
            <a:cxnLst>
              <a:cxn ang="0">
                <a:pos x="T0" y="T1"/>
              </a:cxn>
              <a:cxn ang="0">
                <a:pos x="T2" y="T3"/>
              </a:cxn>
              <a:cxn ang="0">
                <a:pos x="T4" y="T5"/>
              </a:cxn>
              <a:cxn ang="0">
                <a:pos x="T6" y="T7"/>
              </a:cxn>
              <a:cxn ang="0">
                <a:pos x="T8" y="T9"/>
              </a:cxn>
              <a:cxn ang="0">
                <a:pos x="T10" y="T11"/>
              </a:cxn>
              <a:cxn ang="0">
                <a:pos x="T12" y="T13"/>
              </a:cxn>
            </a:cxnLst>
            <a:rect l="0" t="0" r="r" b="b"/>
            <a:pathLst>
              <a:path w="5552" h="4983">
                <a:moveTo>
                  <a:pt x="1337" y="0"/>
                </a:moveTo>
                <a:lnTo>
                  <a:pt x="0" y="2315"/>
                </a:lnTo>
                <a:lnTo>
                  <a:pt x="1535" y="4983"/>
                </a:lnTo>
                <a:lnTo>
                  <a:pt x="2775" y="4983"/>
                </a:lnTo>
                <a:lnTo>
                  <a:pt x="4016" y="4983"/>
                </a:lnTo>
                <a:lnTo>
                  <a:pt x="5552" y="2315"/>
                </a:lnTo>
                <a:lnTo>
                  <a:pt x="5394" y="2042"/>
                </a:lnTo>
              </a:path>
            </a:pathLst>
          </a:custGeom>
          <a:solidFill>
            <a:srgbClr val="FFFFFF"/>
          </a:solidFill>
          <a:ln w="63500">
            <a:solidFill>
              <a:srgbClr val="002060"/>
            </a:solid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sp>
        <p:nvSpPr>
          <p:cNvPr id="9" name="Freeform 52">
            <a:extLst>
              <a:ext uri="{FF2B5EF4-FFF2-40B4-BE49-F238E27FC236}">
                <a16:creationId xmlns:a16="http://schemas.microsoft.com/office/drawing/2014/main" id="{C45513F2-B3B1-B350-9D8B-55BA11576360}"/>
              </a:ext>
            </a:extLst>
          </p:cNvPr>
          <p:cNvSpPr>
            <a:spLocks/>
          </p:cNvSpPr>
          <p:nvPr/>
        </p:nvSpPr>
        <p:spPr bwMode="auto">
          <a:xfrm rot="16200000">
            <a:off x="9383638" y="2365554"/>
            <a:ext cx="1595438" cy="1978025"/>
          </a:xfrm>
          <a:custGeom>
            <a:avLst/>
            <a:gdLst>
              <a:gd name="T0" fmla="*/ 0 w 4017"/>
              <a:gd name="T1" fmla="*/ 0 h 4984"/>
              <a:gd name="T2" fmla="*/ 1240 w 4017"/>
              <a:gd name="T3" fmla="*/ 0 h 4984"/>
              <a:gd name="T4" fmla="*/ 2481 w 4017"/>
              <a:gd name="T5" fmla="*/ 0 h 4984"/>
              <a:gd name="T6" fmla="*/ 4017 w 4017"/>
              <a:gd name="T7" fmla="*/ 2669 h 4984"/>
              <a:gd name="T8" fmla="*/ 2679 w 4017"/>
              <a:gd name="T9" fmla="*/ 4984 h 4984"/>
            </a:gdLst>
            <a:ahLst/>
            <a:cxnLst>
              <a:cxn ang="0">
                <a:pos x="T0" y="T1"/>
              </a:cxn>
              <a:cxn ang="0">
                <a:pos x="T2" y="T3"/>
              </a:cxn>
              <a:cxn ang="0">
                <a:pos x="T4" y="T5"/>
              </a:cxn>
              <a:cxn ang="0">
                <a:pos x="T6" y="T7"/>
              </a:cxn>
              <a:cxn ang="0">
                <a:pos x="T8" y="T9"/>
              </a:cxn>
            </a:cxnLst>
            <a:rect l="0" t="0" r="r" b="b"/>
            <a:pathLst>
              <a:path w="4017" h="4984">
                <a:moveTo>
                  <a:pt x="0" y="0"/>
                </a:moveTo>
                <a:lnTo>
                  <a:pt x="1240" y="0"/>
                </a:lnTo>
                <a:lnTo>
                  <a:pt x="2481" y="0"/>
                </a:lnTo>
                <a:lnTo>
                  <a:pt x="4017" y="2669"/>
                </a:lnTo>
                <a:lnTo>
                  <a:pt x="2679" y="4984"/>
                </a:lnTo>
              </a:path>
            </a:pathLst>
          </a:custGeom>
          <a:noFill/>
          <a:ln w="63500">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a:p>
        </p:txBody>
      </p:sp>
      <p:sp>
        <p:nvSpPr>
          <p:cNvPr id="10" name="Freeform 53">
            <a:extLst>
              <a:ext uri="{FF2B5EF4-FFF2-40B4-BE49-F238E27FC236}">
                <a16:creationId xmlns:a16="http://schemas.microsoft.com/office/drawing/2014/main" id="{458D0DF5-F5C4-98DF-BB95-B7D9DEB646F3}"/>
              </a:ext>
            </a:extLst>
          </p:cNvPr>
          <p:cNvSpPr>
            <a:spLocks/>
          </p:cNvSpPr>
          <p:nvPr/>
        </p:nvSpPr>
        <p:spPr bwMode="auto">
          <a:xfrm rot="16200000">
            <a:off x="8351762" y="1206680"/>
            <a:ext cx="1763713" cy="1895475"/>
          </a:xfrm>
          <a:custGeom>
            <a:avLst/>
            <a:gdLst>
              <a:gd name="T0" fmla="*/ 1207 w 4442"/>
              <a:gd name="T1" fmla="*/ 0 h 4777"/>
              <a:gd name="T2" fmla="*/ 0 w 4442"/>
              <a:gd name="T3" fmla="*/ 2089 h 4777"/>
              <a:gd name="T4" fmla="*/ 1566 w 4442"/>
              <a:gd name="T5" fmla="*/ 4777 h 4777"/>
              <a:gd name="T6" fmla="*/ 4204 w 4442"/>
              <a:gd name="T7" fmla="*/ 4777 h 4777"/>
              <a:gd name="T8" fmla="*/ 4442 w 4442"/>
              <a:gd name="T9" fmla="*/ 4363 h 4777"/>
            </a:gdLst>
            <a:ahLst/>
            <a:cxnLst>
              <a:cxn ang="0">
                <a:pos x="T0" y="T1"/>
              </a:cxn>
              <a:cxn ang="0">
                <a:pos x="T2" y="T3"/>
              </a:cxn>
              <a:cxn ang="0">
                <a:pos x="T4" y="T5"/>
              </a:cxn>
              <a:cxn ang="0">
                <a:pos x="T6" y="T7"/>
              </a:cxn>
              <a:cxn ang="0">
                <a:pos x="T8" y="T9"/>
              </a:cxn>
            </a:cxnLst>
            <a:rect l="0" t="0" r="r" b="b"/>
            <a:pathLst>
              <a:path w="4442" h="4777">
                <a:moveTo>
                  <a:pt x="1207" y="0"/>
                </a:moveTo>
                <a:lnTo>
                  <a:pt x="0" y="2089"/>
                </a:lnTo>
                <a:lnTo>
                  <a:pt x="1566" y="4777"/>
                </a:lnTo>
                <a:lnTo>
                  <a:pt x="4204" y="4777"/>
                </a:lnTo>
                <a:lnTo>
                  <a:pt x="4442" y="4363"/>
                </a:lnTo>
              </a:path>
            </a:pathLst>
          </a:custGeom>
          <a:solidFill>
            <a:srgbClr val="FFFFFF"/>
          </a:solidFill>
          <a:ln w="63500">
            <a:solidFill>
              <a:srgbClr val="843C0C"/>
            </a:solid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sp>
        <p:nvSpPr>
          <p:cNvPr id="11" name="Freeform 54">
            <a:extLst>
              <a:ext uri="{FF2B5EF4-FFF2-40B4-BE49-F238E27FC236}">
                <a16:creationId xmlns:a16="http://schemas.microsoft.com/office/drawing/2014/main" id="{CEFFA93B-45E6-82F0-57F2-EE2EA7E141A7}"/>
              </a:ext>
            </a:extLst>
          </p:cNvPr>
          <p:cNvSpPr>
            <a:spLocks/>
          </p:cNvSpPr>
          <p:nvPr/>
        </p:nvSpPr>
        <p:spPr bwMode="auto">
          <a:xfrm rot="16200000">
            <a:off x="6780931" y="1696424"/>
            <a:ext cx="1851025" cy="828675"/>
          </a:xfrm>
          <a:custGeom>
            <a:avLst/>
            <a:gdLst>
              <a:gd name="T0" fmla="*/ 0 w 4661"/>
              <a:gd name="T1" fmla="*/ 0 h 2089"/>
              <a:gd name="T2" fmla="*/ 1207 w 4661"/>
              <a:gd name="T3" fmla="*/ 2089 h 2089"/>
              <a:gd name="T4" fmla="*/ 4322 w 4661"/>
              <a:gd name="T5" fmla="*/ 2089 h 2089"/>
              <a:gd name="T6" fmla="*/ 4661 w 4661"/>
              <a:gd name="T7" fmla="*/ 1504 h 2089"/>
            </a:gdLst>
            <a:ahLst/>
            <a:cxnLst>
              <a:cxn ang="0">
                <a:pos x="T0" y="T1"/>
              </a:cxn>
              <a:cxn ang="0">
                <a:pos x="T2" y="T3"/>
              </a:cxn>
              <a:cxn ang="0">
                <a:pos x="T4" y="T5"/>
              </a:cxn>
              <a:cxn ang="0">
                <a:pos x="T6" y="T7"/>
              </a:cxn>
            </a:cxnLst>
            <a:rect l="0" t="0" r="r" b="b"/>
            <a:pathLst>
              <a:path w="4661" h="2089">
                <a:moveTo>
                  <a:pt x="0" y="0"/>
                </a:moveTo>
                <a:lnTo>
                  <a:pt x="1207" y="2089"/>
                </a:lnTo>
                <a:lnTo>
                  <a:pt x="4322" y="2089"/>
                </a:lnTo>
                <a:lnTo>
                  <a:pt x="4661" y="1504"/>
                </a:lnTo>
              </a:path>
            </a:pathLst>
          </a:custGeom>
          <a:solidFill>
            <a:srgbClr val="FFFFFF"/>
          </a:solidFill>
          <a:ln w="63500">
            <a:solidFill>
              <a:srgbClr val="FF921E"/>
            </a:solid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sp>
        <p:nvSpPr>
          <p:cNvPr id="12" name="Freeform 55">
            <a:extLst>
              <a:ext uri="{FF2B5EF4-FFF2-40B4-BE49-F238E27FC236}">
                <a16:creationId xmlns:a16="http://schemas.microsoft.com/office/drawing/2014/main" id="{61D723BF-99FA-F430-D387-B4A580C72090}"/>
              </a:ext>
            </a:extLst>
          </p:cNvPr>
          <p:cNvSpPr>
            <a:spLocks/>
          </p:cNvSpPr>
          <p:nvPr/>
        </p:nvSpPr>
        <p:spPr bwMode="auto">
          <a:xfrm rot="16200000">
            <a:off x="8447012" y="4121330"/>
            <a:ext cx="1573213" cy="1895475"/>
          </a:xfrm>
          <a:custGeom>
            <a:avLst/>
            <a:gdLst>
              <a:gd name="T0" fmla="*/ 2759 w 3966"/>
              <a:gd name="T1" fmla="*/ 0 h 4777"/>
              <a:gd name="T2" fmla="*/ 3966 w 3966"/>
              <a:gd name="T3" fmla="*/ 2089 h 4777"/>
              <a:gd name="T4" fmla="*/ 2400 w 3966"/>
              <a:gd name="T5" fmla="*/ 4777 h 4777"/>
              <a:gd name="T6" fmla="*/ 0 w 3966"/>
              <a:gd name="T7" fmla="*/ 4777 h 4777"/>
            </a:gdLst>
            <a:ahLst/>
            <a:cxnLst>
              <a:cxn ang="0">
                <a:pos x="T0" y="T1"/>
              </a:cxn>
              <a:cxn ang="0">
                <a:pos x="T2" y="T3"/>
              </a:cxn>
              <a:cxn ang="0">
                <a:pos x="T4" y="T5"/>
              </a:cxn>
              <a:cxn ang="0">
                <a:pos x="T6" y="T7"/>
              </a:cxn>
            </a:cxnLst>
            <a:rect l="0" t="0" r="r" b="b"/>
            <a:pathLst>
              <a:path w="3966" h="4777">
                <a:moveTo>
                  <a:pt x="2759" y="0"/>
                </a:moveTo>
                <a:lnTo>
                  <a:pt x="3966" y="2089"/>
                </a:lnTo>
                <a:lnTo>
                  <a:pt x="2400" y="4777"/>
                </a:lnTo>
                <a:lnTo>
                  <a:pt x="0" y="4777"/>
                </a:lnTo>
              </a:path>
            </a:pathLst>
          </a:custGeom>
          <a:noFill/>
          <a:ln w="63500">
            <a:solidFill>
              <a:schemeClr val="accent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a:p>
        </p:txBody>
      </p:sp>
      <p:sp>
        <p:nvSpPr>
          <p:cNvPr id="14" name="Freeform 56">
            <a:extLst>
              <a:ext uri="{FF2B5EF4-FFF2-40B4-BE49-F238E27FC236}">
                <a16:creationId xmlns:a16="http://schemas.microsoft.com/office/drawing/2014/main" id="{EA6AEB4D-D225-86D7-55F1-C24AEDBF2A99}"/>
              </a:ext>
            </a:extLst>
          </p:cNvPr>
          <p:cNvSpPr>
            <a:spLocks/>
          </p:cNvSpPr>
          <p:nvPr/>
        </p:nvSpPr>
        <p:spPr bwMode="auto">
          <a:xfrm rot="16200000">
            <a:off x="6284837" y="4222930"/>
            <a:ext cx="1776413" cy="1895475"/>
          </a:xfrm>
          <a:custGeom>
            <a:avLst/>
            <a:gdLst>
              <a:gd name="T0" fmla="*/ 272 w 4476"/>
              <a:gd name="T1" fmla="*/ 0 h 4776"/>
              <a:gd name="T2" fmla="*/ 2910 w 4476"/>
              <a:gd name="T3" fmla="*/ 0 h 4776"/>
              <a:gd name="T4" fmla="*/ 4476 w 4476"/>
              <a:gd name="T5" fmla="*/ 2687 h 4776"/>
              <a:gd name="T6" fmla="*/ 3269 w 4476"/>
              <a:gd name="T7" fmla="*/ 4776 h 4776"/>
              <a:gd name="T8" fmla="*/ 153 w 4476"/>
              <a:gd name="T9" fmla="*/ 4776 h 4776"/>
              <a:gd name="T10" fmla="*/ 0 w 4476"/>
              <a:gd name="T11" fmla="*/ 4512 h 4776"/>
            </a:gdLst>
            <a:ahLst/>
            <a:cxnLst>
              <a:cxn ang="0">
                <a:pos x="T0" y="T1"/>
              </a:cxn>
              <a:cxn ang="0">
                <a:pos x="T2" y="T3"/>
              </a:cxn>
              <a:cxn ang="0">
                <a:pos x="T4" y="T5"/>
              </a:cxn>
              <a:cxn ang="0">
                <a:pos x="T6" y="T7"/>
              </a:cxn>
              <a:cxn ang="0">
                <a:pos x="T8" y="T9"/>
              </a:cxn>
              <a:cxn ang="0">
                <a:pos x="T10" y="T11"/>
              </a:cxn>
            </a:cxnLst>
            <a:rect l="0" t="0" r="r" b="b"/>
            <a:pathLst>
              <a:path w="4476" h="4776">
                <a:moveTo>
                  <a:pt x="272" y="0"/>
                </a:moveTo>
                <a:lnTo>
                  <a:pt x="2910" y="0"/>
                </a:lnTo>
                <a:lnTo>
                  <a:pt x="4476" y="2687"/>
                </a:lnTo>
                <a:lnTo>
                  <a:pt x="3269" y="4776"/>
                </a:lnTo>
                <a:lnTo>
                  <a:pt x="153" y="4776"/>
                </a:lnTo>
                <a:lnTo>
                  <a:pt x="0" y="4512"/>
                </a:lnTo>
              </a:path>
            </a:pathLst>
          </a:custGeom>
          <a:solidFill>
            <a:srgbClr val="FFFFFF"/>
          </a:solidFill>
          <a:ln w="63500">
            <a:solidFill>
              <a:schemeClr val="accent3"/>
            </a:solid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sp>
        <p:nvSpPr>
          <p:cNvPr id="15" name="TextBox 2">
            <a:extLst>
              <a:ext uri="{FF2B5EF4-FFF2-40B4-BE49-F238E27FC236}">
                <a16:creationId xmlns:a16="http://schemas.microsoft.com/office/drawing/2014/main" id="{B4FF54F1-3F8E-C231-BC16-AF37965C5C67}"/>
              </a:ext>
            </a:extLst>
          </p:cNvPr>
          <p:cNvSpPr txBox="1"/>
          <p:nvPr/>
        </p:nvSpPr>
        <p:spPr>
          <a:xfrm>
            <a:off x="6166648" y="1951931"/>
            <a:ext cx="1883914" cy="369332"/>
          </a:xfrm>
          <a:prstGeom prst="rect">
            <a:avLst/>
          </a:prstGeom>
          <a:noFill/>
        </p:spPr>
        <p:txBody>
          <a:bodyPr wrap="none" rtlCol="0">
            <a:spAutoFit/>
          </a:bodyPr>
          <a:lstStyle/>
          <a:p>
            <a:r>
              <a:rPr lang="tr-TR" b="1" dirty="0">
                <a:solidFill>
                  <a:schemeClr val="accent4">
                    <a:lumMod val="75000"/>
                  </a:schemeClr>
                </a:solidFill>
              </a:rPr>
              <a:t>Politika Geliştirme</a:t>
            </a:r>
            <a:endParaRPr lang="en-US" b="1" dirty="0">
              <a:solidFill>
                <a:schemeClr val="accent4">
                  <a:lumMod val="75000"/>
                </a:schemeClr>
              </a:solidFill>
            </a:endParaRPr>
          </a:p>
        </p:txBody>
      </p:sp>
      <p:sp>
        <p:nvSpPr>
          <p:cNvPr id="16" name="TextBox 12">
            <a:extLst>
              <a:ext uri="{FF2B5EF4-FFF2-40B4-BE49-F238E27FC236}">
                <a16:creationId xmlns:a16="http://schemas.microsoft.com/office/drawing/2014/main" id="{13A88EDB-8655-6082-F9AA-491C414B6C68}"/>
              </a:ext>
            </a:extLst>
          </p:cNvPr>
          <p:cNvSpPr txBox="1"/>
          <p:nvPr/>
        </p:nvSpPr>
        <p:spPr>
          <a:xfrm>
            <a:off x="5157437" y="3445084"/>
            <a:ext cx="1865511" cy="369332"/>
          </a:xfrm>
          <a:prstGeom prst="rect">
            <a:avLst/>
          </a:prstGeom>
          <a:noFill/>
        </p:spPr>
        <p:txBody>
          <a:bodyPr wrap="none" rtlCol="0">
            <a:spAutoFit/>
          </a:bodyPr>
          <a:lstStyle/>
          <a:p>
            <a:r>
              <a:rPr lang="tr-TR" b="1" dirty="0">
                <a:solidFill>
                  <a:srgbClr val="002060"/>
                </a:solidFill>
              </a:rPr>
              <a:t>Strateji Geliştirme</a:t>
            </a:r>
            <a:endParaRPr lang="en-US" b="1" dirty="0">
              <a:solidFill>
                <a:srgbClr val="002060"/>
              </a:solidFill>
            </a:endParaRPr>
          </a:p>
        </p:txBody>
      </p:sp>
      <p:sp>
        <p:nvSpPr>
          <p:cNvPr id="17" name="TextBox 13">
            <a:extLst>
              <a:ext uri="{FF2B5EF4-FFF2-40B4-BE49-F238E27FC236}">
                <a16:creationId xmlns:a16="http://schemas.microsoft.com/office/drawing/2014/main" id="{6E5BB5C9-04C0-BD69-E1B5-22AC50FF1C81}"/>
              </a:ext>
            </a:extLst>
          </p:cNvPr>
          <p:cNvSpPr txBox="1"/>
          <p:nvPr/>
        </p:nvSpPr>
        <p:spPr>
          <a:xfrm>
            <a:off x="8405369" y="1824018"/>
            <a:ext cx="1502334" cy="646331"/>
          </a:xfrm>
          <a:prstGeom prst="rect">
            <a:avLst/>
          </a:prstGeom>
          <a:noFill/>
        </p:spPr>
        <p:txBody>
          <a:bodyPr wrap="none" rtlCol="0">
            <a:spAutoFit/>
          </a:bodyPr>
          <a:lstStyle/>
          <a:p>
            <a:r>
              <a:rPr lang="tr-TR" b="1" dirty="0">
                <a:solidFill>
                  <a:schemeClr val="accent2">
                    <a:lumMod val="75000"/>
                  </a:schemeClr>
                </a:solidFill>
              </a:rPr>
              <a:t>Genel Müdür </a:t>
            </a:r>
          </a:p>
          <a:p>
            <a:pPr algn="ctr"/>
            <a:r>
              <a:rPr lang="tr-TR" b="1" dirty="0">
                <a:solidFill>
                  <a:schemeClr val="accent2">
                    <a:lumMod val="75000"/>
                  </a:schemeClr>
                </a:solidFill>
              </a:rPr>
              <a:t>Seçme</a:t>
            </a:r>
            <a:endParaRPr lang="en-US" b="1" dirty="0">
              <a:solidFill>
                <a:schemeClr val="accent2">
                  <a:lumMod val="75000"/>
                </a:schemeClr>
              </a:solidFill>
            </a:endParaRPr>
          </a:p>
        </p:txBody>
      </p:sp>
      <p:sp>
        <p:nvSpPr>
          <p:cNvPr id="18" name="TextBox 15">
            <a:extLst>
              <a:ext uri="{FF2B5EF4-FFF2-40B4-BE49-F238E27FC236}">
                <a16:creationId xmlns:a16="http://schemas.microsoft.com/office/drawing/2014/main" id="{7670C45B-AFF7-8938-CA0E-3F7D5F184F5C}"/>
              </a:ext>
            </a:extLst>
          </p:cNvPr>
          <p:cNvSpPr txBox="1"/>
          <p:nvPr/>
        </p:nvSpPr>
        <p:spPr>
          <a:xfrm>
            <a:off x="9405715" y="3445936"/>
            <a:ext cx="1684948" cy="369332"/>
          </a:xfrm>
          <a:prstGeom prst="rect">
            <a:avLst/>
          </a:prstGeom>
          <a:noFill/>
        </p:spPr>
        <p:txBody>
          <a:bodyPr wrap="none" rtlCol="0">
            <a:spAutoFit/>
          </a:bodyPr>
          <a:lstStyle/>
          <a:p>
            <a:r>
              <a:rPr lang="tr-TR" b="1" dirty="0">
                <a:solidFill>
                  <a:schemeClr val="accent1"/>
                </a:solidFill>
              </a:rPr>
              <a:t>Kaynak Sağlama</a:t>
            </a:r>
            <a:endParaRPr lang="en-US" b="1" dirty="0">
              <a:solidFill>
                <a:schemeClr val="accent1"/>
              </a:solidFill>
            </a:endParaRPr>
          </a:p>
        </p:txBody>
      </p:sp>
      <p:sp>
        <p:nvSpPr>
          <p:cNvPr id="19" name="TextBox 17">
            <a:extLst>
              <a:ext uri="{FF2B5EF4-FFF2-40B4-BE49-F238E27FC236}">
                <a16:creationId xmlns:a16="http://schemas.microsoft.com/office/drawing/2014/main" id="{03B319D5-9281-52DE-88D0-CBC9534B6D6E}"/>
              </a:ext>
            </a:extLst>
          </p:cNvPr>
          <p:cNvSpPr txBox="1"/>
          <p:nvPr/>
        </p:nvSpPr>
        <p:spPr>
          <a:xfrm>
            <a:off x="7231339" y="3445937"/>
            <a:ext cx="1986441" cy="646331"/>
          </a:xfrm>
          <a:prstGeom prst="rect">
            <a:avLst/>
          </a:prstGeom>
          <a:noFill/>
        </p:spPr>
        <p:txBody>
          <a:bodyPr wrap="none" rtlCol="0">
            <a:spAutoFit/>
          </a:bodyPr>
          <a:lstStyle/>
          <a:p>
            <a:r>
              <a:rPr lang="tr-TR" b="1" dirty="0"/>
              <a:t>YÖNETİM KURULU</a:t>
            </a:r>
          </a:p>
          <a:p>
            <a:r>
              <a:rPr lang="tr-TR" b="1" dirty="0"/>
              <a:t>MÜTEVELLİ HEYETİ</a:t>
            </a:r>
            <a:endParaRPr lang="en-US" b="1" dirty="0"/>
          </a:p>
        </p:txBody>
      </p:sp>
      <p:sp>
        <p:nvSpPr>
          <p:cNvPr id="20" name="TextBox 20">
            <a:extLst>
              <a:ext uri="{FF2B5EF4-FFF2-40B4-BE49-F238E27FC236}">
                <a16:creationId xmlns:a16="http://schemas.microsoft.com/office/drawing/2014/main" id="{BC687FD3-84C9-B003-EE69-174FAE54AB53}"/>
              </a:ext>
            </a:extLst>
          </p:cNvPr>
          <p:cNvSpPr txBox="1"/>
          <p:nvPr/>
        </p:nvSpPr>
        <p:spPr>
          <a:xfrm>
            <a:off x="8483115" y="5284952"/>
            <a:ext cx="1329210" cy="369332"/>
          </a:xfrm>
          <a:prstGeom prst="rect">
            <a:avLst/>
          </a:prstGeom>
          <a:noFill/>
        </p:spPr>
        <p:txBody>
          <a:bodyPr wrap="none" rtlCol="0">
            <a:spAutoFit/>
          </a:bodyPr>
          <a:lstStyle/>
          <a:p>
            <a:r>
              <a:rPr lang="tr-TR" b="1" dirty="0">
                <a:solidFill>
                  <a:schemeClr val="accent6">
                    <a:lumMod val="75000"/>
                  </a:schemeClr>
                </a:solidFill>
              </a:rPr>
              <a:t>Danışmanlık</a:t>
            </a:r>
            <a:endParaRPr lang="en-US" b="1" dirty="0">
              <a:solidFill>
                <a:schemeClr val="accent6">
                  <a:lumMod val="75000"/>
                </a:schemeClr>
              </a:solidFill>
            </a:endParaRPr>
          </a:p>
        </p:txBody>
      </p:sp>
      <p:sp>
        <p:nvSpPr>
          <p:cNvPr id="21" name="TextBox 21">
            <a:extLst>
              <a:ext uri="{FF2B5EF4-FFF2-40B4-BE49-F238E27FC236}">
                <a16:creationId xmlns:a16="http://schemas.microsoft.com/office/drawing/2014/main" id="{79784F13-308C-C454-393E-C622986FB978}"/>
              </a:ext>
            </a:extLst>
          </p:cNvPr>
          <p:cNvSpPr txBox="1"/>
          <p:nvPr/>
        </p:nvSpPr>
        <p:spPr>
          <a:xfrm>
            <a:off x="6510120" y="5279203"/>
            <a:ext cx="1132361" cy="369332"/>
          </a:xfrm>
          <a:prstGeom prst="rect">
            <a:avLst/>
          </a:prstGeom>
          <a:noFill/>
        </p:spPr>
        <p:txBody>
          <a:bodyPr wrap="none" rtlCol="0">
            <a:spAutoFit/>
          </a:bodyPr>
          <a:lstStyle/>
          <a:p>
            <a:r>
              <a:rPr lang="tr-TR" b="1" dirty="0">
                <a:solidFill>
                  <a:schemeClr val="accent3"/>
                </a:solidFill>
              </a:rPr>
              <a:t>Temsilcilik</a:t>
            </a:r>
            <a:endParaRPr lang="en-US" b="1" dirty="0">
              <a:solidFill>
                <a:schemeClr val="accent3"/>
              </a:solidFill>
            </a:endParaRPr>
          </a:p>
        </p:txBody>
      </p:sp>
      <p:cxnSp>
        <p:nvCxnSpPr>
          <p:cNvPr id="22" name="Düz Bağlayıcı 21">
            <a:extLst>
              <a:ext uri="{FF2B5EF4-FFF2-40B4-BE49-F238E27FC236}">
                <a16:creationId xmlns:a16="http://schemas.microsoft.com/office/drawing/2014/main" id="{26D43D0A-C192-0843-3736-1C1EF5D92A02}"/>
              </a:ext>
            </a:extLst>
          </p:cNvPr>
          <p:cNvCxnSpPr/>
          <p:nvPr/>
        </p:nvCxnSpPr>
        <p:spPr>
          <a:xfrm>
            <a:off x="9168740" y="4131266"/>
            <a:ext cx="1055844" cy="608014"/>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0260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377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üyeleri: yönetim kurulunun stratejik görevleri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10730204" y="747711"/>
            <a:ext cx="146179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28</a:t>
            </a:fld>
            <a:endParaRPr lang="en-US" dirty="0"/>
          </a:p>
        </p:txBody>
      </p:sp>
      <p:sp>
        <p:nvSpPr>
          <p:cNvPr id="7" name="Metin kutusu 6">
            <a:extLst>
              <a:ext uri="{FF2B5EF4-FFF2-40B4-BE49-F238E27FC236}">
                <a16:creationId xmlns:a16="http://schemas.microsoft.com/office/drawing/2014/main" id="{95C166BC-540A-DD30-D6F2-001546A5EF90}"/>
              </a:ext>
            </a:extLst>
          </p:cNvPr>
          <p:cNvSpPr txBox="1"/>
          <p:nvPr/>
        </p:nvSpPr>
        <p:spPr>
          <a:xfrm>
            <a:off x="3348135" y="2547480"/>
            <a:ext cx="7875037" cy="3139321"/>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mj-lt"/>
              </a:rPr>
              <a:t>Toplumun ve paydaşların beklenti ve gereksinimlerini karşılayacak şekilde kurumun misyon, vizyon ve değerlerini belirlemek ve kararlaştırmak,</a:t>
            </a:r>
          </a:p>
          <a:p>
            <a:pPr marL="285750" indent="-285750">
              <a:buFont typeface="Arial" panose="020B0604020202020204" pitchFamily="34" charset="0"/>
              <a:buChar char="•"/>
            </a:pPr>
            <a:r>
              <a:rPr lang="tr-TR" dirty="0">
                <a:latin typeface="+mj-lt"/>
              </a:rPr>
              <a:t>Kurumun misyon ve vizyonunu gerçekleştirmesini kolaylaştıran stratejik planı geliştirmek ve onaylamak</a:t>
            </a:r>
          </a:p>
          <a:p>
            <a:pPr marL="285750" indent="-285750">
              <a:buFont typeface="Arial" panose="020B0604020202020204" pitchFamily="34" charset="0"/>
              <a:buChar char="•"/>
            </a:pPr>
            <a:r>
              <a:rPr lang="tr-TR" dirty="0">
                <a:latin typeface="+mj-lt"/>
              </a:rPr>
              <a:t>Kurum faaliyetlerinin stratejik plan ve hedeflerle tutarlı/uyumlu olmasını sağlamak.</a:t>
            </a:r>
          </a:p>
          <a:p>
            <a:pPr marL="285750" indent="-285750">
              <a:buFont typeface="Arial" panose="020B0604020202020204" pitchFamily="34" charset="0"/>
              <a:buChar char="•"/>
            </a:pPr>
            <a:r>
              <a:rPr lang="tr-TR" dirty="0">
                <a:latin typeface="+mj-lt"/>
              </a:rPr>
              <a:t>Strateji uygulamalarının nasıl ilerlediğini anlamak için düzenli toplantılar yapmak ve ilerleme raporlarını incelemek,</a:t>
            </a:r>
          </a:p>
          <a:p>
            <a:pPr marL="285750" indent="-285750">
              <a:buFont typeface="Arial" panose="020B0604020202020204" pitchFamily="34" charset="0"/>
              <a:buChar char="•"/>
            </a:pPr>
            <a:r>
              <a:rPr lang="tr-TR" dirty="0">
                <a:latin typeface="+mj-lt"/>
              </a:rPr>
              <a:t>Stratejik plan ve kurumun misyon, vizyon ve değerleriyle uyumlu kararlar almak ve alınmasını sağlamak</a:t>
            </a:r>
          </a:p>
          <a:p>
            <a:pPr marL="285750" indent="-285750">
              <a:buFont typeface="Arial" panose="020B0604020202020204" pitchFamily="34" charset="0"/>
              <a:buChar char="•"/>
            </a:pPr>
            <a:r>
              <a:rPr lang="tr-TR" dirty="0">
                <a:latin typeface="+mj-lt"/>
              </a:rPr>
              <a:t>Periyodik olarak stratejik planları gözden geçirmek.</a:t>
            </a:r>
          </a:p>
        </p:txBody>
      </p:sp>
      <p:sp>
        <p:nvSpPr>
          <p:cNvPr id="3" name="Rectangle 39">
            <a:extLst>
              <a:ext uri="{FF2B5EF4-FFF2-40B4-BE49-F238E27FC236}">
                <a16:creationId xmlns:a16="http://schemas.microsoft.com/office/drawing/2014/main" id="{F925B745-022E-1344-764B-AE24ED933201}"/>
              </a:ext>
            </a:extLst>
          </p:cNvPr>
          <p:cNvSpPr/>
          <p:nvPr/>
        </p:nvSpPr>
        <p:spPr>
          <a:xfrm>
            <a:off x="3275105" y="2664507"/>
            <a:ext cx="73030" cy="285921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60053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377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üyeleri: Genel müdür (CEO)</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10730204" y="747711"/>
            <a:ext cx="146179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29</a:t>
            </a:fld>
            <a:endParaRPr lang="en-US" dirty="0"/>
          </a:p>
        </p:txBody>
      </p:sp>
      <p:sp>
        <p:nvSpPr>
          <p:cNvPr id="3" name="Metin kutusu 2">
            <a:extLst>
              <a:ext uri="{FF2B5EF4-FFF2-40B4-BE49-F238E27FC236}">
                <a16:creationId xmlns:a16="http://schemas.microsoft.com/office/drawing/2014/main" id="{B9FF5515-98FE-9B23-DB22-2CC20BF191E7}"/>
              </a:ext>
            </a:extLst>
          </p:cNvPr>
          <p:cNvSpPr txBox="1"/>
          <p:nvPr/>
        </p:nvSpPr>
        <p:spPr>
          <a:xfrm>
            <a:off x="5701004" y="2999084"/>
            <a:ext cx="5760098" cy="2308324"/>
          </a:xfrm>
          <a:prstGeom prst="rect">
            <a:avLst/>
          </a:prstGeom>
          <a:noFill/>
        </p:spPr>
        <p:txBody>
          <a:bodyPr wrap="square" rtlCol="0">
            <a:spAutoFit/>
          </a:bodyPr>
          <a:lstStyle/>
          <a:p>
            <a:r>
              <a:rPr lang="tr-TR" dirty="0">
                <a:latin typeface="+mj-lt"/>
              </a:rPr>
              <a:t>Genel müdür, yönetim kurulundan aldığı yetkiyle sağlık kurumunun tüm faaliyetlerini yönetmekle görevli kişidir. Genel müdür bu görevlerini, yardımcıları ve başhekim, hemşirelik hizmetleri müdürü, finans müdürü gibi diğer yöneticilerle birlikte çalışarak yerine getirir.</a:t>
            </a:r>
          </a:p>
          <a:p>
            <a:endParaRPr lang="tr-TR" dirty="0">
              <a:latin typeface="+mj-lt"/>
            </a:endParaRPr>
          </a:p>
          <a:p>
            <a:r>
              <a:rPr lang="tr-TR" dirty="0">
                <a:latin typeface="+mj-lt"/>
              </a:rPr>
              <a:t>Genel müdür, stratejik yönetim sürecinde liderlik rolünü oynar.</a:t>
            </a:r>
          </a:p>
        </p:txBody>
      </p:sp>
      <p:sp>
        <p:nvSpPr>
          <p:cNvPr id="4" name="Rectangle 39">
            <a:extLst>
              <a:ext uri="{FF2B5EF4-FFF2-40B4-BE49-F238E27FC236}">
                <a16:creationId xmlns:a16="http://schemas.microsoft.com/office/drawing/2014/main" id="{4C67A88C-47C6-7870-6AEC-BF29497CEEB0}"/>
              </a:ext>
            </a:extLst>
          </p:cNvPr>
          <p:cNvSpPr/>
          <p:nvPr/>
        </p:nvSpPr>
        <p:spPr>
          <a:xfrm>
            <a:off x="5541314" y="3055071"/>
            <a:ext cx="57053" cy="2179406"/>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4448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bir kaç basit soru</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3</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2" name="Rectangle 39">
            <a:extLst>
              <a:ext uri="{FF2B5EF4-FFF2-40B4-BE49-F238E27FC236}">
                <a16:creationId xmlns:a16="http://schemas.microsoft.com/office/drawing/2014/main" id="{74ABD719-F946-44DB-A02C-C34EB3C5A260}"/>
              </a:ext>
            </a:extLst>
          </p:cNvPr>
          <p:cNvSpPr/>
          <p:nvPr/>
        </p:nvSpPr>
        <p:spPr>
          <a:xfrm>
            <a:off x="5611529" y="2473692"/>
            <a:ext cx="57265" cy="28854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etin kutusu 2"/>
          <p:cNvSpPr txBox="1"/>
          <p:nvPr/>
        </p:nvSpPr>
        <p:spPr>
          <a:xfrm>
            <a:off x="5752630" y="2373565"/>
            <a:ext cx="4539874" cy="3139321"/>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Neden hastanelerin bir kısmı büyürken, diğerleri kapanmak zorunda kalıyor?</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Neden hastanelerin bir kısmı  SGK ile sözleşme yaparken, diğerleri sadece özel hastalara hizmet veriyor?</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Neden bazı hastaneler hastalardan %200 fark alırken, diğerleri daha düşük oranda fark alıyor?</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Aynı ilde faaliyette bulunan ve benzer özelliklere sahip sağlık kurumları arasında niçin performans farklılıkları ortaya çıkıyor?</a:t>
            </a:r>
          </a:p>
        </p:txBody>
      </p:sp>
    </p:spTree>
    <p:extLst>
      <p:ext uri="{BB962C8B-B14F-4D97-AF65-F5344CB8AC3E}">
        <p14:creationId xmlns:p14="http://schemas.microsoft.com/office/powerpoint/2010/main" val="2486944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377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üyeleri: Orta düzey yöneticilerin rolleri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10730204" y="747711"/>
            <a:ext cx="146179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11253457" y="6345172"/>
            <a:ext cx="436357" cy="365125"/>
          </a:xfrm>
        </p:spPr>
        <p:txBody>
          <a:bodyPr/>
          <a:lstStyle/>
          <a:p>
            <a:fld id="{585A37CE-56CC-4263-A743-6EA01FAEC455}" type="slidenum">
              <a:rPr lang="en-US" smtClean="0"/>
              <a:t>30</a:t>
            </a:fld>
            <a:endParaRPr lang="en-US" dirty="0"/>
          </a:p>
        </p:txBody>
      </p:sp>
      <p:grpSp>
        <p:nvGrpSpPr>
          <p:cNvPr id="7" name="Group 4248">
            <a:extLst>
              <a:ext uri="{FF2B5EF4-FFF2-40B4-BE49-F238E27FC236}">
                <a16:creationId xmlns:a16="http://schemas.microsoft.com/office/drawing/2014/main" id="{5B74A282-215A-96E1-DD68-0237FA64CC28}"/>
              </a:ext>
            </a:extLst>
          </p:cNvPr>
          <p:cNvGrpSpPr/>
          <p:nvPr/>
        </p:nvGrpSpPr>
        <p:grpSpPr>
          <a:xfrm>
            <a:off x="5355682" y="3013047"/>
            <a:ext cx="337351" cy="337351"/>
            <a:chOff x="4319972" y="3176972"/>
            <a:chExt cx="504056" cy="504056"/>
          </a:xfrm>
        </p:grpSpPr>
        <p:sp>
          <p:nvSpPr>
            <p:cNvPr id="9" name="Oval 8">
              <a:extLst>
                <a:ext uri="{FF2B5EF4-FFF2-40B4-BE49-F238E27FC236}">
                  <a16:creationId xmlns:a16="http://schemas.microsoft.com/office/drawing/2014/main" id="{1DEF3250-CD88-1F94-24CF-25AE976C7AD3}"/>
                </a:ext>
              </a:extLst>
            </p:cNvPr>
            <p:cNvSpPr/>
            <p:nvPr/>
          </p:nvSpPr>
          <p:spPr>
            <a:xfrm>
              <a:off x="4319972" y="3176972"/>
              <a:ext cx="504056" cy="504056"/>
            </a:xfrm>
            <a:prstGeom prst="ellipse">
              <a:avLst/>
            </a:prstGeom>
            <a:solidFill>
              <a:schemeClr val="accent2">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10" name="Oval 9">
              <a:extLst>
                <a:ext uri="{FF2B5EF4-FFF2-40B4-BE49-F238E27FC236}">
                  <a16:creationId xmlns:a16="http://schemas.microsoft.com/office/drawing/2014/main" id="{8B16FF41-DA09-58DA-FCBB-21915680AB10}"/>
                </a:ext>
              </a:extLst>
            </p:cNvPr>
            <p:cNvSpPr/>
            <p:nvPr/>
          </p:nvSpPr>
          <p:spPr>
            <a:xfrm>
              <a:off x="4418878" y="3275878"/>
              <a:ext cx="324000" cy="32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cxnSp>
        <p:nvCxnSpPr>
          <p:cNvPr id="11" name="Straight Connector 4251">
            <a:extLst>
              <a:ext uri="{FF2B5EF4-FFF2-40B4-BE49-F238E27FC236}">
                <a16:creationId xmlns:a16="http://schemas.microsoft.com/office/drawing/2014/main" id="{4005257D-23E8-F662-2EEB-5AD385AA597D}"/>
              </a:ext>
            </a:extLst>
          </p:cNvPr>
          <p:cNvCxnSpPr>
            <a:cxnSpLocks/>
          </p:cNvCxnSpPr>
          <p:nvPr/>
        </p:nvCxnSpPr>
        <p:spPr>
          <a:xfrm>
            <a:off x="950615" y="3179810"/>
            <a:ext cx="10302843" cy="0"/>
          </a:xfrm>
          <a:prstGeom prst="line">
            <a:avLst/>
          </a:prstGeom>
          <a:ln w="15875">
            <a:solidFill>
              <a:schemeClr val="tx1">
                <a:lumMod val="50000"/>
                <a:lumOff val="50000"/>
              </a:schemeClr>
            </a:solidFill>
            <a:headEnd type="oval"/>
            <a:tailEnd type="oval"/>
          </a:ln>
        </p:spPr>
        <p:style>
          <a:lnRef idx="1">
            <a:schemeClr val="accent1"/>
          </a:lnRef>
          <a:fillRef idx="0">
            <a:schemeClr val="accent1"/>
          </a:fillRef>
          <a:effectRef idx="0">
            <a:schemeClr val="accent1"/>
          </a:effectRef>
          <a:fontRef idx="minor">
            <a:schemeClr val="tx1"/>
          </a:fontRef>
        </p:style>
      </p:cxnSp>
      <p:grpSp>
        <p:nvGrpSpPr>
          <p:cNvPr id="12" name="Group 4252">
            <a:extLst>
              <a:ext uri="{FF2B5EF4-FFF2-40B4-BE49-F238E27FC236}">
                <a16:creationId xmlns:a16="http://schemas.microsoft.com/office/drawing/2014/main" id="{2BE5F33A-2EE4-0E86-7A3F-2AA5199926EB}"/>
              </a:ext>
            </a:extLst>
          </p:cNvPr>
          <p:cNvGrpSpPr/>
          <p:nvPr/>
        </p:nvGrpSpPr>
        <p:grpSpPr>
          <a:xfrm>
            <a:off x="2827080" y="3013047"/>
            <a:ext cx="337351" cy="337351"/>
            <a:chOff x="4319972" y="3176972"/>
            <a:chExt cx="504056" cy="504056"/>
          </a:xfrm>
        </p:grpSpPr>
        <p:sp>
          <p:nvSpPr>
            <p:cNvPr id="14" name="Oval 13">
              <a:extLst>
                <a:ext uri="{FF2B5EF4-FFF2-40B4-BE49-F238E27FC236}">
                  <a16:creationId xmlns:a16="http://schemas.microsoft.com/office/drawing/2014/main" id="{F5F2914C-456E-113F-C8F5-91BA61A003BF}"/>
                </a:ext>
              </a:extLst>
            </p:cNvPr>
            <p:cNvSpPr/>
            <p:nvPr/>
          </p:nvSpPr>
          <p:spPr>
            <a:xfrm>
              <a:off x="4319972" y="3176972"/>
              <a:ext cx="504056" cy="504056"/>
            </a:xfrm>
            <a:prstGeom prst="ellipse">
              <a:avLst/>
            </a:prstGeom>
            <a:solidFill>
              <a:schemeClr val="accent1">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15" name="Oval 14">
              <a:extLst>
                <a:ext uri="{FF2B5EF4-FFF2-40B4-BE49-F238E27FC236}">
                  <a16:creationId xmlns:a16="http://schemas.microsoft.com/office/drawing/2014/main" id="{2089E53E-9DE9-E8FA-4DE3-A3401DDF5A0F}"/>
                </a:ext>
              </a:extLst>
            </p:cNvPr>
            <p:cNvSpPr/>
            <p:nvPr/>
          </p:nvSpPr>
          <p:spPr>
            <a:xfrm>
              <a:off x="4418878" y="3275878"/>
              <a:ext cx="324000" cy="324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grpSp>
        <p:nvGrpSpPr>
          <p:cNvPr id="16" name="Group 4255">
            <a:extLst>
              <a:ext uri="{FF2B5EF4-FFF2-40B4-BE49-F238E27FC236}">
                <a16:creationId xmlns:a16="http://schemas.microsoft.com/office/drawing/2014/main" id="{2628F800-FC05-4332-716B-74DE9ED231E4}"/>
              </a:ext>
            </a:extLst>
          </p:cNvPr>
          <p:cNvGrpSpPr/>
          <p:nvPr/>
        </p:nvGrpSpPr>
        <p:grpSpPr>
          <a:xfrm>
            <a:off x="4091381" y="3013047"/>
            <a:ext cx="337351" cy="337351"/>
            <a:chOff x="4319972" y="3176972"/>
            <a:chExt cx="504056" cy="504056"/>
          </a:xfrm>
        </p:grpSpPr>
        <p:sp>
          <p:nvSpPr>
            <p:cNvPr id="17" name="Oval 16">
              <a:extLst>
                <a:ext uri="{FF2B5EF4-FFF2-40B4-BE49-F238E27FC236}">
                  <a16:creationId xmlns:a16="http://schemas.microsoft.com/office/drawing/2014/main" id="{816FC298-FE54-2F62-017A-D6D944DFB1DF}"/>
                </a:ext>
              </a:extLst>
            </p:cNvPr>
            <p:cNvSpPr/>
            <p:nvPr/>
          </p:nvSpPr>
          <p:spPr>
            <a:xfrm>
              <a:off x="4319972" y="3176972"/>
              <a:ext cx="504056" cy="504056"/>
            </a:xfrm>
            <a:prstGeom prst="ellipse">
              <a:avLst/>
            </a:prstGeom>
            <a:solidFill>
              <a:schemeClr val="accent2">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18" name="Oval 17">
              <a:extLst>
                <a:ext uri="{FF2B5EF4-FFF2-40B4-BE49-F238E27FC236}">
                  <a16:creationId xmlns:a16="http://schemas.microsoft.com/office/drawing/2014/main" id="{B588EE34-A600-FFA4-6917-D5E552DA6871}"/>
                </a:ext>
              </a:extLst>
            </p:cNvPr>
            <p:cNvSpPr/>
            <p:nvPr/>
          </p:nvSpPr>
          <p:spPr>
            <a:xfrm>
              <a:off x="4418878" y="3275878"/>
              <a:ext cx="324000" cy="324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grpSp>
        <p:nvGrpSpPr>
          <p:cNvPr id="19" name="Group 4258">
            <a:extLst>
              <a:ext uri="{FF2B5EF4-FFF2-40B4-BE49-F238E27FC236}">
                <a16:creationId xmlns:a16="http://schemas.microsoft.com/office/drawing/2014/main" id="{7D528205-8F51-8DD6-A454-DBE7C98EB9B0}"/>
              </a:ext>
            </a:extLst>
          </p:cNvPr>
          <p:cNvGrpSpPr/>
          <p:nvPr/>
        </p:nvGrpSpPr>
        <p:grpSpPr>
          <a:xfrm>
            <a:off x="1551496" y="3009950"/>
            <a:ext cx="337351" cy="337351"/>
            <a:chOff x="4319972" y="3176972"/>
            <a:chExt cx="504056" cy="504056"/>
          </a:xfrm>
        </p:grpSpPr>
        <p:sp>
          <p:nvSpPr>
            <p:cNvPr id="20" name="Oval 19">
              <a:extLst>
                <a:ext uri="{FF2B5EF4-FFF2-40B4-BE49-F238E27FC236}">
                  <a16:creationId xmlns:a16="http://schemas.microsoft.com/office/drawing/2014/main" id="{2CFEED4E-0B4E-A4AC-1726-37094AC67862}"/>
                </a:ext>
              </a:extLst>
            </p:cNvPr>
            <p:cNvSpPr/>
            <p:nvPr/>
          </p:nvSpPr>
          <p:spPr>
            <a:xfrm>
              <a:off x="4319972" y="3176972"/>
              <a:ext cx="504056" cy="504056"/>
            </a:xfrm>
            <a:prstGeom prst="ellipse">
              <a:avLst/>
            </a:prstGeom>
            <a:solidFill>
              <a:schemeClr val="accent1">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21" name="Oval 20">
              <a:extLst>
                <a:ext uri="{FF2B5EF4-FFF2-40B4-BE49-F238E27FC236}">
                  <a16:creationId xmlns:a16="http://schemas.microsoft.com/office/drawing/2014/main" id="{1F1E5C8C-E791-60D2-BBA6-9FBEE472CED5}"/>
                </a:ext>
              </a:extLst>
            </p:cNvPr>
            <p:cNvSpPr/>
            <p:nvPr/>
          </p:nvSpPr>
          <p:spPr>
            <a:xfrm>
              <a:off x="4418878" y="3275878"/>
              <a:ext cx="324000" cy="324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grpSp>
        <p:nvGrpSpPr>
          <p:cNvPr id="22" name="Group 4261">
            <a:extLst>
              <a:ext uri="{FF2B5EF4-FFF2-40B4-BE49-F238E27FC236}">
                <a16:creationId xmlns:a16="http://schemas.microsoft.com/office/drawing/2014/main" id="{5FDD6912-1930-6FEB-6D52-91CC8D51C7F1}"/>
              </a:ext>
            </a:extLst>
          </p:cNvPr>
          <p:cNvGrpSpPr/>
          <p:nvPr/>
        </p:nvGrpSpPr>
        <p:grpSpPr>
          <a:xfrm>
            <a:off x="6619983" y="3013047"/>
            <a:ext cx="337351" cy="337351"/>
            <a:chOff x="4319972" y="3176972"/>
            <a:chExt cx="504056" cy="504056"/>
          </a:xfrm>
        </p:grpSpPr>
        <p:sp>
          <p:nvSpPr>
            <p:cNvPr id="23" name="Oval 22">
              <a:extLst>
                <a:ext uri="{FF2B5EF4-FFF2-40B4-BE49-F238E27FC236}">
                  <a16:creationId xmlns:a16="http://schemas.microsoft.com/office/drawing/2014/main" id="{3FEB445C-BA27-D9FF-BD4A-92C4BDF3EB7E}"/>
                </a:ext>
              </a:extLst>
            </p:cNvPr>
            <p:cNvSpPr/>
            <p:nvPr/>
          </p:nvSpPr>
          <p:spPr>
            <a:xfrm>
              <a:off x="4319972" y="3176972"/>
              <a:ext cx="504056" cy="504056"/>
            </a:xfrm>
            <a:prstGeom prst="ellipse">
              <a:avLst/>
            </a:prstGeom>
            <a:solidFill>
              <a:schemeClr val="accent3">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24" name="Oval 23">
              <a:extLst>
                <a:ext uri="{FF2B5EF4-FFF2-40B4-BE49-F238E27FC236}">
                  <a16:creationId xmlns:a16="http://schemas.microsoft.com/office/drawing/2014/main" id="{2A5C871E-CDE8-BD1C-AFF3-E2713CDB8E5F}"/>
                </a:ext>
              </a:extLst>
            </p:cNvPr>
            <p:cNvSpPr/>
            <p:nvPr/>
          </p:nvSpPr>
          <p:spPr>
            <a:xfrm>
              <a:off x="4418878" y="3275878"/>
              <a:ext cx="324000" cy="324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grpSp>
        <p:nvGrpSpPr>
          <p:cNvPr id="25" name="Group 4264">
            <a:extLst>
              <a:ext uri="{FF2B5EF4-FFF2-40B4-BE49-F238E27FC236}">
                <a16:creationId xmlns:a16="http://schemas.microsoft.com/office/drawing/2014/main" id="{D29E31AC-85E2-DCE6-C2F0-0AC088E7CC8F}"/>
              </a:ext>
            </a:extLst>
          </p:cNvPr>
          <p:cNvGrpSpPr/>
          <p:nvPr/>
        </p:nvGrpSpPr>
        <p:grpSpPr>
          <a:xfrm>
            <a:off x="7884284" y="3013047"/>
            <a:ext cx="337351" cy="337351"/>
            <a:chOff x="4319972" y="3176972"/>
            <a:chExt cx="504056" cy="504056"/>
          </a:xfrm>
        </p:grpSpPr>
        <p:sp>
          <p:nvSpPr>
            <p:cNvPr id="26" name="Oval 25">
              <a:extLst>
                <a:ext uri="{FF2B5EF4-FFF2-40B4-BE49-F238E27FC236}">
                  <a16:creationId xmlns:a16="http://schemas.microsoft.com/office/drawing/2014/main" id="{10C2452F-9320-8AFE-AE85-A4C443373914}"/>
                </a:ext>
              </a:extLst>
            </p:cNvPr>
            <p:cNvSpPr/>
            <p:nvPr/>
          </p:nvSpPr>
          <p:spPr>
            <a:xfrm>
              <a:off x="4319972" y="3176972"/>
              <a:ext cx="504056" cy="504056"/>
            </a:xfrm>
            <a:prstGeom prst="ellipse">
              <a:avLst/>
            </a:prstGeom>
            <a:solidFill>
              <a:schemeClr val="accent3">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27" name="Oval 26">
              <a:extLst>
                <a:ext uri="{FF2B5EF4-FFF2-40B4-BE49-F238E27FC236}">
                  <a16:creationId xmlns:a16="http://schemas.microsoft.com/office/drawing/2014/main" id="{17A734F1-26EF-381E-730B-02DA01FABA99}"/>
                </a:ext>
              </a:extLst>
            </p:cNvPr>
            <p:cNvSpPr/>
            <p:nvPr/>
          </p:nvSpPr>
          <p:spPr>
            <a:xfrm>
              <a:off x="4418878" y="3275878"/>
              <a:ext cx="324000" cy="324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grpSp>
        <p:nvGrpSpPr>
          <p:cNvPr id="28" name="Group 4267">
            <a:extLst>
              <a:ext uri="{FF2B5EF4-FFF2-40B4-BE49-F238E27FC236}">
                <a16:creationId xmlns:a16="http://schemas.microsoft.com/office/drawing/2014/main" id="{91C97F5C-AFD2-D1D3-83DA-E6611E5EF33A}"/>
              </a:ext>
            </a:extLst>
          </p:cNvPr>
          <p:cNvGrpSpPr/>
          <p:nvPr/>
        </p:nvGrpSpPr>
        <p:grpSpPr>
          <a:xfrm>
            <a:off x="9148585" y="3013047"/>
            <a:ext cx="337351" cy="337351"/>
            <a:chOff x="4319972" y="3176972"/>
            <a:chExt cx="504056" cy="504056"/>
          </a:xfrm>
        </p:grpSpPr>
        <p:sp>
          <p:nvSpPr>
            <p:cNvPr id="29" name="Oval 28">
              <a:extLst>
                <a:ext uri="{FF2B5EF4-FFF2-40B4-BE49-F238E27FC236}">
                  <a16:creationId xmlns:a16="http://schemas.microsoft.com/office/drawing/2014/main" id="{14E9AC40-A01F-A5C6-7355-0327686FF754}"/>
                </a:ext>
              </a:extLst>
            </p:cNvPr>
            <p:cNvSpPr/>
            <p:nvPr/>
          </p:nvSpPr>
          <p:spPr>
            <a:xfrm>
              <a:off x="4319972" y="3176972"/>
              <a:ext cx="504056" cy="504056"/>
            </a:xfrm>
            <a:prstGeom prst="ellipse">
              <a:avLst/>
            </a:prstGeom>
            <a:solidFill>
              <a:schemeClr val="accent6">
                <a:lumMod val="50000"/>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30" name="Oval 29">
              <a:extLst>
                <a:ext uri="{FF2B5EF4-FFF2-40B4-BE49-F238E27FC236}">
                  <a16:creationId xmlns:a16="http://schemas.microsoft.com/office/drawing/2014/main" id="{6AEABC1C-7AE0-67C3-B780-2E9D874051FA}"/>
                </a:ext>
              </a:extLst>
            </p:cNvPr>
            <p:cNvSpPr/>
            <p:nvPr/>
          </p:nvSpPr>
          <p:spPr>
            <a:xfrm>
              <a:off x="4418878" y="3275878"/>
              <a:ext cx="324000" cy="3240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grpSp>
        <p:nvGrpSpPr>
          <p:cNvPr id="34" name="Group 4273">
            <a:extLst>
              <a:ext uri="{FF2B5EF4-FFF2-40B4-BE49-F238E27FC236}">
                <a16:creationId xmlns:a16="http://schemas.microsoft.com/office/drawing/2014/main" id="{4A729EA9-95E7-E5AF-04CE-6CF31EAC45FF}"/>
              </a:ext>
            </a:extLst>
          </p:cNvPr>
          <p:cNvGrpSpPr/>
          <p:nvPr/>
        </p:nvGrpSpPr>
        <p:grpSpPr>
          <a:xfrm>
            <a:off x="6772916" y="3566420"/>
            <a:ext cx="1288488" cy="657364"/>
            <a:chOff x="3684730" y="4077072"/>
            <a:chExt cx="2040484" cy="657364"/>
          </a:xfrm>
        </p:grpSpPr>
        <p:cxnSp>
          <p:nvCxnSpPr>
            <p:cNvPr id="35" name="Straight Connector 4274">
              <a:extLst>
                <a:ext uri="{FF2B5EF4-FFF2-40B4-BE49-F238E27FC236}">
                  <a16:creationId xmlns:a16="http://schemas.microsoft.com/office/drawing/2014/main" id="{C36A8CF0-2F5E-2DD0-0DB4-F57BFD4E618F}"/>
                </a:ext>
              </a:extLst>
            </p:cNvPr>
            <p:cNvCxnSpPr/>
            <p:nvPr/>
          </p:nvCxnSpPr>
          <p:spPr>
            <a:xfrm>
              <a:off x="3684730" y="4077072"/>
              <a:ext cx="0" cy="65736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6" name="Straight Connector 4275">
              <a:extLst>
                <a:ext uri="{FF2B5EF4-FFF2-40B4-BE49-F238E27FC236}">
                  <a16:creationId xmlns:a16="http://schemas.microsoft.com/office/drawing/2014/main" id="{53B0B134-0163-BC76-3FF6-10FA210C7F8D}"/>
                </a:ext>
              </a:extLst>
            </p:cNvPr>
            <p:cNvCxnSpPr/>
            <p:nvPr/>
          </p:nvCxnSpPr>
          <p:spPr>
            <a:xfrm flipH="1">
              <a:off x="3684730" y="4734436"/>
              <a:ext cx="2040484"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7" name="Straight Connector 4276">
              <a:extLst>
                <a:ext uri="{FF2B5EF4-FFF2-40B4-BE49-F238E27FC236}">
                  <a16:creationId xmlns:a16="http://schemas.microsoft.com/office/drawing/2014/main" id="{3E0B1CFC-CD55-D603-FFC2-75FA6A0E3E12}"/>
                </a:ext>
              </a:extLst>
            </p:cNvPr>
            <p:cNvCxnSpPr/>
            <p:nvPr/>
          </p:nvCxnSpPr>
          <p:spPr>
            <a:xfrm>
              <a:off x="5725214" y="4077072"/>
              <a:ext cx="0" cy="65736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38" name="Group 4277">
            <a:extLst>
              <a:ext uri="{FF2B5EF4-FFF2-40B4-BE49-F238E27FC236}">
                <a16:creationId xmlns:a16="http://schemas.microsoft.com/office/drawing/2014/main" id="{E4DC3A9F-9937-CCB8-A560-A496F86365BE}"/>
              </a:ext>
            </a:extLst>
          </p:cNvPr>
          <p:cNvGrpSpPr/>
          <p:nvPr/>
        </p:nvGrpSpPr>
        <p:grpSpPr>
          <a:xfrm>
            <a:off x="9340912" y="3566420"/>
            <a:ext cx="1261769" cy="657364"/>
            <a:chOff x="3684730" y="4077072"/>
            <a:chExt cx="1025186" cy="657364"/>
          </a:xfrm>
        </p:grpSpPr>
        <p:cxnSp>
          <p:nvCxnSpPr>
            <p:cNvPr id="39" name="Straight Connector 4278">
              <a:extLst>
                <a:ext uri="{FF2B5EF4-FFF2-40B4-BE49-F238E27FC236}">
                  <a16:creationId xmlns:a16="http://schemas.microsoft.com/office/drawing/2014/main" id="{D479411C-8255-2C1F-37E3-923470EC1DB5}"/>
                </a:ext>
              </a:extLst>
            </p:cNvPr>
            <p:cNvCxnSpPr/>
            <p:nvPr/>
          </p:nvCxnSpPr>
          <p:spPr>
            <a:xfrm>
              <a:off x="3684730" y="4077072"/>
              <a:ext cx="0" cy="657364"/>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4279">
              <a:extLst>
                <a:ext uri="{FF2B5EF4-FFF2-40B4-BE49-F238E27FC236}">
                  <a16:creationId xmlns:a16="http://schemas.microsoft.com/office/drawing/2014/main" id="{F411B678-33E0-82DF-DF00-B85E59AB3384}"/>
                </a:ext>
              </a:extLst>
            </p:cNvPr>
            <p:cNvCxnSpPr/>
            <p:nvPr/>
          </p:nvCxnSpPr>
          <p:spPr>
            <a:xfrm flipH="1">
              <a:off x="3684730" y="4734436"/>
              <a:ext cx="1020242"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280">
              <a:extLst>
                <a:ext uri="{FF2B5EF4-FFF2-40B4-BE49-F238E27FC236}">
                  <a16:creationId xmlns:a16="http://schemas.microsoft.com/office/drawing/2014/main" id="{4DCFC672-0C9A-7AF2-DE54-828F17392389}"/>
                </a:ext>
              </a:extLst>
            </p:cNvPr>
            <p:cNvCxnSpPr/>
            <p:nvPr/>
          </p:nvCxnSpPr>
          <p:spPr>
            <a:xfrm>
              <a:off x="4709916" y="4077072"/>
              <a:ext cx="0" cy="657364"/>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sp>
        <p:nvSpPr>
          <p:cNvPr id="44" name="TextBox 4283">
            <a:extLst>
              <a:ext uri="{FF2B5EF4-FFF2-40B4-BE49-F238E27FC236}">
                <a16:creationId xmlns:a16="http://schemas.microsoft.com/office/drawing/2014/main" id="{CC5F8F6E-C5C3-A607-2610-7C057DB58334}"/>
              </a:ext>
            </a:extLst>
          </p:cNvPr>
          <p:cNvSpPr txBox="1"/>
          <p:nvPr/>
        </p:nvSpPr>
        <p:spPr>
          <a:xfrm>
            <a:off x="1279733" y="4761270"/>
            <a:ext cx="2050360" cy="830997"/>
          </a:xfrm>
          <a:prstGeom prst="rect">
            <a:avLst/>
          </a:prstGeom>
          <a:noFill/>
        </p:spPr>
        <p:txBody>
          <a:bodyPr wrap="square" lIns="0" rIns="0" rtlCol="0">
            <a:spAutoFit/>
          </a:bodyPr>
          <a:lstStyle/>
          <a:p>
            <a:pPr algn="ctr"/>
            <a:r>
              <a:rPr lang="tr-TR" altLang="ko-KR" sz="1600" dirty="0">
                <a:solidFill>
                  <a:schemeClr val="tx1">
                    <a:lumMod val="75000"/>
                    <a:lumOff val="25000"/>
                  </a:schemeClr>
                </a:solidFill>
              </a:rPr>
              <a:t>Üst düzey yöneticiler ile alt düzey yöneticiler arasında iletişimi sağlar.</a:t>
            </a:r>
            <a:endParaRPr lang="ko-KR" altLang="en-US" sz="1600" dirty="0">
              <a:solidFill>
                <a:schemeClr val="tx1">
                  <a:lumMod val="75000"/>
                  <a:lumOff val="25000"/>
                </a:schemeClr>
              </a:solidFill>
            </a:endParaRPr>
          </a:p>
        </p:txBody>
      </p:sp>
      <p:sp>
        <p:nvSpPr>
          <p:cNvPr id="45" name="Isosceles Triangle 4284">
            <a:extLst>
              <a:ext uri="{FF2B5EF4-FFF2-40B4-BE49-F238E27FC236}">
                <a16:creationId xmlns:a16="http://schemas.microsoft.com/office/drawing/2014/main" id="{DA7E084B-9B0E-F75F-51DD-BF562389BAD9}"/>
              </a:ext>
            </a:extLst>
          </p:cNvPr>
          <p:cNvSpPr/>
          <p:nvPr/>
        </p:nvSpPr>
        <p:spPr>
          <a:xfrm rot="10800000">
            <a:off x="4733797" y="4488407"/>
            <a:ext cx="257452" cy="221941"/>
          </a:xfrm>
          <a:prstGeom prst="triangle">
            <a:avLst/>
          </a:prstGeom>
          <a:solidFill>
            <a:schemeClr val="accent2"/>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48" name="TextBox 4287">
            <a:extLst>
              <a:ext uri="{FF2B5EF4-FFF2-40B4-BE49-F238E27FC236}">
                <a16:creationId xmlns:a16="http://schemas.microsoft.com/office/drawing/2014/main" id="{2A3679DF-BB90-4F70-3DB2-129395F2BB50}"/>
              </a:ext>
            </a:extLst>
          </p:cNvPr>
          <p:cNvSpPr txBox="1"/>
          <p:nvPr/>
        </p:nvSpPr>
        <p:spPr>
          <a:xfrm>
            <a:off x="6390987" y="4761270"/>
            <a:ext cx="2050360" cy="1077218"/>
          </a:xfrm>
          <a:prstGeom prst="rect">
            <a:avLst/>
          </a:prstGeom>
          <a:noFill/>
        </p:spPr>
        <p:txBody>
          <a:bodyPr wrap="square" lIns="0" rIns="0" rtlCol="0">
            <a:spAutoFit/>
          </a:bodyPr>
          <a:lstStyle/>
          <a:p>
            <a:pPr algn="ctr"/>
            <a:r>
              <a:rPr lang="tr-TR" altLang="ko-KR" sz="1600" dirty="0">
                <a:solidFill>
                  <a:schemeClr val="tx1">
                    <a:lumMod val="75000"/>
                    <a:lumOff val="25000"/>
                  </a:schemeClr>
                </a:solidFill>
              </a:rPr>
              <a:t>Tespit ettiği veya alt kademe yöneticiler arafından aktarılan problemleri çözümler</a:t>
            </a:r>
            <a:endParaRPr lang="ko-KR" altLang="en-US" sz="1600" dirty="0">
              <a:solidFill>
                <a:schemeClr val="tx1">
                  <a:lumMod val="75000"/>
                  <a:lumOff val="25000"/>
                </a:schemeClr>
              </a:solidFill>
            </a:endParaRPr>
          </a:p>
        </p:txBody>
      </p:sp>
      <p:sp>
        <p:nvSpPr>
          <p:cNvPr id="49" name="Isosceles Triangle 4288">
            <a:extLst>
              <a:ext uri="{FF2B5EF4-FFF2-40B4-BE49-F238E27FC236}">
                <a16:creationId xmlns:a16="http://schemas.microsoft.com/office/drawing/2014/main" id="{802F7592-4008-75D7-DAB0-CF67944CF68F}"/>
              </a:ext>
            </a:extLst>
          </p:cNvPr>
          <p:cNvSpPr/>
          <p:nvPr/>
        </p:nvSpPr>
        <p:spPr>
          <a:xfrm rot="10800000">
            <a:off x="7288434" y="4488406"/>
            <a:ext cx="257452" cy="221941"/>
          </a:xfrm>
          <a:prstGeom prst="triangle">
            <a:avLst/>
          </a:prstGeom>
          <a:solidFill>
            <a:schemeClr val="accent3"/>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52" name="TextBox 4291">
            <a:extLst>
              <a:ext uri="{FF2B5EF4-FFF2-40B4-BE49-F238E27FC236}">
                <a16:creationId xmlns:a16="http://schemas.microsoft.com/office/drawing/2014/main" id="{6D3A44B0-F909-F40B-3B72-7BC769D29553}"/>
              </a:ext>
            </a:extLst>
          </p:cNvPr>
          <p:cNvSpPr txBox="1"/>
          <p:nvPr/>
        </p:nvSpPr>
        <p:spPr>
          <a:xfrm>
            <a:off x="8946615" y="4761270"/>
            <a:ext cx="2050360" cy="1323439"/>
          </a:xfrm>
          <a:prstGeom prst="rect">
            <a:avLst/>
          </a:prstGeom>
          <a:noFill/>
        </p:spPr>
        <p:txBody>
          <a:bodyPr wrap="square" lIns="0" rIns="0" rtlCol="0">
            <a:spAutoFit/>
          </a:bodyPr>
          <a:lstStyle/>
          <a:p>
            <a:pPr algn="ctr"/>
            <a:r>
              <a:rPr lang="tr-TR" altLang="ko-KR" sz="1600" dirty="0">
                <a:solidFill>
                  <a:schemeClr val="tx1">
                    <a:lumMod val="75000"/>
                    <a:lumOff val="25000"/>
                  </a:schemeClr>
                </a:solidFill>
              </a:rPr>
              <a:t>Kurumun gelişme alanlarını belirleyerek ve  yaratıcı çözümler üreterek  girişimci olarak davranır. </a:t>
            </a:r>
            <a:endParaRPr lang="ko-KR" altLang="en-US" sz="1600" dirty="0">
              <a:solidFill>
                <a:schemeClr val="tx1">
                  <a:lumMod val="75000"/>
                  <a:lumOff val="25000"/>
                </a:schemeClr>
              </a:solidFill>
            </a:endParaRPr>
          </a:p>
        </p:txBody>
      </p:sp>
      <p:sp>
        <p:nvSpPr>
          <p:cNvPr id="53" name="Isosceles Triangle 4292">
            <a:extLst>
              <a:ext uri="{FF2B5EF4-FFF2-40B4-BE49-F238E27FC236}">
                <a16:creationId xmlns:a16="http://schemas.microsoft.com/office/drawing/2014/main" id="{33D9DCE1-5C9B-AF77-76FA-D8C0A5CE8A6D}"/>
              </a:ext>
            </a:extLst>
          </p:cNvPr>
          <p:cNvSpPr/>
          <p:nvPr/>
        </p:nvSpPr>
        <p:spPr>
          <a:xfrm rot="10800000">
            <a:off x="9843070" y="4488406"/>
            <a:ext cx="257452" cy="221941"/>
          </a:xfrm>
          <a:prstGeom prst="triangle">
            <a:avLst/>
          </a:prstGeom>
          <a:solidFill>
            <a:schemeClr val="accent6">
              <a:lumMod val="50000"/>
            </a:schemeClr>
          </a:solidFill>
          <a:ln w="12700">
            <a:solidFill>
              <a:schemeClr val="accent6">
                <a:lumMod val="50000"/>
              </a:schemeClr>
            </a:soli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54" name="TextBox 4293">
            <a:extLst>
              <a:ext uri="{FF2B5EF4-FFF2-40B4-BE49-F238E27FC236}">
                <a16:creationId xmlns:a16="http://schemas.microsoft.com/office/drawing/2014/main" id="{CCC40718-F1E1-68EF-CA9C-EBFF3AD200DC}"/>
              </a:ext>
            </a:extLst>
          </p:cNvPr>
          <p:cNvSpPr txBox="1"/>
          <p:nvPr/>
        </p:nvSpPr>
        <p:spPr>
          <a:xfrm>
            <a:off x="1286461" y="3472411"/>
            <a:ext cx="2044417" cy="369332"/>
          </a:xfrm>
          <a:prstGeom prst="rect">
            <a:avLst/>
          </a:prstGeom>
          <a:noFill/>
        </p:spPr>
        <p:txBody>
          <a:bodyPr wrap="square" lIns="0" rIns="0" rtlCol="0">
            <a:spAutoFit/>
          </a:bodyPr>
          <a:lstStyle/>
          <a:p>
            <a:pPr algn="ctr"/>
            <a:r>
              <a:rPr lang="tr-TR" altLang="ko-KR" b="1" dirty="0">
                <a:solidFill>
                  <a:schemeClr val="accent1"/>
                </a:solidFill>
                <a:cs typeface="Calibri" pitchFamily="34" charset="0"/>
              </a:rPr>
              <a:t>İletişim</a:t>
            </a:r>
            <a:endParaRPr lang="ko-KR" altLang="en-US" b="1" dirty="0">
              <a:solidFill>
                <a:schemeClr val="accent1"/>
              </a:solidFill>
              <a:cs typeface="Calibri" pitchFamily="34" charset="0"/>
            </a:endParaRPr>
          </a:p>
        </p:txBody>
      </p:sp>
      <p:sp>
        <p:nvSpPr>
          <p:cNvPr id="55" name="Isosceles Triangle 4294">
            <a:extLst>
              <a:ext uri="{FF2B5EF4-FFF2-40B4-BE49-F238E27FC236}">
                <a16:creationId xmlns:a16="http://schemas.microsoft.com/office/drawing/2014/main" id="{3E393370-B18A-87E6-367F-D38077ABD085}"/>
              </a:ext>
            </a:extLst>
          </p:cNvPr>
          <p:cNvSpPr/>
          <p:nvPr/>
        </p:nvSpPr>
        <p:spPr>
          <a:xfrm rot="10800000">
            <a:off x="2179160" y="4488407"/>
            <a:ext cx="257452" cy="221941"/>
          </a:xfrm>
          <a:prstGeom prst="triangle">
            <a:avLst/>
          </a:prstGeom>
          <a:solidFill>
            <a:schemeClr val="accent1"/>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nvGrpSpPr>
          <p:cNvPr id="56" name="Group 4295">
            <a:extLst>
              <a:ext uri="{FF2B5EF4-FFF2-40B4-BE49-F238E27FC236}">
                <a16:creationId xmlns:a16="http://schemas.microsoft.com/office/drawing/2014/main" id="{88FDCCC7-1842-96A9-F903-C72ED35CA9A6}"/>
              </a:ext>
            </a:extLst>
          </p:cNvPr>
          <p:cNvGrpSpPr/>
          <p:nvPr/>
        </p:nvGrpSpPr>
        <p:grpSpPr>
          <a:xfrm>
            <a:off x="1663641" y="3566420"/>
            <a:ext cx="1288488" cy="657364"/>
            <a:chOff x="3684730" y="4077072"/>
            <a:chExt cx="2040484" cy="657364"/>
          </a:xfrm>
        </p:grpSpPr>
        <p:cxnSp>
          <p:nvCxnSpPr>
            <p:cNvPr id="57" name="Straight Connector 4296">
              <a:extLst>
                <a:ext uri="{FF2B5EF4-FFF2-40B4-BE49-F238E27FC236}">
                  <a16:creationId xmlns:a16="http://schemas.microsoft.com/office/drawing/2014/main" id="{46CFAFCD-F6A8-1C25-C779-4E8ED0B21272}"/>
                </a:ext>
              </a:extLst>
            </p:cNvPr>
            <p:cNvCxnSpPr/>
            <p:nvPr/>
          </p:nvCxnSpPr>
          <p:spPr>
            <a:xfrm>
              <a:off x="3684730" y="4077072"/>
              <a:ext cx="0" cy="6573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Straight Connector 4297">
              <a:extLst>
                <a:ext uri="{FF2B5EF4-FFF2-40B4-BE49-F238E27FC236}">
                  <a16:creationId xmlns:a16="http://schemas.microsoft.com/office/drawing/2014/main" id="{98EF60E0-8B81-F2AA-13B6-6BA740953536}"/>
                </a:ext>
              </a:extLst>
            </p:cNvPr>
            <p:cNvCxnSpPr/>
            <p:nvPr/>
          </p:nvCxnSpPr>
          <p:spPr>
            <a:xfrm flipH="1">
              <a:off x="3684730" y="4734436"/>
              <a:ext cx="204048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Straight Connector 4298">
              <a:extLst>
                <a:ext uri="{FF2B5EF4-FFF2-40B4-BE49-F238E27FC236}">
                  <a16:creationId xmlns:a16="http://schemas.microsoft.com/office/drawing/2014/main" id="{21F84356-FD27-87DF-C8C1-F31EE6303B27}"/>
                </a:ext>
              </a:extLst>
            </p:cNvPr>
            <p:cNvCxnSpPr/>
            <p:nvPr/>
          </p:nvCxnSpPr>
          <p:spPr>
            <a:xfrm>
              <a:off x="5725214" y="4077072"/>
              <a:ext cx="0" cy="6573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60" name="Group 4299">
            <a:extLst>
              <a:ext uri="{FF2B5EF4-FFF2-40B4-BE49-F238E27FC236}">
                <a16:creationId xmlns:a16="http://schemas.microsoft.com/office/drawing/2014/main" id="{B7CA49E4-AC2F-6291-EB3D-7903F9C2B196}"/>
              </a:ext>
            </a:extLst>
          </p:cNvPr>
          <p:cNvGrpSpPr/>
          <p:nvPr/>
        </p:nvGrpSpPr>
        <p:grpSpPr>
          <a:xfrm>
            <a:off x="4231638" y="3566420"/>
            <a:ext cx="1261769" cy="657364"/>
            <a:chOff x="3684730" y="4077072"/>
            <a:chExt cx="1025186" cy="657364"/>
          </a:xfrm>
        </p:grpSpPr>
        <p:cxnSp>
          <p:nvCxnSpPr>
            <p:cNvPr id="61" name="Straight Connector 4300">
              <a:extLst>
                <a:ext uri="{FF2B5EF4-FFF2-40B4-BE49-F238E27FC236}">
                  <a16:creationId xmlns:a16="http://schemas.microsoft.com/office/drawing/2014/main" id="{8F3B22EA-56D7-17B6-AE22-CD21E4A61625}"/>
                </a:ext>
              </a:extLst>
            </p:cNvPr>
            <p:cNvCxnSpPr/>
            <p:nvPr/>
          </p:nvCxnSpPr>
          <p:spPr>
            <a:xfrm>
              <a:off x="3684730" y="4077072"/>
              <a:ext cx="0" cy="657364"/>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2" name="Straight Connector 4301">
              <a:extLst>
                <a:ext uri="{FF2B5EF4-FFF2-40B4-BE49-F238E27FC236}">
                  <a16:creationId xmlns:a16="http://schemas.microsoft.com/office/drawing/2014/main" id="{FF3E93E2-EE8A-999D-D357-E9E977BAB9B4}"/>
                </a:ext>
              </a:extLst>
            </p:cNvPr>
            <p:cNvCxnSpPr/>
            <p:nvPr/>
          </p:nvCxnSpPr>
          <p:spPr>
            <a:xfrm flipH="1">
              <a:off x="3684730" y="4734436"/>
              <a:ext cx="1020242"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3" name="Straight Connector 4302">
              <a:extLst>
                <a:ext uri="{FF2B5EF4-FFF2-40B4-BE49-F238E27FC236}">
                  <a16:creationId xmlns:a16="http://schemas.microsoft.com/office/drawing/2014/main" id="{B10585F5-AD05-3083-EA5C-E2C77AC979BB}"/>
                </a:ext>
              </a:extLst>
            </p:cNvPr>
            <p:cNvCxnSpPr/>
            <p:nvPr/>
          </p:nvCxnSpPr>
          <p:spPr>
            <a:xfrm>
              <a:off x="4709916" y="4077072"/>
              <a:ext cx="0" cy="657364"/>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64" name="TextBox 4303">
            <a:extLst>
              <a:ext uri="{FF2B5EF4-FFF2-40B4-BE49-F238E27FC236}">
                <a16:creationId xmlns:a16="http://schemas.microsoft.com/office/drawing/2014/main" id="{5D5AB891-FC3B-7CEB-6F46-DA25A1340EE0}"/>
              </a:ext>
            </a:extLst>
          </p:cNvPr>
          <p:cNvSpPr txBox="1"/>
          <p:nvPr/>
        </p:nvSpPr>
        <p:spPr>
          <a:xfrm>
            <a:off x="3835360" y="3495493"/>
            <a:ext cx="2044417" cy="369332"/>
          </a:xfrm>
          <a:prstGeom prst="rect">
            <a:avLst/>
          </a:prstGeom>
          <a:noFill/>
        </p:spPr>
        <p:txBody>
          <a:bodyPr wrap="square" lIns="0" rIns="0" rtlCol="0">
            <a:spAutoFit/>
          </a:bodyPr>
          <a:lstStyle/>
          <a:p>
            <a:pPr algn="ctr"/>
            <a:r>
              <a:rPr lang="tr-TR" altLang="ko-KR" b="1" dirty="0">
                <a:solidFill>
                  <a:schemeClr val="accent2"/>
                </a:solidFill>
                <a:cs typeface="Calibri" pitchFamily="34" charset="0"/>
              </a:rPr>
              <a:t>Dengeleme</a:t>
            </a:r>
            <a:endParaRPr lang="ko-KR" altLang="en-US" b="1" dirty="0">
              <a:solidFill>
                <a:schemeClr val="accent2"/>
              </a:solidFill>
              <a:cs typeface="Calibri" pitchFamily="34" charset="0"/>
            </a:endParaRPr>
          </a:p>
        </p:txBody>
      </p:sp>
      <p:sp>
        <p:nvSpPr>
          <p:cNvPr id="65" name="TextBox 4304">
            <a:extLst>
              <a:ext uri="{FF2B5EF4-FFF2-40B4-BE49-F238E27FC236}">
                <a16:creationId xmlns:a16="http://schemas.microsoft.com/office/drawing/2014/main" id="{FD672B65-CE69-93D7-D5EC-A9F0DC8E81E2}"/>
              </a:ext>
            </a:extLst>
          </p:cNvPr>
          <p:cNvSpPr txBox="1"/>
          <p:nvPr/>
        </p:nvSpPr>
        <p:spPr>
          <a:xfrm>
            <a:off x="6354462" y="3472411"/>
            <a:ext cx="2044417" cy="369332"/>
          </a:xfrm>
          <a:prstGeom prst="rect">
            <a:avLst/>
          </a:prstGeom>
          <a:noFill/>
        </p:spPr>
        <p:txBody>
          <a:bodyPr wrap="square" lIns="0" rIns="0" rtlCol="0">
            <a:spAutoFit/>
          </a:bodyPr>
          <a:lstStyle/>
          <a:p>
            <a:pPr algn="ctr"/>
            <a:r>
              <a:rPr lang="tr-TR" altLang="ko-KR" b="1" dirty="0">
                <a:solidFill>
                  <a:schemeClr val="accent3"/>
                </a:solidFill>
                <a:cs typeface="Calibri" pitchFamily="34" charset="0"/>
              </a:rPr>
              <a:t>Düzeltme</a:t>
            </a:r>
            <a:endParaRPr lang="ko-KR" altLang="en-US" b="1" dirty="0">
              <a:solidFill>
                <a:schemeClr val="accent3"/>
              </a:solidFill>
              <a:cs typeface="Calibri" pitchFamily="34" charset="0"/>
            </a:endParaRPr>
          </a:p>
        </p:txBody>
      </p:sp>
      <p:sp>
        <p:nvSpPr>
          <p:cNvPr id="66" name="TextBox 4305">
            <a:extLst>
              <a:ext uri="{FF2B5EF4-FFF2-40B4-BE49-F238E27FC236}">
                <a16:creationId xmlns:a16="http://schemas.microsoft.com/office/drawing/2014/main" id="{97D0AE5C-58C8-7B45-EF9C-92616C30D936}"/>
              </a:ext>
            </a:extLst>
          </p:cNvPr>
          <p:cNvSpPr txBox="1"/>
          <p:nvPr/>
        </p:nvSpPr>
        <p:spPr>
          <a:xfrm>
            <a:off x="8931354" y="3459801"/>
            <a:ext cx="2044417" cy="369332"/>
          </a:xfrm>
          <a:prstGeom prst="rect">
            <a:avLst/>
          </a:prstGeom>
          <a:noFill/>
        </p:spPr>
        <p:txBody>
          <a:bodyPr wrap="square" lIns="0" rIns="0" rtlCol="0">
            <a:spAutoFit/>
          </a:bodyPr>
          <a:lstStyle/>
          <a:p>
            <a:pPr algn="ctr"/>
            <a:r>
              <a:rPr lang="tr-TR" altLang="ko-KR" b="1" dirty="0">
                <a:solidFill>
                  <a:schemeClr val="accent6">
                    <a:lumMod val="75000"/>
                  </a:schemeClr>
                </a:solidFill>
                <a:cs typeface="Calibri" pitchFamily="34" charset="0"/>
              </a:rPr>
              <a:t>Girişimcilik</a:t>
            </a:r>
            <a:endParaRPr lang="ko-KR" altLang="en-US" b="1" dirty="0">
              <a:solidFill>
                <a:schemeClr val="accent6">
                  <a:lumMod val="75000"/>
                </a:schemeClr>
              </a:solidFill>
              <a:cs typeface="Calibri" pitchFamily="34" charset="0"/>
            </a:endParaRPr>
          </a:p>
        </p:txBody>
      </p:sp>
      <p:sp>
        <p:nvSpPr>
          <p:cNvPr id="69" name="TextBox 4308">
            <a:extLst>
              <a:ext uri="{FF2B5EF4-FFF2-40B4-BE49-F238E27FC236}">
                <a16:creationId xmlns:a16="http://schemas.microsoft.com/office/drawing/2014/main" id="{35F9D294-B450-8DDA-736A-EAF9324DF01B}"/>
              </a:ext>
            </a:extLst>
          </p:cNvPr>
          <p:cNvSpPr txBox="1"/>
          <p:nvPr/>
        </p:nvSpPr>
        <p:spPr>
          <a:xfrm>
            <a:off x="3835360" y="4761270"/>
            <a:ext cx="2050360" cy="1323439"/>
          </a:xfrm>
          <a:prstGeom prst="rect">
            <a:avLst/>
          </a:prstGeom>
          <a:noFill/>
        </p:spPr>
        <p:txBody>
          <a:bodyPr wrap="square" lIns="0" rIns="0" rtlCol="0">
            <a:spAutoFit/>
          </a:bodyPr>
          <a:lstStyle/>
          <a:p>
            <a:pPr algn="ctr"/>
            <a:r>
              <a:rPr lang="tr-TR" altLang="ko-KR" sz="1600" dirty="0">
                <a:solidFill>
                  <a:schemeClr val="tx1">
                    <a:lumMod val="75000"/>
                    <a:lumOff val="25000"/>
                  </a:schemeClr>
                </a:solidFill>
              </a:rPr>
              <a:t>Üst düzey yönetimin hedefleri ile alt düzey yöneticilerin hedeflerini dengeler, uyumlu hale getirir.</a:t>
            </a:r>
            <a:endParaRPr lang="ko-KR" altLang="en-US" sz="1600" dirty="0">
              <a:solidFill>
                <a:schemeClr val="tx1">
                  <a:lumMod val="75000"/>
                  <a:lumOff val="25000"/>
                </a:schemeClr>
              </a:solidFill>
            </a:endParaRPr>
          </a:p>
        </p:txBody>
      </p:sp>
      <p:grpSp>
        <p:nvGrpSpPr>
          <p:cNvPr id="70" name="Group 4267">
            <a:extLst>
              <a:ext uri="{FF2B5EF4-FFF2-40B4-BE49-F238E27FC236}">
                <a16:creationId xmlns:a16="http://schemas.microsoft.com/office/drawing/2014/main" id="{78781090-9078-F22B-8DE4-8D5DBF218744}"/>
              </a:ext>
            </a:extLst>
          </p:cNvPr>
          <p:cNvGrpSpPr/>
          <p:nvPr/>
        </p:nvGrpSpPr>
        <p:grpSpPr>
          <a:xfrm>
            <a:off x="10429991" y="3006823"/>
            <a:ext cx="337351" cy="337351"/>
            <a:chOff x="4319972" y="3176972"/>
            <a:chExt cx="504056" cy="504056"/>
          </a:xfrm>
        </p:grpSpPr>
        <p:sp>
          <p:nvSpPr>
            <p:cNvPr id="71" name="Oval 70">
              <a:extLst>
                <a:ext uri="{FF2B5EF4-FFF2-40B4-BE49-F238E27FC236}">
                  <a16:creationId xmlns:a16="http://schemas.microsoft.com/office/drawing/2014/main" id="{83ED5FFD-D874-F1C0-0F21-37DAB9EA1A15}"/>
                </a:ext>
              </a:extLst>
            </p:cNvPr>
            <p:cNvSpPr/>
            <p:nvPr/>
          </p:nvSpPr>
          <p:spPr>
            <a:xfrm>
              <a:off x="4319972" y="3176972"/>
              <a:ext cx="504056" cy="504056"/>
            </a:xfrm>
            <a:prstGeom prst="ellipse">
              <a:avLst/>
            </a:prstGeom>
            <a:solidFill>
              <a:schemeClr val="accent6">
                <a:lumMod val="50000"/>
                <a:alpha val="50000"/>
              </a:schemeClr>
            </a:solidFill>
            <a:ln w="12700">
              <a:gradFill>
                <a:gsLst>
                  <a:gs pos="0">
                    <a:schemeClr val="bg1">
                      <a:alpha val="80000"/>
                    </a:schemeClr>
                  </a:gs>
                  <a:gs pos="100000">
                    <a:schemeClr val="bg1">
                      <a:alpha val="30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sp>
          <p:nvSpPr>
            <p:cNvPr id="72" name="Oval 71">
              <a:extLst>
                <a:ext uri="{FF2B5EF4-FFF2-40B4-BE49-F238E27FC236}">
                  <a16:creationId xmlns:a16="http://schemas.microsoft.com/office/drawing/2014/main" id="{27788DDA-0991-2B50-DFC1-021C9F438665}"/>
                </a:ext>
              </a:extLst>
            </p:cNvPr>
            <p:cNvSpPr/>
            <p:nvPr/>
          </p:nvSpPr>
          <p:spPr>
            <a:xfrm>
              <a:off x="4418878" y="3275878"/>
              <a:ext cx="324000" cy="3240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p>
          </p:txBody>
        </p:sp>
      </p:grpSp>
    </p:spTree>
    <p:extLst>
      <p:ext uri="{BB962C8B-B14F-4D97-AF65-F5344CB8AC3E}">
        <p14:creationId xmlns:p14="http://schemas.microsoft.com/office/powerpoint/2010/main" val="22215753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10377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üyeleri: hekimler ve sağlık profesyonelleri</a:t>
            </a:r>
            <a:endParaRPr lang="en-US" sz="28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10730204" y="747711"/>
            <a:ext cx="1427160" cy="10825"/>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8695671" y="6173787"/>
            <a:ext cx="2743200" cy="365125"/>
          </a:xfrm>
        </p:spPr>
        <p:txBody>
          <a:bodyPr/>
          <a:lstStyle/>
          <a:p>
            <a:fld id="{585A37CE-56CC-4263-A743-6EA01FAEC455}" type="slidenum">
              <a:rPr lang="en-US" smtClean="0"/>
              <a:t>31</a:t>
            </a:fld>
            <a:endParaRPr lang="en-US" dirty="0"/>
          </a:p>
        </p:txBody>
      </p:sp>
      <p:sp>
        <p:nvSpPr>
          <p:cNvPr id="3" name="Metin kutusu 2">
            <a:extLst>
              <a:ext uri="{FF2B5EF4-FFF2-40B4-BE49-F238E27FC236}">
                <a16:creationId xmlns:a16="http://schemas.microsoft.com/office/drawing/2014/main" id="{B9FF5515-98FE-9B23-DB22-2CC20BF191E7}"/>
              </a:ext>
            </a:extLst>
          </p:cNvPr>
          <p:cNvSpPr txBox="1"/>
          <p:nvPr/>
        </p:nvSpPr>
        <p:spPr>
          <a:xfrm>
            <a:off x="4152122" y="2693947"/>
            <a:ext cx="7495592" cy="3139321"/>
          </a:xfrm>
          <a:prstGeom prst="rect">
            <a:avLst/>
          </a:prstGeom>
          <a:noFill/>
        </p:spPr>
        <p:txBody>
          <a:bodyPr wrap="square" rtlCol="0">
            <a:spAutoFit/>
          </a:bodyPr>
          <a:lstStyle/>
          <a:p>
            <a:r>
              <a:rPr lang="tr-TR" dirty="0">
                <a:latin typeface="+mj-lt"/>
              </a:rPr>
              <a:t>Hekimler niçin yönetim ekibinde yer almalıdır?</a:t>
            </a:r>
          </a:p>
          <a:p>
            <a:pPr marL="285750" indent="-285750">
              <a:buFont typeface="Arial" panose="020B0604020202020204" pitchFamily="34" charset="0"/>
              <a:buChar char="•"/>
            </a:pPr>
            <a:r>
              <a:rPr lang="tr-TR" dirty="0">
                <a:latin typeface="+mj-lt"/>
              </a:rPr>
              <a:t>Hizmet kalitesini hekim kararları belirler.</a:t>
            </a:r>
          </a:p>
          <a:p>
            <a:pPr marL="285750" indent="-285750">
              <a:buFont typeface="Arial" panose="020B0604020202020204" pitchFamily="34" charset="0"/>
              <a:buChar char="•"/>
            </a:pPr>
            <a:r>
              <a:rPr lang="tr-TR" dirty="0">
                <a:latin typeface="+mj-lt"/>
              </a:rPr>
              <a:t>Hizmet maliyetlerinin %80-%85’i hekim talepleriyle (</a:t>
            </a:r>
            <a:r>
              <a:rPr lang="tr-TR" dirty="0" err="1">
                <a:latin typeface="+mj-lt"/>
              </a:rPr>
              <a:t>order</a:t>
            </a:r>
            <a:r>
              <a:rPr lang="tr-TR" dirty="0">
                <a:latin typeface="+mj-lt"/>
              </a:rPr>
              <a:t>) ortaya çıkar.</a:t>
            </a:r>
          </a:p>
          <a:p>
            <a:pPr marL="285750" indent="-285750">
              <a:buFont typeface="Arial" panose="020B0604020202020204" pitchFamily="34" charset="0"/>
              <a:buChar char="•"/>
            </a:pPr>
            <a:r>
              <a:rPr lang="tr-TR" dirty="0">
                <a:latin typeface="+mj-lt"/>
              </a:rPr>
              <a:t>Sunulan hizmet miktarı anlamında kurum performansı, hekim performansına bağlıdır.</a:t>
            </a:r>
          </a:p>
          <a:p>
            <a:pPr marL="285750" indent="-285750">
              <a:buFont typeface="Arial" panose="020B0604020202020204" pitchFamily="34" charset="0"/>
              <a:buChar char="•"/>
            </a:pPr>
            <a:r>
              <a:rPr lang="tr-TR" dirty="0">
                <a:latin typeface="+mj-lt"/>
              </a:rPr>
              <a:t>Alanlarıyla ilgili gelişmeler hakkında bilgi sahibidirler. </a:t>
            </a:r>
          </a:p>
          <a:p>
            <a:pPr marL="285750" indent="-285750">
              <a:buFont typeface="Arial" panose="020B0604020202020204" pitchFamily="34" charset="0"/>
              <a:buChar char="•"/>
            </a:pPr>
            <a:r>
              <a:rPr lang="tr-TR" dirty="0">
                <a:latin typeface="+mj-lt"/>
              </a:rPr>
              <a:t>Mesleki özerkliği yüksektir; mesleki amaçlar ile kurumsal amaçların bütünleşmesi gerekir.</a:t>
            </a:r>
          </a:p>
          <a:p>
            <a:pPr marL="285750" indent="-285750">
              <a:buFont typeface="Arial" panose="020B0604020202020204" pitchFamily="34" charset="0"/>
              <a:buChar char="•"/>
            </a:pPr>
            <a:r>
              <a:rPr lang="tr-TR" dirty="0">
                <a:latin typeface="+mj-lt"/>
              </a:rPr>
              <a:t>Hekimler tarafından kabul gören stratejinin uygulanma olasılığı daha yüksektir.</a:t>
            </a:r>
          </a:p>
          <a:p>
            <a:endParaRPr lang="tr-TR" dirty="0">
              <a:latin typeface="+mj-lt"/>
            </a:endParaRPr>
          </a:p>
        </p:txBody>
      </p:sp>
      <p:sp>
        <p:nvSpPr>
          <p:cNvPr id="4" name="Rectangle 39">
            <a:extLst>
              <a:ext uri="{FF2B5EF4-FFF2-40B4-BE49-F238E27FC236}">
                <a16:creationId xmlns:a16="http://schemas.microsoft.com/office/drawing/2014/main" id="{0DFFC393-E876-FD1E-D2E2-2628354DF7D0}"/>
              </a:ext>
            </a:extLst>
          </p:cNvPr>
          <p:cNvSpPr/>
          <p:nvPr/>
        </p:nvSpPr>
        <p:spPr>
          <a:xfrm>
            <a:off x="4079092" y="2720493"/>
            <a:ext cx="73030" cy="279389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37222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C8B09680-A41C-7A62-BE5C-4ADE82758318}"/>
              </a:ext>
            </a:extLst>
          </p:cNvPr>
          <p:cNvGraphicFramePr>
            <a:graphicFrameLocks noGrp="1"/>
          </p:cNvGraphicFramePr>
          <p:nvPr>
            <p:extLst>
              <p:ext uri="{D42A27DB-BD31-4B8C-83A1-F6EECF244321}">
                <p14:modId xmlns:p14="http://schemas.microsoft.com/office/powerpoint/2010/main" val="2831838598"/>
              </p:ext>
            </p:extLst>
          </p:nvPr>
        </p:nvGraphicFramePr>
        <p:xfrm>
          <a:off x="1627242" y="1455191"/>
          <a:ext cx="9468463" cy="5080000"/>
        </p:xfrm>
        <a:graphic>
          <a:graphicData uri="http://schemas.openxmlformats.org/drawingml/2006/table">
            <a:tbl>
              <a:tblPr firstRow="1" firstCol="1" bandRow="1">
                <a:tableStyleId>{5C22544A-7EE6-4342-B048-85BDC9FD1C3A}</a:tableStyleId>
              </a:tblPr>
              <a:tblGrid>
                <a:gridCol w="2279743">
                  <a:extLst>
                    <a:ext uri="{9D8B030D-6E8A-4147-A177-3AD203B41FA5}">
                      <a16:colId xmlns:a16="http://schemas.microsoft.com/office/drawing/2014/main" val="4119831008"/>
                    </a:ext>
                  </a:extLst>
                </a:gridCol>
                <a:gridCol w="301337">
                  <a:extLst>
                    <a:ext uri="{9D8B030D-6E8A-4147-A177-3AD203B41FA5}">
                      <a16:colId xmlns:a16="http://schemas.microsoft.com/office/drawing/2014/main" val="3978520035"/>
                    </a:ext>
                  </a:extLst>
                </a:gridCol>
                <a:gridCol w="3987088">
                  <a:extLst>
                    <a:ext uri="{9D8B030D-6E8A-4147-A177-3AD203B41FA5}">
                      <a16:colId xmlns:a16="http://schemas.microsoft.com/office/drawing/2014/main" val="4183155980"/>
                    </a:ext>
                  </a:extLst>
                </a:gridCol>
                <a:gridCol w="283575">
                  <a:extLst>
                    <a:ext uri="{9D8B030D-6E8A-4147-A177-3AD203B41FA5}">
                      <a16:colId xmlns:a16="http://schemas.microsoft.com/office/drawing/2014/main" val="1052775278"/>
                    </a:ext>
                  </a:extLst>
                </a:gridCol>
                <a:gridCol w="2616720">
                  <a:extLst>
                    <a:ext uri="{9D8B030D-6E8A-4147-A177-3AD203B41FA5}">
                      <a16:colId xmlns:a16="http://schemas.microsoft.com/office/drawing/2014/main" val="2839936637"/>
                    </a:ext>
                  </a:extLst>
                </a:gridCol>
              </a:tblGrid>
              <a:tr h="0">
                <a:tc>
                  <a:txBody>
                    <a:bodyPr/>
                    <a:lstStyle/>
                    <a:p>
                      <a:pPr algn="ctr">
                        <a:lnSpc>
                          <a:spcPct val="100000"/>
                        </a:lnSpc>
                        <a:spcBef>
                          <a:spcPts val="200"/>
                        </a:spcBef>
                        <a:spcAft>
                          <a:spcPts val="200"/>
                        </a:spcAft>
                      </a:pPr>
                      <a:r>
                        <a:rPr lang="tr-TR" sz="1600" b="1" dirty="0">
                          <a:solidFill>
                            <a:schemeClr val="tx1"/>
                          </a:solidFill>
                          <a:effectLst/>
                          <a:latin typeface="+mj-lt"/>
                        </a:rPr>
                        <a:t>ÜYELER</a:t>
                      </a:r>
                      <a:endParaRPr lang="tr-TR" sz="1600" b="1"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ctr">
                        <a:lnSpc>
                          <a:spcPct val="100000"/>
                        </a:lnSpc>
                        <a:spcBef>
                          <a:spcPts val="200"/>
                        </a:spcBef>
                        <a:spcAft>
                          <a:spcPts val="200"/>
                        </a:spcAft>
                      </a:pPr>
                      <a:r>
                        <a:rPr lang="tr-TR" sz="1600">
                          <a:effectLst/>
                          <a:latin typeface="+mj-lt"/>
                        </a:rPr>
                        <a:t> </a:t>
                      </a:r>
                      <a:endParaRPr lang="tr-TR" sz="1600">
                        <a:effectLst/>
                        <a:latin typeface="+mj-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lnSpc>
                          <a:spcPct val="100000"/>
                        </a:lnSpc>
                        <a:spcBef>
                          <a:spcPts val="200"/>
                        </a:spcBef>
                        <a:spcAft>
                          <a:spcPts val="200"/>
                        </a:spcAft>
                      </a:pPr>
                      <a:r>
                        <a:rPr lang="tr-TR" sz="1600" dirty="0">
                          <a:solidFill>
                            <a:schemeClr val="tx1"/>
                          </a:solidFill>
                          <a:effectLst/>
                          <a:latin typeface="+mj-lt"/>
                        </a:rPr>
                        <a:t>GÖREVLER</a:t>
                      </a:r>
                      <a:endParaRPr lang="tr-TR" sz="16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algn="ctr">
                        <a:lnSpc>
                          <a:spcPct val="100000"/>
                        </a:lnSpc>
                        <a:spcBef>
                          <a:spcPts val="200"/>
                        </a:spcBef>
                        <a:spcAft>
                          <a:spcPts val="200"/>
                        </a:spcAft>
                      </a:pPr>
                      <a:r>
                        <a:rPr lang="tr-TR" sz="1600">
                          <a:effectLst/>
                          <a:latin typeface="+mj-lt"/>
                        </a:rPr>
                        <a:t> </a:t>
                      </a:r>
                      <a:endParaRPr lang="tr-TR" sz="1600">
                        <a:effectLst/>
                        <a:latin typeface="+mj-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lnSpc>
                          <a:spcPct val="100000"/>
                        </a:lnSpc>
                        <a:spcBef>
                          <a:spcPts val="200"/>
                        </a:spcBef>
                        <a:spcAft>
                          <a:spcPts val="200"/>
                        </a:spcAft>
                      </a:pPr>
                      <a:r>
                        <a:rPr lang="tr-TR" sz="1600" dirty="0">
                          <a:solidFill>
                            <a:schemeClr val="tx1"/>
                          </a:solidFill>
                          <a:effectLst/>
                          <a:latin typeface="+mj-lt"/>
                        </a:rPr>
                        <a:t>RAPORLAR</a:t>
                      </a:r>
                      <a:endParaRPr lang="tr-TR" sz="16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5">
                        <a:lumMod val="20000"/>
                        <a:lumOff val="80000"/>
                      </a:schemeClr>
                    </a:solidFill>
                  </a:tcPr>
                </a:tc>
                <a:extLst>
                  <a:ext uri="{0D108BD9-81ED-4DB2-BD59-A6C34878D82A}">
                    <a16:rowId xmlns:a16="http://schemas.microsoft.com/office/drawing/2014/main" val="3665879081"/>
                  </a:ext>
                </a:extLst>
              </a:tr>
              <a:tr h="4609569">
                <a:tc>
                  <a:txBody>
                    <a:bodyPr/>
                    <a:lstStyle/>
                    <a:p>
                      <a:pPr marL="285750" lvl="0" indent="-285750" algn="l">
                        <a:lnSpc>
                          <a:spcPct val="100000"/>
                        </a:lnSpc>
                        <a:spcBef>
                          <a:spcPts val="0"/>
                        </a:spcBef>
                        <a:spcAft>
                          <a:spcPts val="200"/>
                        </a:spcAft>
                        <a:buFont typeface="Arial" panose="020B0604020202020204" pitchFamily="34" charset="0"/>
                        <a:buChar char="•"/>
                      </a:pPr>
                      <a:r>
                        <a:rPr lang="tr-TR" sz="1600" b="0" dirty="0">
                          <a:solidFill>
                            <a:schemeClr val="tx1"/>
                          </a:solidFill>
                          <a:effectLst/>
                          <a:latin typeface="+mj-lt"/>
                        </a:rPr>
                        <a:t>Üst düzey yöneticiler, orta ve alt düzey yöneticiler</a:t>
                      </a:r>
                    </a:p>
                    <a:p>
                      <a:pPr marL="285750" lvl="0" indent="-285750" algn="l">
                        <a:lnSpc>
                          <a:spcPct val="100000"/>
                        </a:lnSpc>
                        <a:spcBef>
                          <a:spcPts val="0"/>
                        </a:spcBef>
                        <a:spcAft>
                          <a:spcPts val="200"/>
                        </a:spcAft>
                        <a:buFont typeface="Arial" panose="020B0604020202020204" pitchFamily="34" charset="0"/>
                        <a:buChar char="•"/>
                      </a:pPr>
                      <a:r>
                        <a:rPr lang="tr-TR" sz="1600" b="0" dirty="0">
                          <a:solidFill>
                            <a:schemeClr val="tx1"/>
                          </a:solidFill>
                          <a:effectLst/>
                          <a:latin typeface="+mj-lt"/>
                        </a:rPr>
                        <a:t>Hekimler ve diğer sağlık profesyonelleri</a:t>
                      </a:r>
                    </a:p>
                    <a:p>
                      <a:pPr marL="285750" lvl="0" indent="-285750" algn="l">
                        <a:lnSpc>
                          <a:spcPct val="100000"/>
                        </a:lnSpc>
                        <a:spcBef>
                          <a:spcPts val="0"/>
                        </a:spcBef>
                        <a:spcAft>
                          <a:spcPts val="200"/>
                        </a:spcAft>
                        <a:buFont typeface="Arial" panose="020B0604020202020204" pitchFamily="34" charset="0"/>
                        <a:buChar char="•"/>
                      </a:pPr>
                      <a:r>
                        <a:rPr lang="tr-TR" sz="1600" b="0" dirty="0">
                          <a:solidFill>
                            <a:schemeClr val="tx1"/>
                          </a:solidFill>
                          <a:effectLst/>
                          <a:latin typeface="+mj-lt"/>
                        </a:rPr>
                        <a:t>Strateji uzmanları</a:t>
                      </a:r>
                    </a:p>
                    <a:p>
                      <a:pPr marL="285750" lvl="0" indent="-285750" algn="l">
                        <a:lnSpc>
                          <a:spcPct val="100000"/>
                        </a:lnSpc>
                        <a:spcBef>
                          <a:spcPts val="0"/>
                        </a:spcBef>
                        <a:spcAft>
                          <a:spcPts val="200"/>
                        </a:spcAft>
                        <a:buFont typeface="Arial" panose="020B0604020202020204" pitchFamily="34" charset="0"/>
                        <a:buChar char="•"/>
                      </a:pPr>
                      <a:r>
                        <a:rPr lang="tr-TR" sz="1600" b="0" dirty="0">
                          <a:solidFill>
                            <a:schemeClr val="tx1"/>
                          </a:solidFill>
                          <a:effectLst/>
                          <a:latin typeface="+mj-lt"/>
                        </a:rPr>
                        <a:t>Emekli (eski) yöneticiler</a:t>
                      </a:r>
                    </a:p>
                    <a:p>
                      <a:pPr marL="285750" lvl="0" indent="-285750" algn="l">
                        <a:lnSpc>
                          <a:spcPct val="100000"/>
                        </a:lnSpc>
                        <a:spcBef>
                          <a:spcPts val="0"/>
                        </a:spcBef>
                        <a:spcAft>
                          <a:spcPts val="200"/>
                        </a:spcAft>
                        <a:buFont typeface="Arial" panose="020B0604020202020204" pitchFamily="34" charset="0"/>
                        <a:buChar char="•"/>
                      </a:pPr>
                      <a:r>
                        <a:rPr lang="tr-TR" sz="1600" b="0" dirty="0">
                          <a:solidFill>
                            <a:schemeClr val="tx1"/>
                          </a:solidFill>
                          <a:effectLst/>
                          <a:latin typeface="+mj-lt"/>
                        </a:rPr>
                        <a:t>Diğer endüstrilerden gelen stratejik planlama uzmanları ve üst düzey yöneticiler</a:t>
                      </a:r>
                      <a:endParaRPr lang="tr-TR" sz="1600" b="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algn="l">
                        <a:lnSpc>
                          <a:spcPct val="100000"/>
                        </a:lnSpc>
                        <a:spcBef>
                          <a:spcPts val="0"/>
                        </a:spcBef>
                        <a:spcAft>
                          <a:spcPts val="200"/>
                        </a:spcAft>
                      </a:pPr>
                      <a:r>
                        <a:rPr lang="tr-TR" sz="1600" dirty="0">
                          <a:effectLst/>
                          <a:latin typeface="+mj-lt"/>
                        </a:rPr>
                        <a:t> </a:t>
                      </a:r>
                      <a:endParaRPr lang="tr-TR" sz="16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Kurumun mevcut misyonu, vizyonu, amaçları ve stratejilerini gözden geçirmek ve öneriler geliştirmek, </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Hekim ve diğer paydaşların strateji sürecine katılımını sağlama,</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Sağlık sisteminde ortaya çıkan gelişmeleri, toplumun sağlık ihtiyaçlarını ve kurumun performansını incelemek,</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Etkili bir stratejik planlama sürecinin geliştirilmesine yardımcı olma.</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Kurumu etkileyen stratejik konular hakkında yöneticileri bilgilendirme,</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Strateji seçeneklerini değerlendirmek,</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Performans (başarı) göstergelerini kararlaştırma,</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Yeni hizmet ve programlarını değerlendirme,</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Stratejilerin uygulanmasını izleme ve değerlendirme.</a:t>
                      </a:r>
                      <a:endParaRPr lang="tr-TR" sz="16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algn="l">
                        <a:lnSpc>
                          <a:spcPct val="100000"/>
                        </a:lnSpc>
                        <a:spcBef>
                          <a:spcPts val="0"/>
                        </a:spcBef>
                        <a:spcAft>
                          <a:spcPts val="200"/>
                        </a:spcAft>
                      </a:pPr>
                      <a:r>
                        <a:rPr lang="tr-TR" sz="1600" dirty="0">
                          <a:effectLst/>
                          <a:latin typeface="+mj-lt"/>
                        </a:rPr>
                        <a:t> </a:t>
                      </a:r>
                      <a:endParaRPr lang="tr-TR" sz="1600" dirty="0">
                        <a:effectLst/>
                        <a:latin typeface="+mj-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Sağlık alanındaki eğilimler özet raporu,</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Toplumun sağlık ihtiyaçlarını değerlendirme raporu,</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Rakip /ortak değerlendirme raporu,</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Operasyonel ve finansal değerlendirme raporu.</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Hekim, hemşire ve diğer personel ihtiyaç raporları</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Hasta ve personel memnuniyet raporları,</a:t>
                      </a:r>
                    </a:p>
                    <a:p>
                      <a:pPr marL="285750" lvl="0" indent="-285750" algn="l">
                        <a:lnSpc>
                          <a:spcPct val="100000"/>
                        </a:lnSpc>
                        <a:spcBef>
                          <a:spcPts val="0"/>
                        </a:spcBef>
                        <a:spcAft>
                          <a:spcPts val="200"/>
                        </a:spcAft>
                        <a:buFont typeface="Arial" panose="020B0604020202020204" pitchFamily="34" charset="0"/>
                        <a:buChar char="•"/>
                      </a:pPr>
                      <a:r>
                        <a:rPr lang="tr-TR" sz="1600" dirty="0">
                          <a:solidFill>
                            <a:schemeClr val="tx1"/>
                          </a:solidFill>
                          <a:effectLst/>
                          <a:latin typeface="+mj-lt"/>
                        </a:rPr>
                        <a:t>Stratejik planın uygulanmasına ilişkin ilerleme raporları.</a:t>
                      </a:r>
                      <a:endParaRPr lang="tr-TR" sz="1600"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solidFill>
                      <a:schemeClr val="accent5">
                        <a:lumMod val="20000"/>
                        <a:lumOff val="80000"/>
                      </a:schemeClr>
                    </a:solidFill>
                  </a:tcPr>
                </a:tc>
                <a:extLst>
                  <a:ext uri="{0D108BD9-81ED-4DB2-BD59-A6C34878D82A}">
                    <a16:rowId xmlns:a16="http://schemas.microsoft.com/office/drawing/2014/main" val="2900825043"/>
                  </a:ext>
                </a:extLst>
              </a:tr>
            </a:tbl>
          </a:graphicData>
        </a:graphic>
      </p:graphicFrame>
      <p:sp>
        <p:nvSpPr>
          <p:cNvPr id="3" name="Rectangle: Rounded Corners 5">
            <a:extLst>
              <a:ext uri="{FF2B5EF4-FFF2-40B4-BE49-F238E27FC236}">
                <a16:creationId xmlns:a16="http://schemas.microsoft.com/office/drawing/2014/main" id="{99ED3AFC-A425-5634-3C52-21B914BA4D3D}"/>
              </a:ext>
            </a:extLst>
          </p:cNvPr>
          <p:cNvSpPr/>
          <p:nvPr/>
        </p:nvSpPr>
        <p:spPr>
          <a:xfrm>
            <a:off x="352424" y="407192"/>
            <a:ext cx="1037778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latin typeface="+mj-lt"/>
              </a:rPr>
              <a:t>          yönetim ekibinin görevleri ve raporları</a:t>
            </a:r>
            <a:endParaRPr lang="en-US" sz="2800" b="1" dirty="0">
              <a:solidFill>
                <a:schemeClr val="bg1"/>
              </a:solidFill>
              <a:latin typeface="+mj-lt"/>
            </a:endParaRPr>
          </a:p>
        </p:txBody>
      </p:sp>
      <p:sp>
        <p:nvSpPr>
          <p:cNvPr id="4" name="Oval 3">
            <a:extLst>
              <a:ext uri="{FF2B5EF4-FFF2-40B4-BE49-F238E27FC236}">
                <a16:creationId xmlns:a16="http://schemas.microsoft.com/office/drawing/2014/main" id="{8005AFD5-7691-1338-B2DC-E1B0A1C9B477}"/>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7">
            <a:extLst>
              <a:ext uri="{FF2B5EF4-FFF2-40B4-BE49-F238E27FC236}">
                <a16:creationId xmlns:a16="http://schemas.microsoft.com/office/drawing/2014/main" id="{CCE79D2C-9A0D-DC6A-3E58-E55666E93309}"/>
              </a:ext>
            </a:extLst>
          </p:cNvPr>
          <p:cNvCxnSpPr>
            <a:cxnSpLocks/>
            <a:stCxn id="3" idx="3"/>
          </p:cNvCxnSpPr>
          <p:nvPr/>
        </p:nvCxnSpPr>
        <p:spPr>
          <a:xfrm>
            <a:off x="10730204" y="747711"/>
            <a:ext cx="146179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7064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özet ve sonraki konuya hazırlık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3" name="Metin kutusu 2">
            <a:extLst>
              <a:ext uri="{FF2B5EF4-FFF2-40B4-BE49-F238E27FC236}">
                <a16:creationId xmlns:a16="http://schemas.microsoft.com/office/drawing/2014/main" id="{6BCB105C-E2C7-33FD-AA54-34162EEFBD53}"/>
              </a:ext>
            </a:extLst>
          </p:cNvPr>
          <p:cNvSpPr txBox="1"/>
          <p:nvPr/>
        </p:nvSpPr>
        <p:spPr>
          <a:xfrm>
            <a:off x="5081154" y="1506681"/>
            <a:ext cx="6182591" cy="3416320"/>
          </a:xfrm>
          <a:prstGeom prst="rect">
            <a:avLst/>
          </a:prstGeom>
          <a:noFill/>
        </p:spPr>
        <p:txBody>
          <a:bodyPr wrap="square" rtlCol="0">
            <a:spAutoFit/>
          </a:bodyPr>
          <a:lstStyle/>
          <a:p>
            <a:pPr marL="285750" indent="-285750">
              <a:buFont typeface="Arial" panose="020B0604020202020204" pitchFamily="34" charset="0"/>
              <a:buChar char="•"/>
            </a:pPr>
            <a:r>
              <a:rPr lang="tr-TR" dirty="0"/>
              <a:t>Strateji değer yaratan hizmetler sunarak toplumun sağlık düzeyinin yükseltilmesi amacına hizmet eden faaliyetler dizisidir.</a:t>
            </a:r>
          </a:p>
          <a:p>
            <a:pPr marL="285750" indent="-285750">
              <a:buFont typeface="Arial" panose="020B0604020202020204" pitchFamily="34" charset="0"/>
              <a:buChar char="•"/>
            </a:pPr>
            <a:r>
              <a:rPr lang="tr-TR" dirty="0"/>
              <a:t>Stratejiler politikalar ve taktiklerle bir bütünlük oluşturur. Politikalar, karar ve davranışlara yön veren rehberlerdir. Taktikler ise stratejinin yöneldiği amacın başarılmasına yönelik atılan adımlar ve kararlardır.  </a:t>
            </a:r>
          </a:p>
          <a:p>
            <a:pPr marL="285750" indent="-285750">
              <a:buFont typeface="Arial" panose="020B0604020202020204" pitchFamily="34" charset="0"/>
              <a:buChar char="•"/>
            </a:pPr>
            <a:r>
              <a:rPr lang="tr-TR" dirty="0"/>
              <a:t>Stratejilerin kararlaştırılmasının yanında, stratejilerin uygulanması ve kontrolü sorumluluğunu üstlenen yönetim ekibi, yönetim kurulu üyeleri, üst, orta ve alt düzey yöneticiler ile hekimler, sağlık profesyonelleri ve danışmanlardan oluşur. </a:t>
            </a:r>
          </a:p>
        </p:txBody>
      </p:sp>
      <p:sp>
        <p:nvSpPr>
          <p:cNvPr id="4" name="Rectangle 39">
            <a:extLst>
              <a:ext uri="{FF2B5EF4-FFF2-40B4-BE49-F238E27FC236}">
                <a16:creationId xmlns:a16="http://schemas.microsoft.com/office/drawing/2014/main" id="{045A3729-3097-9D3B-9C59-B9E8560F4798}"/>
              </a:ext>
            </a:extLst>
          </p:cNvPr>
          <p:cNvSpPr/>
          <p:nvPr/>
        </p:nvSpPr>
        <p:spPr>
          <a:xfrm>
            <a:off x="4933073" y="1590519"/>
            <a:ext cx="73030" cy="345329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5">
            <a:extLst>
              <a:ext uri="{FF2B5EF4-FFF2-40B4-BE49-F238E27FC236}">
                <a16:creationId xmlns:a16="http://schemas.microsoft.com/office/drawing/2014/main" id="{9647124A-652F-EA2D-FE6A-35D60281591E}"/>
              </a:ext>
            </a:extLst>
          </p:cNvPr>
          <p:cNvSpPr/>
          <p:nvPr/>
        </p:nvSpPr>
        <p:spPr>
          <a:xfrm flipH="1">
            <a:off x="4914411" y="5273412"/>
            <a:ext cx="91692" cy="117739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9" name="Metin kutusu 8">
            <a:extLst>
              <a:ext uri="{FF2B5EF4-FFF2-40B4-BE49-F238E27FC236}">
                <a16:creationId xmlns:a16="http://schemas.microsoft.com/office/drawing/2014/main" id="{C6B1F735-6D10-6C71-BDF6-CAE9D82597A0}"/>
              </a:ext>
            </a:extLst>
          </p:cNvPr>
          <p:cNvSpPr txBox="1"/>
          <p:nvPr/>
        </p:nvSpPr>
        <p:spPr>
          <a:xfrm>
            <a:off x="3991479" y="1475221"/>
            <a:ext cx="962376" cy="461665"/>
          </a:xfrm>
          <a:prstGeom prst="rect">
            <a:avLst/>
          </a:prstGeom>
          <a:noFill/>
        </p:spPr>
        <p:txBody>
          <a:bodyPr wrap="square" rtlCol="0">
            <a:spAutoFit/>
          </a:bodyPr>
          <a:lstStyle/>
          <a:p>
            <a:pPr algn="r"/>
            <a:r>
              <a:rPr lang="tr-TR" sz="2400" b="1" dirty="0">
                <a:solidFill>
                  <a:schemeClr val="accent1">
                    <a:lumMod val="50000"/>
                  </a:schemeClr>
                </a:solidFill>
              </a:rPr>
              <a:t>özet</a:t>
            </a:r>
            <a:endParaRPr lang="tr-TR" sz="2000" b="1" dirty="0">
              <a:solidFill>
                <a:schemeClr val="accent1">
                  <a:lumMod val="50000"/>
                </a:schemeClr>
              </a:solidFill>
            </a:endParaRPr>
          </a:p>
        </p:txBody>
      </p:sp>
      <p:sp>
        <p:nvSpPr>
          <p:cNvPr id="10" name="Metin kutusu 9">
            <a:extLst>
              <a:ext uri="{FF2B5EF4-FFF2-40B4-BE49-F238E27FC236}">
                <a16:creationId xmlns:a16="http://schemas.microsoft.com/office/drawing/2014/main" id="{049D0FD6-1DA6-7FE1-FBD0-B71C419D7A58}"/>
              </a:ext>
            </a:extLst>
          </p:cNvPr>
          <p:cNvSpPr txBox="1"/>
          <p:nvPr/>
        </p:nvSpPr>
        <p:spPr>
          <a:xfrm>
            <a:off x="3055739" y="5199548"/>
            <a:ext cx="1829916" cy="707886"/>
          </a:xfrm>
          <a:prstGeom prst="rect">
            <a:avLst/>
          </a:prstGeom>
          <a:noFill/>
        </p:spPr>
        <p:txBody>
          <a:bodyPr wrap="square" rtlCol="0">
            <a:spAutoFit/>
          </a:bodyPr>
          <a:lstStyle/>
          <a:p>
            <a:pPr algn="r"/>
            <a:r>
              <a:rPr lang="tr-TR" sz="2000" b="1" dirty="0">
                <a:solidFill>
                  <a:srgbClr val="339933"/>
                </a:solidFill>
              </a:rPr>
              <a:t>     bir sonraki konunun amacı</a:t>
            </a:r>
            <a:endParaRPr lang="tr-TR" b="1" dirty="0">
              <a:solidFill>
                <a:srgbClr val="339933"/>
              </a:solidFill>
            </a:endParaRPr>
          </a:p>
        </p:txBody>
      </p:sp>
      <p:sp>
        <p:nvSpPr>
          <p:cNvPr id="11" name="Metin kutusu 10">
            <a:extLst>
              <a:ext uri="{FF2B5EF4-FFF2-40B4-BE49-F238E27FC236}">
                <a16:creationId xmlns:a16="http://schemas.microsoft.com/office/drawing/2014/main" id="{6CB5C8B4-A394-88C6-75F7-43522614FE29}"/>
              </a:ext>
            </a:extLst>
          </p:cNvPr>
          <p:cNvSpPr txBox="1"/>
          <p:nvPr/>
        </p:nvSpPr>
        <p:spPr>
          <a:xfrm>
            <a:off x="5299365" y="5263021"/>
            <a:ext cx="6380018" cy="1200329"/>
          </a:xfrm>
          <a:prstGeom prst="rect">
            <a:avLst/>
          </a:prstGeom>
          <a:noFill/>
        </p:spPr>
        <p:txBody>
          <a:bodyPr wrap="square" rtlCol="0">
            <a:spAutoFit/>
          </a:bodyPr>
          <a:lstStyle/>
          <a:p>
            <a:r>
              <a:rPr lang="tr-TR" dirty="0"/>
              <a:t>Strateji belirli bir amaç veya amaçların başarılmasına yönelik birbiriyle ilişkili faaliyetler dizisidir. Bu faaliyetler dizisi, stratejik yönetim süreci olarak tanımlanır. Stratejik yönetim sürecinin aşamalarını incelemek için bir sonraki bölüme geçelim. </a:t>
            </a:r>
          </a:p>
        </p:txBody>
      </p:sp>
    </p:spTree>
    <p:extLst>
      <p:ext uri="{BB962C8B-B14F-4D97-AF65-F5344CB8AC3E}">
        <p14:creationId xmlns:p14="http://schemas.microsoft.com/office/powerpoint/2010/main" val="2808713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farklı  strateji tanımları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4</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3929351205"/>
              </p:ext>
            </p:extLst>
          </p:nvPr>
        </p:nvGraphicFramePr>
        <p:xfrm>
          <a:off x="863187" y="1627868"/>
          <a:ext cx="11033760" cy="4173595"/>
        </p:xfrm>
        <a:graphic>
          <a:graphicData uri="http://schemas.openxmlformats.org/drawingml/2006/table">
            <a:tbl>
              <a:tblPr firstRow="1" firstCol="1" bandRow="1">
                <a:tableStyleId>{5C22544A-7EE6-4342-B048-85BDC9FD1C3A}</a:tableStyleId>
              </a:tblPr>
              <a:tblGrid>
                <a:gridCol w="2813815">
                  <a:extLst>
                    <a:ext uri="{9D8B030D-6E8A-4147-A177-3AD203B41FA5}">
                      <a16:colId xmlns:a16="http://schemas.microsoft.com/office/drawing/2014/main" val="3270929069"/>
                    </a:ext>
                  </a:extLst>
                </a:gridCol>
                <a:gridCol w="8219945">
                  <a:extLst>
                    <a:ext uri="{9D8B030D-6E8A-4147-A177-3AD203B41FA5}">
                      <a16:colId xmlns:a16="http://schemas.microsoft.com/office/drawing/2014/main" val="322639023"/>
                    </a:ext>
                  </a:extLst>
                </a:gridCol>
              </a:tblGrid>
              <a:tr h="445945">
                <a:tc>
                  <a:txBody>
                    <a:bodyPr/>
                    <a:lstStyle/>
                    <a:p>
                      <a:pPr algn="just">
                        <a:lnSpc>
                          <a:spcPct val="115000"/>
                        </a:lnSpc>
                        <a:spcAft>
                          <a:spcPts val="0"/>
                        </a:spcAft>
                      </a:pPr>
                      <a:r>
                        <a:rPr lang="tr-TR" sz="2400" dirty="0">
                          <a:solidFill>
                            <a:schemeClr val="tx1"/>
                          </a:solidFill>
                          <a:effectLst/>
                        </a:rPr>
                        <a:t>Yazarlar</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40000"/>
                        <a:lumOff val="60000"/>
                      </a:schemeClr>
                    </a:solidFill>
                  </a:tcPr>
                </a:tc>
                <a:tc>
                  <a:txBody>
                    <a:bodyPr/>
                    <a:lstStyle/>
                    <a:p>
                      <a:pPr algn="just">
                        <a:lnSpc>
                          <a:spcPct val="115000"/>
                        </a:lnSpc>
                        <a:spcAft>
                          <a:spcPts val="0"/>
                        </a:spcAft>
                      </a:pPr>
                      <a:r>
                        <a:rPr lang="tr-TR" sz="2400" dirty="0">
                          <a:solidFill>
                            <a:schemeClr val="tx1"/>
                          </a:solidFill>
                          <a:effectLst/>
                        </a:rPr>
                        <a:t>Tanımlar</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3471873524"/>
                  </a:ext>
                </a:extLst>
              </a:tr>
              <a:tr h="762811">
                <a:tc>
                  <a:txBody>
                    <a:bodyPr/>
                    <a:lstStyle/>
                    <a:p>
                      <a:pPr>
                        <a:lnSpc>
                          <a:spcPct val="115000"/>
                        </a:lnSpc>
                        <a:spcAft>
                          <a:spcPts val="0"/>
                        </a:spcAft>
                      </a:pPr>
                      <a:r>
                        <a:rPr lang="tr-TR" sz="1800" b="0" dirty="0" err="1">
                          <a:solidFill>
                            <a:schemeClr val="tx1"/>
                          </a:solidFill>
                          <a:effectLst/>
                        </a:rPr>
                        <a:t>Shortell</a:t>
                      </a:r>
                      <a:r>
                        <a:rPr lang="tr-TR" sz="1800" b="0" dirty="0">
                          <a:solidFill>
                            <a:schemeClr val="tx1"/>
                          </a:solidFill>
                          <a:effectLst/>
                        </a:rPr>
                        <a:t>, </a:t>
                      </a:r>
                      <a:r>
                        <a:rPr lang="tr-TR" sz="1800" b="0" dirty="0" err="1">
                          <a:solidFill>
                            <a:schemeClr val="tx1"/>
                          </a:solidFill>
                          <a:effectLst/>
                        </a:rPr>
                        <a:t>Morrison</a:t>
                      </a:r>
                      <a:r>
                        <a:rPr lang="tr-TR" sz="1800" b="0" dirty="0">
                          <a:solidFill>
                            <a:schemeClr val="tx1"/>
                          </a:solidFill>
                          <a:effectLst/>
                        </a:rPr>
                        <a:t>, </a:t>
                      </a:r>
                      <a:r>
                        <a:rPr lang="tr-TR" sz="1800" b="0" dirty="0" err="1">
                          <a:solidFill>
                            <a:schemeClr val="tx1"/>
                          </a:solidFill>
                          <a:effectLst/>
                        </a:rPr>
                        <a:t>Robbins</a:t>
                      </a:r>
                      <a:r>
                        <a:rPr lang="tr-TR" sz="1800" b="0" dirty="0">
                          <a:solidFill>
                            <a:schemeClr val="tx1"/>
                          </a:solidFill>
                          <a:effectLst/>
                        </a:rPr>
                        <a:t> (1985)</a:t>
                      </a:r>
                      <a:endParaRPr lang="tr-TR"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algn="l">
                        <a:lnSpc>
                          <a:spcPct val="115000"/>
                        </a:lnSpc>
                        <a:spcAft>
                          <a:spcPts val="0"/>
                        </a:spcAft>
                      </a:pPr>
                      <a:r>
                        <a:rPr lang="tr-TR" sz="1800" dirty="0">
                          <a:solidFill>
                            <a:schemeClr val="tx1"/>
                          </a:solidFill>
                          <a:effectLst/>
                        </a:rPr>
                        <a:t>Rekabet koşulları içinde kendini konumlandırarak çevresel beklentileri karşılamaya yönelik amaç ve hedefleri başarmak için geliştirilen planlar ve faaliyetlerdir. </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3168518390"/>
                  </a:ext>
                </a:extLst>
              </a:tr>
              <a:tr h="552516">
                <a:tc>
                  <a:txBody>
                    <a:bodyPr/>
                    <a:lstStyle/>
                    <a:p>
                      <a:pPr>
                        <a:lnSpc>
                          <a:spcPct val="115000"/>
                        </a:lnSpc>
                        <a:spcAft>
                          <a:spcPts val="0"/>
                        </a:spcAft>
                      </a:pPr>
                      <a:r>
                        <a:rPr lang="tr-TR" sz="1800" b="0" dirty="0" err="1">
                          <a:solidFill>
                            <a:schemeClr val="tx1"/>
                          </a:solidFill>
                          <a:effectLst/>
                        </a:rPr>
                        <a:t>Luke</a:t>
                      </a:r>
                      <a:r>
                        <a:rPr lang="tr-TR" sz="1800" b="0" dirty="0">
                          <a:solidFill>
                            <a:schemeClr val="tx1"/>
                          </a:solidFill>
                          <a:effectLst/>
                        </a:rPr>
                        <a:t>, </a:t>
                      </a:r>
                      <a:r>
                        <a:rPr lang="tr-TR" sz="1800" b="0" dirty="0" err="1">
                          <a:solidFill>
                            <a:schemeClr val="tx1"/>
                          </a:solidFill>
                          <a:effectLst/>
                        </a:rPr>
                        <a:t>Walston</a:t>
                      </a:r>
                      <a:r>
                        <a:rPr lang="tr-TR" sz="1800" b="0" dirty="0">
                          <a:solidFill>
                            <a:schemeClr val="tx1"/>
                          </a:solidFill>
                          <a:effectLst/>
                        </a:rPr>
                        <a:t>, </a:t>
                      </a:r>
                      <a:r>
                        <a:rPr lang="tr-TR" sz="1800" b="0" dirty="0" err="1">
                          <a:solidFill>
                            <a:schemeClr val="tx1"/>
                          </a:solidFill>
                          <a:effectLst/>
                        </a:rPr>
                        <a:t>Plummer</a:t>
                      </a:r>
                      <a:r>
                        <a:rPr lang="tr-TR" sz="1800" b="0" dirty="0">
                          <a:solidFill>
                            <a:schemeClr val="tx1"/>
                          </a:solidFill>
                          <a:effectLst/>
                        </a:rPr>
                        <a:t>, (2004)</a:t>
                      </a:r>
                      <a:endParaRPr lang="tr-TR"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algn="l">
                        <a:lnSpc>
                          <a:spcPct val="115000"/>
                        </a:lnSpc>
                        <a:spcAft>
                          <a:spcPts val="0"/>
                        </a:spcAft>
                      </a:pPr>
                      <a:r>
                        <a:rPr lang="tr-TR" sz="1800" dirty="0">
                          <a:effectLst/>
                        </a:rPr>
                        <a:t>Bir sağlık kurumunun, rekabet üstünlüğü sağlamak ve sürdürmek amacıyla kullandığı temel kavramlar ve fikirler bütünüdür.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3201165732"/>
                  </a:ext>
                </a:extLst>
              </a:tr>
              <a:tr h="552516">
                <a:tc>
                  <a:txBody>
                    <a:bodyPr/>
                    <a:lstStyle/>
                    <a:p>
                      <a:pPr>
                        <a:lnSpc>
                          <a:spcPct val="115000"/>
                        </a:lnSpc>
                        <a:spcAft>
                          <a:spcPts val="0"/>
                        </a:spcAft>
                      </a:pPr>
                      <a:r>
                        <a:rPr lang="tr-TR" sz="1800" b="0" dirty="0">
                          <a:solidFill>
                            <a:schemeClr val="tx1"/>
                          </a:solidFill>
                          <a:effectLst/>
                        </a:rPr>
                        <a:t>White, Griffith </a:t>
                      </a:r>
                    </a:p>
                    <a:p>
                      <a:pPr>
                        <a:lnSpc>
                          <a:spcPct val="115000"/>
                        </a:lnSpc>
                        <a:spcAft>
                          <a:spcPts val="0"/>
                        </a:spcAft>
                      </a:pPr>
                      <a:r>
                        <a:rPr lang="tr-TR" sz="1800" b="0" dirty="0">
                          <a:solidFill>
                            <a:schemeClr val="tx1"/>
                          </a:solidFill>
                          <a:effectLst/>
                        </a:rPr>
                        <a:t>(2010)</a:t>
                      </a:r>
                      <a:endParaRPr lang="tr-TR"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algn="l">
                        <a:lnSpc>
                          <a:spcPct val="115000"/>
                        </a:lnSpc>
                        <a:spcAft>
                          <a:spcPts val="0"/>
                        </a:spcAft>
                      </a:pPr>
                      <a:r>
                        <a:rPr lang="tr-TR" sz="1800" dirty="0">
                          <a:effectLst/>
                        </a:rPr>
                        <a:t>Sağlık kurumunun paydaşlarının beklentilerini karşılamaya yönelik geliştirdiği sistematik yanıtlardır.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831174752"/>
                  </a:ext>
                </a:extLst>
              </a:tr>
              <a:tr h="358948">
                <a:tc>
                  <a:txBody>
                    <a:bodyPr/>
                    <a:lstStyle/>
                    <a:p>
                      <a:pPr>
                        <a:lnSpc>
                          <a:spcPct val="115000"/>
                        </a:lnSpc>
                        <a:spcAft>
                          <a:spcPts val="0"/>
                        </a:spcAft>
                      </a:pPr>
                      <a:r>
                        <a:rPr lang="tr-TR" sz="1800" b="0" dirty="0" err="1">
                          <a:solidFill>
                            <a:schemeClr val="tx1"/>
                          </a:solidFill>
                          <a:effectLst/>
                        </a:rPr>
                        <a:t>Schulz</a:t>
                      </a:r>
                      <a:r>
                        <a:rPr lang="tr-TR" sz="1800" b="0" dirty="0">
                          <a:solidFill>
                            <a:schemeClr val="tx1"/>
                          </a:solidFill>
                          <a:effectLst/>
                        </a:rPr>
                        <a:t>, Johnson(1990)</a:t>
                      </a:r>
                      <a:endParaRPr lang="tr-TR"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algn="l">
                        <a:lnSpc>
                          <a:spcPct val="115000"/>
                        </a:lnSpc>
                        <a:spcAft>
                          <a:spcPts val="0"/>
                        </a:spcAft>
                      </a:pPr>
                      <a:r>
                        <a:rPr lang="tr-TR" sz="1800" dirty="0">
                          <a:effectLst/>
                        </a:rPr>
                        <a:t>Uzun dönemli planlar ve bu planların başarılması için uygulanan taktiklerdir.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883314921"/>
                  </a:ext>
                </a:extLst>
              </a:tr>
              <a:tr h="358948">
                <a:tc>
                  <a:txBody>
                    <a:bodyPr/>
                    <a:lstStyle/>
                    <a:p>
                      <a:pPr>
                        <a:lnSpc>
                          <a:spcPct val="115000"/>
                        </a:lnSpc>
                        <a:spcAft>
                          <a:spcPts val="0"/>
                        </a:spcAft>
                      </a:pPr>
                      <a:r>
                        <a:rPr lang="tr-TR" sz="1800" b="0" dirty="0" err="1">
                          <a:solidFill>
                            <a:schemeClr val="tx1"/>
                          </a:solidFill>
                          <a:effectLst/>
                        </a:rPr>
                        <a:t>Porter</a:t>
                      </a:r>
                      <a:r>
                        <a:rPr lang="tr-TR" sz="1800" b="0" dirty="0">
                          <a:solidFill>
                            <a:schemeClr val="tx1"/>
                          </a:solidFill>
                          <a:effectLst/>
                        </a:rPr>
                        <a:t>, Lee, (2013)</a:t>
                      </a:r>
                      <a:endParaRPr lang="tr-TR"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algn="l">
                        <a:lnSpc>
                          <a:spcPct val="115000"/>
                        </a:lnSpc>
                        <a:spcAft>
                          <a:spcPts val="0"/>
                        </a:spcAft>
                      </a:pPr>
                      <a:r>
                        <a:rPr lang="tr-TR" sz="1800" dirty="0">
                          <a:effectLst/>
                        </a:rPr>
                        <a:t>Hastalar için değer yaratmaktır.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2166753410"/>
                  </a:ext>
                </a:extLst>
              </a:tr>
              <a:tr h="1022155">
                <a:tc>
                  <a:txBody>
                    <a:bodyPr/>
                    <a:lstStyle/>
                    <a:p>
                      <a:pPr>
                        <a:lnSpc>
                          <a:spcPct val="115000"/>
                        </a:lnSpc>
                        <a:spcAft>
                          <a:spcPts val="0"/>
                        </a:spcAft>
                      </a:pPr>
                      <a:r>
                        <a:rPr lang="tr-TR" sz="1800" b="0" dirty="0" err="1">
                          <a:solidFill>
                            <a:schemeClr val="tx1"/>
                          </a:solidFill>
                          <a:effectLst/>
                        </a:rPr>
                        <a:t>Ginter</a:t>
                      </a:r>
                      <a:r>
                        <a:rPr lang="tr-TR" sz="1800" b="0" dirty="0">
                          <a:solidFill>
                            <a:schemeClr val="tx1"/>
                          </a:solidFill>
                          <a:effectLst/>
                        </a:rPr>
                        <a:t>, </a:t>
                      </a:r>
                      <a:r>
                        <a:rPr lang="tr-TR" sz="1800" b="0" dirty="0" err="1">
                          <a:solidFill>
                            <a:schemeClr val="tx1"/>
                          </a:solidFill>
                          <a:effectLst/>
                        </a:rPr>
                        <a:t>Duncan</a:t>
                      </a:r>
                      <a:r>
                        <a:rPr lang="tr-TR" sz="1800" b="0" dirty="0">
                          <a:solidFill>
                            <a:schemeClr val="tx1"/>
                          </a:solidFill>
                          <a:effectLst/>
                        </a:rPr>
                        <a:t>, </a:t>
                      </a:r>
                      <a:r>
                        <a:rPr lang="tr-TR" sz="1800" b="0" dirty="0" err="1">
                          <a:solidFill>
                            <a:schemeClr val="tx1"/>
                          </a:solidFill>
                          <a:effectLst/>
                        </a:rPr>
                        <a:t>Swayne</a:t>
                      </a:r>
                      <a:r>
                        <a:rPr lang="tr-TR" sz="1800" b="0" dirty="0">
                          <a:solidFill>
                            <a:schemeClr val="tx1"/>
                          </a:solidFill>
                          <a:effectLst/>
                        </a:rPr>
                        <a:t> (2018)</a:t>
                      </a:r>
                      <a:endParaRPr lang="tr-TR"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algn="l">
                        <a:lnSpc>
                          <a:spcPct val="115000"/>
                        </a:lnSpc>
                        <a:spcAft>
                          <a:spcPts val="0"/>
                        </a:spcAft>
                      </a:pPr>
                      <a:r>
                        <a:rPr lang="tr-TR" sz="1800" dirty="0">
                          <a:effectLst/>
                        </a:rPr>
                        <a:t>Sağlık kurumunun hedef ve amaçlarına ulaşmak için geliştirdiği tutarlı ve nispeten sürekli bir yaklaşım; kurumunun bulunduğu yerden gelecekte olmak istediği yere ulaşmasına yol gösteren rehberler veya saldırı hatlarını ortaya koyan planlardır.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980674388"/>
                  </a:ext>
                </a:extLst>
              </a:tr>
            </a:tbl>
          </a:graphicData>
        </a:graphic>
      </p:graphicFrame>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3" name="Metin kutusu 2">
            <a:extLst>
              <a:ext uri="{FF2B5EF4-FFF2-40B4-BE49-F238E27FC236}">
                <a16:creationId xmlns:a16="http://schemas.microsoft.com/office/drawing/2014/main" id="{3C2AF58B-AAAA-4C8A-3CBF-9513131479EA}"/>
              </a:ext>
            </a:extLst>
          </p:cNvPr>
          <p:cNvSpPr txBox="1"/>
          <p:nvPr/>
        </p:nvSpPr>
        <p:spPr>
          <a:xfrm>
            <a:off x="838200" y="5978747"/>
            <a:ext cx="10078616" cy="307777"/>
          </a:xfrm>
          <a:prstGeom prst="rect">
            <a:avLst/>
          </a:prstGeom>
          <a:noFill/>
        </p:spPr>
        <p:txBody>
          <a:bodyPr wrap="square" rtlCol="0">
            <a:spAutoFit/>
          </a:bodyPr>
          <a:lstStyle/>
          <a:p>
            <a:r>
              <a:rPr lang="tr-TR" sz="1400" dirty="0"/>
              <a:t>Temalar: </a:t>
            </a:r>
            <a:r>
              <a:rPr lang="tr-TR" sz="1400" i="1" dirty="0"/>
              <a:t>Rekabet, konumlanma, rekabet üstünlüğü, paydaş beklentileri, uzun dönemli planlar, değer yaratma, rehber, fikirler, kavramla</a:t>
            </a:r>
            <a:r>
              <a:rPr lang="tr-TR" sz="1400" dirty="0"/>
              <a:t>r</a:t>
            </a:r>
          </a:p>
        </p:txBody>
      </p:sp>
    </p:spTree>
    <p:extLst>
      <p:ext uri="{BB962C8B-B14F-4D97-AF65-F5344CB8AC3E}">
        <p14:creationId xmlns:p14="http://schemas.microsoft.com/office/powerpoint/2010/main" val="4275226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8781952"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400" b="1" dirty="0" err="1">
                <a:solidFill>
                  <a:schemeClr val="bg1"/>
                </a:solidFill>
                <a:latin typeface="+mj-lt"/>
              </a:rPr>
              <a:t>Mintzberg</a:t>
            </a:r>
            <a:r>
              <a:rPr lang="tr-TR" sz="2400" b="1" dirty="0">
                <a:solidFill>
                  <a:schemeClr val="bg1"/>
                </a:solidFill>
                <a:latin typeface="+mj-lt"/>
              </a:rPr>
              <a:t> 5P: Strateji kavramının farklı yönleri ve anlamları</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9134375" y="723901"/>
            <a:ext cx="305762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119F6E78-A121-49B8-B9D4-B76635C8281B}"/>
              </a:ext>
            </a:extLst>
          </p:cNvPr>
          <p:cNvSpPr/>
          <p:nvPr/>
        </p:nvSpPr>
        <p:spPr>
          <a:xfrm>
            <a:off x="5324992" y="2804865"/>
            <a:ext cx="1625761" cy="1483635"/>
          </a:xfrm>
          <a:prstGeom prst="ellipse">
            <a:avLst/>
          </a:prstGeom>
          <a:solidFill>
            <a:schemeClr val="tx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sz="2000" b="1" dirty="0">
                <a:solidFill>
                  <a:schemeClr val="accent2">
                    <a:lumMod val="50000"/>
                  </a:schemeClr>
                </a:solidFill>
              </a:rPr>
              <a:t>Strateji</a:t>
            </a:r>
            <a:endParaRPr lang="en-US" sz="2000" b="1" dirty="0">
              <a:solidFill>
                <a:schemeClr val="accent2">
                  <a:lumMod val="50000"/>
                </a:schemeClr>
              </a:solidFill>
            </a:endParaRPr>
          </a:p>
        </p:txBody>
      </p:sp>
      <p:grpSp>
        <p:nvGrpSpPr>
          <p:cNvPr id="28" name="Grup 27"/>
          <p:cNvGrpSpPr/>
          <p:nvPr/>
        </p:nvGrpSpPr>
        <p:grpSpPr>
          <a:xfrm>
            <a:off x="4175528" y="1395898"/>
            <a:ext cx="1808926" cy="2638784"/>
            <a:chOff x="4175528" y="1395898"/>
            <a:chExt cx="1808926" cy="2638784"/>
          </a:xfrm>
        </p:grpSpPr>
        <p:sp>
          <p:nvSpPr>
            <p:cNvPr id="16" name="Freeform 367">
              <a:extLst>
                <a:ext uri="{FF2B5EF4-FFF2-40B4-BE49-F238E27FC236}">
                  <a16:creationId xmlns:a16="http://schemas.microsoft.com/office/drawing/2014/main" id="{7D0F04F5-1450-447F-84DA-D40DF76C5557}"/>
                </a:ext>
              </a:extLst>
            </p:cNvPr>
            <p:cNvSpPr>
              <a:spLocks noEditPoints="1"/>
            </p:cNvSpPr>
            <p:nvPr/>
          </p:nvSpPr>
          <p:spPr bwMode="auto">
            <a:xfrm>
              <a:off x="4175528" y="1395898"/>
              <a:ext cx="1808926" cy="2638784"/>
            </a:xfrm>
            <a:custGeom>
              <a:avLst/>
              <a:gdLst>
                <a:gd name="T0" fmla="*/ 1736 w 3244"/>
                <a:gd name="T1" fmla="*/ 3169 h 5041"/>
                <a:gd name="T2" fmla="*/ 1646 w 3244"/>
                <a:gd name="T3" fmla="*/ 3896 h 5041"/>
                <a:gd name="T4" fmla="*/ 1666 w 3244"/>
                <a:gd name="T5" fmla="*/ 4240 h 5041"/>
                <a:gd name="T6" fmla="*/ 1424 w 3244"/>
                <a:gd name="T7" fmla="*/ 3302 h 5041"/>
                <a:gd name="T8" fmla="*/ 1426 w 3244"/>
                <a:gd name="T9" fmla="*/ 3209 h 5041"/>
                <a:gd name="T10" fmla="*/ 1434 w 3244"/>
                <a:gd name="T11" fmla="*/ 3040 h 5041"/>
                <a:gd name="T12" fmla="*/ 1271 w 3244"/>
                <a:gd name="T13" fmla="*/ 2999 h 5041"/>
                <a:gd name="T14" fmla="*/ 206 w 3244"/>
                <a:gd name="T15" fmla="*/ 1625 h 5041"/>
                <a:gd name="T16" fmla="*/ 1624 w 3244"/>
                <a:gd name="T17" fmla="*/ 207 h 5041"/>
                <a:gd name="T18" fmla="*/ 2983 w 3244"/>
                <a:gd name="T19" fmla="*/ 1220 h 5041"/>
                <a:gd name="T20" fmla="*/ 2989 w 3244"/>
                <a:gd name="T21" fmla="*/ 1240 h 5041"/>
                <a:gd name="T22" fmla="*/ 3003 w 3244"/>
                <a:gd name="T23" fmla="*/ 1291 h 5041"/>
                <a:gd name="T24" fmla="*/ 3003 w 3244"/>
                <a:gd name="T25" fmla="*/ 1294 h 5041"/>
                <a:gd name="T26" fmla="*/ 3024 w 3244"/>
                <a:gd name="T27" fmla="*/ 1399 h 5041"/>
                <a:gd name="T28" fmla="*/ 1736 w 3244"/>
                <a:gd name="T29" fmla="*/ 3169 h 5041"/>
                <a:gd name="T30" fmla="*/ 3244 w 3244"/>
                <a:gd name="T31" fmla="*/ 1508 h 5041"/>
                <a:gd name="T32" fmla="*/ 3203 w 3244"/>
                <a:gd name="T33" fmla="*/ 1243 h 5041"/>
                <a:gd name="T34" fmla="*/ 3203 w 3244"/>
                <a:gd name="T35" fmla="*/ 1243 h 5041"/>
                <a:gd name="T36" fmla="*/ 3203 w 3244"/>
                <a:gd name="T37" fmla="*/ 1242 h 5041"/>
                <a:gd name="T38" fmla="*/ 3187 w 3244"/>
                <a:gd name="T39" fmla="*/ 1181 h 5041"/>
                <a:gd name="T40" fmla="*/ 3185 w 3244"/>
                <a:gd name="T41" fmla="*/ 1173 h 5041"/>
                <a:gd name="T42" fmla="*/ 3181 w 3244"/>
                <a:gd name="T43" fmla="*/ 1161 h 5041"/>
                <a:gd name="T44" fmla="*/ 3181 w 3244"/>
                <a:gd name="T45" fmla="*/ 1161 h 5041"/>
                <a:gd name="T46" fmla="*/ 1624 w 3244"/>
                <a:gd name="T47" fmla="*/ 0 h 5041"/>
                <a:gd name="T48" fmla="*/ 0 w 3244"/>
                <a:gd name="T49" fmla="*/ 1625 h 5041"/>
                <a:gd name="T50" fmla="*/ 1219 w 3244"/>
                <a:gd name="T51" fmla="*/ 3199 h 5041"/>
                <a:gd name="T52" fmla="*/ 1217 w 3244"/>
                <a:gd name="T53" fmla="*/ 3302 h 5041"/>
                <a:gd name="T54" fmla="*/ 2102 w 3244"/>
                <a:gd name="T55" fmla="*/ 5041 h 5041"/>
                <a:gd name="T56" fmla="*/ 1852 w 3244"/>
                <a:gd name="T57" fmla="*/ 3896 h 5041"/>
                <a:gd name="T58" fmla="*/ 1937 w 3244"/>
                <a:gd name="T59" fmla="*/ 3219 h 5041"/>
                <a:gd name="T60" fmla="*/ 3244 w 3244"/>
                <a:gd name="T61" fmla="*/ 1508 h 50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44" h="5041">
                  <a:moveTo>
                    <a:pt x="1736" y="3169"/>
                  </a:moveTo>
                  <a:cubicBezTo>
                    <a:pt x="1676" y="3405"/>
                    <a:pt x="1646" y="3650"/>
                    <a:pt x="1646" y="3896"/>
                  </a:cubicBezTo>
                  <a:cubicBezTo>
                    <a:pt x="1646" y="4011"/>
                    <a:pt x="1652" y="4126"/>
                    <a:pt x="1666" y="4240"/>
                  </a:cubicBezTo>
                  <a:cubicBezTo>
                    <a:pt x="1509" y="3956"/>
                    <a:pt x="1424" y="3634"/>
                    <a:pt x="1424" y="3302"/>
                  </a:cubicBezTo>
                  <a:cubicBezTo>
                    <a:pt x="1424" y="3272"/>
                    <a:pt x="1424" y="3240"/>
                    <a:pt x="1426" y="3209"/>
                  </a:cubicBezTo>
                  <a:lnTo>
                    <a:pt x="1434" y="3040"/>
                  </a:lnTo>
                  <a:lnTo>
                    <a:pt x="1271" y="2999"/>
                  </a:lnTo>
                  <a:cubicBezTo>
                    <a:pt x="644" y="2838"/>
                    <a:pt x="206" y="2273"/>
                    <a:pt x="206" y="1625"/>
                  </a:cubicBezTo>
                  <a:cubicBezTo>
                    <a:pt x="206" y="843"/>
                    <a:pt x="842" y="207"/>
                    <a:pt x="1624" y="207"/>
                  </a:cubicBezTo>
                  <a:cubicBezTo>
                    <a:pt x="2247" y="207"/>
                    <a:pt x="2806" y="623"/>
                    <a:pt x="2983" y="1220"/>
                  </a:cubicBezTo>
                  <a:lnTo>
                    <a:pt x="2989" y="1240"/>
                  </a:lnTo>
                  <a:cubicBezTo>
                    <a:pt x="2994" y="1257"/>
                    <a:pt x="2999" y="1274"/>
                    <a:pt x="3003" y="1291"/>
                  </a:cubicBezTo>
                  <a:lnTo>
                    <a:pt x="3003" y="1294"/>
                  </a:lnTo>
                  <a:cubicBezTo>
                    <a:pt x="3012" y="1329"/>
                    <a:pt x="3019" y="1364"/>
                    <a:pt x="3024" y="1399"/>
                  </a:cubicBezTo>
                  <a:cubicBezTo>
                    <a:pt x="2387" y="1801"/>
                    <a:pt x="1921" y="2439"/>
                    <a:pt x="1736" y="3169"/>
                  </a:cubicBezTo>
                  <a:close/>
                  <a:moveTo>
                    <a:pt x="3244" y="1508"/>
                  </a:moveTo>
                  <a:cubicBezTo>
                    <a:pt x="3238" y="1417"/>
                    <a:pt x="3224" y="1329"/>
                    <a:pt x="3203" y="1243"/>
                  </a:cubicBezTo>
                  <a:lnTo>
                    <a:pt x="3203" y="1243"/>
                  </a:lnTo>
                  <a:lnTo>
                    <a:pt x="3203" y="1242"/>
                  </a:lnTo>
                  <a:cubicBezTo>
                    <a:pt x="3198" y="1222"/>
                    <a:pt x="3193" y="1201"/>
                    <a:pt x="3187" y="1181"/>
                  </a:cubicBezTo>
                  <a:cubicBezTo>
                    <a:pt x="3186" y="1178"/>
                    <a:pt x="3186" y="1176"/>
                    <a:pt x="3185" y="1173"/>
                  </a:cubicBezTo>
                  <a:cubicBezTo>
                    <a:pt x="3184" y="1169"/>
                    <a:pt x="3183" y="1165"/>
                    <a:pt x="3181" y="1161"/>
                  </a:cubicBezTo>
                  <a:lnTo>
                    <a:pt x="3181" y="1161"/>
                  </a:lnTo>
                  <a:cubicBezTo>
                    <a:pt x="2981" y="490"/>
                    <a:pt x="2360" y="0"/>
                    <a:pt x="1624" y="0"/>
                  </a:cubicBezTo>
                  <a:cubicBezTo>
                    <a:pt x="727" y="0"/>
                    <a:pt x="0" y="728"/>
                    <a:pt x="0" y="1625"/>
                  </a:cubicBezTo>
                  <a:cubicBezTo>
                    <a:pt x="0" y="2382"/>
                    <a:pt x="518" y="3019"/>
                    <a:pt x="1219" y="3199"/>
                  </a:cubicBezTo>
                  <a:cubicBezTo>
                    <a:pt x="1218" y="3233"/>
                    <a:pt x="1217" y="3268"/>
                    <a:pt x="1217" y="3302"/>
                  </a:cubicBezTo>
                  <a:cubicBezTo>
                    <a:pt x="1217" y="4017"/>
                    <a:pt x="1566" y="4650"/>
                    <a:pt x="2102" y="5041"/>
                  </a:cubicBezTo>
                  <a:cubicBezTo>
                    <a:pt x="1942" y="4692"/>
                    <a:pt x="1852" y="4304"/>
                    <a:pt x="1852" y="3896"/>
                  </a:cubicBezTo>
                  <a:cubicBezTo>
                    <a:pt x="1852" y="3662"/>
                    <a:pt x="1882" y="3436"/>
                    <a:pt x="1937" y="3219"/>
                  </a:cubicBezTo>
                  <a:cubicBezTo>
                    <a:pt x="2122" y="2487"/>
                    <a:pt x="2603" y="1872"/>
                    <a:pt x="3244" y="1508"/>
                  </a:cubicBezTo>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dirty="0"/>
            </a:p>
          </p:txBody>
        </p:sp>
        <p:sp>
          <p:nvSpPr>
            <p:cNvPr id="22" name="Metin kutusu 21">
              <a:extLst>
                <a:ext uri="{FF2B5EF4-FFF2-40B4-BE49-F238E27FC236}">
                  <a16:creationId xmlns:a16="http://schemas.microsoft.com/office/drawing/2014/main" id="{9B24124D-CED0-4088-892D-6083859E0B7E}"/>
                </a:ext>
              </a:extLst>
            </p:cNvPr>
            <p:cNvSpPr txBox="1"/>
            <p:nvPr/>
          </p:nvSpPr>
          <p:spPr>
            <a:xfrm>
              <a:off x="4451788" y="2057654"/>
              <a:ext cx="1143090" cy="369332"/>
            </a:xfrm>
            <a:prstGeom prst="rect">
              <a:avLst/>
            </a:prstGeom>
            <a:noFill/>
          </p:spPr>
          <p:txBody>
            <a:bodyPr wrap="square" rtlCol="0">
              <a:spAutoFit/>
            </a:bodyPr>
            <a:lstStyle/>
            <a:p>
              <a:pPr algn="ctr"/>
              <a:r>
                <a:rPr lang="tr-TR" b="1" dirty="0">
                  <a:solidFill>
                    <a:schemeClr val="accent2">
                      <a:lumMod val="50000"/>
                    </a:schemeClr>
                  </a:solidFill>
                </a:rPr>
                <a:t>Plan</a:t>
              </a:r>
            </a:p>
          </p:txBody>
        </p:sp>
      </p:grpSp>
      <p:grpSp>
        <p:nvGrpSpPr>
          <p:cNvPr id="2" name="Grup 1"/>
          <p:cNvGrpSpPr/>
          <p:nvPr/>
        </p:nvGrpSpPr>
        <p:grpSpPr>
          <a:xfrm>
            <a:off x="5418087" y="1292772"/>
            <a:ext cx="2719849" cy="1745035"/>
            <a:chOff x="5418087" y="1292772"/>
            <a:chExt cx="2719849" cy="1745035"/>
          </a:xfrm>
        </p:grpSpPr>
        <p:sp>
          <p:nvSpPr>
            <p:cNvPr id="20" name="Freeform 371">
              <a:extLst>
                <a:ext uri="{FF2B5EF4-FFF2-40B4-BE49-F238E27FC236}">
                  <a16:creationId xmlns:a16="http://schemas.microsoft.com/office/drawing/2014/main" id="{D835CFE6-4C90-4EB4-8C07-95552ED3741B}"/>
                </a:ext>
              </a:extLst>
            </p:cNvPr>
            <p:cNvSpPr>
              <a:spLocks noEditPoints="1"/>
            </p:cNvSpPr>
            <p:nvPr/>
          </p:nvSpPr>
          <p:spPr bwMode="auto">
            <a:xfrm>
              <a:off x="5418087" y="1292772"/>
              <a:ext cx="2719849" cy="1745035"/>
            </a:xfrm>
            <a:custGeom>
              <a:avLst/>
              <a:gdLst>
                <a:gd name="T0" fmla="*/ 3907 w 4874"/>
                <a:gd name="T1" fmla="*/ 2989 h 3333"/>
                <a:gd name="T2" fmla="*/ 3888 w 4874"/>
                <a:gd name="T3" fmla="*/ 3002 h 3333"/>
                <a:gd name="T4" fmla="*/ 3852 w 4874"/>
                <a:gd name="T5" fmla="*/ 3026 h 3333"/>
                <a:gd name="T6" fmla="*/ 3831 w 4874"/>
                <a:gd name="T7" fmla="*/ 3036 h 3333"/>
                <a:gd name="T8" fmla="*/ 3826 w 4874"/>
                <a:gd name="T9" fmla="*/ 3042 h 3333"/>
                <a:gd name="T10" fmla="*/ 3749 w 4874"/>
                <a:gd name="T11" fmla="*/ 3084 h 3333"/>
                <a:gd name="T12" fmla="*/ 1860 w 4874"/>
                <a:gd name="T13" fmla="*/ 2399 h 3333"/>
                <a:gd name="T14" fmla="*/ 1668 w 4874"/>
                <a:gd name="T15" fmla="*/ 2406 h 3333"/>
                <a:gd name="T16" fmla="*/ 948 w 4874"/>
                <a:gd name="T17" fmla="*/ 2544 h 3333"/>
                <a:gd name="T18" fmla="*/ 627 w 4874"/>
                <a:gd name="T19" fmla="*/ 2669 h 3333"/>
                <a:gd name="T20" fmla="*/ 1444 w 4874"/>
                <a:gd name="T21" fmla="*/ 2150 h 3333"/>
                <a:gd name="T22" fmla="*/ 1534 w 4874"/>
                <a:gd name="T23" fmla="*/ 2123 h 3333"/>
                <a:gd name="T24" fmla="*/ 1696 w 4874"/>
                <a:gd name="T25" fmla="*/ 2079 h 3333"/>
                <a:gd name="T26" fmla="*/ 1686 w 4874"/>
                <a:gd name="T27" fmla="*/ 1911 h 3333"/>
                <a:gd name="T28" fmla="*/ 2663 w 4874"/>
                <a:gd name="T29" fmla="*/ 474 h 3333"/>
                <a:gd name="T30" fmla="*/ 3102 w 4874"/>
                <a:gd name="T31" fmla="*/ 404 h 3333"/>
                <a:gd name="T32" fmla="*/ 4450 w 4874"/>
                <a:gd name="T33" fmla="*/ 1384 h 3333"/>
                <a:gd name="T34" fmla="*/ 3907 w 4874"/>
                <a:gd name="T35" fmla="*/ 2989 h 3333"/>
                <a:gd name="T36" fmla="*/ 4647 w 4874"/>
                <a:gd name="T37" fmla="*/ 1320 h 3333"/>
                <a:gd name="T38" fmla="*/ 2599 w 4874"/>
                <a:gd name="T39" fmla="*/ 277 h 3333"/>
                <a:gd name="T40" fmla="*/ 1479 w 4874"/>
                <a:gd name="T41" fmla="*/ 1924 h 3333"/>
                <a:gd name="T42" fmla="*/ 1380 w 4874"/>
                <a:gd name="T43" fmla="*/ 1953 h 3333"/>
                <a:gd name="T44" fmla="*/ 0 w 4874"/>
                <a:gd name="T45" fmla="*/ 3333 h 3333"/>
                <a:gd name="T46" fmla="*/ 1012 w 4874"/>
                <a:gd name="T47" fmla="*/ 2741 h 3333"/>
                <a:gd name="T48" fmla="*/ 1681 w 4874"/>
                <a:gd name="T49" fmla="*/ 2612 h 3333"/>
                <a:gd name="T50" fmla="*/ 3713 w 4874"/>
                <a:gd name="T51" fmla="*/ 3327 h 3333"/>
                <a:gd name="T52" fmla="*/ 3953 w 4874"/>
                <a:gd name="T53" fmla="*/ 3206 h 3333"/>
                <a:gd name="T54" fmla="*/ 3953 w 4874"/>
                <a:gd name="T55" fmla="*/ 3206 h 3333"/>
                <a:gd name="T56" fmla="*/ 3953 w 4874"/>
                <a:gd name="T57" fmla="*/ 3206 h 3333"/>
                <a:gd name="T58" fmla="*/ 4006 w 4874"/>
                <a:gd name="T59" fmla="*/ 3172 h 3333"/>
                <a:gd name="T60" fmla="*/ 4013 w 4874"/>
                <a:gd name="T61" fmla="*/ 3167 h 3333"/>
                <a:gd name="T62" fmla="*/ 4024 w 4874"/>
                <a:gd name="T63" fmla="*/ 3160 h 3333"/>
                <a:gd name="T64" fmla="*/ 4024 w 4874"/>
                <a:gd name="T65" fmla="*/ 3160 h 3333"/>
                <a:gd name="T66" fmla="*/ 4647 w 4874"/>
                <a:gd name="T67" fmla="*/ 1320 h 3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874" h="3333">
                  <a:moveTo>
                    <a:pt x="3907" y="2989"/>
                  </a:moveTo>
                  <a:lnTo>
                    <a:pt x="3888" y="3002"/>
                  </a:lnTo>
                  <a:cubicBezTo>
                    <a:pt x="3876" y="3010"/>
                    <a:pt x="3864" y="3018"/>
                    <a:pt x="3852" y="3026"/>
                  </a:cubicBezTo>
                  <a:lnTo>
                    <a:pt x="3831" y="3036"/>
                  </a:lnTo>
                  <a:lnTo>
                    <a:pt x="3826" y="3042"/>
                  </a:lnTo>
                  <a:cubicBezTo>
                    <a:pt x="3800" y="3056"/>
                    <a:pt x="3775" y="3071"/>
                    <a:pt x="3749" y="3084"/>
                  </a:cubicBezTo>
                  <a:cubicBezTo>
                    <a:pt x="3218" y="2642"/>
                    <a:pt x="2552" y="2399"/>
                    <a:pt x="1860" y="2399"/>
                  </a:cubicBezTo>
                  <a:cubicBezTo>
                    <a:pt x="1796" y="2399"/>
                    <a:pt x="1732" y="2402"/>
                    <a:pt x="1668" y="2406"/>
                  </a:cubicBezTo>
                  <a:cubicBezTo>
                    <a:pt x="1424" y="2422"/>
                    <a:pt x="1182" y="2468"/>
                    <a:pt x="948" y="2544"/>
                  </a:cubicBezTo>
                  <a:cubicBezTo>
                    <a:pt x="838" y="2580"/>
                    <a:pt x="731" y="2622"/>
                    <a:pt x="627" y="2669"/>
                  </a:cubicBezTo>
                  <a:cubicBezTo>
                    <a:pt x="849" y="2433"/>
                    <a:pt x="1129" y="2252"/>
                    <a:pt x="1444" y="2150"/>
                  </a:cubicBezTo>
                  <a:cubicBezTo>
                    <a:pt x="1473" y="2140"/>
                    <a:pt x="1503" y="2131"/>
                    <a:pt x="1534" y="2123"/>
                  </a:cubicBezTo>
                  <a:lnTo>
                    <a:pt x="1696" y="2079"/>
                  </a:lnTo>
                  <a:lnTo>
                    <a:pt x="1686" y="1911"/>
                  </a:lnTo>
                  <a:cubicBezTo>
                    <a:pt x="1645" y="1265"/>
                    <a:pt x="2047" y="674"/>
                    <a:pt x="2663" y="474"/>
                  </a:cubicBezTo>
                  <a:cubicBezTo>
                    <a:pt x="2806" y="427"/>
                    <a:pt x="2953" y="404"/>
                    <a:pt x="3102" y="404"/>
                  </a:cubicBezTo>
                  <a:cubicBezTo>
                    <a:pt x="3718" y="404"/>
                    <a:pt x="4260" y="798"/>
                    <a:pt x="4450" y="1384"/>
                  </a:cubicBezTo>
                  <a:cubicBezTo>
                    <a:pt x="4642" y="1976"/>
                    <a:pt x="4419" y="2636"/>
                    <a:pt x="3907" y="2989"/>
                  </a:cubicBezTo>
                  <a:close/>
                  <a:moveTo>
                    <a:pt x="4647" y="1320"/>
                  </a:moveTo>
                  <a:cubicBezTo>
                    <a:pt x="4369" y="467"/>
                    <a:pt x="3453" y="0"/>
                    <a:pt x="2599" y="277"/>
                  </a:cubicBezTo>
                  <a:cubicBezTo>
                    <a:pt x="1879" y="511"/>
                    <a:pt x="1434" y="1201"/>
                    <a:pt x="1479" y="1924"/>
                  </a:cubicBezTo>
                  <a:cubicBezTo>
                    <a:pt x="1446" y="1933"/>
                    <a:pt x="1413" y="1943"/>
                    <a:pt x="1380" y="1953"/>
                  </a:cubicBezTo>
                  <a:cubicBezTo>
                    <a:pt x="700" y="2174"/>
                    <a:pt x="206" y="2702"/>
                    <a:pt x="0" y="3333"/>
                  </a:cubicBezTo>
                  <a:cubicBezTo>
                    <a:pt x="282" y="3072"/>
                    <a:pt x="623" y="2867"/>
                    <a:pt x="1012" y="2741"/>
                  </a:cubicBezTo>
                  <a:cubicBezTo>
                    <a:pt x="1234" y="2669"/>
                    <a:pt x="1459" y="2627"/>
                    <a:pt x="1681" y="2612"/>
                  </a:cubicBezTo>
                  <a:cubicBezTo>
                    <a:pt x="2435" y="2562"/>
                    <a:pt x="3169" y="2829"/>
                    <a:pt x="3713" y="3327"/>
                  </a:cubicBezTo>
                  <a:cubicBezTo>
                    <a:pt x="3797" y="3293"/>
                    <a:pt x="3878" y="3252"/>
                    <a:pt x="3953" y="3206"/>
                  </a:cubicBezTo>
                  <a:lnTo>
                    <a:pt x="3953" y="3206"/>
                  </a:lnTo>
                  <a:lnTo>
                    <a:pt x="3953" y="3206"/>
                  </a:lnTo>
                  <a:cubicBezTo>
                    <a:pt x="3971" y="3195"/>
                    <a:pt x="3989" y="3183"/>
                    <a:pt x="4006" y="3172"/>
                  </a:cubicBezTo>
                  <a:cubicBezTo>
                    <a:pt x="4009" y="3170"/>
                    <a:pt x="4011" y="3168"/>
                    <a:pt x="4013" y="3167"/>
                  </a:cubicBezTo>
                  <a:cubicBezTo>
                    <a:pt x="4017" y="3164"/>
                    <a:pt x="4020" y="3162"/>
                    <a:pt x="4024" y="3160"/>
                  </a:cubicBezTo>
                  <a:lnTo>
                    <a:pt x="4024" y="3160"/>
                  </a:lnTo>
                  <a:cubicBezTo>
                    <a:pt x="4600" y="2762"/>
                    <a:pt x="4874" y="2020"/>
                    <a:pt x="4647" y="1320"/>
                  </a:cubicBezTo>
                </a:path>
              </a:pathLst>
            </a:custGeom>
            <a:solidFill>
              <a:srgbClr val="CA9C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dirty="0"/>
            </a:p>
          </p:txBody>
        </p:sp>
        <p:sp>
          <p:nvSpPr>
            <p:cNvPr id="23" name="Metin kutusu 22">
              <a:extLst>
                <a:ext uri="{FF2B5EF4-FFF2-40B4-BE49-F238E27FC236}">
                  <a16:creationId xmlns:a16="http://schemas.microsoft.com/office/drawing/2014/main" id="{D1C91110-0DE2-4A73-A10E-7A9A87746B5C}"/>
                </a:ext>
              </a:extLst>
            </p:cNvPr>
            <p:cNvSpPr txBox="1"/>
            <p:nvPr/>
          </p:nvSpPr>
          <p:spPr>
            <a:xfrm>
              <a:off x="6500621" y="2023162"/>
              <a:ext cx="1271890" cy="369332"/>
            </a:xfrm>
            <a:prstGeom prst="rect">
              <a:avLst/>
            </a:prstGeom>
            <a:noFill/>
          </p:spPr>
          <p:txBody>
            <a:bodyPr wrap="square" rtlCol="0">
              <a:spAutoFit/>
            </a:bodyPr>
            <a:lstStyle/>
            <a:p>
              <a:pPr algn="ctr"/>
              <a:r>
                <a:rPr lang="tr-TR" b="1" dirty="0">
                  <a:solidFill>
                    <a:schemeClr val="accent2">
                      <a:lumMod val="50000"/>
                    </a:schemeClr>
                  </a:solidFill>
                </a:rPr>
                <a:t>Manevra</a:t>
              </a:r>
            </a:p>
          </p:txBody>
        </p:sp>
      </p:grpSp>
      <p:grpSp>
        <p:nvGrpSpPr>
          <p:cNvPr id="3" name="Grup 2"/>
          <p:cNvGrpSpPr/>
          <p:nvPr/>
        </p:nvGrpSpPr>
        <p:grpSpPr>
          <a:xfrm>
            <a:off x="6443145" y="2799205"/>
            <a:ext cx="2364524" cy="2214152"/>
            <a:chOff x="6443145" y="2799205"/>
            <a:chExt cx="2364524" cy="2214152"/>
          </a:xfrm>
        </p:grpSpPr>
        <p:sp>
          <p:nvSpPr>
            <p:cNvPr id="19" name="Freeform 370">
              <a:extLst>
                <a:ext uri="{FF2B5EF4-FFF2-40B4-BE49-F238E27FC236}">
                  <a16:creationId xmlns:a16="http://schemas.microsoft.com/office/drawing/2014/main" id="{E12CA16A-D473-4831-A2D5-E31C2AF9E566}"/>
                </a:ext>
              </a:extLst>
            </p:cNvPr>
            <p:cNvSpPr>
              <a:spLocks noEditPoints="1"/>
            </p:cNvSpPr>
            <p:nvPr/>
          </p:nvSpPr>
          <p:spPr bwMode="auto">
            <a:xfrm>
              <a:off x="6443145" y="2799205"/>
              <a:ext cx="2364524" cy="2214152"/>
            </a:xfrm>
            <a:custGeom>
              <a:avLst/>
              <a:gdLst>
                <a:gd name="T0" fmla="*/ 3229 w 4237"/>
                <a:gd name="T1" fmla="*/ 3630 h 4229"/>
                <a:gd name="T2" fmla="*/ 2397 w 4237"/>
                <a:gd name="T3" fmla="*/ 3900 h 4229"/>
                <a:gd name="T4" fmla="*/ 1534 w 4237"/>
                <a:gd name="T5" fmla="*/ 3609 h 4229"/>
                <a:gd name="T6" fmla="*/ 1516 w 4237"/>
                <a:gd name="T7" fmla="*/ 3595 h 4229"/>
                <a:gd name="T8" fmla="*/ 1482 w 4237"/>
                <a:gd name="T9" fmla="*/ 3567 h 4229"/>
                <a:gd name="T10" fmla="*/ 1397 w 4237"/>
                <a:gd name="T11" fmla="*/ 3484 h 4229"/>
                <a:gd name="T12" fmla="*/ 1397 w 4237"/>
                <a:gd name="T13" fmla="*/ 1299 h 4229"/>
                <a:gd name="T14" fmla="*/ 1043 w 4237"/>
                <a:gd name="T15" fmla="*/ 658 h 4229"/>
                <a:gd name="T16" fmla="*/ 825 w 4237"/>
                <a:gd name="T17" fmla="*/ 391 h 4229"/>
                <a:gd name="T18" fmla="*/ 1572 w 4237"/>
                <a:gd name="T19" fmla="*/ 1007 h 4229"/>
                <a:gd name="T20" fmla="*/ 1625 w 4237"/>
                <a:gd name="T21" fmla="*/ 1085 h 4229"/>
                <a:gd name="T22" fmla="*/ 1717 w 4237"/>
                <a:gd name="T23" fmla="*/ 1225 h 4229"/>
                <a:gd name="T24" fmla="*/ 1874 w 4237"/>
                <a:gd name="T25" fmla="*/ 1163 h 4229"/>
                <a:gd name="T26" fmla="*/ 2394 w 4237"/>
                <a:gd name="T27" fmla="*/ 1064 h 4229"/>
                <a:gd name="T28" fmla="*/ 3542 w 4237"/>
                <a:gd name="T29" fmla="*/ 1649 h 4229"/>
                <a:gd name="T30" fmla="*/ 3229 w 4237"/>
                <a:gd name="T31" fmla="*/ 3630 h 4229"/>
                <a:gd name="T32" fmla="*/ 3710 w 4237"/>
                <a:gd name="T33" fmla="*/ 1527 h 4229"/>
                <a:gd name="T34" fmla="*/ 1798 w 4237"/>
                <a:gd name="T35" fmla="*/ 971 h 4229"/>
                <a:gd name="T36" fmla="*/ 1739 w 4237"/>
                <a:gd name="T37" fmla="*/ 886 h 4229"/>
                <a:gd name="T38" fmla="*/ 0 w 4237"/>
                <a:gd name="T39" fmla="*/ 0 h 4229"/>
                <a:gd name="T40" fmla="*/ 876 w 4237"/>
                <a:gd name="T41" fmla="*/ 779 h 4229"/>
                <a:gd name="T42" fmla="*/ 1205 w 4237"/>
                <a:gd name="T43" fmla="*/ 1376 h 4229"/>
                <a:gd name="T44" fmla="*/ 1153 w 4237"/>
                <a:gd name="T45" fmla="*/ 3529 h 4229"/>
                <a:gd name="T46" fmla="*/ 1342 w 4237"/>
                <a:gd name="T47" fmla="*/ 3720 h 4229"/>
                <a:gd name="T48" fmla="*/ 1342 w 4237"/>
                <a:gd name="T49" fmla="*/ 3720 h 4229"/>
                <a:gd name="T50" fmla="*/ 1342 w 4237"/>
                <a:gd name="T51" fmla="*/ 3720 h 4229"/>
                <a:gd name="T52" fmla="*/ 1392 w 4237"/>
                <a:gd name="T53" fmla="*/ 3760 h 4229"/>
                <a:gd name="T54" fmla="*/ 1398 w 4237"/>
                <a:gd name="T55" fmla="*/ 3765 h 4229"/>
                <a:gd name="T56" fmla="*/ 1408 w 4237"/>
                <a:gd name="T57" fmla="*/ 3773 h 4229"/>
                <a:gd name="T58" fmla="*/ 1408 w 4237"/>
                <a:gd name="T59" fmla="*/ 3773 h 4229"/>
                <a:gd name="T60" fmla="*/ 3350 w 4237"/>
                <a:gd name="T61" fmla="*/ 3797 h 4229"/>
                <a:gd name="T62" fmla="*/ 3710 w 4237"/>
                <a:gd name="T63" fmla="*/ 1527 h 4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237" h="4229">
                  <a:moveTo>
                    <a:pt x="3229" y="3630"/>
                  </a:moveTo>
                  <a:cubicBezTo>
                    <a:pt x="2985" y="3807"/>
                    <a:pt x="2697" y="3900"/>
                    <a:pt x="2397" y="3900"/>
                  </a:cubicBezTo>
                  <a:cubicBezTo>
                    <a:pt x="2086" y="3900"/>
                    <a:pt x="1780" y="3797"/>
                    <a:pt x="1534" y="3609"/>
                  </a:cubicBezTo>
                  <a:lnTo>
                    <a:pt x="1516" y="3595"/>
                  </a:lnTo>
                  <a:cubicBezTo>
                    <a:pt x="1505" y="3586"/>
                    <a:pt x="1493" y="3577"/>
                    <a:pt x="1482" y="3567"/>
                  </a:cubicBezTo>
                  <a:lnTo>
                    <a:pt x="1397" y="3484"/>
                  </a:lnTo>
                  <a:cubicBezTo>
                    <a:pt x="1674" y="2785"/>
                    <a:pt x="1676" y="1997"/>
                    <a:pt x="1397" y="1299"/>
                  </a:cubicBezTo>
                  <a:cubicBezTo>
                    <a:pt x="1307" y="1073"/>
                    <a:pt x="1188" y="857"/>
                    <a:pt x="1043" y="658"/>
                  </a:cubicBezTo>
                  <a:cubicBezTo>
                    <a:pt x="975" y="564"/>
                    <a:pt x="902" y="475"/>
                    <a:pt x="825" y="391"/>
                  </a:cubicBezTo>
                  <a:cubicBezTo>
                    <a:pt x="1118" y="529"/>
                    <a:pt x="1377" y="739"/>
                    <a:pt x="1572" y="1007"/>
                  </a:cubicBezTo>
                  <a:cubicBezTo>
                    <a:pt x="1589" y="1031"/>
                    <a:pt x="1607" y="1057"/>
                    <a:pt x="1625" y="1085"/>
                  </a:cubicBezTo>
                  <a:lnTo>
                    <a:pt x="1717" y="1225"/>
                  </a:lnTo>
                  <a:lnTo>
                    <a:pt x="1874" y="1163"/>
                  </a:lnTo>
                  <a:cubicBezTo>
                    <a:pt x="2040" y="1097"/>
                    <a:pt x="2215" y="1064"/>
                    <a:pt x="2394" y="1064"/>
                  </a:cubicBezTo>
                  <a:cubicBezTo>
                    <a:pt x="2847" y="1064"/>
                    <a:pt x="3276" y="1283"/>
                    <a:pt x="3542" y="1649"/>
                  </a:cubicBezTo>
                  <a:cubicBezTo>
                    <a:pt x="4002" y="2281"/>
                    <a:pt x="3861" y="3170"/>
                    <a:pt x="3229" y="3630"/>
                  </a:cubicBezTo>
                  <a:close/>
                  <a:moveTo>
                    <a:pt x="3710" y="1527"/>
                  </a:moveTo>
                  <a:cubicBezTo>
                    <a:pt x="3264" y="915"/>
                    <a:pt x="2471" y="705"/>
                    <a:pt x="1798" y="971"/>
                  </a:cubicBezTo>
                  <a:cubicBezTo>
                    <a:pt x="1779" y="942"/>
                    <a:pt x="1759" y="914"/>
                    <a:pt x="1739" y="886"/>
                  </a:cubicBezTo>
                  <a:cubicBezTo>
                    <a:pt x="1319" y="308"/>
                    <a:pt x="664" y="1"/>
                    <a:pt x="0" y="0"/>
                  </a:cubicBezTo>
                  <a:cubicBezTo>
                    <a:pt x="335" y="188"/>
                    <a:pt x="636" y="449"/>
                    <a:pt x="876" y="779"/>
                  </a:cubicBezTo>
                  <a:cubicBezTo>
                    <a:pt x="1013" y="968"/>
                    <a:pt x="1123" y="1169"/>
                    <a:pt x="1205" y="1376"/>
                  </a:cubicBezTo>
                  <a:cubicBezTo>
                    <a:pt x="1486" y="2078"/>
                    <a:pt x="1458" y="2858"/>
                    <a:pt x="1153" y="3529"/>
                  </a:cubicBezTo>
                  <a:cubicBezTo>
                    <a:pt x="1212" y="3599"/>
                    <a:pt x="1275" y="3662"/>
                    <a:pt x="1342" y="3720"/>
                  </a:cubicBezTo>
                  <a:lnTo>
                    <a:pt x="1342" y="3720"/>
                  </a:lnTo>
                  <a:lnTo>
                    <a:pt x="1342" y="3720"/>
                  </a:lnTo>
                  <a:cubicBezTo>
                    <a:pt x="1359" y="3734"/>
                    <a:pt x="1375" y="3747"/>
                    <a:pt x="1392" y="3760"/>
                  </a:cubicBezTo>
                  <a:cubicBezTo>
                    <a:pt x="1394" y="3762"/>
                    <a:pt x="1396" y="3764"/>
                    <a:pt x="1398" y="3765"/>
                  </a:cubicBezTo>
                  <a:cubicBezTo>
                    <a:pt x="1402" y="3768"/>
                    <a:pt x="1405" y="3770"/>
                    <a:pt x="1408" y="3773"/>
                  </a:cubicBezTo>
                  <a:lnTo>
                    <a:pt x="1408" y="3773"/>
                  </a:lnTo>
                  <a:cubicBezTo>
                    <a:pt x="1964" y="4198"/>
                    <a:pt x="2755" y="4229"/>
                    <a:pt x="3350" y="3797"/>
                  </a:cubicBezTo>
                  <a:cubicBezTo>
                    <a:pt x="4076" y="3269"/>
                    <a:pt x="4237" y="2253"/>
                    <a:pt x="3710" y="1527"/>
                  </a:cubicBezTo>
                </a:path>
              </a:pathLst>
            </a:custGeom>
            <a:solidFill>
              <a:schemeClr val="accent4">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24" name="Metin kutusu 23">
              <a:extLst>
                <a:ext uri="{FF2B5EF4-FFF2-40B4-BE49-F238E27FC236}">
                  <a16:creationId xmlns:a16="http://schemas.microsoft.com/office/drawing/2014/main" id="{7C49B85D-094F-485A-99D2-5E00E68A9497}"/>
                </a:ext>
              </a:extLst>
            </p:cNvPr>
            <p:cNvSpPr txBox="1"/>
            <p:nvPr/>
          </p:nvSpPr>
          <p:spPr>
            <a:xfrm>
              <a:off x="7192307" y="3975715"/>
              <a:ext cx="1514270" cy="369332"/>
            </a:xfrm>
            <a:prstGeom prst="rect">
              <a:avLst/>
            </a:prstGeom>
            <a:noFill/>
          </p:spPr>
          <p:txBody>
            <a:bodyPr wrap="square" rtlCol="0">
              <a:spAutoFit/>
            </a:bodyPr>
            <a:lstStyle/>
            <a:p>
              <a:pPr algn="ctr"/>
              <a:r>
                <a:rPr lang="tr-TR" b="1" dirty="0">
                  <a:solidFill>
                    <a:schemeClr val="accent2">
                      <a:lumMod val="50000"/>
                    </a:schemeClr>
                  </a:solidFill>
                </a:rPr>
                <a:t>Konumlanma</a:t>
              </a:r>
            </a:p>
          </p:txBody>
        </p:sp>
      </p:grpSp>
      <p:grpSp>
        <p:nvGrpSpPr>
          <p:cNvPr id="4" name="Grup 3"/>
          <p:cNvGrpSpPr/>
          <p:nvPr/>
        </p:nvGrpSpPr>
        <p:grpSpPr>
          <a:xfrm>
            <a:off x="5133827" y="3622181"/>
            <a:ext cx="2002739" cy="2557902"/>
            <a:chOff x="5133827" y="3622181"/>
            <a:chExt cx="2002739" cy="2557902"/>
          </a:xfrm>
        </p:grpSpPr>
        <p:sp>
          <p:nvSpPr>
            <p:cNvPr id="18" name="Freeform 369">
              <a:extLst>
                <a:ext uri="{FF2B5EF4-FFF2-40B4-BE49-F238E27FC236}">
                  <a16:creationId xmlns:a16="http://schemas.microsoft.com/office/drawing/2014/main" id="{6D58E0F4-A075-4727-8621-0539363EC360}"/>
                </a:ext>
              </a:extLst>
            </p:cNvPr>
            <p:cNvSpPr>
              <a:spLocks noEditPoints="1"/>
            </p:cNvSpPr>
            <p:nvPr/>
          </p:nvSpPr>
          <p:spPr bwMode="auto">
            <a:xfrm>
              <a:off x="5133827" y="3622181"/>
              <a:ext cx="2002739" cy="2557902"/>
            </a:xfrm>
            <a:custGeom>
              <a:avLst/>
              <a:gdLst>
                <a:gd name="T0" fmla="*/ 2912 w 3591"/>
                <a:gd name="T1" fmla="*/ 3878 h 4886"/>
                <a:gd name="T2" fmla="*/ 1764 w 3591"/>
                <a:gd name="T3" fmla="*/ 4463 h 4886"/>
                <a:gd name="T4" fmla="*/ 931 w 3591"/>
                <a:gd name="T5" fmla="*/ 4192 h 4886"/>
                <a:gd name="T6" fmla="*/ 428 w 3591"/>
                <a:gd name="T7" fmla="*/ 2573 h 4886"/>
                <a:gd name="T8" fmla="*/ 435 w 3591"/>
                <a:gd name="T9" fmla="*/ 2552 h 4886"/>
                <a:gd name="T10" fmla="*/ 454 w 3591"/>
                <a:gd name="T11" fmla="*/ 2505 h 4886"/>
                <a:gd name="T12" fmla="*/ 457 w 3591"/>
                <a:gd name="T13" fmla="*/ 2497 h 4886"/>
                <a:gd name="T14" fmla="*/ 500 w 3591"/>
                <a:gd name="T15" fmla="*/ 2404 h 4886"/>
                <a:gd name="T16" fmla="*/ 694 w 3591"/>
                <a:gd name="T17" fmla="*/ 2410 h 4886"/>
                <a:gd name="T18" fmla="*/ 2582 w 3591"/>
                <a:gd name="T19" fmla="*/ 1730 h 4886"/>
                <a:gd name="T20" fmla="*/ 3082 w 3591"/>
                <a:gd name="T21" fmla="*/ 1195 h 4886"/>
                <a:gd name="T22" fmla="*/ 3269 w 3591"/>
                <a:gd name="T23" fmla="*/ 905 h 4886"/>
                <a:gd name="T24" fmla="*/ 2914 w 3591"/>
                <a:gd name="T25" fmla="*/ 1805 h 4886"/>
                <a:gd name="T26" fmla="*/ 2857 w 3591"/>
                <a:gd name="T27" fmla="*/ 1880 h 4886"/>
                <a:gd name="T28" fmla="*/ 2751 w 3591"/>
                <a:gd name="T29" fmla="*/ 2011 h 4886"/>
                <a:gd name="T30" fmla="*/ 2859 w 3591"/>
                <a:gd name="T31" fmla="*/ 2141 h 4886"/>
                <a:gd name="T32" fmla="*/ 2912 w 3591"/>
                <a:gd name="T33" fmla="*/ 3878 h 4886"/>
                <a:gd name="T34" fmla="*/ 3081 w 3591"/>
                <a:gd name="T35" fmla="*/ 1927 h 4886"/>
                <a:gd name="T36" fmla="*/ 3386 w 3591"/>
                <a:gd name="T37" fmla="*/ 0 h 4886"/>
                <a:gd name="T38" fmla="*/ 2915 w 3591"/>
                <a:gd name="T39" fmla="*/ 1073 h 4886"/>
                <a:gd name="T40" fmla="*/ 2450 w 3591"/>
                <a:gd name="T41" fmla="*/ 1571 h 4886"/>
                <a:gd name="T42" fmla="*/ 386 w 3591"/>
                <a:gd name="T43" fmla="*/ 2186 h 4886"/>
                <a:gd name="T44" fmla="*/ 263 w 3591"/>
                <a:gd name="T45" fmla="*/ 2426 h 4886"/>
                <a:gd name="T46" fmla="*/ 263 w 3591"/>
                <a:gd name="T47" fmla="*/ 2425 h 4886"/>
                <a:gd name="T48" fmla="*/ 263 w 3591"/>
                <a:gd name="T49" fmla="*/ 2426 h 4886"/>
                <a:gd name="T50" fmla="*/ 240 w 3591"/>
                <a:gd name="T51" fmla="*/ 2485 h 4886"/>
                <a:gd name="T52" fmla="*/ 237 w 3591"/>
                <a:gd name="T53" fmla="*/ 2493 h 4886"/>
                <a:gd name="T54" fmla="*/ 233 w 3591"/>
                <a:gd name="T55" fmla="*/ 2504 h 4886"/>
                <a:gd name="T56" fmla="*/ 233 w 3591"/>
                <a:gd name="T57" fmla="*/ 2505 h 4886"/>
                <a:gd name="T58" fmla="*/ 810 w 3591"/>
                <a:gd name="T59" fmla="*/ 4359 h 4886"/>
                <a:gd name="T60" fmla="*/ 3079 w 3591"/>
                <a:gd name="T61" fmla="*/ 3999 h 4886"/>
                <a:gd name="T62" fmla="*/ 3018 w 3591"/>
                <a:gd name="T63" fmla="*/ 2009 h 4886"/>
                <a:gd name="T64" fmla="*/ 3081 w 3591"/>
                <a:gd name="T65" fmla="*/ 1927 h 48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591" h="4886">
                  <a:moveTo>
                    <a:pt x="2912" y="3878"/>
                  </a:moveTo>
                  <a:cubicBezTo>
                    <a:pt x="2646" y="4244"/>
                    <a:pt x="2217" y="4463"/>
                    <a:pt x="1764" y="4463"/>
                  </a:cubicBezTo>
                  <a:cubicBezTo>
                    <a:pt x="1463" y="4463"/>
                    <a:pt x="1175" y="4369"/>
                    <a:pt x="931" y="4192"/>
                  </a:cubicBezTo>
                  <a:cubicBezTo>
                    <a:pt x="428" y="3826"/>
                    <a:pt x="221" y="3160"/>
                    <a:pt x="428" y="2573"/>
                  </a:cubicBezTo>
                  <a:lnTo>
                    <a:pt x="435" y="2552"/>
                  </a:lnTo>
                  <a:cubicBezTo>
                    <a:pt x="441" y="2537"/>
                    <a:pt x="447" y="2521"/>
                    <a:pt x="454" y="2505"/>
                  </a:cubicBezTo>
                  <a:lnTo>
                    <a:pt x="457" y="2497"/>
                  </a:lnTo>
                  <a:cubicBezTo>
                    <a:pt x="470" y="2466"/>
                    <a:pt x="484" y="2435"/>
                    <a:pt x="500" y="2404"/>
                  </a:cubicBezTo>
                  <a:cubicBezTo>
                    <a:pt x="565" y="2408"/>
                    <a:pt x="630" y="2410"/>
                    <a:pt x="694" y="2410"/>
                  </a:cubicBezTo>
                  <a:cubicBezTo>
                    <a:pt x="1384" y="2410"/>
                    <a:pt x="2054" y="2169"/>
                    <a:pt x="2582" y="1730"/>
                  </a:cubicBezTo>
                  <a:cubicBezTo>
                    <a:pt x="2770" y="1573"/>
                    <a:pt x="2938" y="1393"/>
                    <a:pt x="3082" y="1195"/>
                  </a:cubicBezTo>
                  <a:cubicBezTo>
                    <a:pt x="3150" y="1101"/>
                    <a:pt x="3213" y="1004"/>
                    <a:pt x="3269" y="905"/>
                  </a:cubicBezTo>
                  <a:cubicBezTo>
                    <a:pt x="3228" y="1226"/>
                    <a:pt x="3108" y="1537"/>
                    <a:pt x="2914" y="1805"/>
                  </a:cubicBezTo>
                  <a:cubicBezTo>
                    <a:pt x="2896" y="1830"/>
                    <a:pt x="2877" y="1855"/>
                    <a:pt x="2857" y="1880"/>
                  </a:cubicBezTo>
                  <a:lnTo>
                    <a:pt x="2751" y="2011"/>
                  </a:lnTo>
                  <a:lnTo>
                    <a:pt x="2859" y="2141"/>
                  </a:lnTo>
                  <a:cubicBezTo>
                    <a:pt x="3271" y="2639"/>
                    <a:pt x="3293" y="3354"/>
                    <a:pt x="2912" y="3878"/>
                  </a:cubicBezTo>
                  <a:close/>
                  <a:moveTo>
                    <a:pt x="3081" y="1927"/>
                  </a:moveTo>
                  <a:cubicBezTo>
                    <a:pt x="3501" y="1348"/>
                    <a:pt x="3591" y="631"/>
                    <a:pt x="3386" y="0"/>
                  </a:cubicBezTo>
                  <a:cubicBezTo>
                    <a:pt x="3311" y="376"/>
                    <a:pt x="3156" y="743"/>
                    <a:pt x="2915" y="1073"/>
                  </a:cubicBezTo>
                  <a:cubicBezTo>
                    <a:pt x="2778" y="1262"/>
                    <a:pt x="2621" y="1428"/>
                    <a:pt x="2450" y="1571"/>
                  </a:cubicBezTo>
                  <a:cubicBezTo>
                    <a:pt x="1869" y="2054"/>
                    <a:pt x="1119" y="2269"/>
                    <a:pt x="386" y="2186"/>
                  </a:cubicBezTo>
                  <a:cubicBezTo>
                    <a:pt x="338" y="2264"/>
                    <a:pt x="297" y="2344"/>
                    <a:pt x="263" y="2426"/>
                  </a:cubicBezTo>
                  <a:lnTo>
                    <a:pt x="263" y="2425"/>
                  </a:lnTo>
                  <a:lnTo>
                    <a:pt x="263" y="2426"/>
                  </a:lnTo>
                  <a:cubicBezTo>
                    <a:pt x="255" y="2445"/>
                    <a:pt x="247" y="2465"/>
                    <a:pt x="240" y="2485"/>
                  </a:cubicBezTo>
                  <a:cubicBezTo>
                    <a:pt x="239" y="2487"/>
                    <a:pt x="238" y="2490"/>
                    <a:pt x="237" y="2493"/>
                  </a:cubicBezTo>
                  <a:cubicBezTo>
                    <a:pt x="235" y="2497"/>
                    <a:pt x="234" y="2500"/>
                    <a:pt x="233" y="2504"/>
                  </a:cubicBezTo>
                  <a:lnTo>
                    <a:pt x="233" y="2505"/>
                  </a:lnTo>
                  <a:cubicBezTo>
                    <a:pt x="0" y="3165"/>
                    <a:pt x="215" y="3926"/>
                    <a:pt x="810" y="4359"/>
                  </a:cubicBezTo>
                  <a:cubicBezTo>
                    <a:pt x="1536" y="4886"/>
                    <a:pt x="2552" y="4725"/>
                    <a:pt x="3079" y="3999"/>
                  </a:cubicBezTo>
                  <a:cubicBezTo>
                    <a:pt x="3525" y="3386"/>
                    <a:pt x="3479" y="2567"/>
                    <a:pt x="3018" y="2009"/>
                  </a:cubicBezTo>
                  <a:cubicBezTo>
                    <a:pt x="3039" y="1982"/>
                    <a:pt x="3060" y="1955"/>
                    <a:pt x="3081" y="1927"/>
                  </a:cubicBezTo>
                </a:path>
              </a:pathLst>
            </a:custGeom>
            <a:solidFill>
              <a:schemeClr val="accent5">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dirty="0"/>
            </a:p>
          </p:txBody>
        </p:sp>
        <p:sp>
          <p:nvSpPr>
            <p:cNvPr id="25" name="Metin kutusu 24">
              <a:extLst>
                <a:ext uri="{FF2B5EF4-FFF2-40B4-BE49-F238E27FC236}">
                  <a16:creationId xmlns:a16="http://schemas.microsoft.com/office/drawing/2014/main" id="{28D2F136-6D43-410B-8840-F62ADD5C49FB}"/>
                </a:ext>
              </a:extLst>
            </p:cNvPr>
            <p:cNvSpPr txBox="1"/>
            <p:nvPr/>
          </p:nvSpPr>
          <p:spPr>
            <a:xfrm>
              <a:off x="5348509" y="5013357"/>
              <a:ext cx="1271890" cy="646331"/>
            </a:xfrm>
            <a:prstGeom prst="rect">
              <a:avLst/>
            </a:prstGeom>
            <a:noFill/>
          </p:spPr>
          <p:txBody>
            <a:bodyPr wrap="square" rtlCol="0">
              <a:spAutoFit/>
            </a:bodyPr>
            <a:lstStyle/>
            <a:p>
              <a:pPr algn="ctr"/>
              <a:r>
                <a:rPr lang="tr-TR" b="1" dirty="0">
                  <a:solidFill>
                    <a:schemeClr val="accent2">
                      <a:lumMod val="50000"/>
                    </a:schemeClr>
                  </a:solidFill>
                </a:rPr>
                <a:t>Davranış Modeli</a:t>
              </a:r>
            </a:p>
          </p:txBody>
        </p:sp>
      </p:grpSp>
      <p:grpSp>
        <p:nvGrpSpPr>
          <p:cNvPr id="27" name="Grup 26"/>
          <p:cNvGrpSpPr/>
          <p:nvPr/>
        </p:nvGrpSpPr>
        <p:grpSpPr>
          <a:xfrm>
            <a:off x="3436883" y="3207660"/>
            <a:ext cx="2911509" cy="1793565"/>
            <a:chOff x="3436883" y="3207660"/>
            <a:chExt cx="2911509" cy="1793565"/>
          </a:xfrm>
        </p:grpSpPr>
        <p:sp>
          <p:nvSpPr>
            <p:cNvPr id="17" name="Freeform 368">
              <a:extLst>
                <a:ext uri="{FF2B5EF4-FFF2-40B4-BE49-F238E27FC236}">
                  <a16:creationId xmlns:a16="http://schemas.microsoft.com/office/drawing/2014/main" id="{CF1309F2-F414-4703-AA93-A58F704DAD01}"/>
                </a:ext>
              </a:extLst>
            </p:cNvPr>
            <p:cNvSpPr>
              <a:spLocks noEditPoints="1"/>
            </p:cNvSpPr>
            <p:nvPr/>
          </p:nvSpPr>
          <p:spPr bwMode="auto">
            <a:xfrm>
              <a:off x="3436883" y="3207660"/>
              <a:ext cx="2911509" cy="1793565"/>
            </a:xfrm>
            <a:custGeom>
              <a:avLst/>
              <a:gdLst>
                <a:gd name="T0" fmla="*/ 3956 w 5219"/>
                <a:gd name="T1" fmla="*/ 2447 h 3421"/>
                <a:gd name="T2" fmla="*/ 3356 w 5219"/>
                <a:gd name="T3" fmla="*/ 2351 h 3421"/>
                <a:gd name="T4" fmla="*/ 3267 w 5219"/>
                <a:gd name="T5" fmla="*/ 2320 h 3421"/>
                <a:gd name="T6" fmla="*/ 3110 w 5219"/>
                <a:gd name="T7" fmla="*/ 2260 h 3421"/>
                <a:gd name="T8" fmla="*/ 3019 w 5219"/>
                <a:gd name="T9" fmla="*/ 2402 h 3421"/>
                <a:gd name="T10" fmla="*/ 1823 w 5219"/>
                <a:gd name="T11" fmla="*/ 3060 h 3421"/>
                <a:gd name="T12" fmla="*/ 1384 w 5219"/>
                <a:gd name="T13" fmla="*/ 2990 h 3421"/>
                <a:gd name="T14" fmla="*/ 473 w 5219"/>
                <a:gd name="T15" fmla="*/ 1203 h 3421"/>
                <a:gd name="T16" fmla="*/ 1822 w 5219"/>
                <a:gd name="T17" fmla="*/ 224 h 3421"/>
                <a:gd name="T18" fmla="*/ 1857 w 5219"/>
                <a:gd name="T19" fmla="*/ 224 h 3421"/>
                <a:gd name="T20" fmla="*/ 1877 w 5219"/>
                <a:gd name="T21" fmla="*/ 225 h 3421"/>
                <a:gd name="T22" fmla="*/ 1930 w 5219"/>
                <a:gd name="T23" fmla="*/ 228 h 3421"/>
                <a:gd name="T24" fmla="*/ 1934 w 5219"/>
                <a:gd name="T25" fmla="*/ 228 h 3421"/>
                <a:gd name="T26" fmla="*/ 2040 w 5219"/>
                <a:gd name="T27" fmla="*/ 240 h 3421"/>
                <a:gd name="T28" fmla="*/ 3325 w 5219"/>
                <a:gd name="T29" fmla="*/ 2012 h 3421"/>
                <a:gd name="T30" fmla="*/ 3988 w 5219"/>
                <a:gd name="T31" fmla="*/ 2323 h 3421"/>
                <a:gd name="T32" fmla="*/ 4324 w 5219"/>
                <a:gd name="T33" fmla="*/ 2411 h 3421"/>
                <a:gd name="T34" fmla="*/ 3956 w 5219"/>
                <a:gd name="T35" fmla="*/ 2447 h 3421"/>
                <a:gd name="T36" fmla="*/ 4052 w 5219"/>
                <a:gd name="T37" fmla="*/ 2126 h 3421"/>
                <a:gd name="T38" fmla="*/ 3435 w 5219"/>
                <a:gd name="T39" fmla="*/ 1837 h 3421"/>
                <a:gd name="T40" fmla="*/ 2212 w 5219"/>
                <a:gd name="T41" fmla="*/ 65 h 3421"/>
                <a:gd name="T42" fmla="*/ 1946 w 5219"/>
                <a:gd name="T43" fmla="*/ 22 h 3421"/>
                <a:gd name="T44" fmla="*/ 1946 w 5219"/>
                <a:gd name="T45" fmla="*/ 22 h 3421"/>
                <a:gd name="T46" fmla="*/ 1883 w 5219"/>
                <a:gd name="T47" fmla="*/ 18 h 3421"/>
                <a:gd name="T48" fmla="*/ 1875 w 5219"/>
                <a:gd name="T49" fmla="*/ 18 h 3421"/>
                <a:gd name="T50" fmla="*/ 1862 w 5219"/>
                <a:gd name="T51" fmla="*/ 17 h 3421"/>
                <a:gd name="T52" fmla="*/ 1862 w 5219"/>
                <a:gd name="T53" fmla="*/ 18 h 3421"/>
                <a:gd name="T54" fmla="*/ 277 w 5219"/>
                <a:gd name="T55" fmla="*/ 1139 h 3421"/>
                <a:gd name="T56" fmla="*/ 1320 w 5219"/>
                <a:gd name="T57" fmla="*/ 3187 h 3421"/>
                <a:gd name="T58" fmla="*/ 3194 w 5219"/>
                <a:gd name="T59" fmla="*/ 2513 h 3421"/>
                <a:gd name="T60" fmla="*/ 3292 w 5219"/>
                <a:gd name="T61" fmla="*/ 2547 h 3421"/>
                <a:gd name="T62" fmla="*/ 5219 w 5219"/>
                <a:gd name="T63" fmla="*/ 2242 h 3421"/>
                <a:gd name="T64" fmla="*/ 4052 w 5219"/>
                <a:gd name="T65" fmla="*/ 2126 h 3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19" h="3421">
                  <a:moveTo>
                    <a:pt x="3956" y="2447"/>
                  </a:moveTo>
                  <a:cubicBezTo>
                    <a:pt x="3753" y="2447"/>
                    <a:pt x="3551" y="2414"/>
                    <a:pt x="3356" y="2351"/>
                  </a:cubicBezTo>
                  <a:cubicBezTo>
                    <a:pt x="3327" y="2342"/>
                    <a:pt x="3297" y="2331"/>
                    <a:pt x="3267" y="2320"/>
                  </a:cubicBezTo>
                  <a:lnTo>
                    <a:pt x="3110" y="2260"/>
                  </a:lnTo>
                  <a:lnTo>
                    <a:pt x="3019" y="2402"/>
                  </a:lnTo>
                  <a:cubicBezTo>
                    <a:pt x="2762" y="2808"/>
                    <a:pt x="2303" y="3060"/>
                    <a:pt x="1823" y="3060"/>
                  </a:cubicBezTo>
                  <a:cubicBezTo>
                    <a:pt x="1674" y="3060"/>
                    <a:pt x="1527" y="3037"/>
                    <a:pt x="1384" y="2990"/>
                  </a:cubicBezTo>
                  <a:cubicBezTo>
                    <a:pt x="640" y="2749"/>
                    <a:pt x="232" y="1947"/>
                    <a:pt x="473" y="1203"/>
                  </a:cubicBezTo>
                  <a:cubicBezTo>
                    <a:pt x="664" y="617"/>
                    <a:pt x="1206" y="224"/>
                    <a:pt x="1822" y="224"/>
                  </a:cubicBezTo>
                  <a:cubicBezTo>
                    <a:pt x="1833" y="224"/>
                    <a:pt x="1845" y="224"/>
                    <a:pt x="1857" y="224"/>
                  </a:cubicBezTo>
                  <a:lnTo>
                    <a:pt x="1877" y="225"/>
                  </a:lnTo>
                  <a:cubicBezTo>
                    <a:pt x="1895" y="225"/>
                    <a:pt x="1913" y="226"/>
                    <a:pt x="1930" y="228"/>
                  </a:cubicBezTo>
                  <a:lnTo>
                    <a:pt x="1934" y="228"/>
                  </a:lnTo>
                  <a:cubicBezTo>
                    <a:pt x="1970" y="231"/>
                    <a:pt x="2005" y="235"/>
                    <a:pt x="2040" y="240"/>
                  </a:cubicBezTo>
                  <a:cubicBezTo>
                    <a:pt x="2226" y="970"/>
                    <a:pt x="2688" y="1611"/>
                    <a:pt x="3325" y="2012"/>
                  </a:cubicBezTo>
                  <a:cubicBezTo>
                    <a:pt x="3532" y="2142"/>
                    <a:pt x="3755" y="2247"/>
                    <a:pt x="3988" y="2323"/>
                  </a:cubicBezTo>
                  <a:cubicBezTo>
                    <a:pt x="4099" y="2359"/>
                    <a:pt x="4211" y="2388"/>
                    <a:pt x="4324" y="2411"/>
                  </a:cubicBezTo>
                  <a:cubicBezTo>
                    <a:pt x="4203" y="2434"/>
                    <a:pt x="4080" y="2447"/>
                    <a:pt x="3956" y="2447"/>
                  </a:cubicBezTo>
                  <a:close/>
                  <a:moveTo>
                    <a:pt x="4052" y="2126"/>
                  </a:moveTo>
                  <a:cubicBezTo>
                    <a:pt x="3830" y="2054"/>
                    <a:pt x="3624" y="1956"/>
                    <a:pt x="3435" y="1837"/>
                  </a:cubicBezTo>
                  <a:cubicBezTo>
                    <a:pt x="2796" y="1434"/>
                    <a:pt x="2359" y="787"/>
                    <a:pt x="2212" y="65"/>
                  </a:cubicBezTo>
                  <a:cubicBezTo>
                    <a:pt x="2123" y="43"/>
                    <a:pt x="2035" y="29"/>
                    <a:pt x="1946" y="22"/>
                  </a:cubicBezTo>
                  <a:lnTo>
                    <a:pt x="1946" y="22"/>
                  </a:lnTo>
                  <a:cubicBezTo>
                    <a:pt x="1925" y="20"/>
                    <a:pt x="1904" y="19"/>
                    <a:pt x="1883" y="18"/>
                  </a:cubicBezTo>
                  <a:cubicBezTo>
                    <a:pt x="1880" y="18"/>
                    <a:pt x="1877" y="18"/>
                    <a:pt x="1875" y="18"/>
                  </a:cubicBezTo>
                  <a:cubicBezTo>
                    <a:pt x="1870" y="18"/>
                    <a:pt x="1866" y="17"/>
                    <a:pt x="1862" y="17"/>
                  </a:cubicBezTo>
                  <a:lnTo>
                    <a:pt x="1862" y="18"/>
                  </a:lnTo>
                  <a:cubicBezTo>
                    <a:pt x="1162" y="0"/>
                    <a:pt x="504" y="440"/>
                    <a:pt x="277" y="1139"/>
                  </a:cubicBezTo>
                  <a:cubicBezTo>
                    <a:pt x="0" y="1993"/>
                    <a:pt x="467" y="2909"/>
                    <a:pt x="1320" y="3187"/>
                  </a:cubicBezTo>
                  <a:cubicBezTo>
                    <a:pt x="2041" y="3421"/>
                    <a:pt x="2806" y="3124"/>
                    <a:pt x="3194" y="2513"/>
                  </a:cubicBezTo>
                  <a:cubicBezTo>
                    <a:pt x="3226" y="2525"/>
                    <a:pt x="3259" y="2537"/>
                    <a:pt x="3292" y="2547"/>
                  </a:cubicBezTo>
                  <a:cubicBezTo>
                    <a:pt x="3971" y="2768"/>
                    <a:pt x="4681" y="2632"/>
                    <a:pt x="5219" y="2242"/>
                  </a:cubicBezTo>
                  <a:cubicBezTo>
                    <a:pt x="4838" y="2287"/>
                    <a:pt x="4441" y="2253"/>
                    <a:pt x="4052" y="2126"/>
                  </a:cubicBezTo>
                </a:path>
              </a:pathLst>
            </a:custGeom>
            <a:solidFill>
              <a:srgbClr val="FFC1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dirty="0"/>
            </a:p>
          </p:txBody>
        </p:sp>
        <p:sp>
          <p:nvSpPr>
            <p:cNvPr id="26" name="Metin kutusu 25">
              <a:extLst>
                <a:ext uri="{FF2B5EF4-FFF2-40B4-BE49-F238E27FC236}">
                  <a16:creationId xmlns:a16="http://schemas.microsoft.com/office/drawing/2014/main" id="{83FF931F-D962-4B78-B351-B17737CABE1C}"/>
                </a:ext>
              </a:extLst>
            </p:cNvPr>
            <p:cNvSpPr txBox="1"/>
            <p:nvPr/>
          </p:nvSpPr>
          <p:spPr>
            <a:xfrm>
              <a:off x="3665609" y="3975715"/>
              <a:ext cx="1404858" cy="369332"/>
            </a:xfrm>
            <a:prstGeom prst="rect">
              <a:avLst/>
            </a:prstGeom>
            <a:noFill/>
          </p:spPr>
          <p:txBody>
            <a:bodyPr wrap="square" rtlCol="0">
              <a:spAutoFit/>
            </a:bodyPr>
            <a:lstStyle/>
            <a:p>
              <a:pPr algn="ctr"/>
              <a:r>
                <a:rPr lang="tr-TR" b="1" dirty="0">
                  <a:solidFill>
                    <a:schemeClr val="accent2">
                      <a:lumMod val="50000"/>
                    </a:schemeClr>
                  </a:solidFill>
                </a:rPr>
                <a:t>Perspektif</a:t>
              </a:r>
            </a:p>
          </p:txBody>
        </p:sp>
      </p:grpSp>
      <p:sp>
        <p:nvSpPr>
          <p:cNvPr id="29" name="Metin kutusu 28"/>
          <p:cNvSpPr txBox="1"/>
          <p:nvPr/>
        </p:nvSpPr>
        <p:spPr>
          <a:xfrm>
            <a:off x="352422" y="1671145"/>
            <a:ext cx="3823105" cy="1200329"/>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a:t>Plan olarak strateji, sağlık kurumunun uzun dönemli amaçlarının belirlenmesi ve bu amaçlara ulaşmak için atılacak adımların kararlaştırılmasıdır</a:t>
            </a:r>
          </a:p>
        </p:txBody>
      </p:sp>
      <p:sp>
        <p:nvSpPr>
          <p:cNvPr id="31" name="Metin kutusu 30"/>
          <p:cNvSpPr txBox="1"/>
          <p:nvPr/>
        </p:nvSpPr>
        <p:spPr>
          <a:xfrm>
            <a:off x="8100199" y="1717184"/>
            <a:ext cx="3823105" cy="923330"/>
          </a:xfrm>
          <a:prstGeom prst="rect">
            <a:avLst/>
          </a:prstGeom>
          <a:ln>
            <a:solidFill>
              <a:srgbClr val="CA9CBE"/>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a:t>(</a:t>
            </a:r>
            <a:r>
              <a:rPr lang="tr-TR" dirty="0" err="1"/>
              <a:t>Ploy</a:t>
            </a:r>
            <a:r>
              <a:rPr lang="tr-TR" dirty="0"/>
              <a:t>)  Rakipleri etkilemek, caydırmak, yanıltmak ve yanlış yönlendirmek  (Truva atı)</a:t>
            </a:r>
          </a:p>
        </p:txBody>
      </p:sp>
      <p:sp>
        <p:nvSpPr>
          <p:cNvPr id="32" name="Metin kutusu 31"/>
          <p:cNvSpPr txBox="1"/>
          <p:nvPr/>
        </p:nvSpPr>
        <p:spPr>
          <a:xfrm>
            <a:off x="8745077" y="3246899"/>
            <a:ext cx="3204157" cy="1754326"/>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a:t>(</a:t>
            </a:r>
            <a:r>
              <a:rPr lang="tr-TR" dirty="0" err="1"/>
              <a:t>Positioning</a:t>
            </a:r>
            <a:r>
              <a:rPr lang="tr-TR" dirty="0"/>
              <a:t>) Rakiplerinden daha farklı faaliyetler yerine getirerek veya benzer bir faaliyeti rakiplerinden farklı yaparak, rekabette savunulabilir konum elde etmek.</a:t>
            </a:r>
          </a:p>
        </p:txBody>
      </p:sp>
      <p:sp>
        <p:nvSpPr>
          <p:cNvPr id="33" name="Metin kutusu 32"/>
          <p:cNvSpPr txBox="1"/>
          <p:nvPr/>
        </p:nvSpPr>
        <p:spPr>
          <a:xfrm>
            <a:off x="1317171" y="5069576"/>
            <a:ext cx="3923997" cy="923330"/>
          </a:xfrm>
          <a:prstGeom prst="rect">
            <a:avLst/>
          </a:prstGeom>
          <a:ln>
            <a:solidFill>
              <a:srgbClr val="00B0F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a:t>(</a:t>
            </a:r>
            <a:r>
              <a:rPr lang="tr-TR" dirty="0" err="1"/>
              <a:t>Pattern</a:t>
            </a:r>
            <a:r>
              <a:rPr lang="tr-TR" dirty="0"/>
              <a:t>) Uygulamada veya davranışlarda ortaya  benzerlikler, tutarlılıklar.  </a:t>
            </a:r>
          </a:p>
        </p:txBody>
      </p:sp>
      <p:sp>
        <p:nvSpPr>
          <p:cNvPr id="34" name="Metin kutusu 33"/>
          <p:cNvSpPr txBox="1"/>
          <p:nvPr/>
        </p:nvSpPr>
        <p:spPr>
          <a:xfrm>
            <a:off x="520592" y="3524279"/>
            <a:ext cx="3030654" cy="923330"/>
          </a:xfrm>
          <a:prstGeom prst="rect">
            <a:avLst/>
          </a:prstGeom>
          <a:ln>
            <a:solidFill>
              <a:srgbClr val="FFC1C2"/>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a:t>(</a:t>
            </a:r>
            <a:r>
              <a:rPr lang="tr-TR" dirty="0" err="1"/>
              <a:t>Perspective</a:t>
            </a:r>
            <a:r>
              <a:rPr lang="tr-TR" dirty="0"/>
              <a:t>) Çevreye, çevresel fırsat ve tehditlere yaklaşım biçimi.</a:t>
            </a:r>
          </a:p>
        </p:txBody>
      </p:sp>
      <p:sp>
        <p:nvSpPr>
          <p:cNvPr id="9" name="Metin kutusu 8"/>
          <p:cNvSpPr txBox="1"/>
          <p:nvPr/>
        </p:nvSpPr>
        <p:spPr>
          <a:xfrm>
            <a:off x="5532265" y="3671416"/>
            <a:ext cx="1366787" cy="369332"/>
          </a:xfrm>
          <a:prstGeom prst="rect">
            <a:avLst/>
          </a:prstGeom>
          <a:noFill/>
        </p:spPr>
        <p:txBody>
          <a:bodyPr wrap="square" rtlCol="0">
            <a:spAutoFit/>
          </a:bodyPr>
          <a:lstStyle/>
          <a:p>
            <a:r>
              <a:rPr lang="tr-TR" b="1" dirty="0">
                <a:solidFill>
                  <a:schemeClr val="accent2">
                    <a:lumMod val="50000"/>
                  </a:schemeClr>
                </a:solidFill>
              </a:rPr>
              <a:t>Strateji=5P</a:t>
            </a:r>
          </a:p>
        </p:txBody>
      </p:sp>
    </p:spTree>
    <p:extLst>
      <p:ext uri="{BB962C8B-B14F-4D97-AF65-F5344CB8AC3E}">
        <p14:creationId xmlns:p14="http://schemas.microsoft.com/office/powerpoint/2010/main" val="3302656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1000"/>
                                        <p:tgtEl>
                                          <p:spTgt spid="29"/>
                                        </p:tgtEl>
                                      </p:cBhvr>
                                    </p:animEffect>
                                    <p:anim calcmode="lin" valueType="num">
                                      <p:cBhvr>
                                        <p:cTn id="11" dur="1000" fill="hold"/>
                                        <p:tgtEl>
                                          <p:spTgt spid="29"/>
                                        </p:tgtEl>
                                        <p:attrNameLst>
                                          <p:attrName>ppt_x</p:attrName>
                                        </p:attrNameLst>
                                      </p:cBhvr>
                                      <p:tavLst>
                                        <p:tav tm="0">
                                          <p:val>
                                            <p:strVal val="#ppt_x"/>
                                          </p:val>
                                        </p:tav>
                                        <p:tav tm="100000">
                                          <p:val>
                                            <p:strVal val="#ppt_x"/>
                                          </p:val>
                                        </p:tav>
                                      </p:tavLst>
                                    </p:anim>
                                    <p:anim calcmode="lin" valueType="num">
                                      <p:cBhvr>
                                        <p:cTn id="12" dur="1000" fill="hold"/>
                                        <p:tgtEl>
                                          <p:spTgt spid="29"/>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29"/>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par>
                                <p:cTn id="18" presetID="42" presetClass="entr" presetSubtype="0" fill="hold" grpId="0" nodeType="with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fade">
                                      <p:cBhvr>
                                        <p:cTn id="20" dur="1000"/>
                                        <p:tgtEl>
                                          <p:spTgt spid="31"/>
                                        </p:tgtEl>
                                      </p:cBhvr>
                                    </p:animEffect>
                                    <p:anim calcmode="lin" valueType="num">
                                      <p:cBhvr>
                                        <p:cTn id="21" dur="1000" fill="hold"/>
                                        <p:tgtEl>
                                          <p:spTgt spid="31"/>
                                        </p:tgtEl>
                                        <p:attrNameLst>
                                          <p:attrName>ppt_x</p:attrName>
                                        </p:attrNameLst>
                                      </p:cBhvr>
                                      <p:tavLst>
                                        <p:tav tm="0">
                                          <p:val>
                                            <p:strVal val="#ppt_x"/>
                                          </p:val>
                                        </p:tav>
                                        <p:tav tm="100000">
                                          <p:val>
                                            <p:strVal val="#ppt_x"/>
                                          </p:val>
                                        </p:tav>
                                      </p:tavLst>
                                    </p:anim>
                                    <p:anim calcmode="lin" valueType="num">
                                      <p:cBhvr>
                                        <p:cTn id="22" dur="1000" fill="hold"/>
                                        <p:tgtEl>
                                          <p:spTgt spid="31"/>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31"/>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down)">
                                      <p:cBhvr>
                                        <p:cTn id="27" dur="500"/>
                                        <p:tgtEl>
                                          <p:spTgt spid="3"/>
                                        </p:tgtEl>
                                      </p:cBhvr>
                                    </p:animEffect>
                                  </p:childTnLst>
                                </p:cTn>
                              </p:par>
                              <p:par>
                                <p:cTn id="28" presetID="42" presetClass="entr" presetSubtype="0" fill="hold" grpId="0" nodeType="with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fade">
                                      <p:cBhvr>
                                        <p:cTn id="30" dur="1000"/>
                                        <p:tgtEl>
                                          <p:spTgt spid="32"/>
                                        </p:tgtEl>
                                      </p:cBhvr>
                                    </p:animEffect>
                                    <p:anim calcmode="lin" valueType="num">
                                      <p:cBhvr>
                                        <p:cTn id="31" dur="1000" fill="hold"/>
                                        <p:tgtEl>
                                          <p:spTgt spid="32"/>
                                        </p:tgtEl>
                                        <p:attrNameLst>
                                          <p:attrName>ppt_x</p:attrName>
                                        </p:attrNameLst>
                                      </p:cBhvr>
                                      <p:tavLst>
                                        <p:tav tm="0">
                                          <p:val>
                                            <p:strVal val="#ppt_x"/>
                                          </p:val>
                                        </p:tav>
                                        <p:tav tm="100000">
                                          <p:val>
                                            <p:strVal val="#ppt_x"/>
                                          </p:val>
                                        </p:tav>
                                      </p:tavLst>
                                    </p:anim>
                                    <p:anim calcmode="lin" valueType="num">
                                      <p:cBhvr>
                                        <p:cTn id="32" dur="1000" fill="hold"/>
                                        <p:tgtEl>
                                          <p:spTgt spid="32"/>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32"/>
                                        </p:tgtEl>
                                        <p:attrNameLst>
                                          <p:attrName>style.visibility</p:attrName>
                                        </p:attrNameLst>
                                      </p:cBhvr>
                                      <p:to>
                                        <p:strVal val="hidden"/>
                                      </p:to>
                                    </p:set>
                                  </p:sub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down)">
                                      <p:cBhvr>
                                        <p:cTn id="37" dur="500"/>
                                        <p:tgtEl>
                                          <p:spTgt spid="4"/>
                                        </p:tgtEl>
                                      </p:cBhvr>
                                    </p:animEffect>
                                  </p:childTnLst>
                                </p:cTn>
                              </p:par>
                              <p:par>
                                <p:cTn id="38" presetID="42" presetClass="entr" presetSubtype="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fade">
                                      <p:cBhvr>
                                        <p:cTn id="40" dur="1000"/>
                                        <p:tgtEl>
                                          <p:spTgt spid="33"/>
                                        </p:tgtEl>
                                      </p:cBhvr>
                                    </p:animEffect>
                                    <p:anim calcmode="lin" valueType="num">
                                      <p:cBhvr>
                                        <p:cTn id="41" dur="1000" fill="hold"/>
                                        <p:tgtEl>
                                          <p:spTgt spid="33"/>
                                        </p:tgtEl>
                                        <p:attrNameLst>
                                          <p:attrName>ppt_x</p:attrName>
                                        </p:attrNameLst>
                                      </p:cBhvr>
                                      <p:tavLst>
                                        <p:tav tm="0">
                                          <p:val>
                                            <p:strVal val="#ppt_x"/>
                                          </p:val>
                                        </p:tav>
                                        <p:tav tm="100000">
                                          <p:val>
                                            <p:strVal val="#ppt_x"/>
                                          </p:val>
                                        </p:tav>
                                      </p:tavLst>
                                    </p:anim>
                                    <p:anim calcmode="lin" valueType="num">
                                      <p:cBhvr>
                                        <p:cTn id="42" dur="1000" fill="hold"/>
                                        <p:tgtEl>
                                          <p:spTgt spid="33"/>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33"/>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ipe(down)">
                                      <p:cBhvr>
                                        <p:cTn id="47" dur="500"/>
                                        <p:tgtEl>
                                          <p:spTgt spid="27"/>
                                        </p:tgtEl>
                                      </p:cBhvr>
                                    </p:animEffect>
                                  </p:childTnLst>
                                </p:cTn>
                              </p:par>
                              <p:par>
                                <p:cTn id="48" presetID="42" presetClass="entr" presetSubtype="0" fill="hold" grpId="0" nodeType="with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fade">
                                      <p:cBhvr>
                                        <p:cTn id="50" dur="1000"/>
                                        <p:tgtEl>
                                          <p:spTgt spid="34"/>
                                        </p:tgtEl>
                                      </p:cBhvr>
                                    </p:animEffect>
                                    <p:anim calcmode="lin" valueType="num">
                                      <p:cBhvr>
                                        <p:cTn id="51" dur="1000" fill="hold"/>
                                        <p:tgtEl>
                                          <p:spTgt spid="34"/>
                                        </p:tgtEl>
                                        <p:attrNameLst>
                                          <p:attrName>ppt_x</p:attrName>
                                        </p:attrNameLst>
                                      </p:cBhvr>
                                      <p:tavLst>
                                        <p:tav tm="0">
                                          <p:val>
                                            <p:strVal val="#ppt_x"/>
                                          </p:val>
                                        </p:tav>
                                        <p:tav tm="100000">
                                          <p:val>
                                            <p:strVal val="#ppt_x"/>
                                          </p:val>
                                        </p:tav>
                                      </p:tavLst>
                                    </p:anim>
                                    <p:anim calcmode="lin" valueType="num">
                                      <p:cBhvr>
                                        <p:cTn id="52" dur="1000" fill="hold"/>
                                        <p:tgtEl>
                                          <p:spTgt spid="34"/>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34"/>
                                        </p:tgtEl>
                                        <p:attrNameLst>
                                          <p:attrName>style.visibility</p:attrName>
                                        </p:attrNameLst>
                                      </p:cBhvr>
                                      <p:to>
                                        <p:strVal val="hidden"/>
                                      </p:to>
                                    </p:set>
                                  </p:sub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 calcmode="lin" valueType="num">
                                      <p:cBhvr>
                                        <p:cTn id="57" dur="1000" fill="hold"/>
                                        <p:tgtEl>
                                          <p:spTgt spid="9"/>
                                        </p:tgtEl>
                                        <p:attrNameLst>
                                          <p:attrName>ppt_w</p:attrName>
                                        </p:attrNameLst>
                                      </p:cBhvr>
                                      <p:tavLst>
                                        <p:tav tm="0">
                                          <p:val>
                                            <p:fltVal val="0"/>
                                          </p:val>
                                        </p:tav>
                                        <p:tav tm="100000">
                                          <p:val>
                                            <p:strVal val="#ppt_w"/>
                                          </p:val>
                                        </p:tav>
                                      </p:tavLst>
                                    </p:anim>
                                    <p:anim calcmode="lin" valueType="num">
                                      <p:cBhvr>
                                        <p:cTn id="58" dur="1000" fill="hold"/>
                                        <p:tgtEl>
                                          <p:spTgt spid="9"/>
                                        </p:tgtEl>
                                        <p:attrNameLst>
                                          <p:attrName>ppt_h</p:attrName>
                                        </p:attrNameLst>
                                      </p:cBhvr>
                                      <p:tavLst>
                                        <p:tav tm="0">
                                          <p:val>
                                            <p:fltVal val="0"/>
                                          </p:val>
                                        </p:tav>
                                        <p:tav tm="100000">
                                          <p:val>
                                            <p:strVal val="#ppt_h"/>
                                          </p:val>
                                        </p:tav>
                                      </p:tavLst>
                                    </p:anim>
                                    <p:anim calcmode="lin" valueType="num">
                                      <p:cBhvr>
                                        <p:cTn id="59" dur="1000" fill="hold"/>
                                        <p:tgtEl>
                                          <p:spTgt spid="9"/>
                                        </p:tgtEl>
                                        <p:attrNameLst>
                                          <p:attrName>style.rotation</p:attrName>
                                        </p:attrNameLst>
                                      </p:cBhvr>
                                      <p:tavLst>
                                        <p:tav tm="0">
                                          <p:val>
                                            <p:fltVal val="90"/>
                                          </p:val>
                                        </p:tav>
                                        <p:tav tm="100000">
                                          <p:val>
                                            <p:fltVal val="0"/>
                                          </p:val>
                                        </p:tav>
                                      </p:tavLst>
                                    </p:anim>
                                    <p:animEffect transition="in" filter="fade">
                                      <p:cBhvr>
                                        <p:cTn id="6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1" grpId="0" animBg="1"/>
      <p:bldP spid="32" grpId="0" animBg="1"/>
      <p:bldP spid="33" grpId="0" animBg="1"/>
      <p:bldP spid="34" grpId="0" animBg="1"/>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Plan olarak strateji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6</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1" name="Rectangle 39">
            <a:extLst>
              <a:ext uri="{FF2B5EF4-FFF2-40B4-BE49-F238E27FC236}">
                <a16:creationId xmlns:a16="http://schemas.microsoft.com/office/drawing/2014/main" id="{74ABD719-F946-44DB-A02C-C34EB3C5A260}"/>
              </a:ext>
            </a:extLst>
          </p:cNvPr>
          <p:cNvSpPr/>
          <p:nvPr/>
        </p:nvSpPr>
        <p:spPr>
          <a:xfrm>
            <a:off x="5611529" y="2473692"/>
            <a:ext cx="57265" cy="28854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etin kutusu 11"/>
          <p:cNvSpPr txBox="1"/>
          <p:nvPr/>
        </p:nvSpPr>
        <p:spPr>
          <a:xfrm>
            <a:off x="5752630" y="2373565"/>
            <a:ext cx="4539874" cy="2554545"/>
          </a:xfrm>
          <a:prstGeom prst="rect">
            <a:avLst/>
          </a:prstGeom>
          <a:noFill/>
        </p:spPr>
        <p:txBody>
          <a:bodyPr wrap="square" rtlCol="0">
            <a:spAutoFit/>
          </a:bodyPr>
          <a:lstStyle/>
          <a:p>
            <a:r>
              <a:rPr lang="tr-TR" sz="2000" dirty="0"/>
              <a:t>Plan olarak strateji, sağlık kurumunun uzun dönemli amaçlarının belirlenmesi ve bu amaçlara ulaşmak için atılacak adımların bilinçli şekilde kararlaştırılmasıdır. </a:t>
            </a:r>
          </a:p>
          <a:p>
            <a:endParaRPr lang="tr-TR" sz="2000" dirty="0"/>
          </a:p>
          <a:p>
            <a:endParaRPr lang="tr-TR" sz="2000" dirty="0"/>
          </a:p>
          <a:p>
            <a:endParaRPr lang="tr-TR" sz="2000" dirty="0">
              <a:latin typeface="Calibri" panose="020F0502020204030204" pitchFamily="34" charset="0"/>
              <a:cs typeface="Calibri" panose="020F0502020204030204" pitchFamily="34" charset="0"/>
            </a:endParaRPr>
          </a:p>
        </p:txBody>
      </p:sp>
      <p:sp>
        <p:nvSpPr>
          <p:cNvPr id="14" name="AutoShape 8" descr="Kamuda Stratejik Yönetim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6" name="Resim 15"/>
          <p:cNvPicPr>
            <a:picLocks noChangeAspect="1"/>
          </p:cNvPicPr>
          <p:nvPr/>
        </p:nvPicPr>
        <p:blipFill>
          <a:blip r:embed="rId2"/>
          <a:stretch>
            <a:fillRect/>
          </a:stretch>
        </p:blipFill>
        <p:spPr>
          <a:xfrm>
            <a:off x="1983527" y="2434213"/>
            <a:ext cx="3544166" cy="2924932"/>
          </a:xfrm>
          <a:prstGeom prst="rect">
            <a:avLst/>
          </a:prstGeom>
        </p:spPr>
      </p:pic>
    </p:spTree>
    <p:extLst>
      <p:ext uri="{BB962C8B-B14F-4D97-AF65-F5344CB8AC3E}">
        <p14:creationId xmlns:p14="http://schemas.microsoft.com/office/powerpoint/2010/main" val="4242712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PLOY: Synonyms and Related Words. What is Another Word for PLOY? -  GrammarTOP.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123" y="2245648"/>
            <a:ext cx="4681272" cy="351289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Manevra olarak strateji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dirty="0"/>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7</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1" name="Rectangle 39">
            <a:extLst>
              <a:ext uri="{FF2B5EF4-FFF2-40B4-BE49-F238E27FC236}">
                <a16:creationId xmlns:a16="http://schemas.microsoft.com/office/drawing/2014/main" id="{74ABD719-F946-44DB-A02C-C34EB3C5A260}"/>
              </a:ext>
            </a:extLst>
          </p:cNvPr>
          <p:cNvSpPr/>
          <p:nvPr/>
        </p:nvSpPr>
        <p:spPr>
          <a:xfrm>
            <a:off x="5611530" y="2473692"/>
            <a:ext cx="49042" cy="3284851"/>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etin kutusu 11"/>
          <p:cNvSpPr txBox="1"/>
          <p:nvPr/>
        </p:nvSpPr>
        <p:spPr>
          <a:xfrm>
            <a:off x="5752630" y="2373565"/>
            <a:ext cx="4539874" cy="3970318"/>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Kurumsal bir amaca hizmet etmekten ziyade, rakipleri yanıltmak, baskı altına almak, etkilemek, caydırmak için alınan kararlar ve atılan adımlardır. </a:t>
            </a:r>
          </a:p>
          <a:p>
            <a:pPr marL="285750" indent="-285750">
              <a:buFont typeface="Arial" panose="020B0604020202020204" pitchFamily="34" charset="0"/>
              <a:buChar char="•"/>
            </a:pPr>
            <a:endParaRPr lang="tr-TR"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Diğer hastaneleri etkilemek </a:t>
            </a:r>
            <a:r>
              <a:rPr lang="tr-TR">
                <a:latin typeface="Calibri" panose="020F0502020204030204" pitchFamily="34" charset="0"/>
                <a:cs typeface="Calibri" panose="020F0502020204030204" pitchFamily="34" charset="0"/>
              </a:rPr>
              <a:t>için -yeni </a:t>
            </a:r>
            <a:r>
              <a:rPr lang="tr-TR" dirty="0">
                <a:latin typeface="Calibri" panose="020F0502020204030204" pitchFamily="34" charset="0"/>
                <a:cs typeface="Calibri" panose="020F0502020204030204" pitchFamily="34" charset="0"/>
              </a:rPr>
              <a:t>hastane açma niyeti </a:t>
            </a:r>
            <a:r>
              <a:rPr lang="tr-TR">
                <a:latin typeface="Calibri" panose="020F0502020204030204" pitchFamily="34" charset="0"/>
                <a:cs typeface="Calibri" panose="020F0502020204030204" pitchFamily="34" charset="0"/>
              </a:rPr>
              <a:t>bulunmasa da- arsa satın almak.</a:t>
            </a:r>
            <a:endParaRPr lang="tr-TR"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Sağlık Bakanlığı hekim kadrosunu artırmak için onay alamayan özel hastanenin , hekim kadrosunu güçlendirmek amacıyla başka bir hastaneyi satın alması ve daha sonra satın alınan hastanede küçülmeye gitmesi.</a:t>
            </a:r>
          </a:p>
          <a:p>
            <a:pPr marL="285750" indent="-285750">
              <a:buFont typeface="Arial" panose="020B0604020202020204" pitchFamily="34" charset="0"/>
              <a:buChar char="•"/>
            </a:pPr>
            <a:endParaRPr lang="tr-TR" dirty="0">
              <a:latin typeface="Calibri" panose="020F0502020204030204" pitchFamily="34" charset="0"/>
              <a:cs typeface="Calibri" panose="020F0502020204030204" pitchFamily="34" charset="0"/>
            </a:endParaRPr>
          </a:p>
        </p:txBody>
      </p:sp>
      <p:sp>
        <p:nvSpPr>
          <p:cNvPr id="4" name="Metin kutusu 3"/>
          <p:cNvSpPr txBox="1"/>
          <p:nvPr/>
        </p:nvSpPr>
        <p:spPr>
          <a:xfrm>
            <a:off x="1523999" y="4741948"/>
            <a:ext cx="3647769" cy="830997"/>
          </a:xfrm>
          <a:prstGeom prst="rect">
            <a:avLst/>
          </a:prstGeom>
          <a:solidFill>
            <a:srgbClr val="FFFFFF">
              <a:alpha val="83922"/>
            </a:srgbClr>
          </a:solidFill>
        </p:spPr>
        <p:txBody>
          <a:bodyPr wrap="square" rtlCol="0">
            <a:spAutoFit/>
          </a:bodyPr>
          <a:lstStyle/>
          <a:p>
            <a:r>
              <a:rPr lang="tr-TR" sz="1600" i="1" dirty="0"/>
              <a:t>Hile, kandırma, engelleme, yanıltma, ‘dümen’, manevra, taktik, Makyavelizm, kasıtlı, suni, şaşırtma.</a:t>
            </a:r>
          </a:p>
        </p:txBody>
      </p:sp>
    </p:spTree>
    <p:extLst>
      <p:ext uri="{BB962C8B-B14F-4D97-AF65-F5344CB8AC3E}">
        <p14:creationId xmlns:p14="http://schemas.microsoft.com/office/powerpoint/2010/main" val="2033595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Konumlanma olarak strateji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8</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1" name="Rectangle 39">
            <a:extLst>
              <a:ext uri="{FF2B5EF4-FFF2-40B4-BE49-F238E27FC236}">
                <a16:creationId xmlns:a16="http://schemas.microsoft.com/office/drawing/2014/main" id="{74ABD719-F946-44DB-A02C-C34EB3C5A260}"/>
              </a:ext>
            </a:extLst>
          </p:cNvPr>
          <p:cNvSpPr/>
          <p:nvPr/>
        </p:nvSpPr>
        <p:spPr>
          <a:xfrm>
            <a:off x="5611529" y="2473692"/>
            <a:ext cx="61684" cy="303919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etin kutusu 11"/>
          <p:cNvSpPr txBox="1"/>
          <p:nvPr/>
        </p:nvSpPr>
        <p:spPr>
          <a:xfrm>
            <a:off x="5752630" y="2373565"/>
            <a:ext cx="4539874" cy="3139321"/>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Rakiplerimizden nasıl farklı olabiliriz? Rekabette üstünlüğü nasıl ele geçirebilir ve koruyabiliriz?</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Konumlanma anlamında strateji, </a:t>
            </a:r>
            <a:r>
              <a:rPr lang="tr-TR" dirty="0" err="1">
                <a:latin typeface="Calibri" panose="020F0502020204030204" pitchFamily="34" charset="0"/>
                <a:cs typeface="Calibri" panose="020F0502020204030204" pitchFamily="34" charset="0"/>
              </a:rPr>
              <a:t>Porter’ın</a:t>
            </a:r>
            <a:r>
              <a:rPr lang="tr-TR" dirty="0">
                <a:latin typeface="Calibri" panose="020F0502020204030204" pitchFamily="34" charset="0"/>
                <a:cs typeface="Calibri" panose="020F0502020204030204" pitchFamily="34" charset="0"/>
              </a:rPr>
              <a:t> rekabet stratejisi ile aynı anlama gelmektedir. Rekabet stratejisinin amacı, rekabetçi bir ortamda kurumun hem kendini en iyi biçimde savunabileceği, hem de rekabeti kendi istediği yönde etkileyebileceği noktada (konumda) bulunmasını sağlamaktır</a:t>
            </a:r>
          </a:p>
        </p:txBody>
      </p:sp>
      <p:pic>
        <p:nvPicPr>
          <p:cNvPr id="4098" name="Picture 2" descr="black-wh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4524" y="2527379"/>
            <a:ext cx="3467907" cy="2985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445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Davranış biçimi olarak strateji</a:t>
            </a:r>
            <a:endParaRPr lang="en-US" sz="24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p:txBody>
          <a:bodyPr/>
          <a:lstStyle/>
          <a:p>
            <a:fld id="{2F63EA61-739F-4FC5-B1D0-D87CEA790BFC}" type="datetime1">
              <a:rPr lang="en-US" smtClean="0"/>
              <a:t>9/16/2022</a:t>
            </a:fld>
            <a:endParaRPr lang="en-US"/>
          </a:p>
        </p:txBody>
      </p:sp>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9</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Rectangle 1"/>
          <p:cNvSpPr>
            <a:spLocks noChangeArrowheads="1"/>
          </p:cNvSpPr>
          <p:nvPr/>
        </p:nvSpPr>
        <p:spPr bwMode="auto">
          <a:xfrm>
            <a:off x="3219450" y="26749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1" name="Rectangle 39">
            <a:extLst>
              <a:ext uri="{FF2B5EF4-FFF2-40B4-BE49-F238E27FC236}">
                <a16:creationId xmlns:a16="http://schemas.microsoft.com/office/drawing/2014/main" id="{74ABD719-F946-44DB-A02C-C34EB3C5A260}"/>
              </a:ext>
            </a:extLst>
          </p:cNvPr>
          <p:cNvSpPr/>
          <p:nvPr/>
        </p:nvSpPr>
        <p:spPr>
          <a:xfrm>
            <a:off x="5627493" y="2574315"/>
            <a:ext cx="45719" cy="321507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etin kutusu 11"/>
          <p:cNvSpPr txBox="1"/>
          <p:nvPr/>
        </p:nvSpPr>
        <p:spPr>
          <a:xfrm>
            <a:off x="5790936" y="2473692"/>
            <a:ext cx="4539874" cy="3416320"/>
          </a:xfrm>
          <a:prstGeom prst="rect">
            <a:avLst/>
          </a:prstGeom>
          <a:noFill/>
        </p:spPr>
        <p:txBody>
          <a:bodyPr wrap="square" rtlCol="0">
            <a:spAutoFit/>
          </a:bodyPr>
          <a:lstStyle/>
          <a:p>
            <a:pPr marL="285750" indent="-285750">
              <a:buFont typeface="Arial" panose="020B0604020202020204" pitchFamily="34" charset="0"/>
              <a:buChar char="•"/>
            </a:pPr>
            <a:r>
              <a:rPr lang="tr-TR" dirty="0"/>
              <a:t>Strateji ortak yönleri bulunan, geçmişte başarılı sonuçlar veren davranışlardan ve iş yapma şekillerinden oluşur. </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Sağlık kurumunun faaliyetlerinde (davranışlarında) bilinçli veya bilinçsiz şekilde ortaya çıkan ve iyi sonuçlar veren iş yapma şekilleridir.</a:t>
            </a:r>
          </a:p>
          <a:p>
            <a:pPr marL="285750" indent="-285750">
              <a:buFont typeface="Arial" panose="020B0604020202020204" pitchFamily="34" charset="0"/>
              <a:buChar char="•"/>
            </a:pPr>
            <a:r>
              <a:rPr lang="tr-TR" dirty="0">
                <a:latin typeface="Calibri" panose="020F0502020204030204" pitchFamily="34" charset="0"/>
                <a:cs typeface="Calibri" panose="020F0502020204030204" pitchFamily="34" charset="0"/>
              </a:rPr>
              <a:t>Sağlık kurumunda hasta şikayetlerini hasta hakları birimine yönlendirmek yerine şikayetleri anında çözümlemesi için personelin yetkilendirilmesi, rekabete yeniliklerle yanıt verebilmek (Apple).</a:t>
            </a:r>
          </a:p>
        </p:txBody>
      </p:sp>
      <p:pic>
        <p:nvPicPr>
          <p:cNvPr id="1026" name="Picture 2" descr="Organizational Strategy in a VUCA World - Target Te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7417" y="2974493"/>
            <a:ext cx="3811927" cy="2414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81144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727</TotalTime>
  <Words>2416</Words>
  <Application>Microsoft Office PowerPoint</Application>
  <PresentationFormat>Geniş ekran</PresentationFormat>
  <Paragraphs>345</Paragraphs>
  <Slides>33</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33</vt:i4>
      </vt:variant>
    </vt:vector>
  </HeadingPairs>
  <TitlesOfParts>
    <vt:vector size="41" baseType="lpstr">
      <vt:lpstr>Amasis MT Pro Black</vt:lpstr>
      <vt:lpstr>Arial</vt:lpstr>
      <vt:lpstr>Arial Black</vt:lpstr>
      <vt:lpstr>Calibri</vt:lpstr>
      <vt:lpstr>Calibri Light</vt:lpstr>
      <vt:lpstr>Rockwell Nova Extra Bold</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SK;Şahin Kavuncubaşı</dc:creator>
  <cp:lastModifiedBy>sahin kavuncubasi</cp:lastModifiedBy>
  <cp:revision>51</cp:revision>
  <dcterms:created xsi:type="dcterms:W3CDTF">2022-08-30T19:27:57Z</dcterms:created>
  <dcterms:modified xsi:type="dcterms:W3CDTF">2022-09-16T13:53:43Z</dcterms:modified>
</cp:coreProperties>
</file>