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306" r:id="rId2"/>
    <p:sldId id="267" r:id="rId3"/>
    <p:sldId id="1383" r:id="rId4"/>
    <p:sldId id="308" r:id="rId5"/>
    <p:sldId id="1410" r:id="rId6"/>
    <p:sldId id="1411" r:id="rId7"/>
    <p:sldId id="1412" r:id="rId8"/>
    <p:sldId id="1442" r:id="rId9"/>
    <p:sldId id="1443" r:id="rId10"/>
    <p:sldId id="1413" r:id="rId11"/>
    <p:sldId id="1444" r:id="rId12"/>
    <p:sldId id="1414" r:id="rId13"/>
    <p:sldId id="1445" r:id="rId14"/>
    <p:sldId id="258" r:id="rId15"/>
    <p:sldId id="1446" r:id="rId16"/>
    <p:sldId id="1447" r:id="rId17"/>
    <p:sldId id="261" r:id="rId18"/>
    <p:sldId id="1448" r:id="rId19"/>
    <p:sldId id="1449" r:id="rId20"/>
    <p:sldId id="1450" r:id="rId21"/>
    <p:sldId id="1451" r:id="rId22"/>
    <p:sldId id="262" r:id="rId23"/>
    <p:sldId id="266" r:id="rId24"/>
    <p:sldId id="264" r:id="rId25"/>
    <p:sldId id="1453" r:id="rId26"/>
    <p:sldId id="1454" r:id="rId27"/>
    <p:sldId id="1455" r:id="rId28"/>
    <p:sldId id="1456" r:id="rId29"/>
    <p:sldId id="1440"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82BC"/>
    <a:srgbClr val="E2D0E6"/>
    <a:srgbClr val="FFF2CC"/>
    <a:srgbClr val="CC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3970" autoAdjust="0"/>
  </p:normalViewPr>
  <p:slideViewPr>
    <p:cSldViewPr snapToGrid="0">
      <p:cViewPr varScale="1">
        <p:scale>
          <a:sx n="82" d="100"/>
          <a:sy n="82" d="100"/>
        </p:scale>
        <p:origin x="3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600F0-7B2A-461F-ABF9-84A2ABCAC4C7}" type="datetimeFigureOut">
              <a:rPr lang="tr-TR" smtClean="0"/>
              <a:t>03.11.2022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5C6D4-C377-41D4-A5B6-81CD13705C7C}" type="slidenum">
              <a:rPr lang="tr-TR" smtClean="0"/>
              <a:t>‹#›</a:t>
            </a:fld>
            <a:endParaRPr lang="tr-TR"/>
          </a:p>
        </p:txBody>
      </p:sp>
    </p:spTree>
    <p:extLst>
      <p:ext uri="{BB962C8B-B14F-4D97-AF65-F5344CB8AC3E}">
        <p14:creationId xmlns:p14="http://schemas.microsoft.com/office/powerpoint/2010/main" val="165503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F4F22-8B39-A7E9-DA61-5FD794DD8A1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57022E8-431E-8C1B-A3CD-84551F3C9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2854634-1959-6F5B-8F8C-FFBAD7D771F3}"/>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5" name="Alt Bilgi Yer Tutucusu 4">
            <a:extLst>
              <a:ext uri="{FF2B5EF4-FFF2-40B4-BE49-F238E27FC236}">
                <a16:creationId xmlns:a16="http://schemas.microsoft.com/office/drawing/2014/main" id="{BCD29747-1B9F-CBA4-A35D-9007CD8B32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4E0570-C991-F245-DFC4-05A65069287D}"/>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330435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69B386-3F26-5E44-8B85-FB35B75D68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C297716-7A2C-ADE5-F1E9-4F7ED382F29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BAE9635-2037-98DE-3BF7-A5AF3004EBD5}"/>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5" name="Alt Bilgi Yer Tutucusu 4">
            <a:extLst>
              <a:ext uri="{FF2B5EF4-FFF2-40B4-BE49-F238E27FC236}">
                <a16:creationId xmlns:a16="http://schemas.microsoft.com/office/drawing/2014/main" id="{330A9A65-815A-AE3C-A735-186C56E709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717690-E256-E336-E772-575D1F5AB806}"/>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03954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0CA2356-B8EC-928A-DC41-BBB53356FE2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B2F8237-477F-B02F-BAD1-E674053F0C2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8C6CB6-89DA-D81E-8B4C-AFA5CD451173}"/>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5" name="Alt Bilgi Yer Tutucusu 4">
            <a:extLst>
              <a:ext uri="{FF2B5EF4-FFF2-40B4-BE49-F238E27FC236}">
                <a16:creationId xmlns:a16="http://schemas.microsoft.com/office/drawing/2014/main" id="{6FCAFD72-30C4-5CEF-AE45-4BDD793409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AFB173-C328-CCF7-DCB1-59EF5F45F2C4}"/>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343755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E95820-102A-D8AD-DAA1-9ADDB25F048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052A9EB-4193-685D-54A4-162B7ADB613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D4B39EA-8D3B-AC55-1233-682B8DB5E2E6}"/>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5" name="Alt Bilgi Yer Tutucusu 4">
            <a:extLst>
              <a:ext uri="{FF2B5EF4-FFF2-40B4-BE49-F238E27FC236}">
                <a16:creationId xmlns:a16="http://schemas.microsoft.com/office/drawing/2014/main" id="{F8389DF1-4B6C-A82F-8983-8A89ADEEDD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2CF4CE-3AB5-2352-19AF-F9DF047134FA}"/>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44126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4535EE-4D38-C125-2E4C-A22A91D5C65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F6DF264-98BB-86FC-CB1E-1C24A7B22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B285372-B596-5280-97AD-28E3F521C1C6}"/>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5" name="Alt Bilgi Yer Tutucusu 4">
            <a:extLst>
              <a:ext uri="{FF2B5EF4-FFF2-40B4-BE49-F238E27FC236}">
                <a16:creationId xmlns:a16="http://schemas.microsoft.com/office/drawing/2014/main" id="{3252F55F-7819-7F44-AEB2-136179B2F3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5C186D-BE06-3198-790D-8C7898401D05}"/>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9120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D64945-840D-8F68-0239-8D9D74339C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0E9D59C-E529-E5F1-5F19-F741D0EC7F1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E982C45-97B5-7FD1-76D4-42E20353B5E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A9A821B-A6B3-6F0C-F83A-94078D9583A2}"/>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6" name="Alt Bilgi Yer Tutucusu 5">
            <a:extLst>
              <a:ext uri="{FF2B5EF4-FFF2-40B4-BE49-F238E27FC236}">
                <a16:creationId xmlns:a16="http://schemas.microsoft.com/office/drawing/2014/main" id="{DDEE5B0A-992C-2ABD-9C9A-AA3B219503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1106C8D-CDA7-B868-1425-D3F139F2DCEA}"/>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32169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B0C319-B2BD-0B99-1651-98584C0261C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00F243F-9364-E223-7939-4F36F93CF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113DE20-E732-9BE8-119E-A48966CD6B4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0E10980-B5D5-0041-9BDE-D755BD6CA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3E2C26-5C9D-6C3E-4DEC-60FBA4222F9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196059F-F846-BF61-1B44-D7B2E189A0C1}"/>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8" name="Alt Bilgi Yer Tutucusu 7">
            <a:extLst>
              <a:ext uri="{FF2B5EF4-FFF2-40B4-BE49-F238E27FC236}">
                <a16:creationId xmlns:a16="http://schemas.microsoft.com/office/drawing/2014/main" id="{A4691DD2-EC9B-4607-55D0-44FD4A4ABAA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3C664FA-C23A-7ECF-201E-5BD95CEE8755}"/>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416081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AD94BE-8DDE-3C04-9F84-DEB5DEA7957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AE08C7D-2025-77A8-5471-C0A26EACE2BB}"/>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4" name="Alt Bilgi Yer Tutucusu 3">
            <a:extLst>
              <a:ext uri="{FF2B5EF4-FFF2-40B4-BE49-F238E27FC236}">
                <a16:creationId xmlns:a16="http://schemas.microsoft.com/office/drawing/2014/main" id="{61BE7DF4-BF8D-FD16-D4B4-F75D8878470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3700349-ECF0-55CF-A542-317F86AF0C42}"/>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99043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C681B13-E0A8-915A-5041-DE2CBBB00161}"/>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3" name="Alt Bilgi Yer Tutucusu 2">
            <a:extLst>
              <a:ext uri="{FF2B5EF4-FFF2-40B4-BE49-F238E27FC236}">
                <a16:creationId xmlns:a16="http://schemas.microsoft.com/office/drawing/2014/main" id="{D2BBAEE0-64DE-6116-5C31-C24A10AC94F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3C9C34C-DE73-7700-CF59-EA601A136CAD}"/>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290671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982D7-5549-EE5D-DBAB-DC32DD397AC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2C3670D-6675-FD07-9BFD-09651A54B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24E326E-1086-6F08-58DE-D9D17ED6D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001F09D-16B6-2966-8FD7-897EF324890A}"/>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6" name="Alt Bilgi Yer Tutucusu 5">
            <a:extLst>
              <a:ext uri="{FF2B5EF4-FFF2-40B4-BE49-F238E27FC236}">
                <a16:creationId xmlns:a16="http://schemas.microsoft.com/office/drawing/2014/main" id="{EF9E69E9-D332-8515-458F-FB436DF396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D08BEA-C043-115C-2C0B-A4A21DFAEFCC}"/>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384805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14E957-238F-89A1-5572-A613DC75796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D532B8D-A317-C1DC-4C6A-9DDFF0382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F0165C2-DB9A-2201-06D1-E79F28772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FB56E64-C0F3-316E-AE63-7B4F0F78EEC7}"/>
              </a:ext>
            </a:extLst>
          </p:cNvPr>
          <p:cNvSpPr>
            <a:spLocks noGrp="1"/>
          </p:cNvSpPr>
          <p:nvPr>
            <p:ph type="dt" sz="half" idx="10"/>
          </p:nvPr>
        </p:nvSpPr>
        <p:spPr/>
        <p:txBody>
          <a:bodyPr/>
          <a:lstStyle/>
          <a:p>
            <a:fld id="{7B19B1BC-E363-4E4F-ACDF-8B5B8A65FE78}" type="datetimeFigureOut">
              <a:rPr lang="tr-TR" smtClean="0"/>
              <a:t>03.11.2022</a:t>
            </a:fld>
            <a:endParaRPr lang="tr-TR"/>
          </a:p>
        </p:txBody>
      </p:sp>
      <p:sp>
        <p:nvSpPr>
          <p:cNvPr id="6" name="Alt Bilgi Yer Tutucusu 5">
            <a:extLst>
              <a:ext uri="{FF2B5EF4-FFF2-40B4-BE49-F238E27FC236}">
                <a16:creationId xmlns:a16="http://schemas.microsoft.com/office/drawing/2014/main" id="{50A77BD0-8684-C929-9690-5416C5A4C37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4FE180C-1E80-9142-E5EB-89FE9F04DD24}"/>
              </a:ext>
            </a:extLst>
          </p:cNvPr>
          <p:cNvSpPr>
            <a:spLocks noGrp="1"/>
          </p:cNvSpPr>
          <p:nvPr>
            <p:ph type="sldNum" sz="quarter" idx="12"/>
          </p:nvPr>
        </p:nvSpPr>
        <p:spPr/>
        <p:txBody>
          <a:bodyPr/>
          <a:lstStyle/>
          <a:p>
            <a:fld id="{A5D9128B-081F-421D-92E5-9765341AA3AA}" type="slidenum">
              <a:rPr lang="tr-TR" smtClean="0"/>
              <a:t>‹#›</a:t>
            </a:fld>
            <a:endParaRPr lang="tr-TR"/>
          </a:p>
        </p:txBody>
      </p:sp>
    </p:spTree>
    <p:extLst>
      <p:ext uri="{BB962C8B-B14F-4D97-AF65-F5344CB8AC3E}">
        <p14:creationId xmlns:p14="http://schemas.microsoft.com/office/powerpoint/2010/main" val="426846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2448873-5A08-5767-C7E8-B842979A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49F6E3-3652-C7FD-45F9-6AD746B6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05351C-4A11-90F7-39DC-3DD625DF0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9B1BC-E363-4E4F-ACDF-8B5B8A65FE78}" type="datetimeFigureOut">
              <a:rPr lang="tr-TR" smtClean="0"/>
              <a:t>03.11.2022</a:t>
            </a:fld>
            <a:endParaRPr lang="tr-TR"/>
          </a:p>
        </p:txBody>
      </p:sp>
      <p:sp>
        <p:nvSpPr>
          <p:cNvPr id="5" name="Alt Bilgi Yer Tutucusu 4">
            <a:extLst>
              <a:ext uri="{FF2B5EF4-FFF2-40B4-BE49-F238E27FC236}">
                <a16:creationId xmlns:a16="http://schemas.microsoft.com/office/drawing/2014/main" id="{D71D72A2-7822-2B1A-6272-96273781D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23AAAA4-2AB7-1522-3106-30D1E8E5E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9128B-081F-421D-92E5-9765341AA3AA}" type="slidenum">
              <a:rPr lang="tr-TR" smtClean="0"/>
              <a:t>‹#›</a:t>
            </a:fld>
            <a:endParaRPr lang="tr-TR"/>
          </a:p>
        </p:txBody>
      </p:sp>
    </p:spTree>
    <p:extLst>
      <p:ext uri="{BB962C8B-B14F-4D97-AF65-F5344CB8AC3E}">
        <p14:creationId xmlns:p14="http://schemas.microsoft.com/office/powerpoint/2010/main" val="51293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20624A29-0E4C-44DE-A3B8-98E3C16A9EFD}"/>
              </a:ext>
            </a:extLst>
          </p:cNvPr>
          <p:cNvSpPr>
            <a:spLocks noGrp="1"/>
          </p:cNvSpPr>
          <p:nvPr>
            <p:ph type="dt" sz="half" idx="10"/>
          </p:nvPr>
        </p:nvSpPr>
        <p:spPr/>
        <p:txBody>
          <a:bodyPr/>
          <a:lstStyle/>
          <a:p>
            <a:fld id="{A19246B6-7C5A-40AA-A924-3DD20D1860FD}" type="datetime1">
              <a:rPr lang="en-US" smtClean="0"/>
              <a:t>11/3/2022</a:t>
            </a:fld>
            <a:endParaRPr lang="en-US"/>
          </a:p>
        </p:txBody>
      </p:sp>
      <p:sp>
        <p:nvSpPr>
          <p:cNvPr id="4" name="Slayt Numarası Yer Tutucusu 3">
            <a:extLst>
              <a:ext uri="{FF2B5EF4-FFF2-40B4-BE49-F238E27FC236}">
                <a16:creationId xmlns:a16="http://schemas.microsoft.com/office/drawing/2014/main" id="{13C5C232-8B10-4FEF-BEEF-082EB900B354}"/>
              </a:ext>
            </a:extLst>
          </p:cNvPr>
          <p:cNvSpPr>
            <a:spLocks noGrp="1"/>
          </p:cNvSpPr>
          <p:nvPr>
            <p:ph type="sldNum" sz="quarter" idx="12"/>
          </p:nvPr>
        </p:nvSpPr>
        <p:spPr/>
        <p:txBody>
          <a:bodyPr/>
          <a:lstStyle/>
          <a:p>
            <a:fld id="{585A37CE-56CC-4263-A743-6EA01FAEC455}" type="slidenum">
              <a:rPr lang="en-US" smtClean="0"/>
              <a:t>1</a:t>
            </a:fld>
            <a:endParaRPr lang="en-US" dirty="0"/>
          </a:p>
        </p:txBody>
      </p:sp>
      <p:grpSp>
        <p:nvGrpSpPr>
          <p:cNvPr id="6" name="Grup 5">
            <a:extLst>
              <a:ext uri="{FF2B5EF4-FFF2-40B4-BE49-F238E27FC236}">
                <a16:creationId xmlns:a16="http://schemas.microsoft.com/office/drawing/2014/main" id="{0D65409A-813A-4D19-9000-09FF8548ADCD}"/>
              </a:ext>
            </a:extLst>
          </p:cNvPr>
          <p:cNvGrpSpPr/>
          <p:nvPr/>
        </p:nvGrpSpPr>
        <p:grpSpPr>
          <a:xfrm>
            <a:off x="7249687" y="3671048"/>
            <a:ext cx="534164" cy="1200329"/>
            <a:chOff x="7259017" y="2809610"/>
            <a:chExt cx="534164" cy="2978004"/>
          </a:xfrm>
        </p:grpSpPr>
        <p:sp>
          <p:nvSpPr>
            <p:cNvPr id="5" name="Metin kutusu 4">
              <a:extLst>
                <a:ext uri="{FF2B5EF4-FFF2-40B4-BE49-F238E27FC236}">
                  <a16:creationId xmlns:a16="http://schemas.microsoft.com/office/drawing/2014/main" id="{BA210E14-3AA3-46C3-B4BB-9AEC1E705FE6}"/>
                </a:ext>
              </a:extLst>
            </p:cNvPr>
            <p:cNvSpPr txBox="1"/>
            <p:nvPr/>
          </p:nvSpPr>
          <p:spPr>
            <a:xfrm rot="16200000">
              <a:off x="6006303" y="4062324"/>
              <a:ext cx="2967093" cy="461665"/>
            </a:xfrm>
            <a:prstGeom prst="rect">
              <a:avLst/>
            </a:prstGeom>
            <a:noFill/>
          </p:spPr>
          <p:txBody>
            <a:bodyPr wrap="square" rtlCol="0">
              <a:spAutoFit/>
            </a:bodyPr>
            <a:lstStyle/>
            <a:p>
              <a:pPr algn="ctr"/>
              <a:r>
                <a:rPr lang="tr-TR" sz="2400" b="1" dirty="0">
                  <a:solidFill>
                    <a:schemeClr val="accent1">
                      <a:lumMod val="50000"/>
                    </a:schemeClr>
                  </a:solidFill>
                </a:rPr>
                <a:t>Konular</a:t>
              </a:r>
              <a:r>
                <a:rPr lang="tr-TR" sz="2400" b="1" u="sng" dirty="0">
                  <a:solidFill>
                    <a:schemeClr val="accent1">
                      <a:lumMod val="50000"/>
                    </a:schemeClr>
                  </a:solidFill>
                </a:rPr>
                <a:t> </a:t>
              </a:r>
            </a:p>
          </p:txBody>
        </p:sp>
        <p:sp>
          <p:nvSpPr>
            <p:cNvPr id="17" name="Rectangle 39">
              <a:extLst>
                <a:ext uri="{FF2B5EF4-FFF2-40B4-BE49-F238E27FC236}">
                  <a16:creationId xmlns:a16="http://schemas.microsoft.com/office/drawing/2014/main" id="{120C2FDA-9976-4933-B55E-349C587A5CE7}"/>
                </a:ext>
              </a:extLst>
            </p:cNvPr>
            <p:cNvSpPr/>
            <p:nvPr/>
          </p:nvSpPr>
          <p:spPr>
            <a:xfrm>
              <a:off x="7720682" y="2809610"/>
              <a:ext cx="72499" cy="2978004"/>
            </a:xfrm>
            <a:prstGeom prst="rect">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Metin kutusu 6">
            <a:extLst>
              <a:ext uri="{FF2B5EF4-FFF2-40B4-BE49-F238E27FC236}">
                <a16:creationId xmlns:a16="http://schemas.microsoft.com/office/drawing/2014/main" id="{04567FF3-0D36-4556-BE2C-FCD73A527E3A}"/>
              </a:ext>
            </a:extLst>
          </p:cNvPr>
          <p:cNvSpPr txBox="1"/>
          <p:nvPr/>
        </p:nvSpPr>
        <p:spPr>
          <a:xfrm>
            <a:off x="5335396" y="1513059"/>
            <a:ext cx="606490" cy="923330"/>
          </a:xfrm>
          <a:prstGeom prst="rect">
            <a:avLst/>
          </a:prstGeom>
          <a:noFill/>
        </p:spPr>
        <p:txBody>
          <a:bodyPr wrap="square" rtlCol="0">
            <a:spAutoFit/>
          </a:bodyPr>
          <a:lstStyle/>
          <a:p>
            <a:r>
              <a:rPr lang="tr-TR" sz="5400" b="1" dirty="0">
                <a:solidFill>
                  <a:schemeClr val="bg1"/>
                </a:solidFill>
                <a:latin typeface="Arial Black" panose="020B0A04020102020204" pitchFamily="34" charset="0"/>
              </a:rPr>
              <a:t>1</a:t>
            </a:r>
          </a:p>
        </p:txBody>
      </p:sp>
      <p:pic>
        <p:nvPicPr>
          <p:cNvPr id="10" name="Resim 9">
            <a:extLst>
              <a:ext uri="{FF2B5EF4-FFF2-40B4-BE49-F238E27FC236}">
                <a16:creationId xmlns:a16="http://schemas.microsoft.com/office/drawing/2014/main" id="{8CD629EE-96AD-45F3-6E97-5D591C0E7D96}"/>
              </a:ext>
            </a:extLst>
          </p:cNvPr>
          <p:cNvPicPr>
            <a:picLocks noChangeAspect="1"/>
          </p:cNvPicPr>
          <p:nvPr/>
        </p:nvPicPr>
        <p:blipFill>
          <a:blip r:embed="rId2"/>
          <a:stretch>
            <a:fillRect/>
          </a:stretch>
        </p:blipFill>
        <p:spPr>
          <a:xfrm>
            <a:off x="18882" y="0"/>
            <a:ext cx="6426915" cy="6858000"/>
          </a:xfrm>
          <a:prstGeom prst="rect">
            <a:avLst/>
          </a:prstGeom>
        </p:spPr>
      </p:pic>
      <p:sp>
        <p:nvSpPr>
          <p:cNvPr id="13" name="Metin kutusu 12">
            <a:extLst>
              <a:ext uri="{FF2B5EF4-FFF2-40B4-BE49-F238E27FC236}">
                <a16:creationId xmlns:a16="http://schemas.microsoft.com/office/drawing/2014/main" id="{5461C3D0-5C88-5778-6FD5-A50901AE2F6E}"/>
              </a:ext>
            </a:extLst>
          </p:cNvPr>
          <p:cNvSpPr txBox="1"/>
          <p:nvPr/>
        </p:nvSpPr>
        <p:spPr>
          <a:xfrm>
            <a:off x="725989" y="3640306"/>
            <a:ext cx="3804906" cy="1200329"/>
          </a:xfrm>
          <a:prstGeom prst="rect">
            <a:avLst/>
          </a:prstGeom>
          <a:noFill/>
        </p:spPr>
        <p:txBody>
          <a:bodyPr wrap="square" rtlCol="0">
            <a:spAutoFit/>
          </a:bodyPr>
          <a:lstStyle/>
          <a:p>
            <a:pPr algn="r"/>
            <a:r>
              <a:rPr lang="tr-TR" sz="2400" dirty="0">
                <a:solidFill>
                  <a:schemeClr val="accent4">
                    <a:lumMod val="40000"/>
                    <a:lumOff val="60000"/>
                  </a:schemeClr>
                </a:solidFill>
                <a:latin typeface="Rockwell Nova Extra Bold" panose="02060903020205020403" pitchFamily="18" charset="0"/>
              </a:rPr>
              <a:t>BÖLÜM</a:t>
            </a:r>
          </a:p>
          <a:p>
            <a:pPr algn="r"/>
            <a:r>
              <a:rPr lang="tr-TR" sz="2400" dirty="0">
                <a:solidFill>
                  <a:schemeClr val="accent4">
                    <a:lumMod val="40000"/>
                    <a:lumOff val="60000"/>
                  </a:schemeClr>
                </a:solidFill>
                <a:latin typeface="Rockwell Nova Extra Bold" panose="02060903020205020403" pitchFamily="18" charset="0"/>
              </a:rPr>
              <a:t>büyüme</a:t>
            </a:r>
          </a:p>
          <a:p>
            <a:pPr algn="r"/>
            <a:r>
              <a:rPr lang="tr-TR" sz="2400" dirty="0">
                <a:solidFill>
                  <a:schemeClr val="accent4">
                    <a:lumMod val="40000"/>
                    <a:lumOff val="60000"/>
                  </a:schemeClr>
                </a:solidFill>
                <a:latin typeface="Rockwell Nova Extra Bold" panose="02060903020205020403" pitchFamily="18" charset="0"/>
              </a:rPr>
              <a:t>stratejileri</a:t>
            </a:r>
          </a:p>
        </p:txBody>
      </p:sp>
      <p:sp>
        <p:nvSpPr>
          <p:cNvPr id="14" name="Metin kutusu 13">
            <a:extLst>
              <a:ext uri="{FF2B5EF4-FFF2-40B4-BE49-F238E27FC236}">
                <a16:creationId xmlns:a16="http://schemas.microsoft.com/office/drawing/2014/main" id="{17F5059E-F9FA-17FC-26DD-E41A5B28FCD8}"/>
              </a:ext>
            </a:extLst>
          </p:cNvPr>
          <p:cNvSpPr txBox="1"/>
          <p:nvPr/>
        </p:nvSpPr>
        <p:spPr>
          <a:xfrm>
            <a:off x="4567144" y="3309447"/>
            <a:ext cx="1945896" cy="1862048"/>
          </a:xfrm>
          <a:prstGeom prst="rect">
            <a:avLst/>
          </a:prstGeom>
          <a:noFill/>
        </p:spPr>
        <p:txBody>
          <a:bodyPr wrap="square" rtlCol="0">
            <a:spAutoFit/>
          </a:bodyPr>
          <a:lstStyle/>
          <a:p>
            <a:r>
              <a:rPr lang="tr-TR" sz="11500" dirty="0">
                <a:solidFill>
                  <a:srgbClr val="FFC1C2"/>
                </a:solidFill>
                <a:latin typeface="Amasis MT Pro Black" panose="020B0604020202020204" pitchFamily="18" charset="-94"/>
              </a:rPr>
              <a:t>12</a:t>
            </a:r>
          </a:p>
        </p:txBody>
      </p:sp>
      <p:sp>
        <p:nvSpPr>
          <p:cNvPr id="8" name="Metin kutusu 7">
            <a:extLst>
              <a:ext uri="{FF2B5EF4-FFF2-40B4-BE49-F238E27FC236}">
                <a16:creationId xmlns:a16="http://schemas.microsoft.com/office/drawing/2014/main" id="{60BC004D-2314-1AE8-B08D-B9770BB0BC1D}"/>
              </a:ext>
            </a:extLst>
          </p:cNvPr>
          <p:cNvSpPr txBox="1"/>
          <p:nvPr/>
        </p:nvSpPr>
        <p:spPr>
          <a:xfrm>
            <a:off x="7783851" y="3640307"/>
            <a:ext cx="4076700" cy="2308324"/>
          </a:xfrm>
          <a:prstGeom prst="rect">
            <a:avLst/>
          </a:prstGeom>
          <a:noFill/>
        </p:spPr>
        <p:txBody>
          <a:bodyPr wrap="square" rtlCol="0">
            <a:spAutoFit/>
          </a:bodyPr>
          <a:lstStyle/>
          <a:p>
            <a:pPr marL="285750" indent="-285750">
              <a:buFont typeface="Wingdings" panose="05000000000000000000" pitchFamily="2" charset="2"/>
              <a:buChar char="q"/>
            </a:pPr>
            <a:r>
              <a:rPr lang="tr-TR" dirty="0">
                <a:latin typeface="+mj-lt"/>
              </a:rPr>
              <a:t>Büyümenin anlamı</a:t>
            </a:r>
          </a:p>
          <a:p>
            <a:pPr marL="285750" indent="-285750">
              <a:buFont typeface="Wingdings" panose="05000000000000000000" pitchFamily="2" charset="2"/>
              <a:buChar char="q"/>
            </a:pPr>
            <a:r>
              <a:rPr lang="tr-TR" dirty="0">
                <a:latin typeface="+mj-lt"/>
              </a:rPr>
              <a:t>Ölçek ve kapsam ekonomisi</a:t>
            </a:r>
          </a:p>
          <a:p>
            <a:pPr marL="285750" indent="-285750">
              <a:buFont typeface="Wingdings" panose="05000000000000000000" pitchFamily="2" charset="2"/>
              <a:buChar char="q"/>
            </a:pPr>
            <a:r>
              <a:rPr lang="tr-TR" dirty="0">
                <a:latin typeface="+mj-lt"/>
              </a:rPr>
              <a:t>Büyüme yönelimleri: </a:t>
            </a:r>
            <a:r>
              <a:rPr lang="tr-TR" dirty="0" err="1">
                <a:latin typeface="+mj-lt"/>
              </a:rPr>
              <a:t>Ansoff</a:t>
            </a:r>
            <a:r>
              <a:rPr lang="tr-TR" dirty="0">
                <a:latin typeface="+mj-lt"/>
              </a:rPr>
              <a:t> Matrisi</a:t>
            </a:r>
          </a:p>
          <a:p>
            <a:pPr marL="285750" indent="-285750">
              <a:buFont typeface="Wingdings" panose="05000000000000000000" pitchFamily="2" charset="2"/>
              <a:buChar char="q"/>
            </a:pPr>
            <a:r>
              <a:rPr lang="tr-TR" dirty="0">
                <a:latin typeface="+mj-lt"/>
              </a:rPr>
              <a:t>Pazara nüfuz etme stratejisi</a:t>
            </a:r>
          </a:p>
          <a:p>
            <a:pPr marL="285750" indent="-285750">
              <a:buFont typeface="Wingdings" panose="05000000000000000000" pitchFamily="2" charset="2"/>
              <a:buChar char="q"/>
            </a:pPr>
            <a:r>
              <a:rPr lang="tr-TR" dirty="0">
                <a:latin typeface="+mj-lt"/>
              </a:rPr>
              <a:t>Pazar geliştirme stratejisi</a:t>
            </a:r>
          </a:p>
          <a:p>
            <a:pPr marL="285750" indent="-285750">
              <a:buFont typeface="Wingdings" panose="05000000000000000000" pitchFamily="2" charset="2"/>
              <a:buChar char="q"/>
            </a:pPr>
            <a:r>
              <a:rPr lang="tr-TR" dirty="0">
                <a:latin typeface="+mj-lt"/>
              </a:rPr>
              <a:t>Hizmet geliştirme stratejisi</a:t>
            </a:r>
          </a:p>
          <a:p>
            <a:pPr marL="285750" indent="-285750">
              <a:buFont typeface="Wingdings" panose="05000000000000000000" pitchFamily="2" charset="2"/>
              <a:buChar char="q"/>
            </a:pPr>
            <a:r>
              <a:rPr lang="tr-TR" dirty="0">
                <a:latin typeface="+mj-lt"/>
              </a:rPr>
              <a:t>Çeşitlendirme stratejisi</a:t>
            </a:r>
          </a:p>
          <a:p>
            <a:pPr marL="285750" indent="-285750">
              <a:buFont typeface="Wingdings" panose="05000000000000000000" pitchFamily="2" charset="2"/>
              <a:buChar char="q"/>
            </a:pPr>
            <a:r>
              <a:rPr lang="tr-TR" dirty="0">
                <a:latin typeface="+mj-lt"/>
              </a:rPr>
              <a:t>Dikey bütünleşme stratejisi</a:t>
            </a:r>
          </a:p>
        </p:txBody>
      </p:sp>
    </p:spTree>
    <p:extLst>
      <p:ext uri="{BB962C8B-B14F-4D97-AF65-F5344CB8AC3E}">
        <p14:creationId xmlns:p14="http://schemas.microsoft.com/office/powerpoint/2010/main" val="422719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a:t>
            </a:r>
            <a:r>
              <a:rPr lang="tr-TR" sz="2000" b="1" dirty="0" err="1">
                <a:solidFill>
                  <a:schemeClr val="bg1"/>
                </a:solidFill>
                <a:latin typeface="+mj-lt"/>
              </a:rPr>
              <a:t>Ansoff</a:t>
            </a:r>
            <a:r>
              <a:rPr lang="tr-TR" sz="2000" b="1" dirty="0">
                <a:solidFill>
                  <a:schemeClr val="bg1"/>
                </a:solidFill>
                <a:latin typeface="+mj-lt"/>
              </a:rPr>
              <a:t> matrisi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371080514"/>
              </p:ext>
            </p:extLst>
          </p:nvPr>
        </p:nvGraphicFramePr>
        <p:xfrm>
          <a:off x="5378331" y="3758362"/>
          <a:ext cx="6154306" cy="1188720"/>
        </p:xfrm>
        <a:graphic>
          <a:graphicData uri="http://schemas.openxmlformats.org/drawingml/2006/table">
            <a:tbl>
              <a:tblPr firstRow="1" bandRow="1">
                <a:tableStyleId>{5C22544A-7EE6-4342-B048-85BDC9FD1C3A}</a:tableStyleId>
              </a:tblPr>
              <a:tblGrid>
                <a:gridCol w="217408">
                  <a:extLst>
                    <a:ext uri="{9D8B030D-6E8A-4147-A177-3AD203B41FA5}">
                      <a16:colId xmlns:a16="http://schemas.microsoft.com/office/drawing/2014/main" val="967296438"/>
                    </a:ext>
                  </a:extLst>
                </a:gridCol>
                <a:gridCol w="5936898">
                  <a:extLst>
                    <a:ext uri="{9D8B030D-6E8A-4147-A177-3AD203B41FA5}">
                      <a16:colId xmlns:a16="http://schemas.microsoft.com/office/drawing/2014/main" val="1600343968"/>
                    </a:ext>
                  </a:extLst>
                </a:gridCol>
              </a:tblGrid>
              <a:tr h="185420">
                <a:tc>
                  <a:txBody>
                    <a:bodyPr/>
                    <a:lstStyle/>
                    <a:p>
                      <a:pPr marL="285750" marR="0" lvl="0" indent="-285750" algn="r"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0825" algn="l"/>
                        </a:tabLst>
                        <a:defRPr/>
                      </a:pPr>
                      <a:endParaRPr lang="tr-TR" sz="1800" b="0" dirty="0">
                        <a:solidFill>
                          <a:schemeClr val="tx1"/>
                        </a:solidFill>
                        <a:latin typeface="+mj-lt"/>
                      </a:endParaRP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err="1">
                          <a:solidFill>
                            <a:schemeClr val="tx1"/>
                          </a:solidFill>
                          <a:effectLst/>
                          <a:latin typeface="+mn-lt"/>
                          <a:ea typeface="+mn-ea"/>
                          <a:cs typeface="+mn-cs"/>
                        </a:rPr>
                        <a:t>Ansoff</a:t>
                      </a:r>
                      <a:r>
                        <a:rPr lang="tr-TR" sz="1800" b="0" kern="1200" dirty="0">
                          <a:solidFill>
                            <a:schemeClr val="tx1"/>
                          </a:solidFill>
                          <a:effectLst/>
                          <a:latin typeface="+mn-lt"/>
                          <a:ea typeface="+mn-ea"/>
                          <a:cs typeface="+mn-cs"/>
                        </a:rPr>
                        <a:t> matrisi, hizmet ve pazar kavramlarını bir çerçeve içinde eşleştirerek büyümenin nasıl gerçekleştirileceği (büyüme yönelimleri) konusunda yöneticilere stratejik seçenekler sunar.</a:t>
                      </a:r>
                      <a:endParaRPr lang="tr-TR" sz="1800" b="0" kern="1200" dirty="0">
                        <a:solidFill>
                          <a:schemeClr val="tx1"/>
                        </a:solidFill>
                        <a:effectLst/>
                        <a:latin typeface="+mj-lt"/>
                        <a:ea typeface="+mn-ea"/>
                        <a:cs typeface="+mn-cs"/>
                      </a:endParaRP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302942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p:cNvSpPr txBox="1"/>
          <p:nvPr/>
        </p:nvSpPr>
        <p:spPr>
          <a:xfrm>
            <a:off x="7893850" y="1637669"/>
            <a:ext cx="1805709" cy="369332"/>
          </a:xfrm>
          <a:prstGeom prst="rect">
            <a:avLst/>
          </a:prstGeom>
          <a:solidFill>
            <a:schemeClr val="bg1"/>
          </a:solidFill>
        </p:spPr>
        <p:txBody>
          <a:bodyPr wrap="square" rtlCol="0">
            <a:spAutoFit/>
          </a:bodyPr>
          <a:lstStyle/>
          <a:p>
            <a:r>
              <a:rPr lang="tr-TR" dirty="0"/>
              <a:t>    </a:t>
            </a:r>
            <a:r>
              <a:rPr lang="tr-TR" b="1" dirty="0"/>
              <a:t>Yeni Hizmetler</a:t>
            </a:r>
          </a:p>
        </p:txBody>
      </p:sp>
      <p:cxnSp>
        <p:nvCxnSpPr>
          <p:cNvPr id="16" name="Düz Ok Bağlayıcısı 15"/>
          <p:cNvCxnSpPr/>
          <p:nvPr/>
        </p:nvCxnSpPr>
        <p:spPr>
          <a:xfrm>
            <a:off x="6155114" y="1806233"/>
            <a:ext cx="1911927" cy="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14" name="Metin kutusu 13"/>
          <p:cNvSpPr txBox="1"/>
          <p:nvPr/>
        </p:nvSpPr>
        <p:spPr>
          <a:xfrm>
            <a:off x="6416382" y="1366188"/>
            <a:ext cx="1376218" cy="646331"/>
          </a:xfrm>
          <a:prstGeom prst="rect">
            <a:avLst/>
          </a:prstGeom>
          <a:solidFill>
            <a:schemeClr val="bg1"/>
          </a:solidFill>
        </p:spPr>
        <p:txBody>
          <a:bodyPr wrap="square" rtlCol="0">
            <a:spAutoFit/>
          </a:bodyPr>
          <a:lstStyle/>
          <a:p>
            <a:r>
              <a:rPr lang="tr-TR" dirty="0"/>
              <a:t>    </a:t>
            </a:r>
            <a:r>
              <a:rPr lang="tr-TR" b="1" dirty="0"/>
              <a:t>HİZMETLER</a:t>
            </a:r>
          </a:p>
        </p:txBody>
      </p:sp>
      <p:sp>
        <p:nvSpPr>
          <p:cNvPr id="12" name="Metin kutusu 11"/>
          <p:cNvSpPr txBox="1"/>
          <p:nvPr/>
        </p:nvSpPr>
        <p:spPr>
          <a:xfrm>
            <a:off x="4213168" y="1609560"/>
            <a:ext cx="1908580" cy="369332"/>
          </a:xfrm>
          <a:prstGeom prst="rect">
            <a:avLst/>
          </a:prstGeom>
          <a:solidFill>
            <a:schemeClr val="bg1"/>
          </a:solidFill>
        </p:spPr>
        <p:txBody>
          <a:bodyPr wrap="square" rtlCol="0">
            <a:spAutoFit/>
          </a:bodyPr>
          <a:lstStyle/>
          <a:p>
            <a:r>
              <a:rPr lang="tr-TR" b="1" dirty="0"/>
              <a:t>Mevcut Hizmetler</a:t>
            </a:r>
          </a:p>
        </p:txBody>
      </p:sp>
      <p:grpSp>
        <p:nvGrpSpPr>
          <p:cNvPr id="34" name="Grup 33"/>
          <p:cNvGrpSpPr/>
          <p:nvPr/>
        </p:nvGrpSpPr>
        <p:grpSpPr>
          <a:xfrm>
            <a:off x="3715825" y="2124364"/>
            <a:ext cx="3021179" cy="1616364"/>
            <a:chOff x="3715825" y="2124364"/>
            <a:chExt cx="3021179" cy="1616364"/>
          </a:xfrm>
        </p:grpSpPr>
        <p:sp>
          <p:nvSpPr>
            <p:cNvPr id="4" name="Yuvarlatılmış Dikdörtgen 3"/>
            <p:cNvSpPr/>
            <p:nvPr/>
          </p:nvSpPr>
          <p:spPr>
            <a:xfrm>
              <a:off x="3809076" y="2124364"/>
              <a:ext cx="2927928" cy="161636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nvGrpSpPr>
            <p:cNvPr id="27" name="Grup 26"/>
            <p:cNvGrpSpPr/>
            <p:nvPr/>
          </p:nvGrpSpPr>
          <p:grpSpPr>
            <a:xfrm>
              <a:off x="3715825" y="2272146"/>
              <a:ext cx="1708027" cy="595323"/>
              <a:chOff x="3467331" y="2272146"/>
              <a:chExt cx="2018905" cy="595323"/>
            </a:xfrm>
          </p:grpSpPr>
          <p:sp>
            <p:nvSpPr>
              <p:cNvPr id="5" name="Metin kutusu 4"/>
              <p:cNvSpPr txBox="1"/>
              <p:nvPr/>
            </p:nvSpPr>
            <p:spPr>
              <a:xfrm>
                <a:off x="3467331" y="2272146"/>
                <a:ext cx="1805709" cy="369332"/>
              </a:xfrm>
              <a:prstGeom prst="rect">
                <a:avLst/>
              </a:prstGeom>
              <a:solidFill>
                <a:schemeClr val="bg1"/>
              </a:solidFill>
            </p:spPr>
            <p:txBody>
              <a:bodyPr wrap="square" rtlCol="0">
                <a:spAutoFit/>
              </a:bodyPr>
              <a:lstStyle/>
              <a:p>
                <a:r>
                  <a:rPr lang="tr-TR" b="1" dirty="0">
                    <a:solidFill>
                      <a:schemeClr val="accent6">
                        <a:lumMod val="50000"/>
                      </a:schemeClr>
                    </a:solidFill>
                  </a:rPr>
                  <a:t>Nüfuz Etme </a:t>
                </a:r>
              </a:p>
            </p:txBody>
          </p:sp>
          <p:sp>
            <p:nvSpPr>
              <p:cNvPr id="15" name="Metin kutusu 14"/>
              <p:cNvSpPr txBox="1"/>
              <p:nvPr/>
            </p:nvSpPr>
            <p:spPr>
              <a:xfrm>
                <a:off x="3694382" y="2498137"/>
                <a:ext cx="1791854" cy="369332"/>
              </a:xfrm>
              <a:prstGeom prst="rect">
                <a:avLst/>
              </a:prstGeom>
              <a:noFill/>
            </p:spPr>
            <p:txBody>
              <a:bodyPr wrap="square" rtlCol="0">
                <a:spAutoFit/>
              </a:bodyPr>
              <a:lstStyle/>
              <a:p>
                <a:r>
                  <a:rPr lang="tr-TR" b="1" dirty="0">
                    <a:solidFill>
                      <a:schemeClr val="accent6">
                        <a:lumMod val="50000"/>
                      </a:schemeClr>
                    </a:solidFill>
                  </a:rPr>
                  <a:t>Stratejisi</a:t>
                </a:r>
                <a:endParaRPr lang="tr-TR" dirty="0">
                  <a:solidFill>
                    <a:schemeClr val="accent6">
                      <a:lumMod val="50000"/>
                    </a:schemeClr>
                  </a:solidFill>
                </a:endParaRPr>
              </a:p>
            </p:txBody>
          </p:sp>
        </p:grpSp>
      </p:grpSp>
      <p:grpSp>
        <p:nvGrpSpPr>
          <p:cNvPr id="30" name="Grup 29"/>
          <p:cNvGrpSpPr/>
          <p:nvPr/>
        </p:nvGrpSpPr>
        <p:grpSpPr>
          <a:xfrm>
            <a:off x="7388164" y="2124364"/>
            <a:ext cx="3092335" cy="1616364"/>
            <a:chOff x="7388164" y="2124364"/>
            <a:chExt cx="3092335" cy="1616364"/>
          </a:xfrm>
        </p:grpSpPr>
        <p:sp>
          <p:nvSpPr>
            <p:cNvPr id="8" name="Yuvarlatılmış Dikdörtgen 7"/>
            <p:cNvSpPr/>
            <p:nvPr/>
          </p:nvSpPr>
          <p:spPr>
            <a:xfrm>
              <a:off x="7388164" y="2124364"/>
              <a:ext cx="2927928" cy="1616364"/>
            </a:xfrm>
            <a:prstGeom prst="roundRect">
              <a:avLst/>
            </a:prstGeom>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nvGrpSpPr>
            <p:cNvPr id="26" name="Grup 25"/>
            <p:cNvGrpSpPr/>
            <p:nvPr/>
          </p:nvGrpSpPr>
          <p:grpSpPr>
            <a:xfrm>
              <a:off x="8382000" y="2265558"/>
              <a:ext cx="2098499" cy="597534"/>
              <a:chOff x="8382000" y="2265558"/>
              <a:chExt cx="2098499" cy="597534"/>
            </a:xfrm>
          </p:grpSpPr>
          <p:sp>
            <p:nvSpPr>
              <p:cNvPr id="9" name="Metin kutusu 8"/>
              <p:cNvSpPr txBox="1"/>
              <p:nvPr/>
            </p:nvSpPr>
            <p:spPr>
              <a:xfrm>
                <a:off x="8382000" y="2265558"/>
                <a:ext cx="2098499" cy="369332"/>
              </a:xfrm>
              <a:prstGeom prst="rect">
                <a:avLst/>
              </a:prstGeom>
              <a:solidFill>
                <a:schemeClr val="bg1"/>
              </a:solidFill>
            </p:spPr>
            <p:txBody>
              <a:bodyPr wrap="square" rtlCol="0">
                <a:spAutoFit/>
              </a:bodyPr>
              <a:lstStyle/>
              <a:p>
                <a:r>
                  <a:rPr lang="tr-TR" b="1" dirty="0">
                    <a:solidFill>
                      <a:schemeClr val="accent2">
                        <a:lumMod val="50000"/>
                      </a:schemeClr>
                    </a:solidFill>
                  </a:rPr>
                  <a:t>   Hizmet Geliştirme</a:t>
                </a:r>
              </a:p>
            </p:txBody>
          </p:sp>
          <p:sp>
            <p:nvSpPr>
              <p:cNvPr id="22" name="Metin kutusu 21"/>
              <p:cNvSpPr txBox="1"/>
              <p:nvPr/>
            </p:nvSpPr>
            <p:spPr>
              <a:xfrm>
                <a:off x="8524238" y="2493760"/>
                <a:ext cx="1791854" cy="369332"/>
              </a:xfrm>
              <a:prstGeom prst="rect">
                <a:avLst/>
              </a:prstGeom>
              <a:noFill/>
            </p:spPr>
            <p:txBody>
              <a:bodyPr wrap="square" rtlCol="0">
                <a:spAutoFit/>
              </a:bodyPr>
              <a:lstStyle/>
              <a:p>
                <a:r>
                  <a:rPr lang="tr-TR" b="1" dirty="0">
                    <a:solidFill>
                      <a:schemeClr val="accent2">
                        <a:lumMod val="50000"/>
                      </a:schemeClr>
                    </a:solidFill>
                  </a:rPr>
                  <a:t>Stratejisi</a:t>
                </a:r>
                <a:endParaRPr lang="tr-TR" dirty="0">
                  <a:solidFill>
                    <a:schemeClr val="accent2">
                      <a:lumMod val="50000"/>
                    </a:schemeClr>
                  </a:solidFill>
                </a:endParaRPr>
              </a:p>
            </p:txBody>
          </p:sp>
        </p:grpSp>
      </p:grpSp>
      <p:grpSp>
        <p:nvGrpSpPr>
          <p:cNvPr id="33" name="Grup 32"/>
          <p:cNvGrpSpPr/>
          <p:nvPr/>
        </p:nvGrpSpPr>
        <p:grpSpPr>
          <a:xfrm>
            <a:off x="3531159" y="4530434"/>
            <a:ext cx="3112594" cy="1616364"/>
            <a:chOff x="3531159" y="4530434"/>
            <a:chExt cx="3112594" cy="1616364"/>
          </a:xfrm>
        </p:grpSpPr>
        <p:sp>
          <p:nvSpPr>
            <p:cNvPr id="6" name="Yuvarlatılmış Dikdörtgen 5"/>
            <p:cNvSpPr/>
            <p:nvPr/>
          </p:nvSpPr>
          <p:spPr>
            <a:xfrm>
              <a:off x="3715825" y="4530434"/>
              <a:ext cx="2927928" cy="1616364"/>
            </a:xfrm>
            <a:prstGeom prst="roundRect">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nvGrpSpPr>
            <p:cNvPr id="28" name="Grup 27"/>
            <p:cNvGrpSpPr/>
            <p:nvPr/>
          </p:nvGrpSpPr>
          <p:grpSpPr>
            <a:xfrm>
              <a:off x="3531159" y="4701572"/>
              <a:ext cx="2473862" cy="590946"/>
              <a:chOff x="3531159" y="4701572"/>
              <a:chExt cx="2473862" cy="590946"/>
            </a:xfrm>
          </p:grpSpPr>
          <p:sp>
            <p:nvSpPr>
              <p:cNvPr id="7" name="Metin kutusu 6"/>
              <p:cNvSpPr txBox="1"/>
              <p:nvPr/>
            </p:nvSpPr>
            <p:spPr>
              <a:xfrm>
                <a:off x="3531159" y="4701572"/>
                <a:ext cx="1902459" cy="369332"/>
              </a:xfrm>
              <a:prstGeom prst="rect">
                <a:avLst/>
              </a:prstGeom>
              <a:solidFill>
                <a:schemeClr val="bg1"/>
              </a:solidFill>
            </p:spPr>
            <p:txBody>
              <a:bodyPr wrap="square" rtlCol="0">
                <a:spAutoFit/>
              </a:bodyPr>
              <a:lstStyle/>
              <a:p>
                <a:r>
                  <a:rPr lang="tr-TR" dirty="0"/>
                  <a:t> </a:t>
                </a:r>
                <a:r>
                  <a:rPr lang="tr-TR" b="1" dirty="0">
                    <a:solidFill>
                      <a:srgbClr val="C00000"/>
                    </a:solidFill>
                  </a:rPr>
                  <a:t>Pazar</a:t>
                </a:r>
                <a:r>
                  <a:rPr lang="tr-TR" b="1" dirty="0"/>
                  <a:t> </a:t>
                </a:r>
                <a:r>
                  <a:rPr lang="tr-TR" b="1" dirty="0">
                    <a:solidFill>
                      <a:srgbClr val="C00000"/>
                    </a:solidFill>
                  </a:rPr>
                  <a:t>Geliştirme</a:t>
                </a:r>
              </a:p>
            </p:txBody>
          </p:sp>
          <p:sp>
            <p:nvSpPr>
              <p:cNvPr id="23" name="Metin kutusu 22"/>
              <p:cNvSpPr txBox="1"/>
              <p:nvPr/>
            </p:nvSpPr>
            <p:spPr>
              <a:xfrm>
                <a:off x="4213167" y="4923186"/>
                <a:ext cx="1791854" cy="369332"/>
              </a:xfrm>
              <a:prstGeom prst="rect">
                <a:avLst/>
              </a:prstGeom>
              <a:noFill/>
            </p:spPr>
            <p:txBody>
              <a:bodyPr wrap="square" rtlCol="0">
                <a:spAutoFit/>
              </a:bodyPr>
              <a:lstStyle/>
              <a:p>
                <a:r>
                  <a:rPr lang="tr-TR" b="1" dirty="0">
                    <a:solidFill>
                      <a:srgbClr val="C00000"/>
                    </a:solidFill>
                  </a:rPr>
                  <a:t>Stratejisi</a:t>
                </a:r>
                <a:endParaRPr lang="tr-TR" dirty="0">
                  <a:solidFill>
                    <a:srgbClr val="C00000"/>
                  </a:solidFill>
                </a:endParaRPr>
              </a:p>
            </p:txBody>
          </p:sp>
        </p:grpSp>
      </p:grpSp>
      <p:grpSp>
        <p:nvGrpSpPr>
          <p:cNvPr id="31" name="Grup 30"/>
          <p:cNvGrpSpPr/>
          <p:nvPr/>
        </p:nvGrpSpPr>
        <p:grpSpPr>
          <a:xfrm>
            <a:off x="7360456" y="4530434"/>
            <a:ext cx="3403591" cy="1616364"/>
            <a:chOff x="7360456" y="4530434"/>
            <a:chExt cx="3403591" cy="1616364"/>
          </a:xfrm>
        </p:grpSpPr>
        <p:sp>
          <p:nvSpPr>
            <p:cNvPr id="10" name="Yuvarlatılmış Dikdörtgen 9"/>
            <p:cNvSpPr/>
            <p:nvPr/>
          </p:nvSpPr>
          <p:spPr>
            <a:xfrm>
              <a:off x="7360456" y="4530434"/>
              <a:ext cx="2927928" cy="1616364"/>
            </a:xfrm>
            <a:prstGeom prst="roundRect">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nvGrpSpPr>
            <p:cNvPr id="25" name="Grup 24"/>
            <p:cNvGrpSpPr/>
            <p:nvPr/>
          </p:nvGrpSpPr>
          <p:grpSpPr>
            <a:xfrm>
              <a:off x="8898305" y="4678216"/>
              <a:ext cx="1865742" cy="577354"/>
              <a:chOff x="8898305" y="4678216"/>
              <a:chExt cx="1865742" cy="577354"/>
            </a:xfrm>
          </p:grpSpPr>
          <p:sp>
            <p:nvSpPr>
              <p:cNvPr id="11" name="Metin kutusu 10"/>
              <p:cNvSpPr txBox="1"/>
              <p:nvPr/>
            </p:nvSpPr>
            <p:spPr>
              <a:xfrm>
                <a:off x="8898305" y="4678216"/>
                <a:ext cx="1547092" cy="369332"/>
              </a:xfrm>
              <a:prstGeom prst="rect">
                <a:avLst/>
              </a:prstGeom>
              <a:solidFill>
                <a:schemeClr val="bg1"/>
              </a:solidFill>
            </p:spPr>
            <p:txBody>
              <a:bodyPr wrap="square" rtlCol="0">
                <a:spAutoFit/>
              </a:bodyPr>
              <a:lstStyle/>
              <a:p>
                <a:pPr algn="r"/>
                <a:r>
                  <a:rPr lang="tr-TR" b="1" dirty="0">
                    <a:solidFill>
                      <a:srgbClr val="7030A0"/>
                    </a:solidFill>
                  </a:rPr>
                  <a:t>Çeşitlendirme</a:t>
                </a:r>
              </a:p>
            </p:txBody>
          </p:sp>
          <p:sp>
            <p:nvSpPr>
              <p:cNvPr id="24" name="Metin kutusu 23"/>
              <p:cNvSpPr txBox="1"/>
              <p:nvPr/>
            </p:nvSpPr>
            <p:spPr>
              <a:xfrm>
                <a:off x="8972193" y="4886238"/>
                <a:ext cx="1791854" cy="369332"/>
              </a:xfrm>
              <a:prstGeom prst="rect">
                <a:avLst/>
              </a:prstGeom>
              <a:noFill/>
            </p:spPr>
            <p:txBody>
              <a:bodyPr wrap="square" rtlCol="0">
                <a:spAutoFit/>
              </a:bodyPr>
              <a:lstStyle/>
              <a:p>
                <a:r>
                  <a:rPr lang="tr-TR" b="1" dirty="0">
                    <a:solidFill>
                      <a:srgbClr val="7030A0"/>
                    </a:solidFill>
                  </a:rPr>
                  <a:t>Stratejisi</a:t>
                </a:r>
                <a:endParaRPr lang="tr-TR" dirty="0">
                  <a:solidFill>
                    <a:srgbClr val="7030A0"/>
                  </a:solidFill>
                </a:endParaRPr>
              </a:p>
            </p:txBody>
          </p:sp>
        </p:grpSp>
      </p:grpSp>
      <p:sp>
        <p:nvSpPr>
          <p:cNvPr id="17" name="Metin kutusu 16"/>
          <p:cNvSpPr txBox="1"/>
          <p:nvPr/>
        </p:nvSpPr>
        <p:spPr>
          <a:xfrm rot="16200000">
            <a:off x="2663211" y="5237635"/>
            <a:ext cx="1562064" cy="369332"/>
          </a:xfrm>
          <a:prstGeom prst="rect">
            <a:avLst/>
          </a:prstGeom>
          <a:solidFill>
            <a:schemeClr val="bg1"/>
          </a:solidFill>
        </p:spPr>
        <p:txBody>
          <a:bodyPr wrap="square" rtlCol="0">
            <a:spAutoFit/>
          </a:bodyPr>
          <a:lstStyle/>
          <a:p>
            <a:pPr algn="ctr"/>
            <a:r>
              <a:rPr lang="tr-TR" b="1" dirty="0"/>
              <a:t>Yeni  Pazar</a:t>
            </a:r>
          </a:p>
        </p:txBody>
      </p:sp>
      <p:sp>
        <p:nvSpPr>
          <p:cNvPr id="18" name="Metin kutusu 17"/>
          <p:cNvSpPr txBox="1"/>
          <p:nvPr/>
        </p:nvSpPr>
        <p:spPr>
          <a:xfrm rot="16200000">
            <a:off x="2585367" y="2771359"/>
            <a:ext cx="1695660" cy="369332"/>
          </a:xfrm>
          <a:prstGeom prst="rect">
            <a:avLst/>
          </a:prstGeom>
          <a:solidFill>
            <a:schemeClr val="bg1"/>
          </a:solidFill>
        </p:spPr>
        <p:txBody>
          <a:bodyPr wrap="square" rtlCol="0">
            <a:spAutoFit/>
          </a:bodyPr>
          <a:lstStyle/>
          <a:p>
            <a:pPr algn="ctr"/>
            <a:r>
              <a:rPr lang="tr-TR" dirty="0"/>
              <a:t>    </a:t>
            </a:r>
            <a:r>
              <a:rPr lang="tr-TR" b="1" dirty="0"/>
              <a:t>Mevcut Pazar</a:t>
            </a:r>
          </a:p>
        </p:txBody>
      </p:sp>
      <p:cxnSp>
        <p:nvCxnSpPr>
          <p:cNvPr id="19" name="Düz Ok Bağlayıcısı 18"/>
          <p:cNvCxnSpPr/>
          <p:nvPr/>
        </p:nvCxnSpPr>
        <p:spPr>
          <a:xfrm flipH="1" flipV="1">
            <a:off x="3433197" y="3522431"/>
            <a:ext cx="11046" cy="1340451"/>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20" name="Metin kutusu 19"/>
          <p:cNvSpPr txBox="1"/>
          <p:nvPr/>
        </p:nvSpPr>
        <p:spPr>
          <a:xfrm rot="16200000">
            <a:off x="2842235" y="3865749"/>
            <a:ext cx="880951" cy="646331"/>
          </a:xfrm>
          <a:prstGeom prst="rect">
            <a:avLst/>
          </a:prstGeom>
          <a:solidFill>
            <a:schemeClr val="bg1"/>
          </a:solidFill>
        </p:spPr>
        <p:txBody>
          <a:bodyPr wrap="square" rtlCol="0">
            <a:spAutoFit/>
          </a:bodyPr>
          <a:lstStyle/>
          <a:p>
            <a:pPr algn="ctr"/>
            <a:r>
              <a:rPr lang="tr-TR" dirty="0"/>
              <a:t>    </a:t>
            </a:r>
            <a:r>
              <a:rPr lang="tr-TR" b="1" dirty="0"/>
              <a:t>PAAR</a:t>
            </a:r>
          </a:p>
        </p:txBody>
      </p:sp>
      <p:sp>
        <p:nvSpPr>
          <p:cNvPr id="32" name="Oval 31"/>
          <p:cNvSpPr/>
          <p:nvPr/>
        </p:nvSpPr>
        <p:spPr>
          <a:xfrm>
            <a:off x="6121747" y="3334152"/>
            <a:ext cx="1839188" cy="1648566"/>
          </a:xfrm>
          <a:prstGeom prst="ellipse">
            <a:avLst/>
          </a:prstGeom>
          <a:solidFill>
            <a:srgbClr val="FBE5D6">
              <a:alpha val="58824"/>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b="1" dirty="0"/>
              <a:t>BÜYÜME STRATEJİLERİ</a:t>
            </a:r>
          </a:p>
        </p:txBody>
      </p:sp>
      <p:sp>
        <p:nvSpPr>
          <p:cNvPr id="2" name="Rectangle: Rounded Corners 5">
            <a:extLst>
              <a:ext uri="{FF2B5EF4-FFF2-40B4-BE49-F238E27FC236}">
                <a16:creationId xmlns:a16="http://schemas.microsoft.com/office/drawing/2014/main" id="{3A1BE5CA-0D80-2350-4993-7E29D68C77D1}"/>
              </a:ext>
            </a:extLst>
          </p:cNvPr>
          <p:cNvSpPr/>
          <p:nvPr/>
        </p:nvSpPr>
        <p:spPr>
          <a:xfrm>
            <a:off x="342975" y="473471"/>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a:t>
            </a:r>
            <a:r>
              <a:rPr lang="tr-TR" sz="2000" b="1" dirty="0" err="1">
                <a:solidFill>
                  <a:schemeClr val="bg1"/>
                </a:solidFill>
                <a:latin typeface="+mj-lt"/>
              </a:rPr>
              <a:t>Ansoff</a:t>
            </a:r>
            <a:r>
              <a:rPr lang="tr-TR" sz="2000" b="1" dirty="0">
                <a:solidFill>
                  <a:schemeClr val="bg1"/>
                </a:solidFill>
                <a:latin typeface="+mj-lt"/>
              </a:rPr>
              <a:t> matrisi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CFDCD429-1CBA-9AC2-C0EC-D75EE579FCCC}"/>
              </a:ext>
            </a:extLst>
          </p:cNvPr>
          <p:cNvSpPr/>
          <p:nvPr/>
        </p:nvSpPr>
        <p:spPr>
          <a:xfrm>
            <a:off x="342975" y="426641"/>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7">
            <a:extLst>
              <a:ext uri="{FF2B5EF4-FFF2-40B4-BE49-F238E27FC236}">
                <a16:creationId xmlns:a16="http://schemas.microsoft.com/office/drawing/2014/main" id="{66EF4DE0-AD09-D367-DB37-7497363386C9}"/>
              </a:ext>
            </a:extLst>
          </p:cNvPr>
          <p:cNvCxnSpPr>
            <a:cxnSpLocks/>
            <a:stCxn id="2" idx="3"/>
          </p:cNvCxnSpPr>
          <p:nvPr/>
        </p:nvCxnSpPr>
        <p:spPr>
          <a:xfrm>
            <a:off x="6719342" y="813990"/>
            <a:ext cx="5463209"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7" grpId="0" animBg="1"/>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pazara nüfuz etme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nvGraphicFramePr>
        <p:xfrm>
          <a:off x="4237702" y="3272616"/>
          <a:ext cx="7511845" cy="36576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endParaRPr lang="tr-TR" sz="1800" b="0" kern="1200" dirty="0">
                        <a:solidFill>
                          <a:schemeClr val="tx1"/>
                        </a:solidFill>
                        <a:latin typeface="+mj-lt"/>
                        <a:ea typeface="+mn-ea"/>
                        <a:cs typeface="+mn-cs"/>
                      </a:endParaRPr>
                    </a:p>
                  </a:txBody>
                  <a:tcPr>
                    <a:lnL w="57150" cap="flat" cmpd="sng" algn="ctr">
                      <a:solidFill>
                        <a:schemeClr val="accent6">
                          <a:lumMod val="50000"/>
                        </a:schemeClr>
                      </a:solidFill>
                      <a:prstDash val="solid"/>
                      <a:round/>
                      <a:headEnd type="none" w="med" len="med"/>
                      <a:tailEnd type="none" w="med" len="med"/>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525374"/>
                  </a:ext>
                </a:extLst>
              </a:tr>
            </a:tbl>
          </a:graphicData>
        </a:graphic>
      </p:graphicFrame>
      <p:sp>
        <p:nvSpPr>
          <p:cNvPr id="5" name="Metin kutusu 4">
            <a:extLst>
              <a:ext uri="{FF2B5EF4-FFF2-40B4-BE49-F238E27FC236}">
                <a16:creationId xmlns:a16="http://schemas.microsoft.com/office/drawing/2014/main" id="{03118D20-68BE-1803-470C-87932A0DF112}"/>
              </a:ext>
            </a:extLst>
          </p:cNvPr>
          <p:cNvSpPr txBox="1"/>
          <p:nvPr/>
        </p:nvSpPr>
        <p:spPr>
          <a:xfrm>
            <a:off x="3204033" y="3213025"/>
            <a:ext cx="1033669" cy="400110"/>
          </a:xfrm>
          <a:prstGeom prst="rect">
            <a:avLst/>
          </a:prstGeom>
          <a:noFill/>
        </p:spPr>
        <p:txBody>
          <a:bodyPr wrap="square" rtlCol="0">
            <a:spAutoFit/>
          </a:bodyPr>
          <a:lstStyle/>
          <a:p>
            <a:r>
              <a:rPr lang="tr-TR" sz="2000" b="1" dirty="0">
                <a:solidFill>
                  <a:schemeClr val="accent1">
                    <a:lumMod val="50000"/>
                  </a:schemeClr>
                </a:solidFill>
              </a:rPr>
              <a:t>misyon</a:t>
            </a:r>
          </a:p>
        </p:txBody>
      </p: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1918188392"/>
              </p:ext>
            </p:extLst>
          </p:nvPr>
        </p:nvGraphicFramePr>
        <p:xfrm>
          <a:off x="3055730" y="2785139"/>
          <a:ext cx="8128000" cy="1189702"/>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967296438"/>
                    </a:ext>
                  </a:extLst>
                </a:gridCol>
                <a:gridCol w="6134652">
                  <a:extLst>
                    <a:ext uri="{9D8B030D-6E8A-4147-A177-3AD203B41FA5}">
                      <a16:colId xmlns:a16="http://schemas.microsoft.com/office/drawing/2014/main" val="1600343968"/>
                    </a:ext>
                  </a:extLst>
                </a:gridCol>
              </a:tblGrid>
              <a:tr h="1189702">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1">
                              <a:lumMod val="50000"/>
                            </a:schemeClr>
                          </a:solidFill>
                        </a:rPr>
                        <a:t>içerik</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tr-TR" sz="1800" b="0" kern="1200" dirty="0">
                          <a:solidFill>
                            <a:schemeClr val="tx1"/>
                          </a:solidFill>
                          <a:latin typeface="+mn-lt"/>
                          <a:ea typeface="+mn-ea"/>
                          <a:cs typeface="+mn-cs"/>
                        </a:rPr>
                        <a:t>Mevcut hizmet bölgesinde (mevcut pazar)  yaşayan nüfusun, hali hazırda sunulan (mevcut) hizmetlerden daha fazla yararlanmasını sağlayarak büyüme amacına hizmet eden stratejidir. </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185750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pazara nüfuz etme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nvGraphicFramePr>
        <p:xfrm>
          <a:off x="4237702" y="3272616"/>
          <a:ext cx="7511845" cy="36576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endParaRPr lang="tr-TR" sz="1800" b="0" kern="1200" dirty="0">
                        <a:solidFill>
                          <a:schemeClr val="tx1"/>
                        </a:solidFill>
                        <a:latin typeface="+mj-lt"/>
                        <a:ea typeface="+mn-ea"/>
                        <a:cs typeface="+mn-cs"/>
                      </a:endParaRPr>
                    </a:p>
                  </a:txBody>
                  <a:tcPr>
                    <a:lnL w="57150" cap="flat" cmpd="sng" algn="ctr">
                      <a:solidFill>
                        <a:schemeClr val="accent6">
                          <a:lumMod val="50000"/>
                        </a:schemeClr>
                      </a:solidFill>
                      <a:prstDash val="solid"/>
                      <a:round/>
                      <a:headEnd type="none" w="med" len="med"/>
                      <a:tailEnd type="none" w="med" len="med"/>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525374"/>
                  </a:ext>
                </a:extLst>
              </a:tr>
            </a:tbl>
          </a:graphicData>
        </a:graphic>
      </p:graphicFrame>
      <p:sp>
        <p:nvSpPr>
          <p:cNvPr id="5" name="Metin kutusu 4">
            <a:extLst>
              <a:ext uri="{FF2B5EF4-FFF2-40B4-BE49-F238E27FC236}">
                <a16:creationId xmlns:a16="http://schemas.microsoft.com/office/drawing/2014/main" id="{03118D20-68BE-1803-470C-87932A0DF112}"/>
              </a:ext>
            </a:extLst>
          </p:cNvPr>
          <p:cNvSpPr txBox="1"/>
          <p:nvPr/>
        </p:nvSpPr>
        <p:spPr>
          <a:xfrm>
            <a:off x="3204033" y="3213025"/>
            <a:ext cx="1033669" cy="400110"/>
          </a:xfrm>
          <a:prstGeom prst="rect">
            <a:avLst/>
          </a:prstGeom>
          <a:noFill/>
        </p:spPr>
        <p:txBody>
          <a:bodyPr wrap="square" rtlCol="0">
            <a:spAutoFit/>
          </a:bodyPr>
          <a:lstStyle/>
          <a:p>
            <a:r>
              <a:rPr lang="tr-TR" sz="2000" b="1" dirty="0">
                <a:solidFill>
                  <a:schemeClr val="accent1">
                    <a:lumMod val="50000"/>
                  </a:schemeClr>
                </a:solidFill>
              </a:rPr>
              <a:t>misyon</a:t>
            </a:r>
          </a:p>
        </p:txBody>
      </p: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4122104974"/>
              </p:ext>
            </p:extLst>
          </p:nvPr>
        </p:nvGraphicFramePr>
        <p:xfrm>
          <a:off x="3055730" y="2785139"/>
          <a:ext cx="8128000" cy="1737360"/>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967296438"/>
                    </a:ext>
                  </a:extLst>
                </a:gridCol>
                <a:gridCol w="6134652">
                  <a:extLst>
                    <a:ext uri="{9D8B030D-6E8A-4147-A177-3AD203B41FA5}">
                      <a16:colId xmlns:a16="http://schemas.microsoft.com/office/drawing/2014/main" val="1600343968"/>
                    </a:ext>
                  </a:extLst>
                </a:gridCol>
              </a:tblGrid>
              <a:tr h="804186">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1">
                              <a:lumMod val="50000"/>
                            </a:schemeClr>
                          </a:solidFill>
                        </a:rPr>
                        <a:t>iki yol </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342900" indent="-342900">
                        <a:buFont typeface="Arial" panose="020B0604020202020204" pitchFamily="34" charset="0"/>
                        <a:buAutoNum type="arabicPeriod"/>
                      </a:pPr>
                      <a:r>
                        <a:rPr lang="tr-TR" sz="1800" b="0" kern="1200" dirty="0">
                          <a:solidFill>
                            <a:schemeClr val="tx1"/>
                          </a:solidFill>
                          <a:latin typeface="+mn-lt"/>
                          <a:ea typeface="+mn-ea"/>
                          <a:cs typeface="+mn-cs"/>
                        </a:rPr>
                        <a:t>Yeni hastaların kurumu tercih etmesini sağlamak</a:t>
                      </a:r>
                    </a:p>
                    <a:p>
                      <a:pPr marL="342900" indent="-342900">
                        <a:buFont typeface="Arial" panose="020B0604020202020204" pitchFamily="34" charset="0"/>
                        <a:buAutoNum type="arabicPeriod"/>
                      </a:pPr>
                      <a:r>
                        <a:rPr lang="tr-TR" sz="1800" b="0" kern="1200" dirty="0">
                          <a:solidFill>
                            <a:schemeClr val="tx1"/>
                          </a:solidFill>
                          <a:latin typeface="+mn-lt"/>
                          <a:ea typeface="+mn-ea"/>
                          <a:cs typeface="+mn-cs"/>
                        </a:rPr>
                        <a:t>Mevcut hastaların kullanım eğilimini korumak ve güçlendirmek.</a:t>
                      </a:r>
                    </a:p>
                    <a:p>
                      <a:pPr marL="342900" indent="-342900">
                        <a:buFont typeface="Arial" panose="020B0604020202020204" pitchFamily="34" charset="0"/>
                        <a:buAutoNum type="arabicPeriod"/>
                      </a:pPr>
                      <a:endParaRPr lang="tr-TR" sz="18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b="0" kern="1200" dirty="0">
                          <a:solidFill>
                            <a:schemeClr val="tx1"/>
                          </a:solidFill>
                          <a:latin typeface="+mn-lt"/>
                          <a:ea typeface="+mn-ea"/>
                          <a:cs typeface="+mn-cs"/>
                        </a:rPr>
                        <a:t>Pazara nüfuz etme stratejisi, ağırlıklı olarak pazarlama karması (7p) ögeleri üzerinde çalışmayı gerektirir. </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355562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Düz Ok Bağlayıcısı 36">
            <a:extLst>
              <a:ext uri="{FF2B5EF4-FFF2-40B4-BE49-F238E27FC236}">
                <a16:creationId xmlns:a16="http://schemas.microsoft.com/office/drawing/2014/main" id="{6FA95CF0-9B58-4A56-8705-B620BF0C7B9A}"/>
              </a:ext>
            </a:extLst>
          </p:cNvPr>
          <p:cNvCxnSpPr/>
          <p:nvPr/>
        </p:nvCxnSpPr>
        <p:spPr>
          <a:xfrm>
            <a:off x="8831399" y="2392670"/>
            <a:ext cx="0" cy="934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Düz Ok Bağlayıcısı 33">
            <a:extLst>
              <a:ext uri="{FF2B5EF4-FFF2-40B4-BE49-F238E27FC236}">
                <a16:creationId xmlns:a16="http://schemas.microsoft.com/office/drawing/2014/main" id="{2EDF0295-0B61-4FBA-81DF-806AEEAA4E3A}"/>
              </a:ext>
            </a:extLst>
          </p:cNvPr>
          <p:cNvCxnSpPr/>
          <p:nvPr/>
        </p:nvCxnSpPr>
        <p:spPr>
          <a:xfrm>
            <a:off x="10653678" y="2392670"/>
            <a:ext cx="0" cy="934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Düz Ok Bağlayıcısı 31">
            <a:extLst>
              <a:ext uri="{FF2B5EF4-FFF2-40B4-BE49-F238E27FC236}">
                <a16:creationId xmlns:a16="http://schemas.microsoft.com/office/drawing/2014/main" id="{E10B0B57-98EB-4230-8FF4-6BDDEAC1EE74}"/>
              </a:ext>
            </a:extLst>
          </p:cNvPr>
          <p:cNvCxnSpPr/>
          <p:nvPr/>
        </p:nvCxnSpPr>
        <p:spPr>
          <a:xfrm>
            <a:off x="7101496" y="2410703"/>
            <a:ext cx="0" cy="934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Düz Ok Bağlayıcısı 30">
            <a:extLst>
              <a:ext uri="{FF2B5EF4-FFF2-40B4-BE49-F238E27FC236}">
                <a16:creationId xmlns:a16="http://schemas.microsoft.com/office/drawing/2014/main" id="{A22FB945-8ED9-4826-8DCC-588FF22B535B}"/>
              </a:ext>
            </a:extLst>
          </p:cNvPr>
          <p:cNvCxnSpPr/>
          <p:nvPr/>
        </p:nvCxnSpPr>
        <p:spPr>
          <a:xfrm>
            <a:off x="5364453" y="2385672"/>
            <a:ext cx="0" cy="934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Düz Ok Bağlayıcısı 29">
            <a:extLst>
              <a:ext uri="{FF2B5EF4-FFF2-40B4-BE49-F238E27FC236}">
                <a16:creationId xmlns:a16="http://schemas.microsoft.com/office/drawing/2014/main" id="{9E257C89-DBE7-4DC1-95C6-820CA610C7E0}"/>
              </a:ext>
            </a:extLst>
          </p:cNvPr>
          <p:cNvCxnSpPr/>
          <p:nvPr/>
        </p:nvCxnSpPr>
        <p:spPr>
          <a:xfrm>
            <a:off x="3627410" y="2424403"/>
            <a:ext cx="0" cy="934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Düz Ok Bağlayıcısı 26">
            <a:extLst>
              <a:ext uri="{FF2B5EF4-FFF2-40B4-BE49-F238E27FC236}">
                <a16:creationId xmlns:a16="http://schemas.microsoft.com/office/drawing/2014/main" id="{57919949-8B0C-445A-80B9-DF138717FD45}"/>
              </a:ext>
            </a:extLst>
          </p:cNvPr>
          <p:cNvCxnSpPr/>
          <p:nvPr/>
        </p:nvCxnSpPr>
        <p:spPr>
          <a:xfrm>
            <a:off x="1761605" y="2388637"/>
            <a:ext cx="0" cy="934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Dikdörtgen: Köşeleri Yuvarlatılmış 3">
            <a:extLst>
              <a:ext uri="{FF2B5EF4-FFF2-40B4-BE49-F238E27FC236}">
                <a16:creationId xmlns:a16="http://schemas.microsoft.com/office/drawing/2014/main" id="{B4C8005A-DB1D-469C-ABDB-4B3DB5453A16}"/>
              </a:ext>
            </a:extLst>
          </p:cNvPr>
          <p:cNvSpPr/>
          <p:nvPr/>
        </p:nvSpPr>
        <p:spPr>
          <a:xfrm>
            <a:off x="4713187" y="1702982"/>
            <a:ext cx="3220616" cy="360007"/>
          </a:xfrm>
          <a:prstGeom prst="roundRect">
            <a:avLst/>
          </a:prstGeom>
          <a:solidFill>
            <a:srgbClr val="FFCC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Nüfuz Etme Stratejisi</a:t>
            </a:r>
          </a:p>
        </p:txBody>
      </p:sp>
      <p:sp>
        <p:nvSpPr>
          <p:cNvPr id="5" name="Dikdörtgen: Köşeleri Yuvarlatılmış 4">
            <a:extLst>
              <a:ext uri="{FF2B5EF4-FFF2-40B4-BE49-F238E27FC236}">
                <a16:creationId xmlns:a16="http://schemas.microsoft.com/office/drawing/2014/main" id="{622E2DFC-2744-4AAE-A81F-CB375CB6CE91}"/>
              </a:ext>
            </a:extLst>
          </p:cNvPr>
          <p:cNvSpPr/>
          <p:nvPr/>
        </p:nvSpPr>
        <p:spPr>
          <a:xfrm>
            <a:off x="1127123" y="2570585"/>
            <a:ext cx="1570021" cy="564501"/>
          </a:xfrm>
          <a:prstGeom prst="roundRect">
            <a:avLst/>
          </a:prstGeom>
          <a:solidFill>
            <a:schemeClr val="tx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Fiyatlandırma</a:t>
            </a:r>
          </a:p>
        </p:txBody>
      </p:sp>
      <p:sp>
        <p:nvSpPr>
          <p:cNvPr id="6" name="Dikdörtgen: Köşeleri Yuvarlatılmış 5">
            <a:extLst>
              <a:ext uri="{FF2B5EF4-FFF2-40B4-BE49-F238E27FC236}">
                <a16:creationId xmlns:a16="http://schemas.microsoft.com/office/drawing/2014/main" id="{E0E4385E-3B12-49B2-AAC7-9FD9BB388A13}"/>
              </a:ext>
            </a:extLst>
          </p:cNvPr>
          <p:cNvSpPr/>
          <p:nvPr/>
        </p:nvSpPr>
        <p:spPr>
          <a:xfrm>
            <a:off x="2842400" y="2577582"/>
            <a:ext cx="1570021" cy="564501"/>
          </a:xfrm>
          <a:prstGeom prst="roundRect">
            <a:avLst/>
          </a:prstGeom>
          <a:solidFill>
            <a:schemeClr val="accent3">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Tutundurma </a:t>
            </a:r>
          </a:p>
        </p:txBody>
      </p:sp>
      <p:sp>
        <p:nvSpPr>
          <p:cNvPr id="7" name="Dikdörtgen: Köşeleri Yuvarlatılmış 6">
            <a:extLst>
              <a:ext uri="{FF2B5EF4-FFF2-40B4-BE49-F238E27FC236}">
                <a16:creationId xmlns:a16="http://schemas.microsoft.com/office/drawing/2014/main" id="{56E1221C-9AE8-421C-9DDE-DE3B71DF3EBA}"/>
              </a:ext>
            </a:extLst>
          </p:cNvPr>
          <p:cNvSpPr/>
          <p:nvPr/>
        </p:nvSpPr>
        <p:spPr>
          <a:xfrm>
            <a:off x="4579443" y="2584581"/>
            <a:ext cx="1570021" cy="564501"/>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Dağıtım</a:t>
            </a:r>
          </a:p>
        </p:txBody>
      </p:sp>
      <p:sp>
        <p:nvSpPr>
          <p:cNvPr id="8" name="Dikdörtgen: Köşeleri Yuvarlatılmış 7">
            <a:extLst>
              <a:ext uri="{FF2B5EF4-FFF2-40B4-BE49-F238E27FC236}">
                <a16:creationId xmlns:a16="http://schemas.microsoft.com/office/drawing/2014/main" id="{F601B58B-0A99-4207-81D9-EFC64BD1C2AE}"/>
              </a:ext>
            </a:extLst>
          </p:cNvPr>
          <p:cNvSpPr/>
          <p:nvPr/>
        </p:nvSpPr>
        <p:spPr>
          <a:xfrm>
            <a:off x="6316486" y="2556588"/>
            <a:ext cx="1570021" cy="564501"/>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İnsan</a:t>
            </a:r>
          </a:p>
        </p:txBody>
      </p:sp>
      <p:sp>
        <p:nvSpPr>
          <p:cNvPr id="10" name="Dikdörtgen: Köşeleri Yuvarlatılmış 9">
            <a:extLst>
              <a:ext uri="{FF2B5EF4-FFF2-40B4-BE49-F238E27FC236}">
                <a16:creationId xmlns:a16="http://schemas.microsoft.com/office/drawing/2014/main" id="{98D28772-91B4-4DB4-84E6-66C16DA29732}"/>
              </a:ext>
            </a:extLst>
          </p:cNvPr>
          <p:cNvSpPr/>
          <p:nvPr/>
        </p:nvSpPr>
        <p:spPr>
          <a:xfrm>
            <a:off x="9794336" y="2570584"/>
            <a:ext cx="1570021" cy="564501"/>
          </a:xfrm>
          <a:prstGeom prst="round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Fiziksel Kanıtlar</a:t>
            </a:r>
          </a:p>
        </p:txBody>
      </p:sp>
      <p:sp>
        <p:nvSpPr>
          <p:cNvPr id="12" name="Dikdörtgen: Köşeleri Yuvarlatılmış 11">
            <a:extLst>
              <a:ext uri="{FF2B5EF4-FFF2-40B4-BE49-F238E27FC236}">
                <a16:creationId xmlns:a16="http://schemas.microsoft.com/office/drawing/2014/main" id="{4483FE12-E509-4007-A408-246DC054D545}"/>
              </a:ext>
            </a:extLst>
          </p:cNvPr>
          <p:cNvSpPr/>
          <p:nvPr/>
        </p:nvSpPr>
        <p:spPr>
          <a:xfrm>
            <a:off x="1127123" y="3345026"/>
            <a:ext cx="1570021" cy="1603018"/>
          </a:xfrm>
          <a:prstGeom prst="round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tr-TR" sz="1400" dirty="0"/>
              <a:t>Ödenebilirlik</a:t>
            </a:r>
          </a:p>
          <a:p>
            <a:pPr marL="285750" indent="-285750">
              <a:buFont typeface="Arial" panose="020B0604020202020204" pitchFamily="34" charset="0"/>
              <a:buChar char="•"/>
            </a:pPr>
            <a:r>
              <a:rPr lang="tr-TR" sz="1400" dirty="0"/>
              <a:t>Düşük fiyat</a:t>
            </a:r>
          </a:p>
          <a:p>
            <a:pPr marL="285750" indent="-285750">
              <a:buFont typeface="Arial" panose="020B0604020202020204" pitchFamily="34" charset="0"/>
              <a:buChar char="•"/>
            </a:pPr>
            <a:r>
              <a:rPr lang="tr-TR" sz="1400" dirty="0"/>
              <a:t>Düşük fark tutarı</a:t>
            </a:r>
          </a:p>
          <a:p>
            <a:pPr marL="285750" indent="-285750">
              <a:buFont typeface="Arial" panose="020B0604020202020204" pitchFamily="34" charset="0"/>
              <a:buChar char="•"/>
            </a:pPr>
            <a:endParaRPr lang="tr-TR" sz="1400" dirty="0"/>
          </a:p>
        </p:txBody>
      </p:sp>
      <p:sp>
        <p:nvSpPr>
          <p:cNvPr id="14" name="Dikdörtgen: Köşeleri Yuvarlatılmış 13">
            <a:extLst>
              <a:ext uri="{FF2B5EF4-FFF2-40B4-BE49-F238E27FC236}">
                <a16:creationId xmlns:a16="http://schemas.microsoft.com/office/drawing/2014/main" id="{D03E2F1D-AF01-419E-BAB6-168E9428C297}"/>
              </a:ext>
            </a:extLst>
          </p:cNvPr>
          <p:cNvSpPr/>
          <p:nvPr/>
        </p:nvSpPr>
        <p:spPr>
          <a:xfrm>
            <a:off x="2864167" y="3345026"/>
            <a:ext cx="1570021" cy="1603018"/>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07950" indent="-107950">
              <a:buFont typeface="Arial" panose="020B0604020202020204" pitchFamily="34" charset="0"/>
              <a:buChar char="•"/>
            </a:pPr>
            <a:r>
              <a:rPr lang="tr-TR" sz="1400" dirty="0"/>
              <a:t>Reklam</a:t>
            </a:r>
          </a:p>
          <a:p>
            <a:pPr marL="107950" indent="-107950">
              <a:buFont typeface="Arial" panose="020B0604020202020204" pitchFamily="34" charset="0"/>
              <a:buChar char="•"/>
            </a:pPr>
            <a:r>
              <a:rPr lang="tr-TR" sz="1400" dirty="0"/>
              <a:t>Halkla İlişkiler</a:t>
            </a:r>
          </a:p>
          <a:p>
            <a:pPr marL="107950" indent="-107950">
              <a:buFont typeface="Arial" panose="020B0604020202020204" pitchFamily="34" charset="0"/>
              <a:buChar char="•"/>
            </a:pPr>
            <a:r>
              <a:rPr lang="tr-TR" sz="1400" dirty="0"/>
              <a:t>Sosyal pazarlama</a:t>
            </a:r>
          </a:p>
          <a:p>
            <a:pPr marL="107950" indent="-107950">
              <a:buFont typeface="Arial" panose="020B0604020202020204" pitchFamily="34" charset="0"/>
              <a:buChar char="•"/>
            </a:pPr>
            <a:r>
              <a:rPr lang="tr-TR" sz="1400" dirty="0"/>
              <a:t>Sağlık taramaları</a:t>
            </a:r>
          </a:p>
        </p:txBody>
      </p:sp>
      <p:sp>
        <p:nvSpPr>
          <p:cNvPr id="18" name="Dikdörtgen: Köşeleri Yuvarlatılmış 17">
            <a:extLst>
              <a:ext uri="{FF2B5EF4-FFF2-40B4-BE49-F238E27FC236}">
                <a16:creationId xmlns:a16="http://schemas.microsoft.com/office/drawing/2014/main" id="{DD192031-745A-4E2F-9028-1609FDC99F4E}"/>
              </a:ext>
            </a:extLst>
          </p:cNvPr>
          <p:cNvSpPr/>
          <p:nvPr/>
        </p:nvSpPr>
        <p:spPr>
          <a:xfrm>
            <a:off x="4557677" y="3350366"/>
            <a:ext cx="1660849" cy="1603018"/>
          </a:xfrm>
          <a:prstGeom prst="round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07950" indent="-107950">
              <a:buFont typeface="Arial" panose="020B0604020202020204" pitchFamily="34" charset="0"/>
              <a:buChar char="•"/>
            </a:pPr>
            <a:r>
              <a:rPr lang="tr-TR" sz="1400" dirty="0"/>
              <a:t>Hizmete erişim</a:t>
            </a:r>
          </a:p>
          <a:p>
            <a:pPr marL="107950" indent="-107950">
              <a:buFont typeface="Arial" panose="020B0604020202020204" pitchFamily="34" charset="0"/>
              <a:buChar char="•"/>
            </a:pPr>
            <a:r>
              <a:rPr lang="tr-TR" sz="1400" dirty="0"/>
              <a:t>Hizmetin bulunabilirliği</a:t>
            </a:r>
          </a:p>
          <a:p>
            <a:pPr marL="107950" indent="-107950">
              <a:buFont typeface="Arial" panose="020B0604020202020204" pitchFamily="34" charset="0"/>
              <a:buChar char="•"/>
            </a:pPr>
            <a:r>
              <a:rPr lang="tr-TR" sz="1400" dirty="0"/>
              <a:t>Bekleme süresi</a:t>
            </a:r>
          </a:p>
          <a:p>
            <a:pPr marL="107950" indent="-107950">
              <a:buFont typeface="Arial" panose="020B0604020202020204" pitchFamily="34" charset="0"/>
              <a:buChar char="•"/>
            </a:pPr>
            <a:r>
              <a:rPr lang="tr-TR" sz="1400" dirty="0"/>
              <a:t>Kapasite genişletme</a:t>
            </a:r>
          </a:p>
        </p:txBody>
      </p:sp>
      <p:sp>
        <p:nvSpPr>
          <p:cNvPr id="21" name="Dikdörtgen: Köşeleri Yuvarlatılmış 20">
            <a:extLst>
              <a:ext uri="{FF2B5EF4-FFF2-40B4-BE49-F238E27FC236}">
                <a16:creationId xmlns:a16="http://schemas.microsoft.com/office/drawing/2014/main" id="{16B6EE92-5CF8-46A4-B9B3-0FACB6017B29}"/>
              </a:ext>
            </a:extLst>
          </p:cNvPr>
          <p:cNvSpPr/>
          <p:nvPr/>
        </p:nvSpPr>
        <p:spPr>
          <a:xfrm>
            <a:off x="6363782" y="3331028"/>
            <a:ext cx="1570022" cy="160301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r>
              <a:rPr lang="tr-TR" sz="1400" dirty="0"/>
              <a:t>Hasta odaklılık</a:t>
            </a:r>
          </a:p>
          <a:p>
            <a:pPr marL="107950" indent="-107950">
              <a:buFont typeface="Arial" panose="020B0604020202020204" pitchFamily="34" charset="0"/>
              <a:buChar char="•"/>
            </a:pPr>
            <a:r>
              <a:rPr lang="tr-TR" sz="1400" dirty="0"/>
              <a:t>Hasta bilgilendirme </a:t>
            </a:r>
          </a:p>
          <a:p>
            <a:pPr marL="107950" indent="-107950">
              <a:buFont typeface="Arial" panose="020B0604020202020204" pitchFamily="34" charset="0"/>
              <a:buChar char="•"/>
            </a:pPr>
            <a:r>
              <a:rPr lang="tr-TR" sz="1400" dirty="0"/>
              <a:t>Hastayla İşbirliği</a:t>
            </a:r>
          </a:p>
          <a:p>
            <a:pPr marL="107950" indent="-107950">
              <a:buFont typeface="Arial" panose="020B0604020202020204" pitchFamily="34" charset="0"/>
              <a:buChar char="•"/>
            </a:pPr>
            <a:r>
              <a:rPr lang="tr-TR" sz="1400" dirty="0"/>
              <a:t>Takım çalışması</a:t>
            </a:r>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p:txBody>
      </p:sp>
      <p:sp>
        <p:nvSpPr>
          <p:cNvPr id="22" name="Dikdörtgen: Köşeleri Yuvarlatılmış 21">
            <a:extLst>
              <a:ext uri="{FF2B5EF4-FFF2-40B4-BE49-F238E27FC236}">
                <a16:creationId xmlns:a16="http://schemas.microsoft.com/office/drawing/2014/main" id="{05EBC5AA-6EB8-4869-ABB7-3C58DAEF8CCD}"/>
              </a:ext>
            </a:extLst>
          </p:cNvPr>
          <p:cNvSpPr/>
          <p:nvPr/>
        </p:nvSpPr>
        <p:spPr>
          <a:xfrm>
            <a:off x="8079059" y="3322960"/>
            <a:ext cx="1570022" cy="1603018"/>
          </a:xfrm>
          <a:prstGeom prst="roundRect">
            <a:avLst/>
          </a:prstGeom>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r>
              <a:rPr lang="tr-TR" sz="1400" dirty="0"/>
              <a:t>Hizmet farklılaştırma</a:t>
            </a:r>
          </a:p>
          <a:p>
            <a:pPr marL="107950" indent="-107950">
              <a:buFont typeface="Arial" panose="020B0604020202020204" pitchFamily="34" charset="0"/>
              <a:buChar char="•"/>
            </a:pPr>
            <a:r>
              <a:rPr lang="tr-TR" sz="1400" dirty="0"/>
              <a:t>Teknik kalite</a:t>
            </a:r>
          </a:p>
          <a:p>
            <a:pPr marL="107950" indent="-107950">
              <a:buFont typeface="Arial" panose="020B0604020202020204" pitchFamily="34" charset="0"/>
              <a:buChar char="•"/>
            </a:pPr>
            <a:r>
              <a:rPr lang="tr-TR" sz="1400" dirty="0"/>
              <a:t>Hasta güvenliği</a:t>
            </a:r>
          </a:p>
          <a:p>
            <a:pPr marL="107950" indent="-107950">
              <a:buFont typeface="Arial" panose="020B0604020202020204" pitchFamily="34" charset="0"/>
              <a:buChar char="•"/>
            </a:pPr>
            <a:r>
              <a:rPr lang="tr-TR" sz="1400" dirty="0"/>
              <a:t>Süreç tasarımı</a:t>
            </a:r>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p:txBody>
      </p:sp>
      <p:sp>
        <p:nvSpPr>
          <p:cNvPr id="23" name="Dikdörtgen: Köşeleri Yuvarlatılmış 22">
            <a:extLst>
              <a:ext uri="{FF2B5EF4-FFF2-40B4-BE49-F238E27FC236}">
                <a16:creationId xmlns:a16="http://schemas.microsoft.com/office/drawing/2014/main" id="{13C140B8-945E-45AA-9B2A-22D5C15CDDEA}"/>
              </a:ext>
            </a:extLst>
          </p:cNvPr>
          <p:cNvSpPr/>
          <p:nvPr/>
        </p:nvSpPr>
        <p:spPr>
          <a:xfrm>
            <a:off x="9816104" y="3322960"/>
            <a:ext cx="1570022" cy="1603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r>
              <a:rPr lang="tr-TR" sz="1400" dirty="0"/>
              <a:t>Hizmet ortamını geliştirme</a:t>
            </a:r>
          </a:p>
          <a:p>
            <a:pPr marL="107950" indent="-107950">
              <a:buFont typeface="Arial" panose="020B0604020202020204" pitchFamily="34" charset="0"/>
              <a:buChar char="•"/>
            </a:pPr>
            <a:r>
              <a:rPr lang="tr-TR" sz="1400" dirty="0"/>
              <a:t>Teknoloji yenileme</a:t>
            </a:r>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a:p>
            <a:pPr marL="107950" indent="-107950">
              <a:buFont typeface="Arial" panose="020B0604020202020204" pitchFamily="34" charset="0"/>
              <a:buChar char="•"/>
            </a:pPr>
            <a:endParaRPr lang="tr-TR" sz="1400" dirty="0"/>
          </a:p>
        </p:txBody>
      </p:sp>
      <p:cxnSp>
        <p:nvCxnSpPr>
          <p:cNvPr id="25" name="Düz Bağlayıcı 24">
            <a:extLst>
              <a:ext uri="{FF2B5EF4-FFF2-40B4-BE49-F238E27FC236}">
                <a16:creationId xmlns:a16="http://schemas.microsoft.com/office/drawing/2014/main" id="{0C3964C0-33A0-4846-8AB6-60F1C268D7FF}"/>
              </a:ext>
            </a:extLst>
          </p:cNvPr>
          <p:cNvCxnSpPr/>
          <p:nvPr/>
        </p:nvCxnSpPr>
        <p:spPr>
          <a:xfrm>
            <a:off x="1761605" y="2385672"/>
            <a:ext cx="8892073" cy="0"/>
          </a:xfrm>
          <a:prstGeom prst="line">
            <a:avLst/>
          </a:prstGeom>
        </p:spPr>
        <p:style>
          <a:lnRef idx="1">
            <a:schemeClr val="dk1"/>
          </a:lnRef>
          <a:fillRef idx="0">
            <a:schemeClr val="dk1"/>
          </a:fillRef>
          <a:effectRef idx="0">
            <a:schemeClr val="dk1"/>
          </a:effectRef>
          <a:fontRef idx="minor">
            <a:schemeClr val="tx1"/>
          </a:fontRef>
        </p:style>
      </p:cxnSp>
      <p:cxnSp>
        <p:nvCxnSpPr>
          <p:cNvPr id="36" name="Düz Ok Bağlayıcısı 35">
            <a:extLst>
              <a:ext uri="{FF2B5EF4-FFF2-40B4-BE49-F238E27FC236}">
                <a16:creationId xmlns:a16="http://schemas.microsoft.com/office/drawing/2014/main" id="{078F32F9-D158-4BAB-B3B5-1EC76A33B431}"/>
              </a:ext>
            </a:extLst>
          </p:cNvPr>
          <p:cNvCxnSpPr>
            <a:cxnSpLocks/>
            <a:stCxn id="4" idx="2"/>
          </p:cNvCxnSpPr>
          <p:nvPr/>
        </p:nvCxnSpPr>
        <p:spPr>
          <a:xfrm flipH="1">
            <a:off x="6316487" y="2062989"/>
            <a:ext cx="7008" cy="322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Dikdörtgen: Köşeleri Yuvarlatılmış 8">
            <a:extLst>
              <a:ext uri="{FF2B5EF4-FFF2-40B4-BE49-F238E27FC236}">
                <a16:creationId xmlns:a16="http://schemas.microsoft.com/office/drawing/2014/main" id="{2AD7B44F-786F-42AF-A118-FED88E222F4D}"/>
              </a:ext>
            </a:extLst>
          </p:cNvPr>
          <p:cNvSpPr/>
          <p:nvPr/>
        </p:nvSpPr>
        <p:spPr>
          <a:xfrm>
            <a:off x="8145285" y="2584581"/>
            <a:ext cx="1570021" cy="564501"/>
          </a:xfrm>
          <a:prstGeom prst="round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600" dirty="0"/>
              <a:t>Süreçler</a:t>
            </a:r>
          </a:p>
        </p:txBody>
      </p:sp>
      <p:sp>
        <p:nvSpPr>
          <p:cNvPr id="3" name="Rectangle: Rounded Corners 5">
            <a:extLst>
              <a:ext uri="{FF2B5EF4-FFF2-40B4-BE49-F238E27FC236}">
                <a16:creationId xmlns:a16="http://schemas.microsoft.com/office/drawing/2014/main" id="{82D2E3AE-4345-EA4D-352E-AB920345786A}"/>
              </a:ext>
            </a:extLst>
          </p:cNvPr>
          <p:cNvSpPr/>
          <p:nvPr/>
        </p:nvSpPr>
        <p:spPr>
          <a:xfrm>
            <a:off x="352424" y="407192"/>
            <a:ext cx="644959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pazara nüfuz etme stratejisi ve pazarlama karması</a:t>
            </a:r>
            <a:endParaRPr lang="en-US" sz="2000" b="1" dirty="0">
              <a:solidFill>
                <a:schemeClr val="bg1"/>
              </a:solidFill>
              <a:latin typeface="+mj-lt"/>
            </a:endParaRPr>
          </a:p>
        </p:txBody>
      </p:sp>
      <p:sp>
        <p:nvSpPr>
          <p:cNvPr id="11" name="Oval 10">
            <a:extLst>
              <a:ext uri="{FF2B5EF4-FFF2-40B4-BE49-F238E27FC236}">
                <a16:creationId xmlns:a16="http://schemas.microsoft.com/office/drawing/2014/main" id="{515882EF-27BD-300E-23B6-5262D60EA302}"/>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7">
            <a:extLst>
              <a:ext uri="{FF2B5EF4-FFF2-40B4-BE49-F238E27FC236}">
                <a16:creationId xmlns:a16="http://schemas.microsoft.com/office/drawing/2014/main" id="{2218A665-B7B2-EDBD-36B9-4B0E4187099F}"/>
              </a:ext>
            </a:extLst>
          </p:cNvPr>
          <p:cNvCxnSpPr>
            <a:cxnSpLocks/>
            <a:stCxn id="3" idx="3"/>
          </p:cNvCxnSpPr>
          <p:nvPr/>
        </p:nvCxnSpPr>
        <p:spPr>
          <a:xfrm>
            <a:off x="6802015" y="747711"/>
            <a:ext cx="5389984"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
        <p:nvSpPr>
          <p:cNvPr id="17" name="Dikdörtgen 16">
            <a:extLst>
              <a:ext uri="{FF2B5EF4-FFF2-40B4-BE49-F238E27FC236}">
                <a16:creationId xmlns:a16="http://schemas.microsoft.com/office/drawing/2014/main" id="{54780710-4E32-6864-19A2-003F844CEBCB}"/>
              </a:ext>
            </a:extLst>
          </p:cNvPr>
          <p:cNvSpPr/>
          <p:nvPr/>
        </p:nvSpPr>
        <p:spPr>
          <a:xfrm>
            <a:off x="4713187" y="5735070"/>
            <a:ext cx="3096535" cy="4198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Hasta sayısını artırma</a:t>
            </a:r>
          </a:p>
        </p:txBody>
      </p:sp>
      <p:sp>
        <p:nvSpPr>
          <p:cNvPr id="19" name="Sağ Ayraç 18">
            <a:extLst>
              <a:ext uri="{FF2B5EF4-FFF2-40B4-BE49-F238E27FC236}">
                <a16:creationId xmlns:a16="http://schemas.microsoft.com/office/drawing/2014/main" id="{B17D7D41-F110-5735-DF26-F2DBF7DA41DC}"/>
              </a:ext>
            </a:extLst>
          </p:cNvPr>
          <p:cNvSpPr/>
          <p:nvPr/>
        </p:nvSpPr>
        <p:spPr>
          <a:xfrm rot="5400000">
            <a:off x="6144191" y="1035242"/>
            <a:ext cx="439181" cy="87318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84825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5802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pazara nüfuz etme stratejisini gerekli kılan koşullar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932645" y="723901"/>
            <a:ext cx="52593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7" name="Tablo 7">
            <a:extLst>
              <a:ext uri="{FF2B5EF4-FFF2-40B4-BE49-F238E27FC236}">
                <a16:creationId xmlns:a16="http://schemas.microsoft.com/office/drawing/2014/main" id="{B8BEB34C-EF58-49AE-501E-2933B10FA203}"/>
              </a:ext>
            </a:extLst>
          </p:cNvPr>
          <p:cNvGraphicFramePr>
            <a:graphicFrameLocks noGrp="1"/>
          </p:cNvGraphicFramePr>
          <p:nvPr/>
        </p:nvGraphicFramePr>
        <p:xfrm>
          <a:off x="4237702" y="3272616"/>
          <a:ext cx="7511845" cy="365760"/>
        </p:xfrm>
        <a:graphic>
          <a:graphicData uri="http://schemas.openxmlformats.org/drawingml/2006/table">
            <a:tbl>
              <a:tblPr firstRow="1" bandRow="1">
                <a:tableStyleId>{5C22544A-7EE6-4342-B048-85BDC9FD1C3A}</a:tableStyleId>
              </a:tblPr>
              <a:tblGrid>
                <a:gridCol w="7511845">
                  <a:extLst>
                    <a:ext uri="{9D8B030D-6E8A-4147-A177-3AD203B41FA5}">
                      <a16:colId xmlns:a16="http://schemas.microsoft.com/office/drawing/2014/main" val="2605278236"/>
                    </a:ext>
                  </a:extLst>
                </a:gridCol>
              </a:tblGrid>
              <a:tr h="0">
                <a:tc>
                  <a:txBody>
                    <a:bodyPr/>
                    <a:lstStyle/>
                    <a:p>
                      <a:pPr marL="0" indent="0">
                        <a:buFont typeface="Arial" panose="020B0604020202020204" pitchFamily="34" charset="0"/>
                        <a:buNone/>
                      </a:pPr>
                      <a:endParaRPr lang="tr-TR" sz="1800" b="0" kern="1200" dirty="0">
                        <a:solidFill>
                          <a:schemeClr val="tx1"/>
                        </a:solidFill>
                        <a:latin typeface="+mj-lt"/>
                        <a:ea typeface="+mn-ea"/>
                        <a:cs typeface="+mn-cs"/>
                      </a:endParaRPr>
                    </a:p>
                  </a:txBody>
                  <a:tcPr>
                    <a:lnL w="57150" cap="flat" cmpd="sng" algn="ctr">
                      <a:solidFill>
                        <a:schemeClr val="accent6">
                          <a:lumMod val="50000"/>
                        </a:schemeClr>
                      </a:solidFill>
                      <a:prstDash val="solid"/>
                      <a:round/>
                      <a:headEnd type="none" w="med" len="med"/>
                      <a:tailEnd type="none" w="med" len="med"/>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525374"/>
                  </a:ext>
                </a:extLst>
              </a:tr>
            </a:tbl>
          </a:graphicData>
        </a:graphic>
      </p:graphicFrame>
      <p:sp>
        <p:nvSpPr>
          <p:cNvPr id="5" name="Metin kutusu 4">
            <a:extLst>
              <a:ext uri="{FF2B5EF4-FFF2-40B4-BE49-F238E27FC236}">
                <a16:creationId xmlns:a16="http://schemas.microsoft.com/office/drawing/2014/main" id="{03118D20-68BE-1803-470C-87932A0DF112}"/>
              </a:ext>
            </a:extLst>
          </p:cNvPr>
          <p:cNvSpPr txBox="1"/>
          <p:nvPr/>
        </p:nvSpPr>
        <p:spPr>
          <a:xfrm>
            <a:off x="3204033" y="3213025"/>
            <a:ext cx="1033669" cy="400110"/>
          </a:xfrm>
          <a:prstGeom prst="rect">
            <a:avLst/>
          </a:prstGeom>
          <a:noFill/>
        </p:spPr>
        <p:txBody>
          <a:bodyPr wrap="square" rtlCol="0">
            <a:spAutoFit/>
          </a:bodyPr>
          <a:lstStyle/>
          <a:p>
            <a:r>
              <a:rPr lang="tr-TR" sz="2000" b="1" dirty="0">
                <a:solidFill>
                  <a:schemeClr val="accent1">
                    <a:lumMod val="50000"/>
                  </a:schemeClr>
                </a:solidFill>
              </a:rPr>
              <a:t>misyon</a:t>
            </a:r>
          </a:p>
        </p:txBody>
      </p: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84449287"/>
              </p:ext>
            </p:extLst>
          </p:nvPr>
        </p:nvGraphicFramePr>
        <p:xfrm>
          <a:off x="3055730" y="2234633"/>
          <a:ext cx="8128000" cy="3383280"/>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967296438"/>
                    </a:ext>
                  </a:extLst>
                </a:gridCol>
                <a:gridCol w="6134652">
                  <a:extLst>
                    <a:ext uri="{9D8B030D-6E8A-4147-A177-3AD203B41FA5}">
                      <a16:colId xmlns:a16="http://schemas.microsoft.com/office/drawing/2014/main" val="1600343968"/>
                    </a:ext>
                  </a:extLst>
                </a:gridCol>
              </a:tblGrid>
              <a:tr h="1189702">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rPr>
                        <a:t>koşullar </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n-lt"/>
                          <a:ea typeface="+mn-ea"/>
                          <a:cs typeface="+mn-cs"/>
                        </a:rPr>
                        <a:t>Mevcut hizmet bölgesinin ve hasta sayısının artış göstermesi,</a:t>
                      </a:r>
                    </a:p>
                    <a:p>
                      <a:pPr marL="285750" lvl="0" indent="-285750">
                        <a:buFont typeface="Wingdings" panose="05000000000000000000" pitchFamily="2" charset="2"/>
                        <a:buChar char="q"/>
                      </a:pPr>
                      <a:r>
                        <a:rPr lang="tr-TR" sz="1800" b="0" kern="1200" dirty="0">
                          <a:solidFill>
                            <a:schemeClr val="tx1"/>
                          </a:solidFill>
                          <a:effectLst/>
                          <a:latin typeface="+mn-lt"/>
                          <a:ea typeface="+mn-ea"/>
                          <a:cs typeface="+mn-cs"/>
                        </a:rPr>
                        <a:t>Hastaların kurumu tekrar kullanma eğiliminin ve kullanım sıklığının yüksek olması (hasta sadakati),</a:t>
                      </a:r>
                    </a:p>
                    <a:p>
                      <a:pPr marL="285750" lvl="0" indent="-285750">
                        <a:buFont typeface="Wingdings" panose="05000000000000000000" pitchFamily="2" charset="2"/>
                        <a:buChar char="q"/>
                      </a:pPr>
                      <a:r>
                        <a:rPr lang="tr-TR" sz="1800" b="0" kern="1200" dirty="0">
                          <a:solidFill>
                            <a:schemeClr val="tx1"/>
                          </a:solidFill>
                          <a:effectLst/>
                          <a:latin typeface="+mn-lt"/>
                          <a:ea typeface="+mn-ea"/>
                          <a:cs typeface="+mn-cs"/>
                        </a:rPr>
                        <a:t>Ölçek ve kapsam ekonomisinin sağlanabilmesi,</a:t>
                      </a:r>
                    </a:p>
                    <a:p>
                      <a:pPr marL="285750" lvl="0" indent="-285750">
                        <a:buFont typeface="Wingdings" panose="05000000000000000000" pitchFamily="2" charset="2"/>
                        <a:buChar char="q"/>
                      </a:pPr>
                      <a:r>
                        <a:rPr lang="tr-TR" sz="1800" b="0" kern="1200" dirty="0">
                          <a:solidFill>
                            <a:schemeClr val="tx1"/>
                          </a:solidFill>
                          <a:effectLst/>
                          <a:latin typeface="+mn-lt"/>
                          <a:ea typeface="+mn-ea"/>
                          <a:cs typeface="+mn-cs"/>
                        </a:rPr>
                        <a:t>Kurumun hizmetlerini farklılaştırabilme imkanının olması,</a:t>
                      </a:r>
                    </a:p>
                    <a:p>
                      <a:pPr marL="285750" lvl="0" indent="-285750">
                        <a:buFont typeface="Wingdings" panose="05000000000000000000" pitchFamily="2" charset="2"/>
                        <a:buChar char="q"/>
                      </a:pPr>
                      <a:r>
                        <a:rPr lang="tr-TR" sz="1800" b="0" kern="1200" dirty="0">
                          <a:solidFill>
                            <a:schemeClr val="tx1"/>
                          </a:solidFill>
                          <a:effectLst/>
                          <a:latin typeface="+mn-lt"/>
                          <a:ea typeface="+mn-ea"/>
                          <a:cs typeface="+mn-cs"/>
                        </a:rPr>
                        <a:t>Kurumun düşük maliyetli hizmet sunabilme imkanının olması,</a:t>
                      </a:r>
                    </a:p>
                    <a:p>
                      <a:pPr marL="285750" lvl="0" indent="-285750">
                        <a:buFont typeface="Wingdings" panose="05000000000000000000" pitchFamily="2" charset="2"/>
                        <a:buChar char="q"/>
                      </a:pPr>
                      <a:r>
                        <a:rPr lang="tr-TR" sz="1800" b="0" kern="1200" dirty="0">
                          <a:solidFill>
                            <a:schemeClr val="tx1"/>
                          </a:solidFill>
                          <a:effectLst/>
                          <a:latin typeface="+mn-lt"/>
                          <a:ea typeface="+mn-ea"/>
                          <a:cs typeface="+mn-cs"/>
                        </a:rPr>
                        <a:t>Pazarlama, halkla ilişkiler birimlerinin performansının yüksek olması,</a:t>
                      </a:r>
                    </a:p>
                    <a:p>
                      <a:pPr marL="285750" lvl="0" indent="-285750">
                        <a:buFont typeface="Wingdings" panose="05000000000000000000" pitchFamily="2" charset="2"/>
                        <a:buChar char="q"/>
                      </a:pPr>
                      <a:r>
                        <a:rPr lang="tr-TR" sz="1800" b="0" kern="1200" dirty="0">
                          <a:solidFill>
                            <a:schemeClr val="tx1"/>
                          </a:solidFill>
                          <a:effectLst/>
                          <a:latin typeface="+mn-lt"/>
                          <a:ea typeface="+mn-ea"/>
                          <a:cs typeface="+mn-cs"/>
                        </a:rPr>
                        <a:t>Mevcut hizmetlerin </a:t>
                      </a:r>
                    </a:p>
                    <a:p>
                      <a:pPr marL="801688" lvl="0" indent="-285750">
                        <a:buFont typeface="Courier New" panose="02070309020205020404" pitchFamily="49" charset="0"/>
                        <a:buChar char="o"/>
                      </a:pPr>
                      <a:r>
                        <a:rPr lang="tr-TR" sz="1800" b="0" kern="1200" dirty="0">
                          <a:solidFill>
                            <a:schemeClr val="tx1"/>
                          </a:solidFill>
                          <a:effectLst/>
                          <a:latin typeface="+mn-lt"/>
                          <a:ea typeface="+mn-ea"/>
                          <a:cs typeface="+mn-cs"/>
                        </a:rPr>
                        <a:t>karlılığının yüksek olması (özel sağlık kurumları)</a:t>
                      </a:r>
                    </a:p>
                    <a:p>
                      <a:pPr marL="801688" indent="-285750">
                        <a:buFont typeface="Courier New" panose="02070309020205020404" pitchFamily="49" charset="0"/>
                        <a:buChar char="o"/>
                      </a:pPr>
                      <a:r>
                        <a:rPr lang="tr-TR" sz="1800" b="0" kern="1200" dirty="0">
                          <a:solidFill>
                            <a:schemeClr val="tx1"/>
                          </a:solidFill>
                          <a:effectLst/>
                          <a:latin typeface="+mn-lt"/>
                          <a:ea typeface="+mn-ea"/>
                          <a:cs typeface="+mn-cs"/>
                        </a:rPr>
                        <a:t>hitap ettiği sağlık ihtiyaçlarının varlığı (kamu)</a:t>
                      </a:r>
                      <a:endParaRPr lang="tr-TR" sz="1800" b="0" kern="1200" dirty="0">
                        <a:solidFill>
                          <a:schemeClr val="tx1"/>
                        </a:solidFill>
                        <a:latin typeface="+mn-lt"/>
                        <a:ea typeface="+mn-ea"/>
                        <a:cs typeface="+mn-cs"/>
                      </a:endParaRP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207125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pazar geliştirme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1730265690"/>
              </p:ext>
            </p:extLst>
          </p:nvPr>
        </p:nvGraphicFramePr>
        <p:xfrm>
          <a:off x="3131840" y="2249162"/>
          <a:ext cx="7193901" cy="2011680"/>
        </p:xfrm>
        <a:graphic>
          <a:graphicData uri="http://schemas.openxmlformats.org/drawingml/2006/table">
            <a:tbl>
              <a:tblPr firstRow="1" bandRow="1">
                <a:tableStyleId>{5C22544A-7EE6-4342-B048-85BDC9FD1C3A}</a:tableStyleId>
              </a:tblPr>
              <a:tblGrid>
                <a:gridCol w="1523505">
                  <a:extLst>
                    <a:ext uri="{9D8B030D-6E8A-4147-A177-3AD203B41FA5}">
                      <a16:colId xmlns:a16="http://schemas.microsoft.com/office/drawing/2014/main" val="967296438"/>
                    </a:ext>
                  </a:extLst>
                </a:gridCol>
                <a:gridCol w="5670396">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1">
                              <a:lumMod val="50000"/>
                            </a:schemeClr>
                          </a:solidFill>
                          <a:latin typeface="+mj-lt"/>
                        </a:rPr>
                        <a:t>amaç</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1">
                              <a:lumMod val="50000"/>
                            </a:schemeClr>
                          </a:solidFill>
                          <a:latin typeface="+mj-lt"/>
                        </a:rPr>
                        <a:t>içerik</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Pazar geliştirme stratejisinin amacı, hizmet edilen coğrafik bölgenin veya pazar bölümünün genişletilmesi yoluyla hizmet talebini, sunulan hizmet miktarını ve hizmet sunum kapasitesini geliştirmektir.</a:t>
                      </a:r>
                    </a:p>
                    <a:p>
                      <a:pPr marL="285750" lvl="0" indent="-285750">
                        <a:buFont typeface="Wingdings" panose="05000000000000000000" pitchFamily="2" charset="2"/>
                        <a:buChar char="q"/>
                      </a:pPr>
                      <a:endParaRPr lang="tr-TR" sz="1800" b="0" kern="1200" dirty="0">
                        <a:solidFill>
                          <a:schemeClr val="tx1"/>
                        </a:solidFill>
                        <a:effectLst/>
                        <a:latin typeface="+mj-lt"/>
                        <a:ea typeface="+mn-ea"/>
                        <a:cs typeface="+mn-cs"/>
                      </a:endParaRP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Pazar geliştirme stratejisi de büyük ölçüde pazarlama karması elemanları vasıtasıyla uygulanır.</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2388928963"/>
              </p:ext>
            </p:extLst>
          </p:nvPr>
        </p:nvGraphicFramePr>
        <p:xfrm>
          <a:off x="1733073" y="4795641"/>
          <a:ext cx="8557903" cy="1188720"/>
        </p:xfrm>
        <a:graphic>
          <a:graphicData uri="http://schemas.openxmlformats.org/drawingml/2006/table">
            <a:tbl>
              <a:tblPr firstRow="1" bandRow="1">
                <a:tableStyleId>{5C22544A-7EE6-4342-B048-85BDC9FD1C3A}</a:tableStyleId>
              </a:tblPr>
              <a:tblGrid>
                <a:gridCol w="2955488">
                  <a:extLst>
                    <a:ext uri="{9D8B030D-6E8A-4147-A177-3AD203B41FA5}">
                      <a16:colId xmlns:a16="http://schemas.microsoft.com/office/drawing/2014/main" val="967296438"/>
                    </a:ext>
                  </a:extLst>
                </a:gridCol>
                <a:gridCol w="5602415">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örnekler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800" b="0" kern="1200" dirty="0">
                          <a:solidFill>
                            <a:schemeClr val="tx1"/>
                          </a:solidFill>
                          <a:latin typeface="+mj-lt"/>
                          <a:ea typeface="+mn-ea"/>
                          <a:cs typeface="+mn-cs"/>
                        </a:rPr>
                        <a:t>Yeni bir ilde hastane açmak,</a:t>
                      </a:r>
                    </a:p>
                    <a:p>
                      <a:pPr marL="447675"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tr-TR" sz="1800" b="0" kern="1200" dirty="0">
                          <a:solidFill>
                            <a:schemeClr val="tx1"/>
                          </a:solidFill>
                          <a:latin typeface="+mj-lt"/>
                          <a:ea typeface="+mn-ea"/>
                          <a:cs typeface="+mn-cs"/>
                        </a:rPr>
                        <a:t>SGK ile sözleşme imzalayarak, SGK’lı hastalara (yeni pazar) hizmet sunmaya başlamak.</a:t>
                      </a:r>
                    </a:p>
                    <a:p>
                      <a:pPr marL="447675"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tr-TR" sz="1800" b="0" kern="1200" dirty="0">
                          <a:solidFill>
                            <a:schemeClr val="tx1"/>
                          </a:solidFill>
                          <a:latin typeface="+mj-lt"/>
                          <a:ea typeface="+mn-ea"/>
                          <a:cs typeface="+mn-cs"/>
                        </a:rPr>
                        <a:t>Balkanlarda yeni sağlık tesisleri kurmak.</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287567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ut 3"/>
          <p:cNvSpPr/>
          <p:nvPr/>
        </p:nvSpPr>
        <p:spPr>
          <a:xfrm>
            <a:off x="1320207" y="2522130"/>
            <a:ext cx="5615710" cy="3574472"/>
          </a:xfrm>
          <a:prstGeom prst="cloud">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ulut 6"/>
          <p:cNvSpPr/>
          <p:nvPr/>
        </p:nvSpPr>
        <p:spPr>
          <a:xfrm>
            <a:off x="6726420" y="1567544"/>
            <a:ext cx="4849666" cy="3203509"/>
          </a:xfrm>
          <a:prstGeom prst="cloud">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ulut 7"/>
          <p:cNvSpPr/>
          <p:nvPr/>
        </p:nvSpPr>
        <p:spPr>
          <a:xfrm>
            <a:off x="7767840" y="2923944"/>
            <a:ext cx="1394690" cy="1473198"/>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ulut 8"/>
          <p:cNvSpPr/>
          <p:nvPr/>
        </p:nvSpPr>
        <p:spPr>
          <a:xfrm>
            <a:off x="9566746" y="2313825"/>
            <a:ext cx="1394690" cy="1473198"/>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3" name="Grup 12"/>
          <p:cNvGrpSpPr/>
          <p:nvPr/>
        </p:nvGrpSpPr>
        <p:grpSpPr>
          <a:xfrm>
            <a:off x="1892857" y="3531071"/>
            <a:ext cx="1612159" cy="1473198"/>
            <a:chOff x="1670568" y="3219086"/>
            <a:chExt cx="1612159" cy="1473198"/>
          </a:xfrm>
        </p:grpSpPr>
        <p:sp>
          <p:nvSpPr>
            <p:cNvPr id="6" name="Bulut 5"/>
            <p:cNvSpPr/>
            <p:nvPr/>
          </p:nvSpPr>
          <p:spPr>
            <a:xfrm>
              <a:off x="1809174" y="3219086"/>
              <a:ext cx="1394690" cy="1473198"/>
            </a:xfrm>
            <a:prstGeom prst="clou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1670568" y="3674216"/>
              <a:ext cx="1612159" cy="646331"/>
            </a:xfrm>
            <a:prstGeom prst="rect">
              <a:avLst/>
            </a:prstGeom>
            <a:noFill/>
            <a:ln>
              <a:noFill/>
            </a:ln>
          </p:spPr>
          <p:txBody>
            <a:bodyPr wrap="square" rtlCol="0">
              <a:spAutoFit/>
            </a:bodyPr>
            <a:lstStyle/>
            <a:p>
              <a:pPr algn="ctr"/>
              <a:r>
                <a:rPr lang="tr-TR" b="1" dirty="0">
                  <a:solidFill>
                    <a:schemeClr val="bg1"/>
                  </a:solidFill>
                </a:rPr>
                <a:t>Mevcut Pazar Bölümü</a:t>
              </a:r>
            </a:p>
          </p:txBody>
        </p:sp>
      </p:grpSp>
      <p:grpSp>
        <p:nvGrpSpPr>
          <p:cNvPr id="12" name="Grup 11"/>
          <p:cNvGrpSpPr/>
          <p:nvPr/>
        </p:nvGrpSpPr>
        <p:grpSpPr>
          <a:xfrm>
            <a:off x="4589933" y="2986341"/>
            <a:ext cx="1394690" cy="1473198"/>
            <a:chOff x="4300684" y="2482487"/>
            <a:chExt cx="1394690" cy="1473198"/>
          </a:xfrm>
        </p:grpSpPr>
        <p:sp>
          <p:nvSpPr>
            <p:cNvPr id="5" name="Bulut 4"/>
            <p:cNvSpPr/>
            <p:nvPr/>
          </p:nvSpPr>
          <p:spPr>
            <a:xfrm>
              <a:off x="4300684" y="2482487"/>
              <a:ext cx="1394690" cy="147319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4412672" y="2812579"/>
              <a:ext cx="1214583" cy="646331"/>
            </a:xfrm>
            <a:prstGeom prst="rect">
              <a:avLst/>
            </a:prstGeom>
            <a:noFill/>
            <a:ln>
              <a:noFill/>
            </a:ln>
          </p:spPr>
          <p:txBody>
            <a:bodyPr wrap="square" rtlCol="0">
              <a:spAutoFit/>
            </a:bodyPr>
            <a:lstStyle/>
            <a:p>
              <a:pPr algn="ctr"/>
              <a:r>
                <a:rPr lang="tr-TR" b="1" dirty="0">
                  <a:solidFill>
                    <a:schemeClr val="bg1"/>
                  </a:solidFill>
                </a:rPr>
                <a:t>Yeni Pazar Bölümü</a:t>
              </a:r>
            </a:p>
          </p:txBody>
        </p:sp>
      </p:grpSp>
      <p:pic>
        <p:nvPicPr>
          <p:cNvPr id="1026" name="Picture 2" descr="hastane logosu | Watergill Ozon ve Su Arıtma Sistemle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843811" y="5301362"/>
            <a:ext cx="555336" cy="5553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Düz Ok Bağlayıcısı 14"/>
          <p:cNvCxnSpPr/>
          <p:nvPr/>
        </p:nvCxnSpPr>
        <p:spPr>
          <a:xfrm flipH="1" flipV="1">
            <a:off x="2882941" y="4564682"/>
            <a:ext cx="943258" cy="8275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Metin kutusu 19"/>
          <p:cNvSpPr txBox="1"/>
          <p:nvPr/>
        </p:nvSpPr>
        <p:spPr>
          <a:xfrm rot="2431234">
            <a:off x="2621434" y="5026347"/>
            <a:ext cx="1466271" cy="369332"/>
          </a:xfrm>
          <a:prstGeom prst="rect">
            <a:avLst/>
          </a:prstGeom>
          <a:noFill/>
        </p:spPr>
        <p:txBody>
          <a:bodyPr wrap="square" rtlCol="0">
            <a:spAutoFit/>
          </a:bodyPr>
          <a:lstStyle/>
          <a:p>
            <a:r>
              <a:rPr lang="tr-TR" b="1" dirty="0"/>
              <a:t>Nüfuz etme</a:t>
            </a:r>
          </a:p>
        </p:txBody>
      </p:sp>
      <p:cxnSp>
        <p:nvCxnSpPr>
          <p:cNvPr id="22" name="Düz Ok Bağlayıcısı 21"/>
          <p:cNvCxnSpPr/>
          <p:nvPr/>
        </p:nvCxnSpPr>
        <p:spPr>
          <a:xfrm flipV="1">
            <a:off x="4200792" y="4309367"/>
            <a:ext cx="619882" cy="9326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Düz Ok Bağlayıcısı 26"/>
          <p:cNvCxnSpPr/>
          <p:nvPr/>
        </p:nvCxnSpPr>
        <p:spPr>
          <a:xfrm flipV="1">
            <a:off x="4420628" y="3918998"/>
            <a:ext cx="3774948" cy="15444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Metin kutusu 29"/>
          <p:cNvSpPr txBox="1"/>
          <p:nvPr/>
        </p:nvSpPr>
        <p:spPr>
          <a:xfrm rot="12915227" flipV="1">
            <a:off x="4045889" y="4737245"/>
            <a:ext cx="1825747" cy="369332"/>
          </a:xfrm>
          <a:prstGeom prst="rect">
            <a:avLst/>
          </a:prstGeom>
          <a:blipFill>
            <a:blip r:embed="rId2"/>
            <a:tile tx="0" ty="0" sx="100000" sy="100000" flip="none" algn="tl"/>
          </a:blipFill>
        </p:spPr>
        <p:txBody>
          <a:bodyPr wrap="square" rtlCol="0">
            <a:spAutoFit/>
          </a:bodyPr>
          <a:lstStyle/>
          <a:p>
            <a:r>
              <a:rPr lang="tr-TR" b="1" dirty="0"/>
              <a:t>Pazar Geliştirme</a:t>
            </a:r>
          </a:p>
        </p:txBody>
      </p:sp>
      <p:sp>
        <p:nvSpPr>
          <p:cNvPr id="32" name="Metin kutusu 31"/>
          <p:cNvSpPr txBox="1"/>
          <p:nvPr/>
        </p:nvSpPr>
        <p:spPr>
          <a:xfrm>
            <a:off x="2413314" y="2915045"/>
            <a:ext cx="2563979" cy="923330"/>
          </a:xfrm>
          <a:prstGeom prst="rect">
            <a:avLst/>
          </a:prstGeom>
          <a:noFill/>
        </p:spPr>
        <p:txBody>
          <a:bodyPr wrap="square" rtlCol="0">
            <a:spAutoFit/>
          </a:bodyPr>
          <a:lstStyle/>
          <a:p>
            <a:pPr algn="ctr"/>
            <a:r>
              <a:rPr lang="tr-TR" b="1" dirty="0"/>
              <a:t>Mevcut Hizmet Bölgesi</a:t>
            </a:r>
          </a:p>
          <a:p>
            <a:pPr algn="ctr"/>
            <a:r>
              <a:rPr lang="tr-TR" b="1" dirty="0"/>
              <a:t>A</a:t>
            </a:r>
          </a:p>
          <a:p>
            <a:pPr algn="ctr"/>
            <a:r>
              <a:rPr lang="tr-TR" b="1" dirty="0"/>
              <a:t>(Pazar) </a:t>
            </a:r>
          </a:p>
        </p:txBody>
      </p:sp>
      <p:sp>
        <p:nvSpPr>
          <p:cNvPr id="33" name="Metin kutusu 32"/>
          <p:cNvSpPr txBox="1"/>
          <p:nvPr/>
        </p:nvSpPr>
        <p:spPr>
          <a:xfrm>
            <a:off x="7490342" y="1950006"/>
            <a:ext cx="2658767" cy="923330"/>
          </a:xfrm>
          <a:prstGeom prst="rect">
            <a:avLst/>
          </a:prstGeom>
          <a:noFill/>
        </p:spPr>
        <p:txBody>
          <a:bodyPr wrap="square" rtlCol="0">
            <a:spAutoFit/>
          </a:bodyPr>
          <a:lstStyle/>
          <a:p>
            <a:pPr algn="ctr"/>
            <a:r>
              <a:rPr lang="tr-TR" b="1" dirty="0"/>
              <a:t>Yeni Hizmet Bölgesi</a:t>
            </a:r>
          </a:p>
          <a:p>
            <a:pPr algn="ctr"/>
            <a:r>
              <a:rPr lang="tr-TR" b="1" dirty="0"/>
              <a:t>B</a:t>
            </a:r>
          </a:p>
          <a:p>
            <a:pPr algn="ctr"/>
            <a:r>
              <a:rPr lang="tr-TR" b="1" dirty="0"/>
              <a:t>(Yeni Pazar)</a:t>
            </a:r>
          </a:p>
        </p:txBody>
      </p:sp>
      <p:sp>
        <p:nvSpPr>
          <p:cNvPr id="34" name="Metin kutusu 33"/>
          <p:cNvSpPr txBox="1"/>
          <p:nvPr/>
        </p:nvSpPr>
        <p:spPr>
          <a:xfrm>
            <a:off x="7853004" y="3238538"/>
            <a:ext cx="1214583" cy="646331"/>
          </a:xfrm>
          <a:prstGeom prst="rect">
            <a:avLst/>
          </a:prstGeom>
          <a:noFill/>
          <a:ln>
            <a:noFill/>
          </a:ln>
        </p:spPr>
        <p:txBody>
          <a:bodyPr wrap="square" rtlCol="0">
            <a:spAutoFit/>
          </a:bodyPr>
          <a:lstStyle/>
          <a:p>
            <a:pPr algn="ctr"/>
            <a:r>
              <a:rPr lang="tr-TR" b="1" dirty="0"/>
              <a:t>Yeni Pazar Bölümü</a:t>
            </a:r>
          </a:p>
        </p:txBody>
      </p:sp>
      <p:sp>
        <p:nvSpPr>
          <p:cNvPr id="35" name="Metin kutusu 34"/>
          <p:cNvSpPr txBox="1"/>
          <p:nvPr/>
        </p:nvSpPr>
        <p:spPr>
          <a:xfrm>
            <a:off x="9651648" y="2720659"/>
            <a:ext cx="1214583" cy="646331"/>
          </a:xfrm>
          <a:prstGeom prst="rect">
            <a:avLst/>
          </a:prstGeom>
          <a:noFill/>
          <a:ln>
            <a:noFill/>
          </a:ln>
        </p:spPr>
        <p:txBody>
          <a:bodyPr wrap="square" rtlCol="0">
            <a:spAutoFit/>
          </a:bodyPr>
          <a:lstStyle/>
          <a:p>
            <a:pPr algn="ctr"/>
            <a:r>
              <a:rPr lang="tr-TR" b="1" dirty="0"/>
              <a:t>Yeni Pazar Bölümü</a:t>
            </a:r>
          </a:p>
        </p:txBody>
      </p:sp>
      <p:sp>
        <p:nvSpPr>
          <p:cNvPr id="2" name="Rectangle: Rounded Corners 5">
            <a:extLst>
              <a:ext uri="{FF2B5EF4-FFF2-40B4-BE49-F238E27FC236}">
                <a16:creationId xmlns:a16="http://schemas.microsoft.com/office/drawing/2014/main" id="{F57EC1E5-D312-5600-4EBB-301FDA201938}"/>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pazar geliştirme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74370360-3177-DF9A-AC25-8B7FA7C6C695}"/>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7">
            <a:extLst>
              <a:ext uri="{FF2B5EF4-FFF2-40B4-BE49-F238E27FC236}">
                <a16:creationId xmlns:a16="http://schemas.microsoft.com/office/drawing/2014/main" id="{35DE92B1-DFD2-A351-AA16-3BDFF217BBFD}"/>
              </a:ext>
            </a:extLst>
          </p:cNvPr>
          <p:cNvCxnSpPr>
            <a:cxnSpLocks/>
            <a:stCxn id="2" idx="3"/>
          </p:cNvCxnSpPr>
          <p:nvPr/>
        </p:nvCxnSpPr>
        <p:spPr>
          <a:xfrm>
            <a:off x="6728791" y="747711"/>
            <a:ext cx="5463209" cy="13687"/>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5802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pazar geliştirme stratejisini gerekli kılan koşullar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932645" y="723901"/>
            <a:ext cx="52593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1837704580"/>
              </p:ext>
            </p:extLst>
          </p:nvPr>
        </p:nvGraphicFramePr>
        <p:xfrm>
          <a:off x="3018408" y="2299365"/>
          <a:ext cx="8128000" cy="3931920"/>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967296438"/>
                    </a:ext>
                  </a:extLst>
                </a:gridCol>
                <a:gridCol w="6134652">
                  <a:extLst>
                    <a:ext uri="{9D8B030D-6E8A-4147-A177-3AD203B41FA5}">
                      <a16:colId xmlns:a16="http://schemas.microsoft.com/office/drawing/2014/main" val="1600343968"/>
                    </a:ext>
                  </a:extLst>
                </a:gridCol>
              </a:tblGrid>
              <a:tr h="1189702">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rPr>
                        <a:t>koşullar </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Yeni hizmet bölgesinde hasta sayısının artış göstermesi (pazar büyüme hızının yüksek olması),</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Yeni bölgede hizmet sunum (dağıtım) kanallarının hızlı ve ekonomik biçimde oluşturulabilmesi,</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Ölçek ve kapsam ekonomisinin sağlanabilmesi,</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Kurumun hizmetlerini farklılaştırabilme imkanının olması,</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Kurumun düşük maliyetli hizmet sunabilme imkanını olması,</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Kurumun insan kaynakları ve hizmet kapasitesinin yeterli olması,</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Pazarlama, halkla ilişkiler birimlerinin performansının yüksek olması,</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Yeni pazara sunulacak mevcut hizmetlerin </a:t>
                      </a:r>
                    </a:p>
                    <a:p>
                      <a:pPr marL="719138" lvl="0" indent="-285750">
                        <a:buFont typeface="Courier New" panose="02070309020205020404" pitchFamily="49" charset="0"/>
                        <a:buChar char="o"/>
                      </a:pPr>
                      <a:r>
                        <a:rPr lang="tr-TR" sz="1800" b="0" kern="1200" dirty="0">
                          <a:solidFill>
                            <a:schemeClr val="tx1"/>
                          </a:solidFill>
                          <a:effectLst/>
                          <a:latin typeface="+mj-lt"/>
                          <a:ea typeface="+mn-ea"/>
                          <a:cs typeface="+mn-cs"/>
                        </a:rPr>
                        <a:t>karlılığının yüksek olması (özel sağlık kurumları)</a:t>
                      </a:r>
                    </a:p>
                    <a:p>
                      <a:pPr marL="719138" lvl="0" indent="-285750">
                        <a:buFont typeface="Courier New" panose="02070309020205020404" pitchFamily="49" charset="0"/>
                        <a:buChar char="o"/>
                      </a:pPr>
                      <a:r>
                        <a:rPr lang="tr-TR" sz="1800" b="0" kern="1200" dirty="0">
                          <a:solidFill>
                            <a:schemeClr val="tx1"/>
                          </a:solidFill>
                          <a:effectLst/>
                          <a:latin typeface="+mj-lt"/>
                          <a:ea typeface="+mn-ea"/>
                          <a:cs typeface="+mn-cs"/>
                        </a:rPr>
                        <a:t>hitap ettiği sağlık ihtiyaçlarının mevcut olması (kamu).</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167011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geliştirme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33676192"/>
              </p:ext>
            </p:extLst>
          </p:nvPr>
        </p:nvGraphicFramePr>
        <p:xfrm>
          <a:off x="3113178" y="1516618"/>
          <a:ext cx="8550087" cy="2834640"/>
        </p:xfrm>
        <a:graphic>
          <a:graphicData uri="http://schemas.openxmlformats.org/drawingml/2006/table">
            <a:tbl>
              <a:tblPr firstRow="1" bandRow="1">
                <a:tableStyleId>{5C22544A-7EE6-4342-B048-85BDC9FD1C3A}</a:tableStyleId>
              </a:tblPr>
              <a:tblGrid>
                <a:gridCol w="1710748">
                  <a:extLst>
                    <a:ext uri="{9D8B030D-6E8A-4147-A177-3AD203B41FA5}">
                      <a16:colId xmlns:a16="http://schemas.microsoft.com/office/drawing/2014/main" val="967296438"/>
                    </a:ext>
                  </a:extLst>
                </a:gridCol>
                <a:gridCol w="6839339">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latin typeface="+mj-lt"/>
                        </a:rPr>
                        <a:t>amaç</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kern="1200" dirty="0">
                          <a:solidFill>
                            <a:schemeClr val="tx2"/>
                          </a:solidFill>
                          <a:latin typeface="+mn-lt"/>
                          <a:ea typeface="+mn-ea"/>
                          <a:cs typeface="+mn-cs"/>
                        </a:rPr>
                        <a:t>İçerik</a:t>
                      </a:r>
                      <a:endParaRPr lang="tr-TR" sz="1800" b="1" dirty="0">
                        <a:solidFill>
                          <a:schemeClr val="tx2"/>
                        </a:solidFill>
                        <a:latin typeface="+mj-lt"/>
                      </a:endParaRP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Hizmet geliştirme, hizmet bölgesindeki nüfusun veya pazar bölümünün  sağlık ihtiyaçlarının kapsamlı bir şekilde araştırılarak, bu ihtiyaçları karşılayacak yeni hizmetlerin sunulmasını veya sunulan hizmetlerde  iyileştirmeler yapılmasını içeren bir büyüme stratejisidir.</a:t>
                      </a:r>
                    </a:p>
                    <a:p>
                      <a:pPr marL="285750" lvl="0" indent="-285750">
                        <a:buFont typeface="Wingdings" panose="05000000000000000000" pitchFamily="2" charset="2"/>
                        <a:buChar char="q"/>
                      </a:pPr>
                      <a:endParaRPr lang="tr-TR" sz="1800" b="0" kern="1200" dirty="0">
                        <a:solidFill>
                          <a:schemeClr val="tx1"/>
                        </a:solidFill>
                        <a:effectLst/>
                        <a:latin typeface="+mj-lt"/>
                        <a:ea typeface="+mn-ea"/>
                        <a:cs typeface="+mn-cs"/>
                      </a:endParaRPr>
                    </a:p>
                    <a:p>
                      <a:pPr marL="342900" lvl="0" indent="-342900">
                        <a:buFont typeface="Wingdings" panose="05000000000000000000" pitchFamily="2" charset="2"/>
                        <a:buAutoNum type="arabicPeriod"/>
                      </a:pPr>
                      <a:r>
                        <a:rPr lang="tr-TR" sz="1800" b="0" kern="1200" dirty="0">
                          <a:solidFill>
                            <a:schemeClr val="tx1"/>
                          </a:solidFill>
                          <a:effectLst/>
                          <a:latin typeface="+mj-lt"/>
                          <a:ea typeface="+mn-ea"/>
                          <a:cs typeface="+mn-cs"/>
                        </a:rPr>
                        <a:t>Mevcut hizmetlerin tamamlayıcısı veya doğal uzantısı olan hizmetlerin sunulmasını (hizmet hat sayısının değil, hizmet derinliğinin arttırılması),</a:t>
                      </a:r>
                    </a:p>
                    <a:p>
                      <a:pPr marL="342900" lvl="0" indent="-342900">
                        <a:buFont typeface="Wingdings" panose="05000000000000000000" pitchFamily="2" charset="2"/>
                        <a:buAutoNum type="arabicPeriod"/>
                      </a:pPr>
                      <a:r>
                        <a:rPr lang="tr-TR" sz="1800" b="0" kern="1200" dirty="0">
                          <a:solidFill>
                            <a:schemeClr val="tx1"/>
                          </a:solidFill>
                          <a:effectLst/>
                          <a:latin typeface="+mj-lt"/>
                          <a:ea typeface="+mn-ea"/>
                          <a:cs typeface="+mn-cs"/>
                        </a:rPr>
                        <a:t>Mevcut hizmetler üzerinde köklü değişiklikler yapılmasını içermektedir</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818198549"/>
              </p:ext>
            </p:extLst>
          </p:nvPr>
        </p:nvGraphicFramePr>
        <p:xfrm>
          <a:off x="1642397" y="4564142"/>
          <a:ext cx="10172788" cy="1554480"/>
        </p:xfrm>
        <a:graphic>
          <a:graphicData uri="http://schemas.openxmlformats.org/drawingml/2006/table">
            <a:tbl>
              <a:tblPr firstRow="1" bandRow="1">
                <a:tableStyleId>{5C22544A-7EE6-4342-B048-85BDC9FD1C3A}</a:tableStyleId>
              </a:tblPr>
              <a:tblGrid>
                <a:gridCol w="3202821">
                  <a:extLst>
                    <a:ext uri="{9D8B030D-6E8A-4147-A177-3AD203B41FA5}">
                      <a16:colId xmlns:a16="http://schemas.microsoft.com/office/drawing/2014/main" val="967296438"/>
                    </a:ext>
                  </a:extLst>
                </a:gridCol>
                <a:gridCol w="6969967">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örnekler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600" b="0" kern="1200" dirty="0">
                          <a:solidFill>
                            <a:schemeClr val="tx1"/>
                          </a:solidFill>
                          <a:latin typeface="+mj-lt"/>
                          <a:ea typeface="+mn-ea"/>
                          <a:cs typeface="+mn-cs"/>
                        </a:rPr>
                        <a:t>Göğüs hastalıkları alanında hizmet veren bir hastanenin sigara bırakma polikliniği açarak koruyucu sağlık hizmeti vermeye başlaması,</a:t>
                      </a:r>
                    </a:p>
                    <a:p>
                      <a:pPr marL="447675" indent="-285750">
                        <a:buFont typeface="Courier New" panose="02070309020205020404" pitchFamily="49" charset="0"/>
                        <a:buChar char="o"/>
                      </a:pPr>
                      <a:r>
                        <a:rPr lang="tr-TR" sz="1600" b="0" kern="1200" dirty="0">
                          <a:solidFill>
                            <a:schemeClr val="tx1"/>
                          </a:solidFill>
                          <a:latin typeface="+mj-lt"/>
                          <a:ea typeface="+mn-ea"/>
                          <a:cs typeface="+mn-cs"/>
                        </a:rPr>
                        <a:t>Kadın hastalıkları ve doğum alanında hizmet veren hastanenin tüp bebek merkezi açması,</a:t>
                      </a:r>
                    </a:p>
                    <a:p>
                      <a:pPr marL="447675" indent="-285750">
                        <a:buFont typeface="Courier New" panose="02070309020205020404" pitchFamily="49" charset="0"/>
                        <a:buChar char="o"/>
                      </a:pPr>
                      <a:r>
                        <a:rPr lang="tr-TR" sz="1600" b="0" kern="1200" dirty="0">
                          <a:solidFill>
                            <a:schemeClr val="tx1"/>
                          </a:solidFill>
                          <a:latin typeface="+mj-lt"/>
                          <a:ea typeface="+mn-ea"/>
                          <a:cs typeface="+mn-cs"/>
                        </a:rPr>
                        <a:t>Konvansiyonel radyoterapi yerine, doğrusal hızlandırıcı teknolojisinin kullanılması, robotik cerrahi ile hizmet sunmaya başlama.</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144043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20624A29-0E4C-44DE-A3B8-98E3C16A9EFD}"/>
              </a:ext>
            </a:extLst>
          </p:cNvPr>
          <p:cNvSpPr>
            <a:spLocks noGrp="1"/>
          </p:cNvSpPr>
          <p:nvPr>
            <p:ph type="dt" sz="half" idx="10"/>
          </p:nvPr>
        </p:nvSpPr>
        <p:spPr>
          <a:xfrm>
            <a:off x="278364" y="6358561"/>
            <a:ext cx="2743200" cy="365125"/>
          </a:xfrm>
        </p:spPr>
        <p:txBody>
          <a:bodyPr/>
          <a:lstStyle/>
          <a:p>
            <a:fld id="{A19246B6-7C5A-40AA-A924-3DD20D1860FD}" type="datetime1">
              <a:rPr lang="en-US" smtClean="0"/>
              <a:t>11/3/2022</a:t>
            </a:fld>
            <a:endParaRPr lang="en-US" dirty="0"/>
          </a:p>
        </p:txBody>
      </p:sp>
      <p:grpSp>
        <p:nvGrpSpPr>
          <p:cNvPr id="6" name="Grup 5">
            <a:extLst>
              <a:ext uri="{FF2B5EF4-FFF2-40B4-BE49-F238E27FC236}">
                <a16:creationId xmlns:a16="http://schemas.microsoft.com/office/drawing/2014/main" id="{0D65409A-813A-4D19-9000-09FF8548ADCD}"/>
              </a:ext>
            </a:extLst>
          </p:cNvPr>
          <p:cNvGrpSpPr/>
          <p:nvPr/>
        </p:nvGrpSpPr>
        <p:grpSpPr>
          <a:xfrm>
            <a:off x="1788135" y="1161639"/>
            <a:ext cx="611167" cy="4911168"/>
            <a:chOff x="7259017" y="2809610"/>
            <a:chExt cx="534164" cy="2978004"/>
          </a:xfrm>
        </p:grpSpPr>
        <p:sp>
          <p:nvSpPr>
            <p:cNvPr id="5" name="Metin kutusu 4">
              <a:extLst>
                <a:ext uri="{FF2B5EF4-FFF2-40B4-BE49-F238E27FC236}">
                  <a16:creationId xmlns:a16="http://schemas.microsoft.com/office/drawing/2014/main" id="{BA210E14-3AA3-46C3-B4BB-9AEC1E705FE6}"/>
                </a:ext>
              </a:extLst>
            </p:cNvPr>
            <p:cNvSpPr txBox="1"/>
            <p:nvPr/>
          </p:nvSpPr>
          <p:spPr>
            <a:xfrm rot="16200000">
              <a:off x="6006303" y="4062324"/>
              <a:ext cx="2967093" cy="461665"/>
            </a:xfrm>
            <a:prstGeom prst="rect">
              <a:avLst/>
            </a:prstGeom>
            <a:noFill/>
          </p:spPr>
          <p:txBody>
            <a:bodyPr wrap="square" rtlCol="0">
              <a:spAutoFit/>
            </a:bodyPr>
            <a:lstStyle/>
            <a:p>
              <a:pPr algn="ctr"/>
              <a:r>
                <a:rPr lang="tr-TR" sz="2400" b="1" dirty="0"/>
                <a:t>Konular</a:t>
              </a:r>
              <a:r>
                <a:rPr lang="tr-TR" sz="2400" b="1" u="sng" dirty="0"/>
                <a:t> </a:t>
              </a:r>
            </a:p>
          </p:txBody>
        </p:sp>
        <p:sp>
          <p:nvSpPr>
            <p:cNvPr id="17" name="Rectangle 39">
              <a:extLst>
                <a:ext uri="{FF2B5EF4-FFF2-40B4-BE49-F238E27FC236}">
                  <a16:creationId xmlns:a16="http://schemas.microsoft.com/office/drawing/2014/main" id="{120C2FDA-9976-4933-B55E-349C587A5CE7}"/>
                </a:ext>
              </a:extLst>
            </p:cNvPr>
            <p:cNvSpPr/>
            <p:nvPr/>
          </p:nvSpPr>
          <p:spPr>
            <a:xfrm>
              <a:off x="7676608" y="2809611"/>
              <a:ext cx="116573" cy="2978003"/>
            </a:xfrm>
            <a:prstGeom prst="rect">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Metin kutusu 6">
            <a:extLst>
              <a:ext uri="{FF2B5EF4-FFF2-40B4-BE49-F238E27FC236}">
                <a16:creationId xmlns:a16="http://schemas.microsoft.com/office/drawing/2014/main" id="{04567FF3-0D36-4556-BE2C-FCD73A527E3A}"/>
              </a:ext>
            </a:extLst>
          </p:cNvPr>
          <p:cNvSpPr txBox="1"/>
          <p:nvPr/>
        </p:nvSpPr>
        <p:spPr>
          <a:xfrm>
            <a:off x="6018186" y="603519"/>
            <a:ext cx="606490" cy="923330"/>
          </a:xfrm>
          <a:prstGeom prst="rect">
            <a:avLst/>
          </a:prstGeom>
          <a:noFill/>
        </p:spPr>
        <p:txBody>
          <a:bodyPr wrap="square" rtlCol="0">
            <a:spAutoFit/>
          </a:bodyPr>
          <a:lstStyle/>
          <a:p>
            <a:r>
              <a:rPr lang="tr-TR" sz="5400" b="1" dirty="0">
                <a:solidFill>
                  <a:schemeClr val="bg1"/>
                </a:solidFill>
                <a:latin typeface="Arial Black" panose="020B0A04020102020204" pitchFamily="34" charset="0"/>
              </a:rPr>
              <a:t>2</a:t>
            </a:r>
          </a:p>
        </p:txBody>
      </p:sp>
      <p:sp>
        <p:nvSpPr>
          <p:cNvPr id="13" name="Rectangle 39">
            <a:extLst>
              <a:ext uri="{FF2B5EF4-FFF2-40B4-BE49-F238E27FC236}">
                <a16:creationId xmlns:a16="http://schemas.microsoft.com/office/drawing/2014/main" id="{120C2FDA-9976-4933-B55E-349C587A5CE7}"/>
              </a:ext>
            </a:extLst>
          </p:cNvPr>
          <p:cNvSpPr/>
          <p:nvPr/>
        </p:nvSpPr>
        <p:spPr>
          <a:xfrm rot="5400000">
            <a:off x="8506755" y="-1879894"/>
            <a:ext cx="186695" cy="5580353"/>
          </a:xfrm>
          <a:prstGeom prst="rect">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p:cNvSpPr txBox="1"/>
          <p:nvPr/>
        </p:nvSpPr>
        <p:spPr>
          <a:xfrm>
            <a:off x="6624676" y="416825"/>
            <a:ext cx="3487744" cy="400110"/>
          </a:xfrm>
          <a:prstGeom prst="rect">
            <a:avLst/>
          </a:prstGeom>
          <a:noFill/>
        </p:spPr>
        <p:txBody>
          <a:bodyPr wrap="square" rtlCol="0">
            <a:spAutoFit/>
          </a:bodyPr>
          <a:lstStyle/>
          <a:p>
            <a:r>
              <a:rPr lang="tr-TR" sz="2000" b="1" dirty="0"/>
              <a:t>Yanıtını arayacağımız sorular</a:t>
            </a:r>
          </a:p>
        </p:txBody>
      </p:sp>
      <p:cxnSp>
        <p:nvCxnSpPr>
          <p:cNvPr id="16" name="Dirsek Bağlayıcısı 15"/>
          <p:cNvCxnSpPr>
            <a:stCxn id="17" idx="0"/>
            <a:endCxn id="13" idx="2"/>
          </p:cNvCxnSpPr>
          <p:nvPr/>
        </p:nvCxnSpPr>
        <p:spPr>
          <a:xfrm rot="5400000" flipH="1" flipV="1">
            <a:off x="3945590" y="-702694"/>
            <a:ext cx="251358" cy="3477313"/>
          </a:xfrm>
          <a:prstGeom prst="bentConnector2">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o 10">
            <a:extLst>
              <a:ext uri="{FF2B5EF4-FFF2-40B4-BE49-F238E27FC236}">
                <a16:creationId xmlns:a16="http://schemas.microsoft.com/office/drawing/2014/main" id="{9C7D5ADF-A116-90F8-2C46-7D73C95AF867}"/>
              </a:ext>
            </a:extLst>
          </p:cNvPr>
          <p:cNvGraphicFramePr>
            <a:graphicFrameLocks noGrp="1"/>
          </p:cNvGraphicFramePr>
          <p:nvPr>
            <p:extLst>
              <p:ext uri="{D42A27DB-BD31-4B8C-83A1-F6EECF244321}">
                <p14:modId xmlns:p14="http://schemas.microsoft.com/office/powerpoint/2010/main" val="937444452"/>
              </p:ext>
            </p:extLst>
          </p:nvPr>
        </p:nvGraphicFramePr>
        <p:xfrm>
          <a:off x="2794142" y="1369107"/>
          <a:ext cx="9036546" cy="4885374"/>
        </p:xfrm>
        <a:graphic>
          <a:graphicData uri="http://schemas.openxmlformats.org/drawingml/2006/table">
            <a:tbl>
              <a:tblPr firstRow="1" bandRow="1">
                <a:tableStyleId>{5940675A-B579-460E-94D1-54222C63F5DA}</a:tableStyleId>
              </a:tblPr>
              <a:tblGrid>
                <a:gridCol w="3851701">
                  <a:extLst>
                    <a:ext uri="{9D8B030D-6E8A-4147-A177-3AD203B41FA5}">
                      <a16:colId xmlns:a16="http://schemas.microsoft.com/office/drawing/2014/main" val="1164906186"/>
                    </a:ext>
                  </a:extLst>
                </a:gridCol>
                <a:gridCol w="5184845">
                  <a:extLst>
                    <a:ext uri="{9D8B030D-6E8A-4147-A177-3AD203B41FA5}">
                      <a16:colId xmlns:a16="http://schemas.microsoft.com/office/drawing/2014/main" val="2021226314"/>
                    </a:ext>
                  </a:extLst>
                </a:gridCol>
              </a:tblGrid>
              <a:tr h="522447">
                <a:tc>
                  <a:txBody>
                    <a:bodyPr/>
                    <a:lstStyle/>
                    <a:p>
                      <a:pPr marL="285750" indent="-285750">
                        <a:buFont typeface="Wingdings" panose="05000000000000000000" pitchFamily="2" charset="2"/>
                        <a:buChar char="q"/>
                      </a:pPr>
                      <a:r>
                        <a:rPr lang="tr-TR" dirty="0"/>
                        <a:t>Büyüme kavramı</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Hizmet kapsamı nedir? Hizmet kapsamının genişletilmesinden ne anlamalıyız?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3906962"/>
                  </a:ext>
                </a:extLst>
              </a:tr>
              <a:tr h="522447">
                <a:tc>
                  <a:txBody>
                    <a:bodyPr/>
                    <a:lstStyle/>
                    <a:p>
                      <a:pPr marL="342900" indent="-342900">
                        <a:buFont typeface="Wingdings" panose="05000000000000000000" pitchFamily="2" charset="2"/>
                        <a:buChar char="q"/>
                      </a:pPr>
                      <a:r>
                        <a:rPr lang="tr-TR" dirty="0"/>
                        <a:t>Ölçek ve kapsam ekonomisi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Ölçek ve kapsam ekonomisi nedir? Nasıl sağlanır?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7956059"/>
                  </a:ext>
                </a:extLst>
              </a:tr>
              <a:tr h="522447">
                <a:tc>
                  <a:txBody>
                    <a:bodyPr/>
                    <a:lstStyle/>
                    <a:p>
                      <a:pPr marL="342900" indent="-342900">
                        <a:buFont typeface="Wingdings" panose="05000000000000000000" pitchFamily="2" charset="2"/>
                        <a:buChar char="q"/>
                      </a:pPr>
                      <a:r>
                        <a:rPr lang="tr-TR" dirty="0" err="1"/>
                        <a:t>Ansoff</a:t>
                      </a:r>
                      <a:r>
                        <a:rPr lang="tr-TR" dirty="0"/>
                        <a:t> matrisi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Genel büyüme yönelimleri, stratejileri nelerdir?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4169761"/>
                  </a:ext>
                </a:extLst>
              </a:tr>
              <a:tr h="522447">
                <a:tc>
                  <a:txBody>
                    <a:bodyPr/>
                    <a:lstStyle/>
                    <a:p>
                      <a:pPr marL="342900" indent="-342900">
                        <a:buFont typeface="Wingdings" panose="05000000000000000000" pitchFamily="2" charset="2"/>
                        <a:buChar char="q"/>
                      </a:pPr>
                      <a:r>
                        <a:rPr lang="tr-TR" dirty="0"/>
                        <a:t>Pazara nüfuz etme stratejisi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Pazara nüfuz etme stratejisi nedir? Hangi koşullarda tercih edilir?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2997947"/>
                  </a:ext>
                </a:extLst>
              </a:tr>
              <a:tr h="522447">
                <a:tc>
                  <a:txBody>
                    <a:bodyPr/>
                    <a:lstStyle/>
                    <a:p>
                      <a:pPr marL="342900" indent="-342900">
                        <a:buFont typeface="Wingdings" panose="05000000000000000000" pitchFamily="2" charset="2"/>
                        <a:buChar char="q"/>
                      </a:pPr>
                      <a:r>
                        <a:rPr lang="tr-TR" dirty="0"/>
                        <a:t>Pazar geliştirme stratejisi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Pazar geliştirme stratejisi nedir? Hangi koşullarda tercih edilir?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576423"/>
                  </a:ext>
                </a:extLst>
              </a:tr>
              <a:tr h="522447">
                <a:tc>
                  <a:txBody>
                    <a:bodyPr/>
                    <a:lstStyle/>
                    <a:p>
                      <a:pPr marL="342900" indent="-342900">
                        <a:buFont typeface="Wingdings" panose="05000000000000000000" pitchFamily="2" charset="2"/>
                        <a:buChar char="q"/>
                      </a:pPr>
                      <a:r>
                        <a:rPr lang="tr-TR" dirty="0"/>
                        <a:t>Hizmet geliştirme stratejisi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Hizmet geliştirme stratejisi nedir? Hangi koşullarda tercih edilir?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1249317"/>
                  </a:ext>
                </a:extLst>
              </a:tr>
              <a:tr h="522447">
                <a:tc>
                  <a:txBody>
                    <a:bodyPr/>
                    <a:lstStyle/>
                    <a:p>
                      <a:pPr marL="342900" indent="-342900">
                        <a:buFont typeface="Wingdings" panose="05000000000000000000" pitchFamily="2" charset="2"/>
                        <a:buChar char="q"/>
                      </a:pPr>
                      <a:r>
                        <a:rPr lang="tr-TR" dirty="0"/>
                        <a:t>Çeşitlendirme stratejisi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Çeşitlendirme stratejisi nedir? Türleri nelerdir? Hangi koşullarda tercih edilir?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484883"/>
                  </a:ext>
                </a:extLst>
              </a:tr>
              <a:tr h="515291">
                <a:tc>
                  <a:txBody>
                    <a:bodyPr/>
                    <a:lstStyle/>
                    <a:p>
                      <a:pPr marL="342900" indent="-342900">
                        <a:buFont typeface="Wingdings" panose="05000000000000000000" pitchFamily="2" charset="2"/>
                        <a:buChar char="q"/>
                      </a:pPr>
                      <a:r>
                        <a:rPr lang="tr-TR" dirty="0"/>
                        <a:t>Dikey bütünleşme stratejisi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Dikey bütünleşme stratejisi nedir? Türleri nelerdir? Hangi koşullarda tercih edilir?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7874334"/>
                  </a:ext>
                </a:extLst>
              </a:tr>
            </a:tbl>
          </a:graphicData>
        </a:graphic>
      </p:graphicFrame>
    </p:spTree>
    <p:extLst>
      <p:ext uri="{BB962C8B-B14F-4D97-AF65-F5344CB8AC3E}">
        <p14:creationId xmlns:p14="http://schemas.microsoft.com/office/powerpoint/2010/main" val="304704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5802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geliştirme stratejisini gerekli kılan koşullar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932645" y="723901"/>
            <a:ext cx="52593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2427419886"/>
              </p:ext>
            </p:extLst>
          </p:nvPr>
        </p:nvGraphicFramePr>
        <p:xfrm>
          <a:off x="3018408" y="2299365"/>
          <a:ext cx="8128000" cy="3383280"/>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967296438"/>
                    </a:ext>
                  </a:extLst>
                </a:gridCol>
                <a:gridCol w="6134652">
                  <a:extLst>
                    <a:ext uri="{9D8B030D-6E8A-4147-A177-3AD203B41FA5}">
                      <a16:colId xmlns:a16="http://schemas.microsoft.com/office/drawing/2014/main" val="1600343968"/>
                    </a:ext>
                  </a:extLst>
                </a:gridCol>
              </a:tblGrid>
              <a:tr h="1189702">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rPr>
                        <a:t>koşullar </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Kurumun mevcut hizmetlerine yönelik olumlu hasta deneyimleri (hasta sadakati) yaratmış olması gerekir. Mevcut hizmetlerden memnun olan hastalar, yeni hizmetleri kullanma konusunda daha istekli olacaktır. Bu nedenle kurumun olumlu hasta deneyimleri yaratmış olması gerekir. </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Yeni hizmetlerin </a:t>
                      </a:r>
                    </a:p>
                    <a:p>
                      <a:pPr marL="895350" lvl="0" indent="-285750">
                        <a:buFont typeface="Courier New" panose="02070309020205020404" pitchFamily="49" charset="0"/>
                        <a:buChar char="o"/>
                      </a:pPr>
                      <a:r>
                        <a:rPr lang="tr-TR" sz="1800" b="0" kern="1200" dirty="0">
                          <a:solidFill>
                            <a:schemeClr val="tx1"/>
                          </a:solidFill>
                          <a:effectLst/>
                          <a:latin typeface="+mj-lt"/>
                          <a:ea typeface="+mn-ea"/>
                          <a:cs typeface="+mn-cs"/>
                        </a:rPr>
                        <a:t>karlılığının yüksek olması (özel sağlık kurumları)</a:t>
                      </a:r>
                    </a:p>
                    <a:p>
                      <a:pPr marL="895350" lvl="0" indent="-285750">
                        <a:buFont typeface="Courier New" panose="02070309020205020404" pitchFamily="49" charset="0"/>
                        <a:buChar char="o"/>
                      </a:pPr>
                      <a:r>
                        <a:rPr lang="tr-TR" sz="1800" b="0" kern="1200" dirty="0">
                          <a:solidFill>
                            <a:schemeClr val="tx1"/>
                          </a:solidFill>
                          <a:effectLst/>
                          <a:latin typeface="+mj-lt"/>
                          <a:ea typeface="+mn-ea"/>
                          <a:cs typeface="+mn-cs"/>
                        </a:rPr>
                        <a:t>hitap ettiği sağlık ihtiyaçlarının mevcut olması (kamu)</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Hizmet sunum teknolojilerinin hızlı gelişmesi.</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Kurumun araştırma ve geliştirme kapasitesinin güçlü olması.</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Diğer kurumların kaliteli hizmetleri makul fiyatla sunması.</a:t>
                      </a:r>
                    </a:p>
                    <a:p>
                      <a:pPr marL="285750" indent="-285750">
                        <a:buFont typeface="Wingdings" panose="05000000000000000000" pitchFamily="2" charset="2"/>
                        <a:buChar char="q"/>
                      </a:pPr>
                      <a:r>
                        <a:rPr lang="tr-TR" sz="1800" b="0" kern="1200" dirty="0">
                          <a:solidFill>
                            <a:schemeClr val="tx1"/>
                          </a:solidFill>
                          <a:effectLst/>
                          <a:latin typeface="+mj-lt"/>
                          <a:ea typeface="+mn-ea"/>
                          <a:cs typeface="+mn-cs"/>
                        </a:rPr>
                        <a:t>Kapsam ve ölçek ekonomisinin sağlanabilmesi.</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151677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çeşitlendirme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2828834982"/>
              </p:ext>
            </p:extLst>
          </p:nvPr>
        </p:nvGraphicFramePr>
        <p:xfrm>
          <a:off x="3131840" y="1782631"/>
          <a:ext cx="8550087" cy="1463040"/>
        </p:xfrm>
        <a:graphic>
          <a:graphicData uri="http://schemas.openxmlformats.org/drawingml/2006/table">
            <a:tbl>
              <a:tblPr firstRow="1" bandRow="1">
                <a:tableStyleId>{5C22544A-7EE6-4342-B048-85BDC9FD1C3A}</a:tableStyleId>
              </a:tblPr>
              <a:tblGrid>
                <a:gridCol w="1710748">
                  <a:extLst>
                    <a:ext uri="{9D8B030D-6E8A-4147-A177-3AD203B41FA5}">
                      <a16:colId xmlns:a16="http://schemas.microsoft.com/office/drawing/2014/main" val="967296438"/>
                    </a:ext>
                  </a:extLst>
                </a:gridCol>
                <a:gridCol w="6839339">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latin typeface="+mj-lt"/>
                        </a:rPr>
                        <a:t>amaç</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kern="1200" dirty="0">
                          <a:solidFill>
                            <a:schemeClr val="tx2"/>
                          </a:solidFill>
                          <a:latin typeface="+mn-lt"/>
                          <a:ea typeface="+mn-ea"/>
                          <a:cs typeface="+mn-cs"/>
                        </a:rPr>
                        <a:t>İçerik</a:t>
                      </a:r>
                      <a:endParaRPr lang="tr-TR" sz="1800" b="1" dirty="0">
                        <a:solidFill>
                          <a:schemeClr val="tx2"/>
                        </a:solidFill>
                        <a:latin typeface="+mj-lt"/>
                      </a:endParaRP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Yeni hizmetler sunmaya başlama yoluyla yeni pazarlara girerek büyümektir. </a:t>
                      </a:r>
                    </a:p>
                    <a:p>
                      <a:pPr marL="285750" lvl="0" indent="-285750">
                        <a:buFont typeface="Wingdings" panose="05000000000000000000" pitchFamily="2" charset="2"/>
                        <a:buChar char="q"/>
                      </a:pPr>
                      <a:endParaRPr lang="tr-TR" sz="1800" b="0" kern="1200" dirty="0">
                        <a:solidFill>
                          <a:schemeClr val="tx1"/>
                        </a:solidFill>
                        <a:effectLst/>
                        <a:latin typeface="+mj-lt"/>
                        <a:ea typeface="+mn-ea"/>
                        <a:cs typeface="+mn-cs"/>
                      </a:endParaRPr>
                    </a:p>
                    <a:p>
                      <a:pPr marL="342900" lvl="0" indent="-342900">
                        <a:buFont typeface="Wingdings" panose="05000000000000000000" pitchFamily="2" charset="2"/>
                        <a:buAutoNum type="arabicPeriod"/>
                      </a:pPr>
                      <a:r>
                        <a:rPr lang="tr-TR" sz="1800" b="0" kern="1200" dirty="0">
                          <a:solidFill>
                            <a:schemeClr val="tx1"/>
                          </a:solidFill>
                          <a:effectLst/>
                          <a:latin typeface="+mj-lt"/>
                          <a:ea typeface="+mn-ea"/>
                          <a:cs typeface="+mn-cs"/>
                        </a:rPr>
                        <a:t>Hizmet derinliğinin değil, hizmet hat sayısının arttırılması.</a:t>
                      </a:r>
                    </a:p>
                    <a:p>
                      <a:pPr marL="342900" lvl="0" indent="-342900">
                        <a:buFont typeface="Wingdings" panose="05000000000000000000" pitchFamily="2" charset="2"/>
                        <a:buAutoNum type="arabicPeriod"/>
                      </a:pPr>
                      <a:r>
                        <a:rPr lang="tr-TR" sz="1800" b="0" kern="1200" dirty="0">
                          <a:solidFill>
                            <a:schemeClr val="tx1"/>
                          </a:solidFill>
                          <a:effectLst/>
                          <a:latin typeface="+mj-lt"/>
                          <a:ea typeface="+mn-ea"/>
                          <a:cs typeface="+mn-cs"/>
                        </a:rPr>
                        <a:t>Farklı iş alanlarına ilerleme</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1109663274"/>
              </p:ext>
            </p:extLst>
          </p:nvPr>
        </p:nvGraphicFramePr>
        <p:xfrm>
          <a:off x="1583786" y="3720671"/>
          <a:ext cx="10172788" cy="1188720"/>
        </p:xfrm>
        <a:graphic>
          <a:graphicData uri="http://schemas.openxmlformats.org/drawingml/2006/table">
            <a:tbl>
              <a:tblPr firstRow="1" bandRow="1">
                <a:tableStyleId>{5C22544A-7EE6-4342-B048-85BDC9FD1C3A}</a:tableStyleId>
              </a:tblPr>
              <a:tblGrid>
                <a:gridCol w="3202821">
                  <a:extLst>
                    <a:ext uri="{9D8B030D-6E8A-4147-A177-3AD203B41FA5}">
                      <a16:colId xmlns:a16="http://schemas.microsoft.com/office/drawing/2014/main" val="967296438"/>
                    </a:ext>
                  </a:extLst>
                </a:gridCol>
                <a:gridCol w="6969967">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örnekler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800" b="0" kern="1200" dirty="0">
                          <a:solidFill>
                            <a:schemeClr val="tx1"/>
                          </a:solidFill>
                          <a:latin typeface="+mj-lt"/>
                          <a:ea typeface="+mn-ea"/>
                          <a:cs typeface="+mn-cs"/>
                        </a:rPr>
                        <a:t>Bir hastanenin ilk kez üroloji alanında hizmet sunmaya başlaması,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Bir hastane grubunun sağlık sigortacılığı alanında faaliyet göstermeye başlaması,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Bir hastane grubunun AVM açması</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150298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Düz Bağlayıcı 61">
            <a:extLst>
              <a:ext uri="{FF2B5EF4-FFF2-40B4-BE49-F238E27FC236}">
                <a16:creationId xmlns:a16="http://schemas.microsoft.com/office/drawing/2014/main" id="{BB18B95F-BC96-4A64-B080-8DEDB1CA0850}"/>
              </a:ext>
            </a:extLst>
          </p:cNvPr>
          <p:cNvCxnSpPr/>
          <p:nvPr/>
        </p:nvCxnSpPr>
        <p:spPr>
          <a:xfrm>
            <a:off x="828727" y="3968478"/>
            <a:ext cx="9890449"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B02CA2E-7E9D-4342-B978-7605086849DA}"/>
              </a:ext>
            </a:extLst>
          </p:cNvPr>
          <p:cNvSpPr/>
          <p:nvPr/>
        </p:nvSpPr>
        <p:spPr>
          <a:xfrm>
            <a:off x="1379232" y="3049408"/>
            <a:ext cx="2034073" cy="755779"/>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Kadın Hastalıkları</a:t>
            </a:r>
            <a:endParaRPr lang="tr-TR" dirty="0">
              <a:solidFill>
                <a:schemeClr val="tx1"/>
              </a:solidFill>
            </a:endParaRPr>
          </a:p>
        </p:txBody>
      </p:sp>
      <p:sp>
        <p:nvSpPr>
          <p:cNvPr id="11" name="Oval 10">
            <a:extLst>
              <a:ext uri="{FF2B5EF4-FFF2-40B4-BE49-F238E27FC236}">
                <a16:creationId xmlns:a16="http://schemas.microsoft.com/office/drawing/2014/main" id="{206F520D-2661-43AB-95AA-02EE73B876FA}"/>
              </a:ext>
            </a:extLst>
          </p:cNvPr>
          <p:cNvSpPr/>
          <p:nvPr/>
        </p:nvSpPr>
        <p:spPr>
          <a:xfrm>
            <a:off x="2159679" y="1876861"/>
            <a:ext cx="2034073" cy="75577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Terminal Dönem Bakım Merkezi</a:t>
            </a:r>
            <a:endParaRPr lang="tr-TR" dirty="0">
              <a:solidFill>
                <a:schemeClr val="tx1"/>
              </a:solidFill>
            </a:endParaRPr>
          </a:p>
        </p:txBody>
      </p:sp>
      <p:sp>
        <p:nvSpPr>
          <p:cNvPr id="12" name="Oval 11">
            <a:extLst>
              <a:ext uri="{FF2B5EF4-FFF2-40B4-BE49-F238E27FC236}">
                <a16:creationId xmlns:a16="http://schemas.microsoft.com/office/drawing/2014/main" id="{AA983C57-6FF2-483E-9CC7-C36DC9CA4E46}"/>
              </a:ext>
            </a:extLst>
          </p:cNvPr>
          <p:cNvSpPr/>
          <p:nvPr/>
        </p:nvSpPr>
        <p:spPr>
          <a:xfrm>
            <a:off x="4430341" y="1025792"/>
            <a:ext cx="2034073" cy="75577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Rehabilitasyon Hizmetleri</a:t>
            </a:r>
            <a:endParaRPr lang="tr-TR" dirty="0">
              <a:solidFill>
                <a:schemeClr val="tx1"/>
              </a:solidFill>
            </a:endParaRPr>
          </a:p>
        </p:txBody>
      </p:sp>
      <p:sp>
        <p:nvSpPr>
          <p:cNvPr id="13" name="Oval 12">
            <a:extLst>
              <a:ext uri="{FF2B5EF4-FFF2-40B4-BE49-F238E27FC236}">
                <a16:creationId xmlns:a16="http://schemas.microsoft.com/office/drawing/2014/main" id="{4D2A9CA1-3B9F-4EF7-B3DA-0B7A90537508}"/>
              </a:ext>
            </a:extLst>
          </p:cNvPr>
          <p:cNvSpPr/>
          <p:nvPr/>
        </p:nvSpPr>
        <p:spPr>
          <a:xfrm>
            <a:off x="7064685" y="1876861"/>
            <a:ext cx="2034073" cy="75577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Tıbbi Onkoloji</a:t>
            </a:r>
            <a:endParaRPr lang="tr-TR" dirty="0">
              <a:solidFill>
                <a:schemeClr val="tx1"/>
              </a:solidFill>
            </a:endParaRPr>
          </a:p>
        </p:txBody>
      </p:sp>
      <p:sp>
        <p:nvSpPr>
          <p:cNvPr id="14" name="Oval 13">
            <a:extLst>
              <a:ext uri="{FF2B5EF4-FFF2-40B4-BE49-F238E27FC236}">
                <a16:creationId xmlns:a16="http://schemas.microsoft.com/office/drawing/2014/main" id="{3EB63325-033D-42E1-8B45-BF871FB44187}"/>
              </a:ext>
            </a:extLst>
          </p:cNvPr>
          <p:cNvSpPr/>
          <p:nvPr/>
        </p:nvSpPr>
        <p:spPr>
          <a:xfrm>
            <a:off x="7876449" y="3049408"/>
            <a:ext cx="2034073" cy="75577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Evde Bakım Hizmetleri</a:t>
            </a:r>
            <a:endParaRPr lang="tr-TR" dirty="0">
              <a:solidFill>
                <a:schemeClr val="tx1"/>
              </a:solidFill>
            </a:endParaRPr>
          </a:p>
        </p:txBody>
      </p:sp>
      <p:pic>
        <p:nvPicPr>
          <p:cNvPr id="18" name="Picture 2" descr="hastane logosu | Watergill Ozon ve Su Arıtma Sistemleri">
            <a:extLst>
              <a:ext uri="{FF2B5EF4-FFF2-40B4-BE49-F238E27FC236}">
                <a16:creationId xmlns:a16="http://schemas.microsoft.com/office/drawing/2014/main" id="{0E304C6B-4B41-4238-98D8-0BE97EAAD7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4867111" y="3267401"/>
            <a:ext cx="1160533" cy="120830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Düz Ok Bağlayıcısı 19">
            <a:extLst>
              <a:ext uri="{FF2B5EF4-FFF2-40B4-BE49-F238E27FC236}">
                <a16:creationId xmlns:a16="http://schemas.microsoft.com/office/drawing/2014/main" id="{80691627-9127-4444-BD86-EC5F58506A8E}"/>
              </a:ext>
            </a:extLst>
          </p:cNvPr>
          <p:cNvCxnSpPr>
            <a:cxnSpLocks/>
            <a:stCxn id="18" idx="3"/>
            <a:endCxn id="14" idx="2"/>
          </p:cNvCxnSpPr>
          <p:nvPr/>
        </p:nvCxnSpPr>
        <p:spPr>
          <a:xfrm flipV="1">
            <a:off x="6027644" y="3427298"/>
            <a:ext cx="1848805" cy="4442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id="{C7FE41D2-059B-4648-ACC1-AF92D6606583}"/>
              </a:ext>
            </a:extLst>
          </p:cNvPr>
          <p:cNvCxnSpPr>
            <a:cxnSpLocks/>
            <a:stCxn id="18" idx="3"/>
          </p:cNvCxnSpPr>
          <p:nvPr/>
        </p:nvCxnSpPr>
        <p:spPr>
          <a:xfrm flipV="1">
            <a:off x="6027644" y="2665297"/>
            <a:ext cx="1196730" cy="12062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id="{722653C9-188C-410A-9FB3-C329BC57657C}"/>
              </a:ext>
            </a:extLst>
          </p:cNvPr>
          <p:cNvCxnSpPr>
            <a:stCxn id="18" idx="2"/>
            <a:endCxn id="12" idx="4"/>
          </p:cNvCxnSpPr>
          <p:nvPr/>
        </p:nvCxnSpPr>
        <p:spPr>
          <a:xfrm flipV="1">
            <a:off x="5447378" y="1781571"/>
            <a:ext cx="0" cy="14858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id="{005885D5-F80D-4B9F-BD11-90E00F42F3B0}"/>
              </a:ext>
            </a:extLst>
          </p:cNvPr>
          <p:cNvCxnSpPr>
            <a:stCxn id="18" idx="1"/>
            <a:endCxn id="11" idx="5"/>
          </p:cNvCxnSpPr>
          <p:nvPr/>
        </p:nvCxnSpPr>
        <p:spPr>
          <a:xfrm flipH="1" flipV="1">
            <a:off x="3895869" y="2521959"/>
            <a:ext cx="971242" cy="1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a:extLst>
              <a:ext uri="{FF2B5EF4-FFF2-40B4-BE49-F238E27FC236}">
                <a16:creationId xmlns:a16="http://schemas.microsoft.com/office/drawing/2014/main" id="{69129C1E-3DDB-4B84-91B3-75C097B4057A}"/>
              </a:ext>
            </a:extLst>
          </p:cNvPr>
          <p:cNvCxnSpPr>
            <a:stCxn id="18" idx="1"/>
            <a:endCxn id="4" idx="6"/>
          </p:cNvCxnSpPr>
          <p:nvPr/>
        </p:nvCxnSpPr>
        <p:spPr>
          <a:xfrm flipH="1" flipV="1">
            <a:off x="3413305" y="3427298"/>
            <a:ext cx="1453806" cy="4442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Dikdörtgen: Köşeleri Yuvarlatılmış 33">
            <a:extLst>
              <a:ext uri="{FF2B5EF4-FFF2-40B4-BE49-F238E27FC236}">
                <a16:creationId xmlns:a16="http://schemas.microsoft.com/office/drawing/2014/main" id="{772FF657-2815-4812-B9AD-2238247EFA02}"/>
              </a:ext>
            </a:extLst>
          </p:cNvPr>
          <p:cNvSpPr/>
          <p:nvPr/>
        </p:nvSpPr>
        <p:spPr>
          <a:xfrm>
            <a:off x="3262393" y="4988615"/>
            <a:ext cx="1866123" cy="180703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rPr>
              <a:t>Genel Çevre</a:t>
            </a:r>
          </a:p>
          <a:p>
            <a:pPr algn="ctr"/>
            <a:endParaRPr lang="tr-TR" sz="1600" dirty="0">
              <a:solidFill>
                <a:schemeClr val="tx1"/>
              </a:solidFill>
            </a:endParaRPr>
          </a:p>
          <a:p>
            <a:pPr algn="ctr"/>
            <a:r>
              <a:rPr lang="tr-TR" sz="1600" dirty="0">
                <a:solidFill>
                  <a:schemeClr val="tx1"/>
                </a:solidFill>
              </a:rPr>
              <a:t>Restoran</a:t>
            </a:r>
          </a:p>
          <a:p>
            <a:pPr algn="ctr"/>
            <a:r>
              <a:rPr lang="tr-TR" sz="1600" dirty="0">
                <a:solidFill>
                  <a:schemeClr val="tx1"/>
                </a:solidFill>
              </a:rPr>
              <a:t>AVM</a:t>
            </a:r>
          </a:p>
          <a:p>
            <a:pPr algn="ctr"/>
            <a:r>
              <a:rPr lang="tr-TR" sz="1600" dirty="0">
                <a:solidFill>
                  <a:schemeClr val="tx1"/>
                </a:solidFill>
              </a:rPr>
              <a:t>Otelcilik</a:t>
            </a:r>
          </a:p>
          <a:p>
            <a:pPr algn="ctr"/>
            <a:r>
              <a:rPr lang="tr-TR" sz="1600" dirty="0">
                <a:solidFill>
                  <a:schemeClr val="tx1"/>
                </a:solidFill>
              </a:rPr>
              <a:t>İnşaat</a:t>
            </a:r>
          </a:p>
          <a:p>
            <a:pPr algn="ctr"/>
            <a:r>
              <a:rPr lang="tr-TR" sz="1600" dirty="0">
                <a:solidFill>
                  <a:schemeClr val="tx1"/>
                </a:solidFill>
              </a:rPr>
              <a:t>Turizm</a:t>
            </a:r>
          </a:p>
        </p:txBody>
      </p:sp>
      <p:sp>
        <p:nvSpPr>
          <p:cNvPr id="35" name="Dikdörtgen: Köşeleri Yuvarlatılmış 34">
            <a:extLst>
              <a:ext uri="{FF2B5EF4-FFF2-40B4-BE49-F238E27FC236}">
                <a16:creationId xmlns:a16="http://schemas.microsoft.com/office/drawing/2014/main" id="{16E3DA69-35A6-4AE7-9200-061953CC5D87}"/>
              </a:ext>
            </a:extLst>
          </p:cNvPr>
          <p:cNvSpPr/>
          <p:nvPr/>
        </p:nvSpPr>
        <p:spPr>
          <a:xfrm>
            <a:off x="6002762" y="4952616"/>
            <a:ext cx="1866123" cy="180704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rPr>
              <a:t>Sağlık Sistemi</a:t>
            </a:r>
          </a:p>
          <a:p>
            <a:pPr algn="ctr"/>
            <a:endParaRPr lang="tr-TR" sz="1600" dirty="0">
              <a:solidFill>
                <a:schemeClr val="tx1"/>
              </a:solidFill>
            </a:endParaRPr>
          </a:p>
          <a:p>
            <a:pPr algn="ctr"/>
            <a:r>
              <a:rPr lang="tr-TR" sz="1600" dirty="0">
                <a:solidFill>
                  <a:schemeClr val="tx1"/>
                </a:solidFill>
              </a:rPr>
              <a:t>Medikal Şirket</a:t>
            </a:r>
          </a:p>
          <a:p>
            <a:pPr algn="ctr"/>
            <a:r>
              <a:rPr lang="tr-TR" sz="1600" dirty="0">
                <a:solidFill>
                  <a:schemeClr val="tx1"/>
                </a:solidFill>
              </a:rPr>
              <a:t>Ecza Deposu</a:t>
            </a:r>
          </a:p>
          <a:p>
            <a:pPr algn="ctr"/>
            <a:r>
              <a:rPr lang="tr-TR" sz="1600" dirty="0">
                <a:solidFill>
                  <a:schemeClr val="tx1"/>
                </a:solidFill>
              </a:rPr>
              <a:t>Sağlık Sigortacılığı</a:t>
            </a:r>
          </a:p>
          <a:p>
            <a:pPr algn="ctr"/>
            <a:r>
              <a:rPr lang="tr-TR" sz="1600" dirty="0">
                <a:solidFill>
                  <a:schemeClr val="tx1"/>
                </a:solidFill>
              </a:rPr>
              <a:t>Tıp eğitimi</a:t>
            </a:r>
          </a:p>
          <a:p>
            <a:pPr algn="ctr"/>
            <a:r>
              <a:rPr lang="tr-TR" sz="1600" dirty="0">
                <a:solidFill>
                  <a:schemeClr val="tx1"/>
                </a:solidFill>
              </a:rPr>
              <a:t>Diğer</a:t>
            </a:r>
          </a:p>
        </p:txBody>
      </p:sp>
      <p:cxnSp>
        <p:nvCxnSpPr>
          <p:cNvPr id="37" name="Düz Ok Bağlayıcısı 36">
            <a:extLst>
              <a:ext uri="{FF2B5EF4-FFF2-40B4-BE49-F238E27FC236}">
                <a16:creationId xmlns:a16="http://schemas.microsoft.com/office/drawing/2014/main" id="{315B2F47-30F0-427D-96C3-CCD28423454D}"/>
              </a:ext>
            </a:extLst>
          </p:cNvPr>
          <p:cNvCxnSpPr>
            <a:stCxn id="18" idx="0"/>
            <a:endCxn id="34" idx="0"/>
          </p:cNvCxnSpPr>
          <p:nvPr/>
        </p:nvCxnSpPr>
        <p:spPr>
          <a:xfrm flipH="1">
            <a:off x="4195455" y="4475706"/>
            <a:ext cx="1251923" cy="5129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Düz Ok Bağlayıcısı 38">
            <a:extLst>
              <a:ext uri="{FF2B5EF4-FFF2-40B4-BE49-F238E27FC236}">
                <a16:creationId xmlns:a16="http://schemas.microsoft.com/office/drawing/2014/main" id="{0210CB45-90CB-471F-9596-29646409F36E}"/>
              </a:ext>
            </a:extLst>
          </p:cNvPr>
          <p:cNvCxnSpPr>
            <a:cxnSpLocks/>
            <a:stCxn id="18" idx="0"/>
            <a:endCxn id="35" idx="0"/>
          </p:cNvCxnSpPr>
          <p:nvPr/>
        </p:nvCxnSpPr>
        <p:spPr>
          <a:xfrm>
            <a:off x="5447378" y="4475706"/>
            <a:ext cx="1488446" cy="4769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7" name="Metin kutusu 76">
            <a:extLst>
              <a:ext uri="{FF2B5EF4-FFF2-40B4-BE49-F238E27FC236}">
                <a16:creationId xmlns:a16="http://schemas.microsoft.com/office/drawing/2014/main" id="{1215FA74-4FE5-4252-947A-8DE330EADDA2}"/>
              </a:ext>
            </a:extLst>
          </p:cNvPr>
          <p:cNvSpPr txBox="1"/>
          <p:nvPr/>
        </p:nvSpPr>
        <p:spPr>
          <a:xfrm>
            <a:off x="8493824" y="1082203"/>
            <a:ext cx="1900336" cy="369332"/>
          </a:xfrm>
          <a:prstGeom prst="rect">
            <a:avLst/>
          </a:prstGeom>
          <a:noFill/>
        </p:spPr>
        <p:txBody>
          <a:bodyPr wrap="square" rtlCol="0">
            <a:spAutoFit/>
          </a:bodyPr>
          <a:lstStyle/>
          <a:p>
            <a:r>
              <a:rPr lang="tr-TR" dirty="0"/>
              <a:t>İlgili çeşitlendirme</a:t>
            </a:r>
          </a:p>
        </p:txBody>
      </p:sp>
      <p:sp>
        <p:nvSpPr>
          <p:cNvPr id="78" name="Metin kutusu 77">
            <a:extLst>
              <a:ext uri="{FF2B5EF4-FFF2-40B4-BE49-F238E27FC236}">
                <a16:creationId xmlns:a16="http://schemas.microsoft.com/office/drawing/2014/main" id="{7075DC34-8BF4-46C7-8CBA-6782C16F2250}"/>
              </a:ext>
            </a:extLst>
          </p:cNvPr>
          <p:cNvSpPr txBox="1"/>
          <p:nvPr/>
        </p:nvSpPr>
        <p:spPr>
          <a:xfrm>
            <a:off x="8493824" y="6247899"/>
            <a:ext cx="2041850" cy="369332"/>
          </a:xfrm>
          <a:prstGeom prst="rect">
            <a:avLst/>
          </a:prstGeom>
          <a:noFill/>
        </p:spPr>
        <p:txBody>
          <a:bodyPr wrap="square" rtlCol="0">
            <a:spAutoFit/>
          </a:bodyPr>
          <a:lstStyle/>
          <a:p>
            <a:r>
              <a:rPr lang="tr-TR" dirty="0"/>
              <a:t>İlgisiz çeşitlendirme</a:t>
            </a:r>
          </a:p>
        </p:txBody>
      </p:sp>
      <p:sp>
        <p:nvSpPr>
          <p:cNvPr id="6" name="Rectangle: Rounded Corners 5">
            <a:extLst>
              <a:ext uri="{FF2B5EF4-FFF2-40B4-BE49-F238E27FC236}">
                <a16:creationId xmlns:a16="http://schemas.microsoft.com/office/drawing/2014/main" id="{C0D69BB8-7D9D-9357-1C48-C6545963BE19}"/>
              </a:ext>
            </a:extLst>
          </p:cNvPr>
          <p:cNvSpPr/>
          <p:nvPr/>
        </p:nvSpPr>
        <p:spPr>
          <a:xfrm>
            <a:off x="74209" y="277870"/>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çeşitlendirme stratejisi türleri</a:t>
            </a:r>
            <a:endParaRPr lang="en-US" sz="2000" b="1" dirty="0">
              <a:solidFill>
                <a:schemeClr val="bg1"/>
              </a:solidFill>
              <a:latin typeface="+mj-lt"/>
            </a:endParaRPr>
          </a:p>
        </p:txBody>
      </p:sp>
      <p:sp>
        <p:nvSpPr>
          <p:cNvPr id="7" name="Oval 6">
            <a:extLst>
              <a:ext uri="{FF2B5EF4-FFF2-40B4-BE49-F238E27FC236}">
                <a16:creationId xmlns:a16="http://schemas.microsoft.com/office/drawing/2014/main" id="{D04C8FC7-5CF9-84C5-178F-63B0243906E2}"/>
              </a:ext>
            </a:extLst>
          </p:cNvPr>
          <p:cNvSpPr/>
          <p:nvPr/>
        </p:nvSpPr>
        <p:spPr>
          <a:xfrm>
            <a:off x="74209" y="231040"/>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CD0AF60-6163-BB8B-192D-7DFD7EBF04D2}"/>
              </a:ext>
            </a:extLst>
          </p:cNvPr>
          <p:cNvCxnSpPr>
            <a:cxnSpLocks/>
            <a:stCxn id="6" idx="3"/>
          </p:cNvCxnSpPr>
          <p:nvPr/>
        </p:nvCxnSpPr>
        <p:spPr>
          <a:xfrm flipV="1">
            <a:off x="6450576" y="594579"/>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71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34" grpId="0" animBg="1"/>
      <p:bldP spid="35" grpId="0" animBg="1"/>
      <p:bldP spid="77"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ikdörtgen 1027">
            <a:extLst>
              <a:ext uri="{FF2B5EF4-FFF2-40B4-BE49-F238E27FC236}">
                <a16:creationId xmlns:a16="http://schemas.microsoft.com/office/drawing/2014/main" id="{D7316551-4047-4DEF-A510-124C3FA2166E}"/>
              </a:ext>
            </a:extLst>
          </p:cNvPr>
          <p:cNvSpPr/>
          <p:nvPr/>
        </p:nvSpPr>
        <p:spPr>
          <a:xfrm>
            <a:off x="365516" y="4531983"/>
            <a:ext cx="6055573" cy="2233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Bağlayıcı 7">
            <a:extLst>
              <a:ext uri="{FF2B5EF4-FFF2-40B4-BE49-F238E27FC236}">
                <a16:creationId xmlns:a16="http://schemas.microsoft.com/office/drawing/2014/main" id="{622EAD8E-C3F7-41FB-B0FF-3057ADFECE67}"/>
              </a:ext>
            </a:extLst>
          </p:cNvPr>
          <p:cNvCxnSpPr>
            <a:cxnSpLocks/>
          </p:cNvCxnSpPr>
          <p:nvPr/>
        </p:nvCxnSpPr>
        <p:spPr>
          <a:xfrm>
            <a:off x="138404" y="4259465"/>
            <a:ext cx="9756023" cy="0"/>
          </a:xfrm>
          <a:prstGeom prst="line">
            <a:avLst/>
          </a:prstGeom>
          <a:ln>
            <a:solidFill>
              <a:srgbClr val="421C5E"/>
            </a:solidFill>
            <a:prstDash val="dash"/>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id="{393E47D4-397F-4C2F-B963-450A3C3297D0}"/>
              </a:ext>
            </a:extLst>
          </p:cNvPr>
          <p:cNvCxnSpPr>
            <a:cxnSpLocks/>
            <a:stCxn id="4" idx="0"/>
            <a:endCxn id="35" idx="1"/>
          </p:cNvCxnSpPr>
          <p:nvPr/>
        </p:nvCxnSpPr>
        <p:spPr>
          <a:xfrm flipV="1">
            <a:off x="5374438" y="1420017"/>
            <a:ext cx="429851" cy="1133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7" name="Düz Ok Bağlayıcısı 1026">
            <a:extLst>
              <a:ext uri="{FF2B5EF4-FFF2-40B4-BE49-F238E27FC236}">
                <a16:creationId xmlns:a16="http://schemas.microsoft.com/office/drawing/2014/main" id="{A54377EE-3DAF-41A9-B74C-38B32851ACA5}"/>
              </a:ext>
            </a:extLst>
          </p:cNvPr>
          <p:cNvCxnSpPr>
            <a:cxnSpLocks/>
            <a:stCxn id="4" idx="3"/>
          </p:cNvCxnSpPr>
          <p:nvPr/>
        </p:nvCxnSpPr>
        <p:spPr>
          <a:xfrm>
            <a:off x="5990746" y="2951766"/>
            <a:ext cx="2036886" cy="1608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0" name="Düz Ok Bağlayıcısı 1029">
            <a:extLst>
              <a:ext uri="{FF2B5EF4-FFF2-40B4-BE49-F238E27FC236}">
                <a16:creationId xmlns:a16="http://schemas.microsoft.com/office/drawing/2014/main" id="{04B65A93-51B9-4F3A-B675-FFAB19F88B1E}"/>
              </a:ext>
            </a:extLst>
          </p:cNvPr>
          <p:cNvCxnSpPr>
            <a:cxnSpLocks/>
            <a:stCxn id="4" idx="1"/>
          </p:cNvCxnSpPr>
          <p:nvPr/>
        </p:nvCxnSpPr>
        <p:spPr>
          <a:xfrm flipH="1">
            <a:off x="3106086" y="2951766"/>
            <a:ext cx="1652044" cy="1580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9" name="Grup 8">
            <a:extLst>
              <a:ext uri="{FF2B5EF4-FFF2-40B4-BE49-F238E27FC236}">
                <a16:creationId xmlns:a16="http://schemas.microsoft.com/office/drawing/2014/main" id="{DF5CA564-8748-4033-A52F-79FE23BF18F6}"/>
              </a:ext>
            </a:extLst>
          </p:cNvPr>
          <p:cNvGrpSpPr/>
          <p:nvPr/>
        </p:nvGrpSpPr>
        <p:grpSpPr>
          <a:xfrm>
            <a:off x="4655488" y="2553132"/>
            <a:ext cx="1481431" cy="1039728"/>
            <a:chOff x="4760743" y="3210406"/>
            <a:chExt cx="1481431" cy="1039728"/>
          </a:xfrm>
        </p:grpSpPr>
        <p:pic>
          <p:nvPicPr>
            <p:cNvPr id="4" name="Resim 3">
              <a:extLst>
                <a:ext uri="{FF2B5EF4-FFF2-40B4-BE49-F238E27FC236}">
                  <a16:creationId xmlns:a16="http://schemas.microsoft.com/office/drawing/2014/main" id="{053E3406-DD77-4850-BA0F-329DE259DECC}"/>
                </a:ext>
              </a:extLst>
            </p:cNvPr>
            <p:cNvPicPr>
              <a:picLocks noChangeAspect="1"/>
            </p:cNvPicPr>
            <p:nvPr/>
          </p:nvPicPr>
          <p:blipFill>
            <a:blip r:embed="rId2"/>
            <a:stretch>
              <a:fillRect/>
            </a:stretch>
          </p:blipFill>
          <p:spPr>
            <a:xfrm>
              <a:off x="4863385" y="3210406"/>
              <a:ext cx="1232616" cy="797268"/>
            </a:xfrm>
            <a:prstGeom prst="rect">
              <a:avLst/>
            </a:prstGeom>
          </p:spPr>
        </p:pic>
        <p:sp>
          <p:nvSpPr>
            <p:cNvPr id="6" name="Metin kutusu 5">
              <a:extLst>
                <a:ext uri="{FF2B5EF4-FFF2-40B4-BE49-F238E27FC236}">
                  <a16:creationId xmlns:a16="http://schemas.microsoft.com/office/drawing/2014/main" id="{5368400D-64EB-496F-9D76-729A94B337FB}"/>
                </a:ext>
              </a:extLst>
            </p:cNvPr>
            <p:cNvSpPr txBox="1"/>
            <p:nvPr/>
          </p:nvSpPr>
          <p:spPr>
            <a:xfrm>
              <a:off x="4760743" y="3942357"/>
              <a:ext cx="1481431" cy="307777"/>
            </a:xfrm>
            <a:prstGeom prst="rect">
              <a:avLst/>
            </a:prstGeom>
            <a:noFill/>
          </p:spPr>
          <p:txBody>
            <a:bodyPr wrap="square" rtlCol="0">
              <a:spAutoFit/>
            </a:bodyPr>
            <a:lstStyle/>
            <a:p>
              <a:r>
                <a:rPr lang="tr-TR" sz="1400" b="1" dirty="0"/>
                <a:t>Ankara Hastanesi</a:t>
              </a:r>
            </a:p>
          </p:txBody>
        </p:sp>
      </p:grpSp>
      <p:sp>
        <p:nvSpPr>
          <p:cNvPr id="32" name="Metin kutusu 31">
            <a:extLst>
              <a:ext uri="{FF2B5EF4-FFF2-40B4-BE49-F238E27FC236}">
                <a16:creationId xmlns:a16="http://schemas.microsoft.com/office/drawing/2014/main" id="{1912E2F8-ED0C-47FC-A3EB-37893A3E7F55}"/>
              </a:ext>
            </a:extLst>
          </p:cNvPr>
          <p:cNvSpPr txBox="1"/>
          <p:nvPr/>
        </p:nvSpPr>
        <p:spPr>
          <a:xfrm rot="16200000">
            <a:off x="8946950" y="2320909"/>
            <a:ext cx="1587178" cy="307777"/>
          </a:xfrm>
          <a:prstGeom prst="rect">
            <a:avLst/>
          </a:prstGeom>
          <a:noFill/>
        </p:spPr>
        <p:txBody>
          <a:bodyPr wrap="square" rtlCol="0">
            <a:spAutoFit/>
          </a:bodyPr>
          <a:lstStyle/>
          <a:p>
            <a:r>
              <a:rPr lang="tr-TR" sz="1400" b="1" i="1" dirty="0"/>
              <a:t>İlgili</a:t>
            </a:r>
            <a:r>
              <a:rPr lang="tr-TR" sz="1400" b="1" dirty="0"/>
              <a:t> </a:t>
            </a:r>
            <a:r>
              <a:rPr lang="tr-TR" sz="1400" b="1" i="1" dirty="0"/>
              <a:t>Çeşitlendirme</a:t>
            </a:r>
          </a:p>
        </p:txBody>
      </p:sp>
      <p:sp>
        <p:nvSpPr>
          <p:cNvPr id="33" name="Metin kutusu 32">
            <a:extLst>
              <a:ext uri="{FF2B5EF4-FFF2-40B4-BE49-F238E27FC236}">
                <a16:creationId xmlns:a16="http://schemas.microsoft.com/office/drawing/2014/main" id="{573918CC-DBC5-4D8D-BDA7-495856196792}"/>
              </a:ext>
            </a:extLst>
          </p:cNvPr>
          <p:cNvSpPr txBox="1"/>
          <p:nvPr/>
        </p:nvSpPr>
        <p:spPr>
          <a:xfrm rot="16200000">
            <a:off x="8867300" y="5536990"/>
            <a:ext cx="1746476" cy="307777"/>
          </a:xfrm>
          <a:prstGeom prst="rect">
            <a:avLst/>
          </a:prstGeom>
          <a:noFill/>
        </p:spPr>
        <p:txBody>
          <a:bodyPr wrap="square" rtlCol="0">
            <a:spAutoFit/>
          </a:bodyPr>
          <a:lstStyle/>
          <a:p>
            <a:r>
              <a:rPr lang="tr-TR" sz="1400" b="1" i="1" dirty="0"/>
              <a:t>İlgisiz Çeşitlendirme</a:t>
            </a:r>
          </a:p>
        </p:txBody>
      </p:sp>
      <p:grpSp>
        <p:nvGrpSpPr>
          <p:cNvPr id="24" name="Grup 23">
            <a:extLst>
              <a:ext uri="{FF2B5EF4-FFF2-40B4-BE49-F238E27FC236}">
                <a16:creationId xmlns:a16="http://schemas.microsoft.com/office/drawing/2014/main" id="{13167A95-755C-4A9B-9400-58C9501A0006}"/>
              </a:ext>
            </a:extLst>
          </p:cNvPr>
          <p:cNvGrpSpPr/>
          <p:nvPr/>
        </p:nvGrpSpPr>
        <p:grpSpPr>
          <a:xfrm>
            <a:off x="2441694" y="2631953"/>
            <a:ext cx="1531294" cy="912707"/>
            <a:chOff x="1999088" y="3472218"/>
            <a:chExt cx="1531294" cy="912707"/>
          </a:xfrm>
        </p:grpSpPr>
        <p:sp>
          <p:nvSpPr>
            <p:cNvPr id="37" name="Metin kutusu 36">
              <a:extLst>
                <a:ext uri="{FF2B5EF4-FFF2-40B4-BE49-F238E27FC236}">
                  <a16:creationId xmlns:a16="http://schemas.microsoft.com/office/drawing/2014/main" id="{5BC7BA12-6725-4883-951C-6A7536794EB7}"/>
                </a:ext>
              </a:extLst>
            </p:cNvPr>
            <p:cNvSpPr txBox="1"/>
            <p:nvPr/>
          </p:nvSpPr>
          <p:spPr>
            <a:xfrm>
              <a:off x="1999088" y="4077148"/>
              <a:ext cx="1531294" cy="307777"/>
            </a:xfrm>
            <a:prstGeom prst="rect">
              <a:avLst/>
            </a:prstGeom>
            <a:noFill/>
          </p:spPr>
          <p:txBody>
            <a:bodyPr wrap="square" rtlCol="0">
              <a:spAutoFit/>
            </a:bodyPr>
            <a:lstStyle/>
            <a:p>
              <a:r>
                <a:rPr lang="tr-TR" sz="1400" b="1" dirty="0"/>
                <a:t>Diyaliz Merkezleri</a:t>
              </a:r>
            </a:p>
          </p:txBody>
        </p:sp>
        <p:pic>
          <p:nvPicPr>
            <p:cNvPr id="3078" name="Picture 6" descr="Başkent Üniversitesi Yalova Diyaliz Merkezi - Yalova">
              <a:extLst>
                <a:ext uri="{FF2B5EF4-FFF2-40B4-BE49-F238E27FC236}">
                  <a16:creationId xmlns:a16="http://schemas.microsoft.com/office/drawing/2014/main" id="{DA95644F-4DD2-48AF-8DC6-91F70D45C0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647" y="3472218"/>
              <a:ext cx="1232616" cy="6817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up 29">
            <a:extLst>
              <a:ext uri="{FF2B5EF4-FFF2-40B4-BE49-F238E27FC236}">
                <a16:creationId xmlns:a16="http://schemas.microsoft.com/office/drawing/2014/main" id="{40104B4A-7FE3-4191-A0D0-85D3028F19A4}"/>
              </a:ext>
            </a:extLst>
          </p:cNvPr>
          <p:cNvGrpSpPr/>
          <p:nvPr/>
        </p:nvGrpSpPr>
        <p:grpSpPr>
          <a:xfrm>
            <a:off x="7070386" y="2645209"/>
            <a:ext cx="1481431" cy="1033374"/>
            <a:chOff x="7199931" y="3429000"/>
            <a:chExt cx="1481431" cy="1033374"/>
          </a:xfrm>
        </p:grpSpPr>
        <p:sp>
          <p:nvSpPr>
            <p:cNvPr id="36" name="Metin kutusu 35">
              <a:extLst>
                <a:ext uri="{FF2B5EF4-FFF2-40B4-BE49-F238E27FC236}">
                  <a16:creationId xmlns:a16="http://schemas.microsoft.com/office/drawing/2014/main" id="{52DC2F20-CD21-46DE-9C47-C7230542C8C6}"/>
                </a:ext>
              </a:extLst>
            </p:cNvPr>
            <p:cNvSpPr txBox="1"/>
            <p:nvPr/>
          </p:nvSpPr>
          <p:spPr>
            <a:xfrm>
              <a:off x="7199931" y="4154597"/>
              <a:ext cx="1481431" cy="307777"/>
            </a:xfrm>
            <a:prstGeom prst="rect">
              <a:avLst/>
            </a:prstGeom>
            <a:noFill/>
          </p:spPr>
          <p:txBody>
            <a:bodyPr wrap="square" rtlCol="0">
              <a:spAutoFit/>
            </a:bodyPr>
            <a:lstStyle/>
            <a:p>
              <a:r>
                <a:rPr lang="tr-TR" sz="1400" b="1" dirty="0" err="1"/>
                <a:t>Psiko</a:t>
              </a:r>
              <a:r>
                <a:rPr lang="tr-TR" sz="1400" b="1" dirty="0"/>
                <a:t>-sosyal </a:t>
              </a:r>
              <a:r>
                <a:rPr lang="tr-TR" sz="1400" b="1" dirty="0" err="1"/>
                <a:t>Reh</a:t>
              </a:r>
              <a:r>
                <a:rPr lang="tr-TR" sz="1400" b="1" dirty="0"/>
                <a:t>.</a:t>
              </a:r>
            </a:p>
          </p:txBody>
        </p:sp>
        <p:pic>
          <p:nvPicPr>
            <p:cNvPr id="27" name="Resim 26">
              <a:extLst>
                <a:ext uri="{FF2B5EF4-FFF2-40B4-BE49-F238E27FC236}">
                  <a16:creationId xmlns:a16="http://schemas.microsoft.com/office/drawing/2014/main" id="{AC2C6FCA-A4AF-4A35-8412-7085D09C485E}"/>
                </a:ext>
              </a:extLst>
            </p:cNvPr>
            <p:cNvPicPr>
              <a:picLocks noChangeAspect="1"/>
            </p:cNvPicPr>
            <p:nvPr/>
          </p:nvPicPr>
          <p:blipFill>
            <a:blip r:embed="rId4"/>
            <a:stretch>
              <a:fillRect/>
            </a:stretch>
          </p:blipFill>
          <p:spPr>
            <a:xfrm>
              <a:off x="7318200" y="3429000"/>
              <a:ext cx="1203375" cy="800791"/>
            </a:xfrm>
            <a:prstGeom prst="rect">
              <a:avLst/>
            </a:prstGeom>
          </p:spPr>
        </p:pic>
      </p:grpSp>
      <p:grpSp>
        <p:nvGrpSpPr>
          <p:cNvPr id="38" name="Grup 37">
            <a:extLst>
              <a:ext uri="{FF2B5EF4-FFF2-40B4-BE49-F238E27FC236}">
                <a16:creationId xmlns:a16="http://schemas.microsoft.com/office/drawing/2014/main" id="{6D0D874F-B9C9-4644-886C-0F849D0C35A8}"/>
              </a:ext>
            </a:extLst>
          </p:cNvPr>
          <p:cNvGrpSpPr/>
          <p:nvPr/>
        </p:nvGrpSpPr>
        <p:grpSpPr>
          <a:xfrm>
            <a:off x="5804289" y="606623"/>
            <a:ext cx="1789188" cy="967282"/>
            <a:chOff x="6953596" y="1969636"/>
            <a:chExt cx="1798518" cy="967282"/>
          </a:xfrm>
        </p:grpSpPr>
        <p:sp>
          <p:nvSpPr>
            <p:cNvPr id="35" name="Metin kutusu 34">
              <a:extLst>
                <a:ext uri="{FF2B5EF4-FFF2-40B4-BE49-F238E27FC236}">
                  <a16:creationId xmlns:a16="http://schemas.microsoft.com/office/drawing/2014/main" id="{5D336DA7-86EE-454E-91D1-6A877878F6D3}"/>
                </a:ext>
              </a:extLst>
            </p:cNvPr>
            <p:cNvSpPr txBox="1"/>
            <p:nvPr/>
          </p:nvSpPr>
          <p:spPr>
            <a:xfrm>
              <a:off x="6953596" y="2629141"/>
              <a:ext cx="1798518" cy="307777"/>
            </a:xfrm>
            <a:prstGeom prst="rect">
              <a:avLst/>
            </a:prstGeom>
            <a:noFill/>
          </p:spPr>
          <p:txBody>
            <a:bodyPr wrap="square" rtlCol="0">
              <a:spAutoFit/>
            </a:bodyPr>
            <a:lstStyle/>
            <a:p>
              <a:r>
                <a:rPr lang="tr-TR" sz="1400" b="1" dirty="0"/>
                <a:t>Rehabilitasyon </a:t>
              </a:r>
              <a:r>
                <a:rPr lang="tr-TR" sz="1400" b="1" dirty="0" err="1"/>
                <a:t>Merk</a:t>
              </a:r>
              <a:r>
                <a:rPr lang="tr-TR" sz="1400" b="1" dirty="0"/>
                <a:t>.</a:t>
              </a:r>
            </a:p>
          </p:txBody>
        </p:sp>
        <p:pic>
          <p:nvPicPr>
            <p:cNvPr id="3080" name="Picture 8" descr="Baskent Universitesi Ayas Fizik Tedavi Ve Rehabilitasyon Mer Adresi">
              <a:extLst>
                <a:ext uri="{FF2B5EF4-FFF2-40B4-BE49-F238E27FC236}">
                  <a16:creationId xmlns:a16="http://schemas.microsoft.com/office/drawing/2014/main" id="{213457CB-82A0-4715-82A0-E51E97BA6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917" y="1969636"/>
              <a:ext cx="1481432" cy="735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up 38">
            <a:extLst>
              <a:ext uri="{FF2B5EF4-FFF2-40B4-BE49-F238E27FC236}">
                <a16:creationId xmlns:a16="http://schemas.microsoft.com/office/drawing/2014/main" id="{6D64B62B-274C-4B12-A3C1-304599864FCB}"/>
              </a:ext>
            </a:extLst>
          </p:cNvPr>
          <p:cNvGrpSpPr/>
          <p:nvPr/>
        </p:nvGrpSpPr>
        <p:grpSpPr>
          <a:xfrm>
            <a:off x="3501174" y="520426"/>
            <a:ext cx="1481431" cy="1111154"/>
            <a:chOff x="4806017" y="771806"/>
            <a:chExt cx="1481431" cy="1009190"/>
          </a:xfrm>
        </p:grpSpPr>
        <p:sp>
          <p:nvSpPr>
            <p:cNvPr id="34" name="Metin kutusu 33">
              <a:extLst>
                <a:ext uri="{FF2B5EF4-FFF2-40B4-BE49-F238E27FC236}">
                  <a16:creationId xmlns:a16="http://schemas.microsoft.com/office/drawing/2014/main" id="{190267D1-026D-4C10-B797-7134DDDC3C28}"/>
                </a:ext>
              </a:extLst>
            </p:cNvPr>
            <p:cNvSpPr txBox="1"/>
            <p:nvPr/>
          </p:nvSpPr>
          <p:spPr>
            <a:xfrm>
              <a:off x="4806017" y="1501462"/>
              <a:ext cx="1481431" cy="279534"/>
            </a:xfrm>
            <a:prstGeom prst="rect">
              <a:avLst/>
            </a:prstGeom>
            <a:noFill/>
          </p:spPr>
          <p:txBody>
            <a:bodyPr wrap="square" rtlCol="0">
              <a:spAutoFit/>
            </a:bodyPr>
            <a:lstStyle/>
            <a:p>
              <a:pPr algn="ctr"/>
              <a:r>
                <a:rPr lang="tr-TR" sz="1400" b="1" dirty="0"/>
                <a:t>Onkoloji Merkezi</a:t>
              </a:r>
            </a:p>
          </p:txBody>
        </p:sp>
        <p:pic>
          <p:nvPicPr>
            <p:cNvPr id="3082" name="Picture 10" descr="Başkent Üniversitesi Ankara Hastanesi - BNT Morgue Products and Stainless  Steel">
              <a:extLst>
                <a:ext uri="{FF2B5EF4-FFF2-40B4-BE49-F238E27FC236}">
                  <a16:creationId xmlns:a16="http://schemas.microsoft.com/office/drawing/2014/main" id="{1D0D87BF-FEA2-45A1-8AEB-A5B06BA70A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5939" y="771806"/>
              <a:ext cx="1241586" cy="764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up 39">
            <a:extLst>
              <a:ext uri="{FF2B5EF4-FFF2-40B4-BE49-F238E27FC236}">
                <a16:creationId xmlns:a16="http://schemas.microsoft.com/office/drawing/2014/main" id="{40FAFAB3-6DFF-4663-A058-C60203B8BB28}"/>
              </a:ext>
            </a:extLst>
          </p:cNvPr>
          <p:cNvGrpSpPr/>
          <p:nvPr/>
        </p:nvGrpSpPr>
        <p:grpSpPr>
          <a:xfrm>
            <a:off x="861715" y="4734856"/>
            <a:ext cx="1420897" cy="817183"/>
            <a:chOff x="327624" y="3105303"/>
            <a:chExt cx="1417013" cy="985828"/>
          </a:xfrm>
        </p:grpSpPr>
        <p:pic>
          <p:nvPicPr>
            <p:cNvPr id="28" name="Resim 27">
              <a:extLst>
                <a:ext uri="{FF2B5EF4-FFF2-40B4-BE49-F238E27FC236}">
                  <a16:creationId xmlns:a16="http://schemas.microsoft.com/office/drawing/2014/main" id="{00429B58-725C-4CBD-AFD1-4DB01928E34F}"/>
                </a:ext>
              </a:extLst>
            </p:cNvPr>
            <p:cNvPicPr>
              <a:picLocks noChangeAspect="1"/>
            </p:cNvPicPr>
            <p:nvPr/>
          </p:nvPicPr>
          <p:blipFill>
            <a:blip r:embed="rId7"/>
            <a:stretch>
              <a:fillRect/>
            </a:stretch>
          </p:blipFill>
          <p:spPr>
            <a:xfrm>
              <a:off x="431596" y="3105303"/>
              <a:ext cx="1176452" cy="690776"/>
            </a:xfrm>
            <a:prstGeom prst="rect">
              <a:avLst/>
            </a:prstGeom>
          </p:spPr>
        </p:pic>
        <p:sp>
          <p:nvSpPr>
            <p:cNvPr id="31" name="Metin kutusu 30">
              <a:extLst>
                <a:ext uri="{FF2B5EF4-FFF2-40B4-BE49-F238E27FC236}">
                  <a16:creationId xmlns:a16="http://schemas.microsoft.com/office/drawing/2014/main" id="{BBEED803-F901-4D6B-AEDC-E294418B2148}"/>
                </a:ext>
              </a:extLst>
            </p:cNvPr>
            <p:cNvSpPr txBox="1"/>
            <p:nvPr/>
          </p:nvSpPr>
          <p:spPr>
            <a:xfrm>
              <a:off x="327624" y="3719837"/>
              <a:ext cx="1417013" cy="371294"/>
            </a:xfrm>
            <a:prstGeom prst="rect">
              <a:avLst/>
            </a:prstGeom>
            <a:noFill/>
          </p:spPr>
          <p:txBody>
            <a:bodyPr wrap="square" rtlCol="0">
              <a:spAutoFit/>
            </a:bodyPr>
            <a:lstStyle/>
            <a:p>
              <a:r>
                <a:rPr lang="tr-TR" sz="1400" b="1" dirty="0"/>
                <a:t>İlk-Orta Öğretim</a:t>
              </a:r>
            </a:p>
          </p:txBody>
        </p:sp>
      </p:grpSp>
      <p:grpSp>
        <p:nvGrpSpPr>
          <p:cNvPr id="42" name="Grup 41">
            <a:extLst>
              <a:ext uri="{FF2B5EF4-FFF2-40B4-BE49-F238E27FC236}">
                <a16:creationId xmlns:a16="http://schemas.microsoft.com/office/drawing/2014/main" id="{9F9D190F-037A-4A7F-B7FC-7AC034AAF54C}"/>
              </a:ext>
            </a:extLst>
          </p:cNvPr>
          <p:cNvGrpSpPr/>
          <p:nvPr/>
        </p:nvGrpSpPr>
        <p:grpSpPr>
          <a:xfrm>
            <a:off x="2975720" y="4695003"/>
            <a:ext cx="874497" cy="681731"/>
            <a:chOff x="618086" y="2823451"/>
            <a:chExt cx="986209" cy="913326"/>
          </a:xfrm>
        </p:grpSpPr>
        <p:pic>
          <p:nvPicPr>
            <p:cNvPr id="1026" name="Picture 2" descr="Radyo Başkent 104.2">
              <a:extLst>
                <a:ext uri="{FF2B5EF4-FFF2-40B4-BE49-F238E27FC236}">
                  <a16:creationId xmlns:a16="http://schemas.microsoft.com/office/drawing/2014/main" id="{ADE1A071-0B2B-4004-81D7-423F319DAC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105" y="2823451"/>
              <a:ext cx="736998" cy="665149"/>
            </a:xfrm>
            <a:prstGeom prst="rect">
              <a:avLst/>
            </a:prstGeom>
            <a:noFill/>
            <a:extLst>
              <a:ext uri="{909E8E84-426E-40DD-AFC4-6F175D3DCCD1}">
                <a14:hiddenFill xmlns:a14="http://schemas.microsoft.com/office/drawing/2010/main">
                  <a:solidFill>
                    <a:srgbClr val="FFFFFF"/>
                  </a:solidFill>
                </a14:hiddenFill>
              </a:ext>
            </a:extLst>
          </p:spPr>
        </p:pic>
        <p:sp>
          <p:nvSpPr>
            <p:cNvPr id="41" name="Metin kutusu 40">
              <a:extLst>
                <a:ext uri="{FF2B5EF4-FFF2-40B4-BE49-F238E27FC236}">
                  <a16:creationId xmlns:a16="http://schemas.microsoft.com/office/drawing/2014/main" id="{8FFFD117-D836-422A-829E-4BA925A6EE8C}"/>
                </a:ext>
              </a:extLst>
            </p:cNvPr>
            <p:cNvSpPr txBox="1"/>
            <p:nvPr/>
          </p:nvSpPr>
          <p:spPr>
            <a:xfrm>
              <a:off x="618086" y="3429000"/>
              <a:ext cx="986209" cy="307777"/>
            </a:xfrm>
            <a:prstGeom prst="rect">
              <a:avLst/>
            </a:prstGeom>
            <a:noFill/>
          </p:spPr>
          <p:txBody>
            <a:bodyPr wrap="square" rtlCol="0">
              <a:spAutoFit/>
            </a:bodyPr>
            <a:lstStyle/>
            <a:p>
              <a:pPr algn="ctr"/>
              <a:r>
                <a:rPr lang="tr-TR" sz="1400" b="1" dirty="0"/>
                <a:t>Medya</a:t>
              </a:r>
              <a:endParaRPr lang="tr-TR" b="1" dirty="0"/>
            </a:p>
          </p:txBody>
        </p:sp>
      </p:grpSp>
      <p:grpSp>
        <p:nvGrpSpPr>
          <p:cNvPr id="44" name="Grup 43">
            <a:extLst>
              <a:ext uri="{FF2B5EF4-FFF2-40B4-BE49-F238E27FC236}">
                <a16:creationId xmlns:a16="http://schemas.microsoft.com/office/drawing/2014/main" id="{6C57EE05-C5B4-492C-8B7C-95522649E533}"/>
              </a:ext>
            </a:extLst>
          </p:cNvPr>
          <p:cNvGrpSpPr/>
          <p:nvPr/>
        </p:nvGrpSpPr>
        <p:grpSpPr>
          <a:xfrm>
            <a:off x="4987394" y="4734856"/>
            <a:ext cx="817620" cy="687464"/>
            <a:chOff x="593491" y="2033389"/>
            <a:chExt cx="923925" cy="933407"/>
          </a:xfrm>
        </p:grpSpPr>
        <p:sp>
          <p:nvSpPr>
            <p:cNvPr id="53" name="Metin kutusu 52">
              <a:extLst>
                <a:ext uri="{FF2B5EF4-FFF2-40B4-BE49-F238E27FC236}">
                  <a16:creationId xmlns:a16="http://schemas.microsoft.com/office/drawing/2014/main" id="{292DFBE1-8D81-43BB-B24A-C1E0DDD67AC7}"/>
                </a:ext>
              </a:extLst>
            </p:cNvPr>
            <p:cNvSpPr txBox="1"/>
            <p:nvPr/>
          </p:nvSpPr>
          <p:spPr>
            <a:xfrm>
              <a:off x="642100" y="2659019"/>
              <a:ext cx="874497" cy="307777"/>
            </a:xfrm>
            <a:prstGeom prst="rect">
              <a:avLst/>
            </a:prstGeom>
            <a:noFill/>
          </p:spPr>
          <p:txBody>
            <a:bodyPr wrap="square" rtlCol="0">
              <a:spAutoFit/>
            </a:bodyPr>
            <a:lstStyle/>
            <a:p>
              <a:pPr algn="ctr"/>
              <a:r>
                <a:rPr lang="tr-TR" sz="1400" b="1" dirty="0"/>
                <a:t>Tekstil</a:t>
              </a:r>
              <a:endParaRPr lang="tr-TR" b="1" dirty="0"/>
            </a:p>
          </p:txBody>
        </p:sp>
        <p:pic>
          <p:nvPicPr>
            <p:cNvPr id="43" name="Picture 4">
              <a:extLst>
                <a:ext uri="{FF2B5EF4-FFF2-40B4-BE49-F238E27FC236}">
                  <a16:creationId xmlns:a16="http://schemas.microsoft.com/office/drawing/2014/main" id="{1E022352-74C1-4C00-AE17-DC688B65F5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491" y="2033389"/>
              <a:ext cx="923925" cy="657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up 46">
            <a:extLst>
              <a:ext uri="{FF2B5EF4-FFF2-40B4-BE49-F238E27FC236}">
                <a16:creationId xmlns:a16="http://schemas.microsoft.com/office/drawing/2014/main" id="{0B72C881-7983-421D-9047-EA2B734374A6}"/>
              </a:ext>
            </a:extLst>
          </p:cNvPr>
          <p:cNvGrpSpPr/>
          <p:nvPr/>
        </p:nvGrpSpPr>
        <p:grpSpPr>
          <a:xfrm>
            <a:off x="965972" y="5862064"/>
            <a:ext cx="856260" cy="884866"/>
            <a:chOff x="874308" y="2323460"/>
            <a:chExt cx="804544" cy="1003790"/>
          </a:xfrm>
        </p:grpSpPr>
        <p:pic>
          <p:nvPicPr>
            <p:cNvPr id="45" name="Resim 44">
              <a:extLst>
                <a:ext uri="{FF2B5EF4-FFF2-40B4-BE49-F238E27FC236}">
                  <a16:creationId xmlns:a16="http://schemas.microsoft.com/office/drawing/2014/main" id="{39603F70-77DE-4B1D-99DC-A432452B8215}"/>
                </a:ext>
              </a:extLst>
            </p:cNvPr>
            <p:cNvPicPr>
              <a:picLocks noChangeAspect="1"/>
            </p:cNvPicPr>
            <p:nvPr/>
          </p:nvPicPr>
          <p:blipFill>
            <a:blip r:embed="rId10"/>
            <a:stretch>
              <a:fillRect/>
            </a:stretch>
          </p:blipFill>
          <p:spPr>
            <a:xfrm>
              <a:off x="874308" y="2323460"/>
              <a:ext cx="743548" cy="743548"/>
            </a:xfrm>
            <a:prstGeom prst="rect">
              <a:avLst/>
            </a:prstGeom>
          </p:spPr>
        </p:pic>
        <p:sp>
          <p:nvSpPr>
            <p:cNvPr id="46" name="Metin kutusu 45">
              <a:extLst>
                <a:ext uri="{FF2B5EF4-FFF2-40B4-BE49-F238E27FC236}">
                  <a16:creationId xmlns:a16="http://schemas.microsoft.com/office/drawing/2014/main" id="{EE59E8E7-1C0B-4ECF-8100-A0D67F99634A}"/>
                </a:ext>
              </a:extLst>
            </p:cNvPr>
            <p:cNvSpPr txBox="1"/>
            <p:nvPr/>
          </p:nvSpPr>
          <p:spPr>
            <a:xfrm>
              <a:off x="877495" y="2978108"/>
              <a:ext cx="801357" cy="349142"/>
            </a:xfrm>
            <a:prstGeom prst="rect">
              <a:avLst/>
            </a:prstGeom>
            <a:noFill/>
          </p:spPr>
          <p:txBody>
            <a:bodyPr wrap="square" rtlCol="0">
              <a:spAutoFit/>
            </a:bodyPr>
            <a:lstStyle/>
            <a:p>
              <a:r>
                <a:rPr lang="tr-TR" sz="1400" b="1" dirty="0"/>
                <a:t>Otel/SPA</a:t>
              </a:r>
              <a:endParaRPr lang="tr-TR" b="1" dirty="0"/>
            </a:p>
          </p:txBody>
        </p:sp>
      </p:grpSp>
      <p:grpSp>
        <p:nvGrpSpPr>
          <p:cNvPr id="55" name="Grup 54">
            <a:extLst>
              <a:ext uri="{FF2B5EF4-FFF2-40B4-BE49-F238E27FC236}">
                <a16:creationId xmlns:a16="http://schemas.microsoft.com/office/drawing/2014/main" id="{DAC6EC5E-57B4-43F7-9BA3-4A0440C7553B}"/>
              </a:ext>
            </a:extLst>
          </p:cNvPr>
          <p:cNvGrpSpPr/>
          <p:nvPr/>
        </p:nvGrpSpPr>
        <p:grpSpPr>
          <a:xfrm>
            <a:off x="2888605" y="5919962"/>
            <a:ext cx="1048725" cy="858413"/>
            <a:chOff x="699796" y="2418273"/>
            <a:chExt cx="1048725" cy="1006554"/>
          </a:xfrm>
        </p:grpSpPr>
        <p:pic>
          <p:nvPicPr>
            <p:cNvPr id="50" name="Resim 49">
              <a:extLst>
                <a:ext uri="{FF2B5EF4-FFF2-40B4-BE49-F238E27FC236}">
                  <a16:creationId xmlns:a16="http://schemas.microsoft.com/office/drawing/2014/main" id="{6F301DC0-6054-42E0-ABF6-A56B9CF0293E}"/>
                </a:ext>
              </a:extLst>
            </p:cNvPr>
            <p:cNvPicPr>
              <a:picLocks noChangeAspect="1"/>
            </p:cNvPicPr>
            <p:nvPr/>
          </p:nvPicPr>
          <p:blipFill>
            <a:blip r:embed="rId11"/>
            <a:stretch>
              <a:fillRect/>
            </a:stretch>
          </p:blipFill>
          <p:spPr>
            <a:xfrm>
              <a:off x="699796" y="2418273"/>
              <a:ext cx="1009396" cy="743394"/>
            </a:xfrm>
            <a:prstGeom prst="rect">
              <a:avLst/>
            </a:prstGeom>
          </p:spPr>
        </p:pic>
        <p:sp>
          <p:nvSpPr>
            <p:cNvPr id="54" name="Metin kutusu 53">
              <a:extLst>
                <a:ext uri="{FF2B5EF4-FFF2-40B4-BE49-F238E27FC236}">
                  <a16:creationId xmlns:a16="http://schemas.microsoft.com/office/drawing/2014/main" id="{0AF8FB55-4E75-46F0-9D15-A638B62D89B4}"/>
                </a:ext>
              </a:extLst>
            </p:cNvPr>
            <p:cNvSpPr txBox="1"/>
            <p:nvPr/>
          </p:nvSpPr>
          <p:spPr>
            <a:xfrm>
              <a:off x="699796" y="3117050"/>
              <a:ext cx="1048725" cy="307777"/>
            </a:xfrm>
            <a:prstGeom prst="rect">
              <a:avLst/>
            </a:prstGeom>
            <a:noFill/>
          </p:spPr>
          <p:txBody>
            <a:bodyPr wrap="square" rtlCol="0">
              <a:spAutoFit/>
            </a:bodyPr>
            <a:lstStyle/>
            <a:p>
              <a:pPr algn="ctr"/>
              <a:r>
                <a:rPr lang="tr-TR" sz="1400" b="1" dirty="0"/>
                <a:t>Gıda</a:t>
              </a:r>
              <a:endParaRPr lang="tr-TR" b="1" dirty="0"/>
            </a:p>
          </p:txBody>
        </p:sp>
      </p:grpSp>
      <p:grpSp>
        <p:nvGrpSpPr>
          <p:cNvPr id="58" name="Grup 57">
            <a:extLst>
              <a:ext uri="{FF2B5EF4-FFF2-40B4-BE49-F238E27FC236}">
                <a16:creationId xmlns:a16="http://schemas.microsoft.com/office/drawing/2014/main" id="{4FB1F5B0-3A84-4A9A-9D41-7414FAB4CA9D}"/>
              </a:ext>
            </a:extLst>
          </p:cNvPr>
          <p:cNvGrpSpPr/>
          <p:nvPr/>
        </p:nvGrpSpPr>
        <p:grpSpPr>
          <a:xfrm>
            <a:off x="4641801" y="6012227"/>
            <a:ext cx="1308459" cy="705779"/>
            <a:chOff x="1030100" y="1875923"/>
            <a:chExt cx="1308459" cy="705779"/>
          </a:xfrm>
        </p:grpSpPr>
        <p:pic>
          <p:nvPicPr>
            <p:cNvPr id="56" name="Resim 55">
              <a:extLst>
                <a:ext uri="{FF2B5EF4-FFF2-40B4-BE49-F238E27FC236}">
                  <a16:creationId xmlns:a16="http://schemas.microsoft.com/office/drawing/2014/main" id="{B2D9C61C-6897-4CF8-A569-4E61D524AC56}"/>
                </a:ext>
              </a:extLst>
            </p:cNvPr>
            <p:cNvPicPr>
              <a:picLocks noChangeAspect="1"/>
            </p:cNvPicPr>
            <p:nvPr/>
          </p:nvPicPr>
          <p:blipFill>
            <a:blip r:embed="rId12"/>
            <a:stretch>
              <a:fillRect/>
            </a:stretch>
          </p:blipFill>
          <p:spPr>
            <a:xfrm>
              <a:off x="1194567" y="1875923"/>
              <a:ext cx="1143992" cy="613930"/>
            </a:xfrm>
            <a:prstGeom prst="rect">
              <a:avLst/>
            </a:prstGeom>
          </p:spPr>
        </p:pic>
        <p:sp>
          <p:nvSpPr>
            <p:cNvPr id="57" name="Metin kutusu 56">
              <a:extLst>
                <a:ext uri="{FF2B5EF4-FFF2-40B4-BE49-F238E27FC236}">
                  <a16:creationId xmlns:a16="http://schemas.microsoft.com/office/drawing/2014/main" id="{676F4886-5360-44B7-B267-19AE79489230}"/>
                </a:ext>
              </a:extLst>
            </p:cNvPr>
            <p:cNvSpPr txBox="1"/>
            <p:nvPr/>
          </p:nvSpPr>
          <p:spPr>
            <a:xfrm>
              <a:off x="1030100" y="2273925"/>
              <a:ext cx="1143992" cy="307777"/>
            </a:xfrm>
            <a:prstGeom prst="rect">
              <a:avLst/>
            </a:prstGeom>
            <a:noFill/>
          </p:spPr>
          <p:txBody>
            <a:bodyPr wrap="square" rtlCol="0">
              <a:spAutoFit/>
            </a:bodyPr>
            <a:lstStyle/>
            <a:p>
              <a:pPr algn="ctr"/>
              <a:r>
                <a:rPr lang="tr-TR" sz="1400" b="1" dirty="0"/>
                <a:t>Turizm</a:t>
              </a:r>
              <a:endParaRPr lang="tr-TR" b="1" dirty="0"/>
            </a:p>
          </p:txBody>
        </p:sp>
      </p:grpSp>
      <p:pic>
        <p:nvPicPr>
          <p:cNvPr id="59" name="Resim 58">
            <a:extLst>
              <a:ext uri="{FF2B5EF4-FFF2-40B4-BE49-F238E27FC236}">
                <a16:creationId xmlns:a16="http://schemas.microsoft.com/office/drawing/2014/main" id="{86FE0BE0-11D6-4865-A640-829F5B39A5A2}"/>
              </a:ext>
            </a:extLst>
          </p:cNvPr>
          <p:cNvPicPr>
            <a:picLocks noChangeAspect="1"/>
          </p:cNvPicPr>
          <p:nvPr/>
        </p:nvPicPr>
        <p:blipFill>
          <a:blip r:embed="rId13"/>
          <a:stretch>
            <a:fillRect/>
          </a:stretch>
        </p:blipFill>
        <p:spPr>
          <a:xfrm>
            <a:off x="6858232" y="4567987"/>
            <a:ext cx="2445163" cy="1352550"/>
          </a:xfrm>
          <a:prstGeom prst="rect">
            <a:avLst/>
          </a:prstGeom>
        </p:spPr>
      </p:pic>
      <p:sp>
        <p:nvSpPr>
          <p:cNvPr id="60" name="Metin kutusu 59">
            <a:extLst>
              <a:ext uri="{FF2B5EF4-FFF2-40B4-BE49-F238E27FC236}">
                <a16:creationId xmlns:a16="http://schemas.microsoft.com/office/drawing/2014/main" id="{89B0712A-04A3-4BF0-8039-FA63F7E34A91}"/>
              </a:ext>
            </a:extLst>
          </p:cNvPr>
          <p:cNvSpPr txBox="1"/>
          <p:nvPr/>
        </p:nvSpPr>
        <p:spPr>
          <a:xfrm>
            <a:off x="6901572" y="6012227"/>
            <a:ext cx="2401823" cy="338554"/>
          </a:xfrm>
          <a:prstGeom prst="rect">
            <a:avLst/>
          </a:prstGeom>
          <a:noFill/>
        </p:spPr>
        <p:txBody>
          <a:bodyPr wrap="square" rtlCol="0">
            <a:spAutoFit/>
          </a:bodyPr>
          <a:lstStyle/>
          <a:p>
            <a:pPr algn="ctr"/>
            <a:r>
              <a:rPr lang="tr-TR" sz="1600" b="1" dirty="0"/>
              <a:t>Başkent Üniversitesi</a:t>
            </a:r>
            <a:endParaRPr lang="tr-TR" b="1" dirty="0"/>
          </a:p>
        </p:txBody>
      </p:sp>
      <p:sp>
        <p:nvSpPr>
          <p:cNvPr id="69" name="Metin kutusu 68">
            <a:extLst>
              <a:ext uri="{FF2B5EF4-FFF2-40B4-BE49-F238E27FC236}">
                <a16:creationId xmlns:a16="http://schemas.microsoft.com/office/drawing/2014/main" id="{90F52C91-B0F4-46B6-80B4-8C320418CCE5}"/>
              </a:ext>
            </a:extLst>
          </p:cNvPr>
          <p:cNvSpPr txBox="1"/>
          <p:nvPr/>
        </p:nvSpPr>
        <p:spPr>
          <a:xfrm>
            <a:off x="4806268" y="5601661"/>
            <a:ext cx="1587178" cy="307777"/>
          </a:xfrm>
          <a:prstGeom prst="rect">
            <a:avLst/>
          </a:prstGeom>
          <a:noFill/>
        </p:spPr>
        <p:txBody>
          <a:bodyPr wrap="square" rtlCol="0">
            <a:spAutoFit/>
          </a:bodyPr>
          <a:lstStyle/>
          <a:p>
            <a:r>
              <a:rPr lang="tr-TR" sz="1400" b="1" i="1" dirty="0"/>
              <a:t>Genel Çevre</a:t>
            </a:r>
          </a:p>
        </p:txBody>
      </p:sp>
      <p:cxnSp>
        <p:nvCxnSpPr>
          <p:cNvPr id="66" name="Düz Ok Bağlayıcısı 65">
            <a:extLst>
              <a:ext uri="{FF2B5EF4-FFF2-40B4-BE49-F238E27FC236}">
                <a16:creationId xmlns:a16="http://schemas.microsoft.com/office/drawing/2014/main" id="{72E01ACD-C942-4AAC-97D3-6CE804AA3C10}"/>
              </a:ext>
            </a:extLst>
          </p:cNvPr>
          <p:cNvCxnSpPr>
            <a:cxnSpLocks/>
          </p:cNvCxnSpPr>
          <p:nvPr/>
        </p:nvCxnSpPr>
        <p:spPr>
          <a:xfrm>
            <a:off x="5990746" y="2949230"/>
            <a:ext cx="11710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Düz Ok Bağlayıcısı 67">
            <a:extLst>
              <a:ext uri="{FF2B5EF4-FFF2-40B4-BE49-F238E27FC236}">
                <a16:creationId xmlns:a16="http://schemas.microsoft.com/office/drawing/2014/main" id="{2AF57459-997D-4807-A089-A1960BB41C0B}"/>
              </a:ext>
            </a:extLst>
          </p:cNvPr>
          <p:cNvCxnSpPr>
            <a:cxnSpLocks/>
            <a:stCxn id="4" idx="1"/>
            <a:endCxn id="3078" idx="3"/>
          </p:cNvCxnSpPr>
          <p:nvPr/>
        </p:nvCxnSpPr>
        <p:spPr>
          <a:xfrm flipH="1">
            <a:off x="3813869" y="2951766"/>
            <a:ext cx="944261" cy="21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Düz Ok Bağlayıcısı 82">
            <a:extLst>
              <a:ext uri="{FF2B5EF4-FFF2-40B4-BE49-F238E27FC236}">
                <a16:creationId xmlns:a16="http://schemas.microsoft.com/office/drawing/2014/main" id="{0FB8C4BC-83CA-411C-B362-15E8C3B2F6E0}"/>
              </a:ext>
            </a:extLst>
          </p:cNvPr>
          <p:cNvCxnSpPr>
            <a:stCxn id="4" idx="0"/>
            <a:endCxn id="34" idx="2"/>
          </p:cNvCxnSpPr>
          <p:nvPr/>
        </p:nvCxnSpPr>
        <p:spPr>
          <a:xfrm flipH="1" flipV="1">
            <a:off x="4241890" y="1631580"/>
            <a:ext cx="1132548" cy="921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Düz Ok Bağlayıcısı 84">
            <a:extLst>
              <a:ext uri="{FF2B5EF4-FFF2-40B4-BE49-F238E27FC236}">
                <a16:creationId xmlns:a16="http://schemas.microsoft.com/office/drawing/2014/main" id="{ACFDF295-BCCB-43B9-9D75-0463E9131C57}"/>
              </a:ext>
            </a:extLst>
          </p:cNvPr>
          <p:cNvCxnSpPr>
            <a:stCxn id="32" idx="1"/>
            <a:endCxn id="33" idx="3"/>
          </p:cNvCxnSpPr>
          <p:nvPr/>
        </p:nvCxnSpPr>
        <p:spPr>
          <a:xfrm flipH="1">
            <a:off x="9740539" y="3268387"/>
            <a:ext cx="1" cy="154925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 name="Rectangle: Rounded Corners 5">
            <a:extLst>
              <a:ext uri="{FF2B5EF4-FFF2-40B4-BE49-F238E27FC236}">
                <a16:creationId xmlns:a16="http://schemas.microsoft.com/office/drawing/2014/main" id="{75259085-92A2-CE33-E08A-297F66BD8935}"/>
              </a:ext>
            </a:extLst>
          </p:cNvPr>
          <p:cNvSpPr/>
          <p:nvPr/>
        </p:nvSpPr>
        <p:spPr>
          <a:xfrm>
            <a:off x="184575" y="25024"/>
            <a:ext cx="3316599"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çeşitlendirme </a:t>
            </a:r>
          </a:p>
          <a:p>
            <a:r>
              <a:rPr lang="tr-TR" sz="2000" b="1" dirty="0">
                <a:solidFill>
                  <a:schemeClr val="bg1"/>
                </a:solidFill>
                <a:latin typeface="+mj-lt"/>
              </a:rPr>
              <a:t>                stratejisi örneği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E464D4AD-0105-B2E4-CB10-2B786EEBFB6F}"/>
              </a:ext>
            </a:extLst>
          </p:cNvPr>
          <p:cNvSpPr/>
          <p:nvPr/>
        </p:nvSpPr>
        <p:spPr>
          <a:xfrm>
            <a:off x="184575" y="-21806"/>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0359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a:extLst>
              <a:ext uri="{FF2B5EF4-FFF2-40B4-BE49-F238E27FC236}">
                <a16:creationId xmlns:a16="http://schemas.microsoft.com/office/drawing/2014/main" id="{B3028ECC-56D1-4B72-878D-0318338155E1}"/>
              </a:ext>
            </a:extLst>
          </p:cNvPr>
          <p:cNvGrpSpPr/>
          <p:nvPr/>
        </p:nvGrpSpPr>
        <p:grpSpPr>
          <a:xfrm>
            <a:off x="2526145" y="1706940"/>
            <a:ext cx="2922155" cy="833306"/>
            <a:chOff x="1065068" y="2480123"/>
            <a:chExt cx="2922155" cy="833306"/>
          </a:xfrm>
        </p:grpSpPr>
        <p:pic>
          <p:nvPicPr>
            <p:cNvPr id="1028" name="Picture 4">
              <a:extLst>
                <a:ext uri="{FF2B5EF4-FFF2-40B4-BE49-F238E27FC236}">
                  <a16:creationId xmlns:a16="http://schemas.microsoft.com/office/drawing/2014/main" id="{2C28E3F3-472B-4D26-A674-A54428B2F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723" y="2480123"/>
              <a:ext cx="2857500"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EB5645A-844B-49EC-B6A5-FD3E7F127D3B}"/>
                </a:ext>
              </a:extLst>
            </p:cNvPr>
            <p:cNvSpPr txBox="1"/>
            <p:nvPr/>
          </p:nvSpPr>
          <p:spPr>
            <a:xfrm>
              <a:off x="1065068" y="3005652"/>
              <a:ext cx="1428750" cy="307777"/>
            </a:xfrm>
            <a:prstGeom prst="rect">
              <a:avLst/>
            </a:prstGeom>
            <a:noFill/>
          </p:spPr>
          <p:txBody>
            <a:bodyPr wrap="square" rtlCol="0">
              <a:spAutoFit/>
            </a:bodyPr>
            <a:lstStyle/>
            <a:p>
              <a:pPr algn="r"/>
              <a:r>
                <a:rPr lang="tr-TR" sz="1400" b="1" dirty="0">
                  <a:solidFill>
                    <a:schemeClr val="accent5">
                      <a:lumMod val="50000"/>
                    </a:schemeClr>
                  </a:solidFill>
                </a:rPr>
                <a:t>Kök Hücre Lab.</a:t>
              </a:r>
            </a:p>
          </p:txBody>
        </p:sp>
      </p:grpSp>
      <p:grpSp>
        <p:nvGrpSpPr>
          <p:cNvPr id="7" name="Grup 6">
            <a:extLst>
              <a:ext uri="{FF2B5EF4-FFF2-40B4-BE49-F238E27FC236}">
                <a16:creationId xmlns:a16="http://schemas.microsoft.com/office/drawing/2014/main" id="{43CC9D51-5ED3-48BE-A2F1-77A0036AF02F}"/>
              </a:ext>
            </a:extLst>
          </p:cNvPr>
          <p:cNvGrpSpPr/>
          <p:nvPr/>
        </p:nvGrpSpPr>
        <p:grpSpPr>
          <a:xfrm>
            <a:off x="340297" y="5180450"/>
            <a:ext cx="2819984" cy="906529"/>
            <a:chOff x="350981" y="5308600"/>
            <a:chExt cx="3072823" cy="906529"/>
          </a:xfrm>
        </p:grpSpPr>
        <p:pic>
          <p:nvPicPr>
            <p:cNvPr id="1026" name="Picture 2">
              <a:extLst>
                <a:ext uri="{FF2B5EF4-FFF2-40B4-BE49-F238E27FC236}">
                  <a16:creationId xmlns:a16="http://schemas.microsoft.com/office/drawing/2014/main" id="{BA00633D-F955-417E-A12C-EE00BF4D7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04" y="5308600"/>
              <a:ext cx="2857500"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67E9F67-1133-4933-A42E-5CCB1D9C9E3D}"/>
                </a:ext>
              </a:extLst>
            </p:cNvPr>
            <p:cNvSpPr txBox="1"/>
            <p:nvPr/>
          </p:nvSpPr>
          <p:spPr>
            <a:xfrm>
              <a:off x="350981" y="5691909"/>
              <a:ext cx="1133763" cy="523220"/>
            </a:xfrm>
            <a:prstGeom prst="rect">
              <a:avLst/>
            </a:prstGeom>
            <a:noFill/>
          </p:spPr>
          <p:txBody>
            <a:bodyPr wrap="square" rtlCol="0">
              <a:spAutoFit/>
            </a:bodyPr>
            <a:lstStyle/>
            <a:p>
              <a:pPr algn="r"/>
              <a:r>
                <a:rPr lang="tr-TR" sz="1400" b="1" dirty="0">
                  <a:solidFill>
                    <a:schemeClr val="accent5">
                      <a:lumMod val="50000"/>
                    </a:schemeClr>
                  </a:solidFill>
                </a:rPr>
                <a:t>Özel Gıda  Kontrol Lab</a:t>
              </a:r>
            </a:p>
          </p:txBody>
        </p:sp>
      </p:grpSp>
      <p:pic>
        <p:nvPicPr>
          <p:cNvPr id="1030" name="Picture 6">
            <a:extLst>
              <a:ext uri="{FF2B5EF4-FFF2-40B4-BE49-F238E27FC236}">
                <a16:creationId xmlns:a16="http://schemas.microsoft.com/office/drawing/2014/main" id="{F34E1A38-CAE6-4F56-AE9D-BF3A73CAC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409" y="3502726"/>
            <a:ext cx="2076223" cy="7497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 9">
            <a:extLst>
              <a:ext uri="{FF2B5EF4-FFF2-40B4-BE49-F238E27FC236}">
                <a16:creationId xmlns:a16="http://schemas.microsoft.com/office/drawing/2014/main" id="{CD74B032-3A79-4ADA-8060-6DC08B237655}"/>
              </a:ext>
            </a:extLst>
          </p:cNvPr>
          <p:cNvGrpSpPr/>
          <p:nvPr/>
        </p:nvGrpSpPr>
        <p:grpSpPr>
          <a:xfrm>
            <a:off x="5998853" y="1762465"/>
            <a:ext cx="2857500" cy="868452"/>
            <a:chOff x="4445577" y="1761849"/>
            <a:chExt cx="2857500" cy="868452"/>
          </a:xfrm>
        </p:grpSpPr>
        <p:pic>
          <p:nvPicPr>
            <p:cNvPr id="1032" name="Picture 8">
              <a:extLst>
                <a:ext uri="{FF2B5EF4-FFF2-40B4-BE49-F238E27FC236}">
                  <a16:creationId xmlns:a16="http://schemas.microsoft.com/office/drawing/2014/main" id="{4C6A98F7-8801-4FFC-A1E4-04D1E2EBEF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577" y="1761849"/>
              <a:ext cx="2857500"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a:extLst>
                <a:ext uri="{FF2B5EF4-FFF2-40B4-BE49-F238E27FC236}">
                  <a16:creationId xmlns:a16="http://schemas.microsoft.com/office/drawing/2014/main" id="{816E7C28-3D05-4E30-B0AE-B20DB6DC66C9}"/>
                </a:ext>
              </a:extLst>
            </p:cNvPr>
            <p:cNvSpPr txBox="1"/>
            <p:nvPr/>
          </p:nvSpPr>
          <p:spPr>
            <a:xfrm>
              <a:off x="4507715" y="2107081"/>
              <a:ext cx="1133763" cy="523220"/>
            </a:xfrm>
            <a:prstGeom prst="rect">
              <a:avLst/>
            </a:prstGeom>
            <a:noFill/>
          </p:spPr>
          <p:txBody>
            <a:bodyPr wrap="square" rtlCol="0">
              <a:spAutoFit/>
            </a:bodyPr>
            <a:lstStyle/>
            <a:p>
              <a:pPr algn="r"/>
              <a:r>
                <a:rPr lang="tr-TR" sz="1400" b="1" dirty="0">
                  <a:solidFill>
                    <a:schemeClr val="accent5">
                      <a:lumMod val="50000"/>
                    </a:schemeClr>
                  </a:solidFill>
                </a:rPr>
                <a:t>İleri Lab. Analizleri</a:t>
              </a:r>
            </a:p>
          </p:txBody>
        </p:sp>
      </p:grpSp>
      <p:grpSp>
        <p:nvGrpSpPr>
          <p:cNvPr id="3" name="Grup 2">
            <a:extLst>
              <a:ext uri="{FF2B5EF4-FFF2-40B4-BE49-F238E27FC236}">
                <a16:creationId xmlns:a16="http://schemas.microsoft.com/office/drawing/2014/main" id="{864FC5FF-0962-41EA-A655-BABADCB66FC3}"/>
              </a:ext>
            </a:extLst>
          </p:cNvPr>
          <p:cNvGrpSpPr/>
          <p:nvPr/>
        </p:nvGrpSpPr>
        <p:grpSpPr>
          <a:xfrm>
            <a:off x="7552765" y="3452353"/>
            <a:ext cx="2160402" cy="865402"/>
            <a:chOff x="7636740" y="2693437"/>
            <a:chExt cx="2117976" cy="679293"/>
          </a:xfrm>
        </p:grpSpPr>
        <p:pic>
          <p:nvPicPr>
            <p:cNvPr id="9" name="Resim 8">
              <a:extLst>
                <a:ext uri="{FF2B5EF4-FFF2-40B4-BE49-F238E27FC236}">
                  <a16:creationId xmlns:a16="http://schemas.microsoft.com/office/drawing/2014/main" id="{15670554-2D0C-4134-8A41-A98490C2ACA2}"/>
                </a:ext>
              </a:extLst>
            </p:cNvPr>
            <p:cNvPicPr>
              <a:picLocks noChangeAspect="1"/>
            </p:cNvPicPr>
            <p:nvPr/>
          </p:nvPicPr>
          <p:blipFill>
            <a:blip r:embed="rId6"/>
            <a:stretch>
              <a:fillRect/>
            </a:stretch>
          </p:blipFill>
          <p:spPr>
            <a:xfrm>
              <a:off x="8125941" y="2693437"/>
              <a:ext cx="1628775" cy="495300"/>
            </a:xfrm>
            <a:prstGeom prst="rect">
              <a:avLst/>
            </a:prstGeom>
          </p:spPr>
        </p:pic>
        <p:sp>
          <p:nvSpPr>
            <p:cNvPr id="15" name="Metin kutusu 14">
              <a:extLst>
                <a:ext uri="{FF2B5EF4-FFF2-40B4-BE49-F238E27FC236}">
                  <a16:creationId xmlns:a16="http://schemas.microsoft.com/office/drawing/2014/main" id="{7B64C02D-1F15-4191-B7C5-D6C98FF538DD}"/>
                </a:ext>
              </a:extLst>
            </p:cNvPr>
            <p:cNvSpPr txBox="1"/>
            <p:nvPr/>
          </p:nvSpPr>
          <p:spPr>
            <a:xfrm>
              <a:off x="7636740" y="2849510"/>
              <a:ext cx="1428750" cy="523220"/>
            </a:xfrm>
            <a:prstGeom prst="rect">
              <a:avLst/>
            </a:prstGeom>
            <a:noFill/>
          </p:spPr>
          <p:txBody>
            <a:bodyPr wrap="square" rtlCol="0">
              <a:spAutoFit/>
            </a:bodyPr>
            <a:lstStyle/>
            <a:p>
              <a:pPr algn="r"/>
              <a:r>
                <a:rPr lang="tr-TR" sz="1400" b="1" dirty="0">
                  <a:solidFill>
                    <a:schemeClr val="accent5">
                      <a:lumMod val="50000"/>
                    </a:schemeClr>
                  </a:solidFill>
                </a:rPr>
                <a:t>Evde Bakım</a:t>
              </a:r>
            </a:p>
            <a:p>
              <a:pPr algn="r"/>
              <a:r>
                <a:rPr lang="tr-TR" sz="1400" b="1" dirty="0">
                  <a:solidFill>
                    <a:schemeClr val="accent5">
                      <a:lumMod val="50000"/>
                    </a:schemeClr>
                  </a:solidFill>
                </a:rPr>
                <a:t>Hizmetleri</a:t>
              </a:r>
            </a:p>
          </p:txBody>
        </p:sp>
      </p:grpSp>
      <p:pic>
        <p:nvPicPr>
          <p:cNvPr id="1038" name="Picture 14" descr="logo">
            <a:extLst>
              <a:ext uri="{FF2B5EF4-FFF2-40B4-BE49-F238E27FC236}">
                <a16:creationId xmlns:a16="http://schemas.microsoft.com/office/drawing/2014/main" id="{1B0B1CD1-5E2F-4E23-96ED-116CDFC3F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278" y="5280238"/>
            <a:ext cx="172203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go">
            <a:extLst>
              <a:ext uri="{FF2B5EF4-FFF2-40B4-BE49-F238E27FC236}">
                <a16:creationId xmlns:a16="http://schemas.microsoft.com/office/drawing/2014/main" id="{3AEB17A1-8E0C-47C8-91B7-C4D0E40146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4310" y="5357864"/>
            <a:ext cx="1714500" cy="70411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5BD4C1AB-5653-4548-841F-868C66EB8BC7}"/>
              </a:ext>
            </a:extLst>
          </p:cNvPr>
          <p:cNvPicPr>
            <a:picLocks noChangeAspect="1"/>
          </p:cNvPicPr>
          <p:nvPr/>
        </p:nvPicPr>
        <p:blipFill>
          <a:blip r:embed="rId9"/>
          <a:stretch>
            <a:fillRect/>
          </a:stretch>
        </p:blipFill>
        <p:spPr>
          <a:xfrm>
            <a:off x="4706443" y="3429000"/>
            <a:ext cx="2060615" cy="854093"/>
          </a:xfrm>
          <a:prstGeom prst="rect">
            <a:avLst/>
          </a:prstGeom>
        </p:spPr>
      </p:pic>
      <p:pic>
        <p:nvPicPr>
          <p:cNvPr id="13" name="Resim 12">
            <a:extLst>
              <a:ext uri="{FF2B5EF4-FFF2-40B4-BE49-F238E27FC236}">
                <a16:creationId xmlns:a16="http://schemas.microsoft.com/office/drawing/2014/main" id="{F2D4D2F2-30B3-4A0A-A5B3-8DEBE5BDCB75}"/>
              </a:ext>
            </a:extLst>
          </p:cNvPr>
          <p:cNvPicPr>
            <a:picLocks noChangeAspect="1"/>
          </p:cNvPicPr>
          <p:nvPr/>
        </p:nvPicPr>
        <p:blipFill>
          <a:blip r:embed="rId10"/>
          <a:stretch>
            <a:fillRect/>
          </a:stretch>
        </p:blipFill>
        <p:spPr>
          <a:xfrm>
            <a:off x="7305869" y="5210074"/>
            <a:ext cx="1502229" cy="762001"/>
          </a:xfrm>
          <a:prstGeom prst="rect">
            <a:avLst/>
          </a:prstGeom>
        </p:spPr>
      </p:pic>
      <p:cxnSp>
        <p:nvCxnSpPr>
          <p:cNvPr id="14" name="Düz Bağlayıcı 13">
            <a:extLst>
              <a:ext uri="{FF2B5EF4-FFF2-40B4-BE49-F238E27FC236}">
                <a16:creationId xmlns:a16="http://schemas.microsoft.com/office/drawing/2014/main" id="{C36BBA70-EECB-400C-BDE0-8F3C6E6EC946}"/>
              </a:ext>
            </a:extLst>
          </p:cNvPr>
          <p:cNvCxnSpPr>
            <a:cxnSpLocks/>
          </p:cNvCxnSpPr>
          <p:nvPr/>
        </p:nvCxnSpPr>
        <p:spPr>
          <a:xfrm>
            <a:off x="662473" y="4449692"/>
            <a:ext cx="11047446" cy="753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3A55947C-B85C-4780-90CE-AC1CA6D17F0B}"/>
              </a:ext>
            </a:extLst>
          </p:cNvPr>
          <p:cNvCxnSpPr>
            <a:stCxn id="8" idx="0"/>
          </p:cNvCxnSpPr>
          <p:nvPr/>
        </p:nvCxnSpPr>
        <p:spPr>
          <a:xfrm flipV="1">
            <a:off x="5736751" y="2715208"/>
            <a:ext cx="1569118" cy="713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Düz Ok Bağlayıcısı 20">
            <a:extLst>
              <a:ext uri="{FF2B5EF4-FFF2-40B4-BE49-F238E27FC236}">
                <a16:creationId xmlns:a16="http://schemas.microsoft.com/office/drawing/2014/main" id="{1F678C31-2DA4-4230-9583-C2EE36EA49CD}"/>
              </a:ext>
            </a:extLst>
          </p:cNvPr>
          <p:cNvCxnSpPr>
            <a:stCxn id="8" idx="0"/>
          </p:cNvCxnSpPr>
          <p:nvPr/>
        </p:nvCxnSpPr>
        <p:spPr>
          <a:xfrm flipH="1" flipV="1">
            <a:off x="4133461" y="2681360"/>
            <a:ext cx="1603290" cy="747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Düz Ok Bağlayıcısı 22">
            <a:extLst>
              <a:ext uri="{FF2B5EF4-FFF2-40B4-BE49-F238E27FC236}">
                <a16:creationId xmlns:a16="http://schemas.microsoft.com/office/drawing/2014/main" id="{2861ED2F-5F08-46BB-BC5A-AD4F9AC8040E}"/>
              </a:ext>
            </a:extLst>
          </p:cNvPr>
          <p:cNvCxnSpPr>
            <a:stCxn id="8" idx="3"/>
          </p:cNvCxnSpPr>
          <p:nvPr/>
        </p:nvCxnSpPr>
        <p:spPr>
          <a:xfrm flipV="1">
            <a:off x="6767058" y="3834625"/>
            <a:ext cx="993811" cy="21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8234BEAC-C6BA-408D-9285-F57D9F29FA22}"/>
              </a:ext>
            </a:extLst>
          </p:cNvPr>
          <p:cNvCxnSpPr>
            <a:stCxn id="8" idx="1"/>
          </p:cNvCxnSpPr>
          <p:nvPr/>
        </p:nvCxnSpPr>
        <p:spPr>
          <a:xfrm flipH="1">
            <a:off x="3825551" y="3856047"/>
            <a:ext cx="880892" cy="1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a:extLst>
              <a:ext uri="{FF2B5EF4-FFF2-40B4-BE49-F238E27FC236}">
                <a16:creationId xmlns:a16="http://schemas.microsoft.com/office/drawing/2014/main" id="{55D96834-6A11-479A-9BC7-73B1E8E045D2}"/>
              </a:ext>
            </a:extLst>
          </p:cNvPr>
          <p:cNvCxnSpPr>
            <a:cxnSpLocks/>
            <a:stCxn id="8" idx="2"/>
          </p:cNvCxnSpPr>
          <p:nvPr/>
        </p:nvCxnSpPr>
        <p:spPr>
          <a:xfrm flipH="1">
            <a:off x="4441371" y="4283093"/>
            <a:ext cx="1295380" cy="779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Düz Ok Bağlayıcısı 29">
            <a:extLst>
              <a:ext uri="{FF2B5EF4-FFF2-40B4-BE49-F238E27FC236}">
                <a16:creationId xmlns:a16="http://schemas.microsoft.com/office/drawing/2014/main" id="{B19C5CE7-D8C0-45A9-BED1-550AF4FC9DE1}"/>
              </a:ext>
            </a:extLst>
          </p:cNvPr>
          <p:cNvCxnSpPr>
            <a:cxnSpLocks/>
          </p:cNvCxnSpPr>
          <p:nvPr/>
        </p:nvCxnSpPr>
        <p:spPr>
          <a:xfrm>
            <a:off x="5674834" y="4265757"/>
            <a:ext cx="4366756" cy="853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5" name="Düz Ok Bağlayıcısı 1024">
            <a:extLst>
              <a:ext uri="{FF2B5EF4-FFF2-40B4-BE49-F238E27FC236}">
                <a16:creationId xmlns:a16="http://schemas.microsoft.com/office/drawing/2014/main" id="{429AA8F4-BB4D-4D4C-ACDB-286820A10AD4}"/>
              </a:ext>
            </a:extLst>
          </p:cNvPr>
          <p:cNvCxnSpPr>
            <a:stCxn id="8" idx="2"/>
          </p:cNvCxnSpPr>
          <p:nvPr/>
        </p:nvCxnSpPr>
        <p:spPr>
          <a:xfrm flipH="1">
            <a:off x="1991024" y="4283093"/>
            <a:ext cx="3745727" cy="897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9" name="Düz Ok Bağlayıcısı 1028">
            <a:extLst>
              <a:ext uri="{FF2B5EF4-FFF2-40B4-BE49-F238E27FC236}">
                <a16:creationId xmlns:a16="http://schemas.microsoft.com/office/drawing/2014/main" id="{F055B3F2-F57A-45E2-B34A-D1C6D7C3F978}"/>
              </a:ext>
            </a:extLst>
          </p:cNvPr>
          <p:cNvCxnSpPr>
            <a:cxnSpLocks/>
            <a:stCxn id="8" idx="2"/>
          </p:cNvCxnSpPr>
          <p:nvPr/>
        </p:nvCxnSpPr>
        <p:spPr>
          <a:xfrm>
            <a:off x="5736751" y="4283093"/>
            <a:ext cx="0" cy="1074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1" name="Resim 1030">
            <a:extLst>
              <a:ext uri="{FF2B5EF4-FFF2-40B4-BE49-F238E27FC236}">
                <a16:creationId xmlns:a16="http://schemas.microsoft.com/office/drawing/2014/main" id="{3444C32B-E4D6-4E80-868D-F5D64E9FB267}"/>
              </a:ext>
            </a:extLst>
          </p:cNvPr>
          <p:cNvPicPr>
            <a:picLocks noChangeAspect="1"/>
          </p:cNvPicPr>
          <p:nvPr/>
        </p:nvPicPr>
        <p:blipFill>
          <a:blip r:embed="rId11"/>
          <a:stretch>
            <a:fillRect/>
          </a:stretch>
        </p:blipFill>
        <p:spPr>
          <a:xfrm>
            <a:off x="9803163" y="5062954"/>
            <a:ext cx="1377288" cy="885399"/>
          </a:xfrm>
          <a:prstGeom prst="rect">
            <a:avLst/>
          </a:prstGeom>
        </p:spPr>
      </p:pic>
      <p:cxnSp>
        <p:nvCxnSpPr>
          <p:cNvPr id="1035" name="Düz Ok Bağlayıcısı 1034">
            <a:extLst>
              <a:ext uri="{FF2B5EF4-FFF2-40B4-BE49-F238E27FC236}">
                <a16:creationId xmlns:a16="http://schemas.microsoft.com/office/drawing/2014/main" id="{95851233-3C29-436A-B4C1-83727B41832F}"/>
              </a:ext>
            </a:extLst>
          </p:cNvPr>
          <p:cNvCxnSpPr>
            <a:cxnSpLocks/>
            <a:stCxn id="8" idx="2"/>
          </p:cNvCxnSpPr>
          <p:nvPr/>
        </p:nvCxnSpPr>
        <p:spPr>
          <a:xfrm>
            <a:off x="5736751" y="4283093"/>
            <a:ext cx="1453121" cy="836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Metin kutusu 49">
            <a:extLst>
              <a:ext uri="{FF2B5EF4-FFF2-40B4-BE49-F238E27FC236}">
                <a16:creationId xmlns:a16="http://schemas.microsoft.com/office/drawing/2014/main" id="{5A78A92F-721D-4D1E-9DF6-D1D7A855FAD4}"/>
              </a:ext>
            </a:extLst>
          </p:cNvPr>
          <p:cNvSpPr txBox="1"/>
          <p:nvPr/>
        </p:nvSpPr>
        <p:spPr>
          <a:xfrm rot="16200000">
            <a:off x="10636536" y="3177880"/>
            <a:ext cx="1587178" cy="307777"/>
          </a:xfrm>
          <a:prstGeom prst="rect">
            <a:avLst/>
          </a:prstGeom>
          <a:noFill/>
        </p:spPr>
        <p:txBody>
          <a:bodyPr wrap="square" rtlCol="0">
            <a:spAutoFit/>
          </a:bodyPr>
          <a:lstStyle/>
          <a:p>
            <a:r>
              <a:rPr lang="tr-TR" sz="1400" b="1" i="1" dirty="0"/>
              <a:t>İlgili</a:t>
            </a:r>
            <a:r>
              <a:rPr lang="tr-TR" sz="1400" b="1" dirty="0"/>
              <a:t> </a:t>
            </a:r>
            <a:r>
              <a:rPr lang="tr-TR" sz="1400" b="1" i="1" dirty="0"/>
              <a:t>Çeşitlendirme</a:t>
            </a:r>
          </a:p>
        </p:txBody>
      </p:sp>
      <p:sp>
        <p:nvSpPr>
          <p:cNvPr id="51" name="Metin kutusu 50">
            <a:extLst>
              <a:ext uri="{FF2B5EF4-FFF2-40B4-BE49-F238E27FC236}">
                <a16:creationId xmlns:a16="http://schemas.microsoft.com/office/drawing/2014/main" id="{841E875C-FAB2-4448-8459-2B86B8B3FD6E}"/>
              </a:ext>
            </a:extLst>
          </p:cNvPr>
          <p:cNvSpPr txBox="1"/>
          <p:nvPr/>
        </p:nvSpPr>
        <p:spPr>
          <a:xfrm rot="16200000">
            <a:off x="10556886" y="5777069"/>
            <a:ext cx="1746476" cy="307777"/>
          </a:xfrm>
          <a:prstGeom prst="rect">
            <a:avLst/>
          </a:prstGeom>
          <a:noFill/>
        </p:spPr>
        <p:txBody>
          <a:bodyPr wrap="square" rtlCol="0">
            <a:spAutoFit/>
          </a:bodyPr>
          <a:lstStyle/>
          <a:p>
            <a:r>
              <a:rPr lang="tr-TR" sz="1400" b="1" i="1" dirty="0"/>
              <a:t>İlgisiz Çeşitlendirme</a:t>
            </a:r>
          </a:p>
        </p:txBody>
      </p:sp>
      <p:cxnSp>
        <p:nvCxnSpPr>
          <p:cNvPr id="52" name="Düz Ok Bağlayıcısı 51">
            <a:extLst>
              <a:ext uri="{FF2B5EF4-FFF2-40B4-BE49-F238E27FC236}">
                <a16:creationId xmlns:a16="http://schemas.microsoft.com/office/drawing/2014/main" id="{C890D4CA-EF61-4B9F-9C6A-6285560E9E72}"/>
              </a:ext>
            </a:extLst>
          </p:cNvPr>
          <p:cNvCxnSpPr>
            <a:cxnSpLocks/>
            <a:endCxn id="51" idx="3"/>
          </p:cNvCxnSpPr>
          <p:nvPr/>
        </p:nvCxnSpPr>
        <p:spPr>
          <a:xfrm>
            <a:off x="11430125" y="4161453"/>
            <a:ext cx="0" cy="896267"/>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1" name="Rectangle: Rounded Corners 5">
            <a:extLst>
              <a:ext uri="{FF2B5EF4-FFF2-40B4-BE49-F238E27FC236}">
                <a16:creationId xmlns:a16="http://schemas.microsoft.com/office/drawing/2014/main" id="{D9DFEDCD-26E0-3402-C812-7B2061105C93}"/>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çeşitlendirme stratejisi örneği</a:t>
            </a:r>
            <a:endParaRPr lang="en-US" sz="2000" b="1" dirty="0">
              <a:solidFill>
                <a:schemeClr val="bg1"/>
              </a:solidFill>
              <a:latin typeface="+mj-lt"/>
            </a:endParaRPr>
          </a:p>
        </p:txBody>
      </p:sp>
      <p:sp>
        <p:nvSpPr>
          <p:cNvPr id="16" name="Oval 15">
            <a:extLst>
              <a:ext uri="{FF2B5EF4-FFF2-40B4-BE49-F238E27FC236}">
                <a16:creationId xmlns:a16="http://schemas.microsoft.com/office/drawing/2014/main" id="{309A3411-56E2-02A3-E06C-F10B93649B40}"/>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7">
            <a:extLst>
              <a:ext uri="{FF2B5EF4-FFF2-40B4-BE49-F238E27FC236}">
                <a16:creationId xmlns:a16="http://schemas.microsoft.com/office/drawing/2014/main" id="{FB8497FE-C664-3920-6140-9174570562EA}"/>
              </a:ext>
            </a:extLst>
          </p:cNvPr>
          <p:cNvCxnSpPr>
            <a:cxnSpLocks/>
            <a:stCxn id="11"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79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ilgili çeşitlendirme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2983559543"/>
              </p:ext>
            </p:extLst>
          </p:nvPr>
        </p:nvGraphicFramePr>
        <p:xfrm>
          <a:off x="3075856" y="2697031"/>
          <a:ext cx="8550087" cy="1188720"/>
        </p:xfrm>
        <a:graphic>
          <a:graphicData uri="http://schemas.openxmlformats.org/drawingml/2006/table">
            <a:tbl>
              <a:tblPr firstRow="1" bandRow="1">
                <a:tableStyleId>{5C22544A-7EE6-4342-B048-85BDC9FD1C3A}</a:tableStyleId>
              </a:tblPr>
              <a:tblGrid>
                <a:gridCol w="1710748">
                  <a:extLst>
                    <a:ext uri="{9D8B030D-6E8A-4147-A177-3AD203B41FA5}">
                      <a16:colId xmlns:a16="http://schemas.microsoft.com/office/drawing/2014/main" val="967296438"/>
                    </a:ext>
                  </a:extLst>
                </a:gridCol>
                <a:gridCol w="6839339">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latin typeface="+mj-lt"/>
                        </a:rPr>
                        <a:t>Amaç</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pPr>
                      <a:r>
                        <a:rPr lang="tr-TR" sz="1800" b="0" kern="1200" dirty="0">
                          <a:solidFill>
                            <a:schemeClr val="tx1"/>
                          </a:solidFill>
                          <a:effectLst/>
                          <a:latin typeface="+mj-lt"/>
                          <a:ea typeface="+mn-ea"/>
                          <a:cs typeface="+mn-cs"/>
                        </a:rPr>
                        <a:t>Sağlık kurumunun,  esas faaliyet alanıyla ilgili  (sağlık hizmetleri sunumu)  olarak yeni hizmet hatları (tıp uzmanlıkları alanında) hizmet sunmaya başlamasıdır. </a:t>
                      </a:r>
                    </a:p>
                    <a:p>
                      <a:pPr marL="0" lvl="0" indent="0">
                        <a:buFont typeface="Wingdings" panose="05000000000000000000" pitchFamily="2" charset="2"/>
                        <a:buNone/>
                      </a:pPr>
                      <a:endParaRPr lang="tr-TR" sz="1800" b="0" kern="1200" dirty="0">
                        <a:solidFill>
                          <a:schemeClr val="tx1"/>
                        </a:solidFill>
                        <a:effectLst/>
                        <a:latin typeface="+mj-lt"/>
                        <a:ea typeface="+mn-ea"/>
                        <a:cs typeface="+mn-cs"/>
                      </a:endParaRP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3097664701"/>
              </p:ext>
            </p:extLst>
          </p:nvPr>
        </p:nvGraphicFramePr>
        <p:xfrm>
          <a:off x="1642397" y="4040842"/>
          <a:ext cx="10172788" cy="2016973"/>
        </p:xfrm>
        <a:graphic>
          <a:graphicData uri="http://schemas.openxmlformats.org/drawingml/2006/table">
            <a:tbl>
              <a:tblPr firstRow="1" bandRow="1">
                <a:tableStyleId>{5C22544A-7EE6-4342-B048-85BDC9FD1C3A}</a:tableStyleId>
              </a:tblPr>
              <a:tblGrid>
                <a:gridCol w="3202821">
                  <a:extLst>
                    <a:ext uri="{9D8B030D-6E8A-4147-A177-3AD203B41FA5}">
                      <a16:colId xmlns:a16="http://schemas.microsoft.com/office/drawing/2014/main" val="967296438"/>
                    </a:ext>
                  </a:extLst>
                </a:gridCol>
                <a:gridCol w="6969967">
                  <a:extLst>
                    <a:ext uri="{9D8B030D-6E8A-4147-A177-3AD203B41FA5}">
                      <a16:colId xmlns:a16="http://schemas.microsoft.com/office/drawing/2014/main" val="1600343968"/>
                    </a:ext>
                  </a:extLst>
                </a:gridCol>
              </a:tblGrid>
              <a:tr h="2016973">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örnekler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800" b="0" kern="1200" dirty="0">
                          <a:solidFill>
                            <a:schemeClr val="tx1"/>
                          </a:solidFill>
                          <a:latin typeface="+mj-lt"/>
                          <a:ea typeface="+mn-ea"/>
                          <a:cs typeface="+mn-cs"/>
                        </a:rPr>
                        <a:t>Bir hastanenin ilk kez tıbbi onkoloji merkezi açarak onkoloji alanında hizmet sunmaya başlaması,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Bir hastanenin ilk kez rehabilitasyon merkezi açarak rehabilitasyon veya uzun dönemli bakım hizmetleri sunmaya başlaması,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Bir hastanenin terminal dönem bakım merkezi kurması,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Bir hastanenin hemşirelik bakım merkezi kurması,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Evde bakım merkezinin açılması. </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1118110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ilgili çeşitlendirme stratejisini gerekli kılan koşullar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3923171642"/>
              </p:ext>
            </p:extLst>
          </p:nvPr>
        </p:nvGraphicFramePr>
        <p:xfrm>
          <a:off x="1642397" y="3117112"/>
          <a:ext cx="10172788" cy="1737360"/>
        </p:xfrm>
        <a:graphic>
          <a:graphicData uri="http://schemas.openxmlformats.org/drawingml/2006/table">
            <a:tbl>
              <a:tblPr firstRow="1" bandRow="1">
                <a:tableStyleId>{5C22544A-7EE6-4342-B048-85BDC9FD1C3A}</a:tableStyleId>
              </a:tblPr>
              <a:tblGrid>
                <a:gridCol w="3202821">
                  <a:extLst>
                    <a:ext uri="{9D8B030D-6E8A-4147-A177-3AD203B41FA5}">
                      <a16:colId xmlns:a16="http://schemas.microsoft.com/office/drawing/2014/main" val="967296438"/>
                    </a:ext>
                  </a:extLst>
                </a:gridCol>
                <a:gridCol w="6969967">
                  <a:extLst>
                    <a:ext uri="{9D8B030D-6E8A-4147-A177-3AD203B41FA5}">
                      <a16:colId xmlns:a16="http://schemas.microsoft.com/office/drawing/2014/main" val="1600343968"/>
                    </a:ext>
                  </a:extLst>
                </a:gridCol>
              </a:tblGrid>
              <a:tr h="1505723">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koşullar</a:t>
                      </a:r>
                      <a:endParaRPr lang="tr-TR" sz="18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800" b="0" kern="1200" dirty="0">
                          <a:solidFill>
                            <a:schemeClr val="tx1"/>
                          </a:solidFill>
                          <a:latin typeface="+mj-lt"/>
                          <a:ea typeface="+mn-ea"/>
                          <a:cs typeface="+mn-cs"/>
                        </a:rPr>
                        <a:t>Karlılığı yüksek pazar arayışı içinde olmak (özel kurumlar)</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Toplumun sağlık ihtiyacının yüksek olması (kamu kurumları)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Mevcut hizmetlerde istenilen hedeflere ulaşılamaması, mevcut hizmetlerin karlılığının düşük olması (özel kurumlar)</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Yeni hizmetler/iş kolları ile daha fazla sinerji yaratma imkanının bulunması</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61995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ilgisiz çeşitlendirme stratejisi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1570284273"/>
              </p:ext>
            </p:extLst>
          </p:nvPr>
        </p:nvGraphicFramePr>
        <p:xfrm>
          <a:off x="3131840" y="1609668"/>
          <a:ext cx="8550087" cy="2011680"/>
        </p:xfrm>
        <a:graphic>
          <a:graphicData uri="http://schemas.openxmlformats.org/drawingml/2006/table">
            <a:tbl>
              <a:tblPr firstRow="1" bandRow="1">
                <a:tableStyleId>{5C22544A-7EE6-4342-B048-85BDC9FD1C3A}</a:tableStyleId>
              </a:tblPr>
              <a:tblGrid>
                <a:gridCol w="1710748">
                  <a:extLst>
                    <a:ext uri="{9D8B030D-6E8A-4147-A177-3AD203B41FA5}">
                      <a16:colId xmlns:a16="http://schemas.microsoft.com/office/drawing/2014/main" val="967296438"/>
                    </a:ext>
                  </a:extLst>
                </a:gridCol>
                <a:gridCol w="6839339">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latin typeface="+mj-lt"/>
                        </a:rPr>
                        <a:t>amaç</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tx2"/>
                        </a:solidFill>
                        <a:latin typeface="+mj-lt"/>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solidFill>
                          <a:latin typeface="+mj-lt"/>
                        </a:rPr>
                        <a:t>türleri</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pPr>
                      <a:r>
                        <a:rPr lang="tr-TR" sz="1800" b="0" kern="1200" dirty="0">
                          <a:solidFill>
                            <a:schemeClr val="tx1"/>
                          </a:solidFill>
                          <a:effectLst/>
                          <a:latin typeface="+mj-lt"/>
                          <a:ea typeface="+mn-ea"/>
                          <a:cs typeface="+mn-cs"/>
                        </a:rPr>
                        <a:t>Sağlık kurumunun asli faaliyet alanı dışında kalan iş kollarında (sektörlerde) faaliyette bulunmaya başlamasıdır.  </a:t>
                      </a:r>
                    </a:p>
                    <a:p>
                      <a:pPr marL="0" lvl="0" indent="0">
                        <a:buFont typeface="Wingdings" panose="05000000000000000000" pitchFamily="2" charset="2"/>
                        <a:buNone/>
                      </a:pPr>
                      <a:endParaRPr lang="tr-TR" sz="1800" b="0" kern="1200" dirty="0">
                        <a:solidFill>
                          <a:schemeClr val="tx1"/>
                        </a:solidFill>
                        <a:effectLst/>
                        <a:latin typeface="+mj-lt"/>
                        <a:ea typeface="+mn-ea"/>
                        <a:cs typeface="+mn-cs"/>
                      </a:endParaRPr>
                    </a:p>
                    <a:p>
                      <a:pPr marL="0" lvl="0" indent="0">
                        <a:buFont typeface="Wingdings" panose="05000000000000000000" pitchFamily="2" charset="2"/>
                        <a:buNone/>
                      </a:pPr>
                      <a:endParaRPr lang="tr-TR" sz="1800" b="0" kern="1200" dirty="0">
                        <a:solidFill>
                          <a:schemeClr val="tx1"/>
                        </a:solidFill>
                        <a:effectLst/>
                        <a:latin typeface="+mj-lt"/>
                        <a:ea typeface="+mn-ea"/>
                        <a:cs typeface="+mn-cs"/>
                      </a:endParaRPr>
                    </a:p>
                    <a:p>
                      <a:pPr marL="0" lvl="0" indent="0">
                        <a:buFont typeface="Wingdings" panose="05000000000000000000" pitchFamily="2" charset="2"/>
                        <a:buNone/>
                      </a:pPr>
                      <a:r>
                        <a:rPr lang="tr-TR" sz="1800" b="0" kern="1200" dirty="0">
                          <a:solidFill>
                            <a:schemeClr val="accent1">
                              <a:lumMod val="50000"/>
                            </a:schemeClr>
                          </a:solidFill>
                          <a:effectLst/>
                          <a:latin typeface="+mj-lt"/>
                          <a:ea typeface="+mn-ea"/>
                          <a:cs typeface="+mn-cs"/>
                        </a:rPr>
                        <a:t>1. Sağlık alanıyla ilişkili ilgisiz çeşitlendirme</a:t>
                      </a:r>
                    </a:p>
                    <a:p>
                      <a:pPr marL="0" lvl="0" indent="0">
                        <a:buFont typeface="Wingdings" panose="05000000000000000000" pitchFamily="2" charset="2"/>
                        <a:buNone/>
                      </a:pPr>
                      <a:r>
                        <a:rPr lang="tr-TR" sz="1800" b="0" kern="1200" dirty="0">
                          <a:solidFill>
                            <a:schemeClr val="accent6">
                              <a:lumMod val="50000"/>
                            </a:schemeClr>
                          </a:solidFill>
                          <a:effectLst/>
                          <a:latin typeface="+mj-lt"/>
                          <a:ea typeface="+mn-ea"/>
                          <a:cs typeface="+mn-cs"/>
                        </a:rPr>
                        <a:t>2. Sağlık alanıyla ilişkili olmayan ilgisiz çeşitlendirme</a:t>
                      </a:r>
                    </a:p>
                    <a:p>
                      <a:pPr marL="0" lvl="0" indent="0">
                        <a:buFont typeface="Wingdings" panose="05000000000000000000" pitchFamily="2" charset="2"/>
                        <a:buNone/>
                      </a:pPr>
                      <a:endParaRPr lang="tr-TR" sz="1800" b="0" kern="1200" dirty="0">
                        <a:solidFill>
                          <a:schemeClr val="tx1"/>
                        </a:solidFill>
                        <a:effectLst/>
                        <a:latin typeface="+mj-lt"/>
                        <a:ea typeface="+mn-ea"/>
                        <a:cs typeface="+mn-cs"/>
                      </a:endParaRP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2211181983"/>
              </p:ext>
            </p:extLst>
          </p:nvPr>
        </p:nvGraphicFramePr>
        <p:xfrm>
          <a:off x="1642397" y="3966198"/>
          <a:ext cx="10172788" cy="2286000"/>
        </p:xfrm>
        <a:graphic>
          <a:graphicData uri="http://schemas.openxmlformats.org/drawingml/2006/table">
            <a:tbl>
              <a:tblPr firstRow="1" bandRow="1">
                <a:tableStyleId>{5C22544A-7EE6-4342-B048-85BDC9FD1C3A}</a:tableStyleId>
              </a:tblPr>
              <a:tblGrid>
                <a:gridCol w="3202821">
                  <a:extLst>
                    <a:ext uri="{9D8B030D-6E8A-4147-A177-3AD203B41FA5}">
                      <a16:colId xmlns:a16="http://schemas.microsoft.com/office/drawing/2014/main" val="967296438"/>
                    </a:ext>
                  </a:extLst>
                </a:gridCol>
                <a:gridCol w="6969967">
                  <a:extLst>
                    <a:ext uri="{9D8B030D-6E8A-4147-A177-3AD203B41FA5}">
                      <a16:colId xmlns:a16="http://schemas.microsoft.com/office/drawing/2014/main" val="1600343968"/>
                    </a:ext>
                  </a:extLst>
                </a:gridCol>
              </a:tblGrid>
              <a:tr h="2016973">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örnekler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800" b="0" kern="1200" dirty="0">
                          <a:solidFill>
                            <a:schemeClr val="accent1">
                              <a:lumMod val="50000"/>
                            </a:schemeClr>
                          </a:solidFill>
                          <a:latin typeface="+mj-lt"/>
                          <a:ea typeface="+mn-ea"/>
                          <a:cs typeface="+mn-cs"/>
                        </a:rPr>
                        <a:t>Bir hastanenin tıbbi malzeme ithalatı ile ilgilenen bir medikal şirket kurması,</a:t>
                      </a:r>
                    </a:p>
                    <a:p>
                      <a:pPr marL="447675" indent="-285750">
                        <a:buFont typeface="Courier New" panose="02070309020205020404" pitchFamily="49" charset="0"/>
                        <a:buChar char="o"/>
                      </a:pPr>
                      <a:r>
                        <a:rPr lang="tr-TR" sz="1800" b="0" kern="1200" dirty="0">
                          <a:solidFill>
                            <a:schemeClr val="accent1">
                              <a:lumMod val="50000"/>
                            </a:schemeClr>
                          </a:solidFill>
                          <a:latin typeface="+mj-lt"/>
                          <a:ea typeface="+mn-ea"/>
                          <a:cs typeface="+mn-cs"/>
                        </a:rPr>
                        <a:t>Bir hastane grubunun sağlık sigortacılığı alanında hizmet vermeye başlaması,</a:t>
                      </a:r>
                    </a:p>
                    <a:p>
                      <a:pPr marL="447675" indent="-285750">
                        <a:buFont typeface="Courier New" panose="02070309020205020404" pitchFamily="49" charset="0"/>
                        <a:buChar char="o"/>
                      </a:pPr>
                      <a:r>
                        <a:rPr lang="tr-TR" sz="1800" b="0" kern="1200" dirty="0">
                          <a:solidFill>
                            <a:schemeClr val="accent1">
                              <a:lumMod val="50000"/>
                            </a:schemeClr>
                          </a:solidFill>
                          <a:latin typeface="+mj-lt"/>
                          <a:ea typeface="+mn-ea"/>
                          <a:cs typeface="+mn-cs"/>
                        </a:rPr>
                        <a:t>Bir hastane grubunun sağlık alanına odaklanan üniversite kurması,</a:t>
                      </a:r>
                    </a:p>
                    <a:p>
                      <a:pPr marL="447675" indent="-285750">
                        <a:buFont typeface="Courier New" panose="02070309020205020404" pitchFamily="49" charset="0"/>
                        <a:buChar char="o"/>
                      </a:pPr>
                      <a:r>
                        <a:rPr lang="tr-TR" sz="1800" b="0" kern="1200" dirty="0">
                          <a:solidFill>
                            <a:schemeClr val="accent6">
                              <a:lumMod val="50000"/>
                            </a:schemeClr>
                          </a:solidFill>
                          <a:latin typeface="+mj-lt"/>
                          <a:ea typeface="+mn-ea"/>
                          <a:cs typeface="+mn-cs"/>
                        </a:rPr>
                        <a:t>Bir hastane grubunun turizm alanında faaliyete başlaması,</a:t>
                      </a:r>
                    </a:p>
                    <a:p>
                      <a:pPr marL="447675" indent="-285750">
                        <a:buFont typeface="Courier New" panose="02070309020205020404" pitchFamily="49" charset="0"/>
                        <a:buChar char="o"/>
                      </a:pPr>
                      <a:r>
                        <a:rPr lang="tr-TR" sz="1800" b="0" kern="1200" dirty="0">
                          <a:solidFill>
                            <a:schemeClr val="accent6">
                              <a:lumMod val="50000"/>
                            </a:schemeClr>
                          </a:solidFill>
                          <a:latin typeface="+mj-lt"/>
                          <a:ea typeface="+mn-ea"/>
                          <a:cs typeface="+mn-cs"/>
                        </a:rPr>
                        <a:t>Bir hastane grubunun inşaat sektörüne girmesi,</a:t>
                      </a:r>
                    </a:p>
                    <a:p>
                      <a:pPr marL="447675" indent="-285750">
                        <a:buFont typeface="Courier New" panose="02070309020205020404" pitchFamily="49" charset="0"/>
                        <a:buChar char="o"/>
                      </a:pPr>
                      <a:r>
                        <a:rPr lang="tr-TR" sz="1800" b="0" kern="1200" dirty="0">
                          <a:solidFill>
                            <a:schemeClr val="accent6">
                              <a:lumMod val="50000"/>
                            </a:schemeClr>
                          </a:solidFill>
                          <a:latin typeface="+mj-lt"/>
                          <a:ea typeface="+mn-ea"/>
                          <a:cs typeface="+mn-cs"/>
                        </a:rPr>
                        <a:t>Bir hastanenin otomotiv distribütörlüğü alanında faaliyete başlaması,</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
        <p:nvSpPr>
          <p:cNvPr id="7" name="Metin kutusu 6">
            <a:extLst>
              <a:ext uri="{FF2B5EF4-FFF2-40B4-BE49-F238E27FC236}">
                <a16:creationId xmlns:a16="http://schemas.microsoft.com/office/drawing/2014/main" id="{D39DE23A-285C-CC2B-4F09-DA046F05829C}"/>
              </a:ext>
            </a:extLst>
          </p:cNvPr>
          <p:cNvSpPr txBox="1"/>
          <p:nvPr/>
        </p:nvSpPr>
        <p:spPr>
          <a:xfrm>
            <a:off x="5019869" y="5812971"/>
            <a:ext cx="6503437" cy="369332"/>
          </a:xfrm>
          <a:prstGeom prst="rect">
            <a:avLst/>
          </a:prstGeom>
          <a:noFill/>
        </p:spPr>
        <p:txBody>
          <a:bodyPr wrap="square" rtlCol="0">
            <a:spAutoFit/>
          </a:bodyPr>
          <a:lstStyle/>
          <a:p>
            <a:r>
              <a:rPr lang="tr-TR" dirty="0"/>
              <a:t>,</a:t>
            </a:r>
          </a:p>
        </p:txBody>
      </p:sp>
    </p:spTree>
    <p:extLst>
      <p:ext uri="{BB962C8B-B14F-4D97-AF65-F5344CB8AC3E}">
        <p14:creationId xmlns:p14="http://schemas.microsoft.com/office/powerpoint/2010/main" val="1002371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ilgisiz çeşitlendirme stratejisini gerekli kılan koşullar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2696264907"/>
              </p:ext>
            </p:extLst>
          </p:nvPr>
        </p:nvGraphicFramePr>
        <p:xfrm>
          <a:off x="1642397" y="2750819"/>
          <a:ext cx="10172788" cy="3108960"/>
        </p:xfrm>
        <a:graphic>
          <a:graphicData uri="http://schemas.openxmlformats.org/drawingml/2006/table">
            <a:tbl>
              <a:tblPr firstRow="1" bandRow="1">
                <a:tableStyleId>{5C22544A-7EE6-4342-B048-85BDC9FD1C3A}</a:tableStyleId>
              </a:tblPr>
              <a:tblGrid>
                <a:gridCol w="3202821">
                  <a:extLst>
                    <a:ext uri="{9D8B030D-6E8A-4147-A177-3AD203B41FA5}">
                      <a16:colId xmlns:a16="http://schemas.microsoft.com/office/drawing/2014/main" val="967296438"/>
                    </a:ext>
                  </a:extLst>
                </a:gridCol>
                <a:gridCol w="6969967">
                  <a:extLst>
                    <a:ext uri="{9D8B030D-6E8A-4147-A177-3AD203B41FA5}">
                      <a16:colId xmlns:a16="http://schemas.microsoft.com/office/drawing/2014/main" val="1600343968"/>
                    </a:ext>
                  </a:extLst>
                </a:gridCol>
              </a:tblGrid>
              <a:tr h="1505723">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koşullar</a:t>
                      </a:r>
                      <a:endParaRPr lang="tr-TR" sz="18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800" b="0" kern="1200" dirty="0">
                          <a:solidFill>
                            <a:schemeClr val="tx1"/>
                          </a:solidFill>
                          <a:latin typeface="+mj-lt"/>
                          <a:ea typeface="+mn-ea"/>
                          <a:cs typeface="+mn-cs"/>
                        </a:rPr>
                        <a:t>Karlılığı yüksek pazar arayışı içinde olmak (özel kurumlar)</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Toplumun sağlık ihtiyacının yüksek olması (kamu kurumları)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Mevcut hizmetlerde istenilen hedeflere ulaşılamaması, mevcut hizmetlerin karlılığının düşük olması (özel kurumlar)</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Yeni hizmetler/iş kolları ile daha fazla sinerji yaratma imkanının bulunması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Kurumun elinde yatırım için yeterli finansal kaynağın bulunması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Mevcut hizmetlere ilişkin pazarın olgunlaşması ve gerilemeye başlaması</a:t>
                      </a:r>
                    </a:p>
                    <a:p>
                      <a:pPr marL="447675" indent="-285750">
                        <a:buFont typeface="Courier New" panose="02070309020205020404" pitchFamily="49" charset="0"/>
                        <a:buChar char="o"/>
                      </a:pPr>
                      <a:r>
                        <a:rPr lang="tr-TR" sz="1800" b="0" kern="1200" dirty="0">
                          <a:solidFill>
                            <a:schemeClr val="tx1"/>
                          </a:solidFill>
                          <a:latin typeface="+mj-lt"/>
                          <a:ea typeface="+mn-ea"/>
                          <a:cs typeface="+mn-cs"/>
                        </a:rPr>
                        <a:t>Rekabet mevzuatının mevcut hizmetlerde büyüme fırsatını sınırlandırması</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3644159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82EC465E-72FE-B439-F002-29A47A884A6D}"/>
              </a:ext>
            </a:extLst>
          </p:cNvPr>
          <p:cNvSpPr/>
          <p:nvPr/>
        </p:nvSpPr>
        <p:spPr>
          <a:xfrm>
            <a:off x="352423" y="407192"/>
            <a:ext cx="7231133"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özet ve bir sonraki konuya hazırlık</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55F59D43-6D5F-29D2-35D5-411B68C7DDD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FCCE444A-716D-A606-1730-0350C3A19273}"/>
              </a:ext>
            </a:extLst>
          </p:cNvPr>
          <p:cNvCxnSpPr>
            <a:cxnSpLocks/>
            <a:stCxn id="2" idx="3"/>
          </p:cNvCxnSpPr>
          <p:nvPr/>
        </p:nvCxnSpPr>
        <p:spPr>
          <a:xfrm>
            <a:off x="7583556" y="747711"/>
            <a:ext cx="4608444" cy="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5" name="Tablo 7">
            <a:extLst>
              <a:ext uri="{FF2B5EF4-FFF2-40B4-BE49-F238E27FC236}">
                <a16:creationId xmlns:a16="http://schemas.microsoft.com/office/drawing/2014/main" id="{398EE7E3-30A8-7A0C-838F-6060E068B384}"/>
              </a:ext>
            </a:extLst>
          </p:cNvPr>
          <p:cNvGraphicFramePr>
            <a:graphicFrameLocks noGrp="1"/>
          </p:cNvGraphicFramePr>
          <p:nvPr>
            <p:extLst>
              <p:ext uri="{D42A27DB-BD31-4B8C-83A1-F6EECF244321}">
                <p14:modId xmlns:p14="http://schemas.microsoft.com/office/powerpoint/2010/main" val="3686961816"/>
              </p:ext>
            </p:extLst>
          </p:nvPr>
        </p:nvGraphicFramePr>
        <p:xfrm>
          <a:off x="2742795" y="1428749"/>
          <a:ext cx="8676860" cy="3791955"/>
        </p:xfrm>
        <a:graphic>
          <a:graphicData uri="http://schemas.openxmlformats.org/drawingml/2006/table">
            <a:tbl>
              <a:tblPr firstRow="1" bandRow="1">
                <a:tableStyleId>{5C22544A-7EE6-4342-B048-85BDC9FD1C3A}</a:tableStyleId>
              </a:tblPr>
              <a:tblGrid>
                <a:gridCol w="954156">
                  <a:extLst>
                    <a:ext uri="{9D8B030D-6E8A-4147-A177-3AD203B41FA5}">
                      <a16:colId xmlns:a16="http://schemas.microsoft.com/office/drawing/2014/main" val="2605278236"/>
                    </a:ext>
                  </a:extLst>
                </a:gridCol>
                <a:gridCol w="7722704">
                  <a:extLst>
                    <a:ext uri="{9D8B030D-6E8A-4147-A177-3AD203B41FA5}">
                      <a16:colId xmlns:a16="http://schemas.microsoft.com/office/drawing/2014/main" val="4287252703"/>
                    </a:ext>
                  </a:extLst>
                </a:gridCol>
              </a:tblGrid>
              <a:tr h="3791955">
                <a:tc>
                  <a:txBody>
                    <a:bodyPr/>
                    <a:lstStyle/>
                    <a:p>
                      <a:pPr marL="0" indent="0" algn="ctr">
                        <a:lnSpc>
                          <a:spcPct val="107000"/>
                        </a:lnSpc>
                        <a:spcAft>
                          <a:spcPts val="800"/>
                        </a:spcAft>
                        <a:buFont typeface="Wingdings" panose="05000000000000000000" pitchFamily="2" charset="2"/>
                        <a:buNone/>
                      </a:pPr>
                      <a:r>
                        <a:rPr lang="tr-TR"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Özet</a:t>
                      </a:r>
                      <a:r>
                        <a:rPr lang="tr-TR"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57150" cap="flat" cmpd="sng" algn="ctr">
                      <a:no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57150" cap="flat" cmpd="sng" algn="ctr">
                      <a:noFill/>
                      <a:prstDash val="solid"/>
                      <a:round/>
                      <a:headEnd type="none" w="med" len="med"/>
                      <a:tailEnd type="none" w="med" len="med"/>
                    </a:lnT>
                    <a:lnB w="38100" cmpd="sng">
                      <a:noFill/>
                    </a:lnB>
                    <a:solidFill>
                      <a:schemeClr val="bg1"/>
                    </a:solidFill>
                  </a:tcPr>
                </a:tc>
                <a:tc>
                  <a:txBody>
                    <a:bodyPr/>
                    <a:lstStyle/>
                    <a:p>
                      <a:pPr marL="285750" indent="-285750">
                        <a:lnSpc>
                          <a:spcPct val="107000"/>
                        </a:lnSpc>
                        <a:spcAft>
                          <a:spcPts val="800"/>
                        </a:spcAft>
                        <a:buFont typeface="Wingdings" panose="05000000000000000000" pitchFamily="2" charset="2"/>
                        <a:buChar char="q"/>
                      </a:pP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Büyüme stratejileri, sağlık kurumunun hizmet kapsamını ve hizmet kapasitesini </a:t>
                      </a:r>
                      <a:r>
                        <a:rPr lang="tr-T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genileştmeye</a:t>
                      </a: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yönelik olarak uygulayacağı stratejilerdir.</a:t>
                      </a:r>
                    </a:p>
                    <a:p>
                      <a:pPr marL="285750" indent="-285750">
                        <a:lnSpc>
                          <a:spcPct val="107000"/>
                        </a:lnSpc>
                        <a:spcAft>
                          <a:spcPts val="800"/>
                        </a:spcAft>
                        <a:buFont typeface="Wingdings" panose="05000000000000000000" pitchFamily="2" charset="2"/>
                        <a:buChar char="q"/>
                      </a:pP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Pazara nüfuz etme stratejisi, sağlık kurumunun mevcut hizmetlerinin hizmet bölgesinde yaşayan nüfus tarafından daha fazla kullanılmasını sağlamayı amaçlar.</a:t>
                      </a:r>
                    </a:p>
                    <a:p>
                      <a:pPr marL="285750" indent="-285750">
                        <a:lnSpc>
                          <a:spcPct val="107000"/>
                        </a:lnSpc>
                        <a:spcAft>
                          <a:spcPts val="800"/>
                        </a:spcAft>
                        <a:buFont typeface="Wingdings" panose="05000000000000000000" pitchFamily="2" charset="2"/>
                        <a:buChar char="q"/>
                      </a:pP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Pazar geliştirme stratejisi, sağlık kurumunun hizmet bölgesini ve pazar bölümünü genişletmeye yönelik stratejidir.</a:t>
                      </a:r>
                    </a:p>
                    <a:p>
                      <a:pPr marL="285750" indent="-285750">
                        <a:lnSpc>
                          <a:spcPct val="107000"/>
                        </a:lnSpc>
                        <a:spcAft>
                          <a:spcPts val="800"/>
                        </a:spcAft>
                        <a:buFont typeface="Wingdings" panose="05000000000000000000" pitchFamily="2" charset="2"/>
                        <a:buChar char="q"/>
                      </a:pP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Hizmet geliştirme stratejisi, mevcut hizmetlerin devamı veya tamamlayıcısı olan hizmetleri sunmaya başlamayı içerir.</a:t>
                      </a:r>
                    </a:p>
                    <a:p>
                      <a:pPr marL="285750" indent="-285750">
                        <a:lnSpc>
                          <a:spcPct val="107000"/>
                        </a:lnSpc>
                        <a:spcAft>
                          <a:spcPts val="800"/>
                        </a:spcAft>
                        <a:buFont typeface="Wingdings" panose="05000000000000000000" pitchFamily="2" charset="2"/>
                        <a:buChar char="q"/>
                      </a:pP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Çeşitlendirme stratejisi, sağlık kurumunun yeni hizmetlerle yeni pazarlara ilerlemesidir. Yeni hizmetler, sağlık sistemi ile ilgili ise, bu strateji, ilgili çeşitlendirme stratejisi olarak adlandırılır.  Yeni hizmetler genel çevre ile ilgili ise, ilgisiz çeşitlendirme olarak adlandırılır.</a:t>
                      </a:r>
                    </a:p>
                  </a:txBody>
                  <a:tcPr marL="68580" marR="68580" marT="0" marB="0">
                    <a:lnL w="57150" cap="flat" cmpd="sng" algn="ctr">
                      <a:solidFill>
                        <a:schemeClr val="tx2">
                          <a:lumMod val="75000"/>
                        </a:schemeClr>
                      </a:solidFill>
                      <a:prstDash val="solid"/>
                      <a:round/>
                      <a:headEnd type="none" w="med" len="med"/>
                      <a:tailEnd type="none" w="med" len="med"/>
                    </a:lnL>
                    <a:lnT w="57150" cap="flat" cmpd="sng" algn="ctr">
                      <a:no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638525374"/>
                  </a:ext>
                </a:extLst>
              </a:tr>
            </a:tbl>
          </a:graphicData>
        </a:graphic>
      </p:graphicFrame>
      <p:graphicFrame>
        <p:nvGraphicFramePr>
          <p:cNvPr id="7" name="Tablo 7">
            <a:extLst>
              <a:ext uri="{FF2B5EF4-FFF2-40B4-BE49-F238E27FC236}">
                <a16:creationId xmlns:a16="http://schemas.microsoft.com/office/drawing/2014/main" id="{492E5253-C196-FC08-333C-FA557A9352FD}"/>
              </a:ext>
            </a:extLst>
          </p:cNvPr>
          <p:cNvGraphicFramePr>
            <a:graphicFrameLocks noGrp="1"/>
          </p:cNvGraphicFramePr>
          <p:nvPr>
            <p:extLst>
              <p:ext uri="{D42A27DB-BD31-4B8C-83A1-F6EECF244321}">
                <p14:modId xmlns:p14="http://schemas.microsoft.com/office/powerpoint/2010/main" val="2419961415"/>
              </p:ext>
            </p:extLst>
          </p:nvPr>
        </p:nvGraphicFramePr>
        <p:xfrm>
          <a:off x="1155116" y="5373265"/>
          <a:ext cx="9674506" cy="1032066"/>
        </p:xfrm>
        <a:graphic>
          <a:graphicData uri="http://schemas.openxmlformats.org/drawingml/2006/table">
            <a:tbl>
              <a:tblPr firstRow="1" bandRow="1">
                <a:tableStyleId>{5C22544A-7EE6-4342-B048-85BDC9FD1C3A}</a:tableStyleId>
              </a:tblPr>
              <a:tblGrid>
                <a:gridCol w="2508596">
                  <a:extLst>
                    <a:ext uri="{9D8B030D-6E8A-4147-A177-3AD203B41FA5}">
                      <a16:colId xmlns:a16="http://schemas.microsoft.com/office/drawing/2014/main" val="2605278236"/>
                    </a:ext>
                  </a:extLst>
                </a:gridCol>
                <a:gridCol w="7165910">
                  <a:extLst>
                    <a:ext uri="{9D8B030D-6E8A-4147-A177-3AD203B41FA5}">
                      <a16:colId xmlns:a16="http://schemas.microsoft.com/office/drawing/2014/main" val="2297800038"/>
                    </a:ext>
                  </a:extLst>
                </a:gridCol>
              </a:tblGrid>
              <a:tr h="0">
                <a:tc>
                  <a:txBody>
                    <a:bodyPr/>
                    <a:lstStyle/>
                    <a:p>
                      <a:pPr marL="0" indent="0" algn="r">
                        <a:lnSpc>
                          <a:spcPct val="107000"/>
                        </a:lnSpc>
                        <a:spcAft>
                          <a:spcPts val="800"/>
                        </a:spcAft>
                        <a:buFont typeface="Wingdings" panose="05000000000000000000" pitchFamily="2" charset="2"/>
                        <a:buNone/>
                      </a:pPr>
                      <a:r>
                        <a:rPr lang="tr-TR" sz="1800" b="1" dirty="0">
                          <a:solidFill>
                            <a:srgbClr val="339933"/>
                          </a:solidFill>
                        </a:rPr>
                        <a:t>bir sonraki konunun amacı</a:t>
                      </a:r>
                      <a:endParaRPr lang="tr-TR"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57150" cap="flat" cmpd="sng" algn="ctr">
                      <a:noFill/>
                      <a:prstDash val="solid"/>
                      <a:round/>
                      <a:headEnd type="none" w="med" len="med"/>
                      <a:tailEnd type="none" w="med" len="med"/>
                    </a:lnL>
                    <a:lnR w="57150" cap="flat" cmpd="sng" algn="ctr">
                      <a:solidFill>
                        <a:schemeClr val="accent6">
                          <a:lumMod val="50000"/>
                        </a:schemeClr>
                      </a:solidFill>
                      <a:prstDash val="solid"/>
                      <a:round/>
                      <a:headEnd type="none" w="med" len="med"/>
                      <a:tailEnd type="none" w="med" len="med"/>
                    </a:lnR>
                    <a:lnT w="57150" cap="flat" cmpd="sng" algn="ctr">
                      <a:noFill/>
                      <a:prstDash val="solid"/>
                      <a:round/>
                      <a:headEnd type="none" w="med" len="med"/>
                      <a:tailEnd type="none" w="med" len="med"/>
                    </a:lnT>
                    <a:lnB w="38100" cmpd="sng">
                      <a:noFill/>
                    </a:lnB>
                    <a:solidFill>
                      <a:schemeClr val="bg1"/>
                    </a:solidFill>
                  </a:tcPr>
                </a:tc>
                <a:tc>
                  <a:txBody>
                    <a:bodyPr/>
                    <a:lstStyle/>
                    <a:p>
                      <a:pPr marL="285750" indent="-285750" algn="l">
                        <a:lnSpc>
                          <a:spcPct val="107000"/>
                        </a:lnSpc>
                        <a:spcAft>
                          <a:spcPts val="800"/>
                        </a:spcAft>
                        <a:buFont typeface="Wingdings" panose="05000000000000000000" pitchFamily="2" charset="2"/>
                        <a:buChar char="q"/>
                      </a:pP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Büyüme stratejileri doğal olarak en çok tercih edilen stratejilerdir. Bununla birlikte iç ve dış çevre şartları büyüme için elverişli olmayabilir. Bu durumda sağlık kurumları yönetiminin kararlılık stratejilerini tercih etmesi beklenir.  </a:t>
                      </a:r>
                      <a:r>
                        <a:rPr lang="tr-TR"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Kararlılık stratejilerini incelemek </a:t>
                      </a: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için bir </a:t>
                      </a:r>
                      <a:r>
                        <a:rPr lang="tr-TR"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sonraki konuya geçelim.</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57150" cap="flat" cmpd="sng" algn="ctr">
                      <a:solidFill>
                        <a:schemeClr val="accent6">
                          <a:lumMod val="50000"/>
                        </a:schemeClr>
                      </a:solidFill>
                      <a:prstDash val="solid"/>
                      <a:round/>
                      <a:headEnd type="none" w="med" len="med"/>
                      <a:tailEnd type="none" w="med" len="med"/>
                    </a:lnL>
                    <a:lnT w="57150" cap="flat" cmpd="sng" algn="ctr">
                      <a:no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638525374"/>
                  </a:ext>
                </a:extLst>
              </a:tr>
            </a:tbl>
          </a:graphicData>
        </a:graphic>
      </p:graphicFrame>
    </p:spTree>
    <p:extLst>
      <p:ext uri="{BB962C8B-B14F-4D97-AF65-F5344CB8AC3E}">
        <p14:creationId xmlns:p14="http://schemas.microsoft.com/office/powerpoint/2010/main" val="137371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Büyüme nedir?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3114768862"/>
              </p:ext>
            </p:extLst>
          </p:nvPr>
        </p:nvGraphicFramePr>
        <p:xfrm>
          <a:off x="3005425" y="1955318"/>
          <a:ext cx="8128000" cy="1188720"/>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967296438"/>
                    </a:ext>
                  </a:extLst>
                </a:gridCol>
                <a:gridCol w="6134652">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1">
                              <a:lumMod val="50000"/>
                            </a:schemeClr>
                          </a:solidFill>
                        </a:rPr>
                        <a:t>Büyüme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1">
                              <a:lumMod val="50000"/>
                            </a:schemeClr>
                          </a:solidFill>
                        </a:rPr>
                        <a:t>Hizmet kapsamı</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tr-TR" sz="1800" b="0" kern="1200" dirty="0">
                          <a:solidFill>
                            <a:schemeClr val="tx1"/>
                          </a:solidFill>
                          <a:latin typeface="+mn-lt"/>
                          <a:ea typeface="+mn-ea"/>
                          <a:cs typeface="+mn-cs"/>
                        </a:rPr>
                        <a:t>Daha fazla hastaya hizmet sunmak için kurumun hizmet kapsamının (</a:t>
                      </a:r>
                      <a:r>
                        <a:rPr lang="tr-TR" sz="1800" b="0" kern="1200" dirty="0" err="1">
                          <a:solidFill>
                            <a:schemeClr val="tx1"/>
                          </a:solidFill>
                          <a:latin typeface="+mn-lt"/>
                          <a:ea typeface="+mn-ea"/>
                          <a:cs typeface="+mn-cs"/>
                        </a:rPr>
                        <a:t>scope</a:t>
                      </a:r>
                      <a:r>
                        <a:rPr lang="tr-TR" sz="1800" b="0" kern="1200" dirty="0">
                          <a:solidFill>
                            <a:schemeClr val="tx1"/>
                          </a:solidFill>
                          <a:latin typeface="+mn-lt"/>
                          <a:ea typeface="+mn-ea"/>
                          <a:cs typeface="+mn-cs"/>
                        </a:rPr>
                        <a:t>) genişletilmesi, artırılmasıdır. </a:t>
                      </a:r>
                    </a:p>
                    <a:p>
                      <a:pPr marL="0" indent="0">
                        <a:buFont typeface="Arial" panose="020B0604020202020204" pitchFamily="34" charset="0"/>
                        <a:buNone/>
                      </a:pPr>
                      <a:endParaRPr lang="tr-TR" sz="1800" b="0" kern="1200" dirty="0">
                        <a:solidFill>
                          <a:schemeClr val="tx1"/>
                        </a:solidFill>
                        <a:latin typeface="+mn-lt"/>
                        <a:ea typeface="+mn-ea"/>
                        <a:cs typeface="+mn-cs"/>
                      </a:endParaRPr>
                    </a:p>
                    <a:p>
                      <a:pPr marL="0" indent="0">
                        <a:buFont typeface="Arial" panose="020B0604020202020204" pitchFamily="34" charset="0"/>
                        <a:buNone/>
                      </a:pPr>
                      <a:r>
                        <a:rPr lang="tr-TR" b="0" dirty="0">
                          <a:solidFill>
                            <a:schemeClr val="tx1"/>
                          </a:solidFill>
                        </a:rPr>
                        <a:t>Hizmet karması ve hizmet sunum (üretim) kapasitesidir. </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graphicFrame>
        <p:nvGraphicFramePr>
          <p:cNvPr id="5" name="Tablo 7">
            <a:extLst>
              <a:ext uri="{FF2B5EF4-FFF2-40B4-BE49-F238E27FC236}">
                <a16:creationId xmlns:a16="http://schemas.microsoft.com/office/drawing/2014/main" id="{1E10D5B8-F299-A025-89B7-6430115E0F20}"/>
              </a:ext>
            </a:extLst>
          </p:cNvPr>
          <p:cNvGraphicFramePr>
            <a:graphicFrameLocks noGrp="1"/>
          </p:cNvGraphicFramePr>
          <p:nvPr>
            <p:extLst>
              <p:ext uri="{D42A27DB-BD31-4B8C-83A1-F6EECF244321}">
                <p14:modId xmlns:p14="http://schemas.microsoft.com/office/powerpoint/2010/main" val="214576634"/>
              </p:ext>
            </p:extLst>
          </p:nvPr>
        </p:nvGraphicFramePr>
        <p:xfrm>
          <a:off x="3005425" y="3661954"/>
          <a:ext cx="8128000" cy="2865120"/>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967296438"/>
                    </a:ext>
                  </a:extLst>
                </a:gridCol>
                <a:gridCol w="6134652">
                  <a:extLst>
                    <a:ext uri="{9D8B030D-6E8A-4147-A177-3AD203B41FA5}">
                      <a16:colId xmlns:a16="http://schemas.microsoft.com/office/drawing/2014/main" val="1600343968"/>
                    </a:ext>
                  </a:extLst>
                </a:gridCol>
              </a:tblGrid>
              <a:tr h="185420">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Örnekler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719138" indent="-285750">
                        <a:buFont typeface="Courier New" panose="02070309020205020404" pitchFamily="49" charset="0"/>
                        <a:buChar char="o"/>
                      </a:pPr>
                      <a:r>
                        <a:rPr lang="tr-TR" sz="1600" b="0" kern="1200" dirty="0">
                          <a:solidFill>
                            <a:schemeClr val="tx1"/>
                          </a:solidFill>
                          <a:latin typeface="+mn-lt"/>
                          <a:ea typeface="+mn-ea"/>
                          <a:cs typeface="+mn-cs"/>
                        </a:rPr>
                        <a:t>Kadın doğum alanında hizmet sunmaya başlamak,</a:t>
                      </a:r>
                    </a:p>
                    <a:p>
                      <a:pPr marL="719138"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tr-TR" sz="1600" b="0" kern="1200" dirty="0">
                          <a:solidFill>
                            <a:schemeClr val="tx1"/>
                          </a:solidFill>
                          <a:latin typeface="+mn-lt"/>
                          <a:ea typeface="+mn-ea"/>
                          <a:cs typeface="+mn-cs"/>
                        </a:rPr>
                        <a:t>Kadın doğum alanında hizmet verirken, üremeye yardımcı hizmetler sunmaya da başlamak (tüp bebek merkezi kurmak),</a:t>
                      </a:r>
                    </a:p>
                    <a:p>
                      <a:pPr marL="719138"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tr-TR" sz="1600" b="0" kern="1200" dirty="0">
                          <a:solidFill>
                            <a:schemeClr val="tx1"/>
                          </a:solidFill>
                          <a:latin typeface="+mn-lt"/>
                          <a:ea typeface="+mn-ea"/>
                          <a:cs typeface="+mn-cs"/>
                        </a:rPr>
                        <a:t>Tıbbi malzeme ithalatı alanında faaliyet gösteren bir medikal şirket kurmak,</a:t>
                      </a:r>
                    </a:p>
                    <a:p>
                      <a:pPr marL="719138" indent="-285750">
                        <a:buFont typeface="Courier New" panose="02070309020205020404" pitchFamily="49" charset="0"/>
                        <a:buChar char="o"/>
                      </a:pPr>
                      <a:r>
                        <a:rPr lang="tr-TR" sz="1600" b="0" kern="1200" dirty="0">
                          <a:solidFill>
                            <a:schemeClr val="tx1"/>
                          </a:solidFill>
                          <a:latin typeface="+mn-lt"/>
                          <a:ea typeface="+mn-ea"/>
                          <a:cs typeface="+mn-cs"/>
                        </a:rPr>
                        <a:t>Yeni hastane açarak Kayseri ilinde hizmet sunmaya başlamak,</a:t>
                      </a:r>
                    </a:p>
                    <a:p>
                      <a:pPr marL="719138" indent="-285750">
                        <a:buFont typeface="Courier New" panose="02070309020205020404" pitchFamily="49" charset="0"/>
                        <a:buChar char="o"/>
                      </a:pPr>
                      <a:r>
                        <a:rPr lang="tr-TR" sz="1600" b="0" kern="1200" dirty="0">
                          <a:solidFill>
                            <a:schemeClr val="tx1"/>
                          </a:solidFill>
                          <a:latin typeface="+mn-lt"/>
                          <a:ea typeface="+mn-ea"/>
                          <a:cs typeface="+mn-cs"/>
                        </a:rPr>
                        <a:t>SGK’lı hastaları kabul etmeye başlamak,</a:t>
                      </a:r>
                    </a:p>
                    <a:p>
                      <a:pPr marL="719138" indent="-285750">
                        <a:buFont typeface="Courier New" panose="02070309020205020404" pitchFamily="49" charset="0"/>
                        <a:buChar char="o"/>
                      </a:pPr>
                      <a:r>
                        <a:rPr lang="tr-TR" sz="1600" b="0" kern="1200" dirty="0">
                          <a:solidFill>
                            <a:schemeClr val="tx1"/>
                          </a:solidFill>
                          <a:latin typeface="+mn-lt"/>
                          <a:ea typeface="+mn-ea"/>
                          <a:cs typeface="+mn-cs"/>
                        </a:rPr>
                        <a:t>Yaşlı bakım merkezi kurmak.</a:t>
                      </a:r>
                    </a:p>
                    <a:p>
                      <a:pPr marL="719138" indent="-285750">
                        <a:buFont typeface="Courier New" panose="02070309020205020404" pitchFamily="49" charset="0"/>
                        <a:buChar char="o"/>
                      </a:pPr>
                      <a:r>
                        <a:rPr lang="tr-TR" sz="1600" b="0" kern="1200" dirty="0">
                          <a:solidFill>
                            <a:schemeClr val="tx1"/>
                          </a:solidFill>
                          <a:latin typeface="+mn-lt"/>
                          <a:ea typeface="+mn-ea"/>
                          <a:cs typeface="+mn-cs"/>
                        </a:rPr>
                        <a:t>Sağlık sigortacılığı alanında hizmet vermeye başlamak,</a:t>
                      </a:r>
                    </a:p>
                    <a:p>
                      <a:pPr marL="719138" indent="-285750">
                        <a:buFont typeface="Courier New" panose="02070309020205020404" pitchFamily="49" charset="0"/>
                        <a:buChar char="o"/>
                      </a:pPr>
                      <a:r>
                        <a:rPr lang="tr-TR" sz="1600" b="0" kern="1200" dirty="0">
                          <a:solidFill>
                            <a:schemeClr val="tx1"/>
                          </a:solidFill>
                          <a:latin typeface="+mn-lt"/>
                          <a:ea typeface="+mn-ea"/>
                          <a:cs typeface="+mn-cs"/>
                        </a:rPr>
                        <a:t>İnşaat sektöründe faaliyet göstermeye başlamak</a:t>
                      </a:r>
                      <a:endParaRPr lang="tr-TR" sz="1600" b="0" dirty="0">
                        <a:solidFill>
                          <a:schemeClr val="tx1"/>
                        </a:solidFill>
                      </a:endParaRP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r h="185420">
                <a:tc vMerge="1">
                  <a:txBody>
                    <a:bodyPr/>
                    <a:lstStyle/>
                    <a:p>
                      <a:endParaRPr lang="tr-TR"/>
                    </a:p>
                  </a:txBody>
                  <a:tcPr/>
                </a:tc>
                <a:tc>
                  <a:txBody>
                    <a:bodyPr/>
                    <a:lstStyle/>
                    <a:p>
                      <a:endParaRPr lang="tr-TR" sz="1600" dirty="0"/>
                    </a:p>
                  </a:txBody>
                  <a:tcPr>
                    <a:lnL w="571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261171"/>
                  </a:ext>
                </a:extLst>
              </a:tr>
            </a:tbl>
          </a:graphicData>
        </a:graphic>
      </p:graphicFrame>
    </p:spTree>
    <p:extLst>
      <p:ext uri="{BB962C8B-B14F-4D97-AF65-F5344CB8AC3E}">
        <p14:creationId xmlns:p14="http://schemas.microsoft.com/office/powerpoint/2010/main" val="325247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7747780"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hizmet karması ve hizmet kapsamı: anımsatma </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8100204" y="723901"/>
            <a:ext cx="4091796"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pSp>
        <p:nvGrpSpPr>
          <p:cNvPr id="51" name="Grup 50">
            <a:extLst>
              <a:ext uri="{FF2B5EF4-FFF2-40B4-BE49-F238E27FC236}">
                <a16:creationId xmlns:a16="http://schemas.microsoft.com/office/drawing/2014/main" id="{9E0D1EC9-210B-C0A1-0B75-6A50B3CD4CAA}"/>
              </a:ext>
            </a:extLst>
          </p:cNvPr>
          <p:cNvGrpSpPr/>
          <p:nvPr/>
        </p:nvGrpSpPr>
        <p:grpSpPr>
          <a:xfrm>
            <a:off x="3796052" y="1641136"/>
            <a:ext cx="7449069" cy="4497188"/>
            <a:chOff x="2672183" y="1137026"/>
            <a:chExt cx="8567530" cy="5001496"/>
          </a:xfrm>
        </p:grpSpPr>
        <p:sp>
          <p:nvSpPr>
            <p:cNvPr id="17" name="Dikdörtgen 16">
              <a:extLst>
                <a:ext uri="{FF2B5EF4-FFF2-40B4-BE49-F238E27FC236}">
                  <a16:creationId xmlns:a16="http://schemas.microsoft.com/office/drawing/2014/main" id="{825A218D-ADE0-6B0C-BF87-4B2CCCFD66B1}"/>
                </a:ext>
              </a:extLst>
            </p:cNvPr>
            <p:cNvSpPr/>
            <p:nvPr/>
          </p:nvSpPr>
          <p:spPr>
            <a:xfrm>
              <a:off x="2672183" y="1137026"/>
              <a:ext cx="8567530" cy="50014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Düz Ok Bağlayıcısı 18">
              <a:extLst>
                <a:ext uri="{FF2B5EF4-FFF2-40B4-BE49-F238E27FC236}">
                  <a16:creationId xmlns:a16="http://schemas.microsoft.com/office/drawing/2014/main" id="{D9F3F955-DAA2-F326-9F16-867EFDDA6645}"/>
                </a:ext>
              </a:extLst>
            </p:cNvPr>
            <p:cNvCxnSpPr>
              <a:cxnSpLocks/>
            </p:cNvCxnSpPr>
            <p:nvPr/>
          </p:nvCxnSpPr>
          <p:spPr>
            <a:xfrm>
              <a:off x="3514034" y="2043251"/>
              <a:ext cx="7103166" cy="6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Dikdörtgen: Köşeleri Yuvarlatılmış 21">
              <a:extLst>
                <a:ext uri="{FF2B5EF4-FFF2-40B4-BE49-F238E27FC236}">
                  <a16:creationId xmlns:a16="http://schemas.microsoft.com/office/drawing/2014/main" id="{25C5C2DC-8731-A27B-655D-1181AAF1C21A}"/>
                </a:ext>
              </a:extLst>
            </p:cNvPr>
            <p:cNvSpPr/>
            <p:nvPr/>
          </p:nvSpPr>
          <p:spPr>
            <a:xfrm>
              <a:off x="7953514" y="1776751"/>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Dermatoloji</a:t>
              </a:r>
            </a:p>
          </p:txBody>
        </p:sp>
        <p:sp>
          <p:nvSpPr>
            <p:cNvPr id="30" name="Dikdörtgen: Köşeleri Yuvarlatılmış 29">
              <a:extLst>
                <a:ext uri="{FF2B5EF4-FFF2-40B4-BE49-F238E27FC236}">
                  <a16:creationId xmlns:a16="http://schemas.microsoft.com/office/drawing/2014/main" id="{6332AC01-00F2-4EDA-CA27-D7BDAFCF4BBA}"/>
                </a:ext>
              </a:extLst>
            </p:cNvPr>
            <p:cNvSpPr/>
            <p:nvPr/>
          </p:nvSpPr>
          <p:spPr>
            <a:xfrm>
              <a:off x="5969002" y="1776751"/>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Üroloji</a:t>
              </a:r>
            </a:p>
          </p:txBody>
        </p:sp>
        <p:sp>
          <p:nvSpPr>
            <p:cNvPr id="31" name="Dikdörtgen: Köşeleri Yuvarlatılmış 30">
              <a:extLst>
                <a:ext uri="{FF2B5EF4-FFF2-40B4-BE49-F238E27FC236}">
                  <a16:creationId xmlns:a16="http://schemas.microsoft.com/office/drawing/2014/main" id="{7786A2DD-C630-E321-1C0A-4593D78728AF}"/>
                </a:ext>
              </a:extLst>
            </p:cNvPr>
            <p:cNvSpPr/>
            <p:nvPr/>
          </p:nvSpPr>
          <p:spPr>
            <a:xfrm>
              <a:off x="4040807" y="1776751"/>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Kadın Doğum</a:t>
              </a:r>
            </a:p>
          </p:txBody>
        </p:sp>
        <p:cxnSp>
          <p:nvCxnSpPr>
            <p:cNvPr id="32" name="Düz Ok Bağlayıcısı 31">
              <a:extLst>
                <a:ext uri="{FF2B5EF4-FFF2-40B4-BE49-F238E27FC236}">
                  <a16:creationId xmlns:a16="http://schemas.microsoft.com/office/drawing/2014/main" id="{4FEC48AE-5C5F-01C9-302E-DC7B815B10C2}"/>
                </a:ext>
              </a:extLst>
            </p:cNvPr>
            <p:cNvCxnSpPr>
              <a:cxnSpLocks/>
              <a:stCxn id="31" idx="2"/>
            </p:cNvCxnSpPr>
            <p:nvPr/>
          </p:nvCxnSpPr>
          <p:spPr>
            <a:xfrm flipH="1">
              <a:off x="4766363" y="2309755"/>
              <a:ext cx="1" cy="3198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Dikdörtgen: Köşeleri Yuvarlatılmış 32">
              <a:extLst>
                <a:ext uri="{FF2B5EF4-FFF2-40B4-BE49-F238E27FC236}">
                  <a16:creationId xmlns:a16="http://schemas.microsoft.com/office/drawing/2014/main" id="{1EF5EB7F-46FF-8CFC-F3F9-BA1C3567640C}"/>
                </a:ext>
              </a:extLst>
            </p:cNvPr>
            <p:cNvSpPr/>
            <p:nvPr/>
          </p:nvSpPr>
          <p:spPr>
            <a:xfrm>
              <a:off x="4040807" y="2735172"/>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Aile Planlaması</a:t>
              </a:r>
            </a:p>
          </p:txBody>
        </p:sp>
        <p:sp>
          <p:nvSpPr>
            <p:cNvPr id="34" name="Dikdörtgen: Köşeleri Yuvarlatılmış 33">
              <a:extLst>
                <a:ext uri="{FF2B5EF4-FFF2-40B4-BE49-F238E27FC236}">
                  <a16:creationId xmlns:a16="http://schemas.microsoft.com/office/drawing/2014/main" id="{0B34CBA0-2FCC-3A5D-B6ED-D76E68CADBD1}"/>
                </a:ext>
              </a:extLst>
            </p:cNvPr>
            <p:cNvSpPr/>
            <p:nvPr/>
          </p:nvSpPr>
          <p:spPr>
            <a:xfrm>
              <a:off x="3971855" y="3596284"/>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Üreme Sağlığı</a:t>
              </a:r>
            </a:p>
          </p:txBody>
        </p:sp>
        <p:sp>
          <p:nvSpPr>
            <p:cNvPr id="35" name="Dikdörtgen: Köşeleri Yuvarlatılmış 34">
              <a:extLst>
                <a:ext uri="{FF2B5EF4-FFF2-40B4-BE49-F238E27FC236}">
                  <a16:creationId xmlns:a16="http://schemas.microsoft.com/office/drawing/2014/main" id="{FB9E480E-32E4-46DD-B428-35FE812AEB1D}"/>
                </a:ext>
              </a:extLst>
            </p:cNvPr>
            <p:cNvSpPr/>
            <p:nvPr/>
          </p:nvSpPr>
          <p:spPr>
            <a:xfrm>
              <a:off x="3985105" y="4529185"/>
              <a:ext cx="1451113" cy="533004"/>
            </a:xfrm>
            <a:prstGeom prst="roundRect">
              <a:avLst/>
            </a:prstGeom>
            <a:solidFill>
              <a:srgbClr val="E2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Jinekolojik Onkoloji</a:t>
              </a:r>
            </a:p>
          </p:txBody>
        </p:sp>
        <p:cxnSp>
          <p:nvCxnSpPr>
            <p:cNvPr id="36" name="Düz Ok Bağlayıcısı 35">
              <a:extLst>
                <a:ext uri="{FF2B5EF4-FFF2-40B4-BE49-F238E27FC236}">
                  <a16:creationId xmlns:a16="http://schemas.microsoft.com/office/drawing/2014/main" id="{8FB20285-7AEC-2F2A-85DD-B6E299FA74A4}"/>
                </a:ext>
              </a:extLst>
            </p:cNvPr>
            <p:cNvCxnSpPr>
              <a:cxnSpLocks/>
            </p:cNvCxnSpPr>
            <p:nvPr/>
          </p:nvCxnSpPr>
          <p:spPr>
            <a:xfrm flipH="1">
              <a:off x="6697867" y="2323424"/>
              <a:ext cx="1" cy="3198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Dikdörtgen: Köşeleri Yuvarlatılmış 36">
              <a:extLst>
                <a:ext uri="{FF2B5EF4-FFF2-40B4-BE49-F238E27FC236}">
                  <a16:creationId xmlns:a16="http://schemas.microsoft.com/office/drawing/2014/main" id="{501B13ED-441E-1BB6-0782-6612429E1B16}"/>
                </a:ext>
              </a:extLst>
            </p:cNvPr>
            <p:cNvSpPr/>
            <p:nvPr/>
          </p:nvSpPr>
          <p:spPr>
            <a:xfrm>
              <a:off x="5972311" y="2748841"/>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a:solidFill>
                    <a:schemeClr val="tx1"/>
                  </a:solidFill>
                  <a:latin typeface="Calibri" panose="020F0502020204030204" pitchFamily="34" charset="0"/>
                  <a:cs typeface="Calibri" panose="020F0502020204030204" pitchFamily="34" charset="0"/>
                </a:rPr>
                <a:t>Androloji</a:t>
              </a:r>
              <a:endParaRPr lang="tr-TR" sz="1400" dirty="0">
                <a:solidFill>
                  <a:schemeClr val="tx1"/>
                </a:solidFill>
                <a:latin typeface="Calibri" panose="020F0502020204030204" pitchFamily="34" charset="0"/>
                <a:cs typeface="Calibri" panose="020F0502020204030204" pitchFamily="34" charset="0"/>
              </a:endParaRPr>
            </a:p>
          </p:txBody>
        </p:sp>
        <p:sp>
          <p:nvSpPr>
            <p:cNvPr id="38" name="Dikdörtgen: Köşeleri Yuvarlatılmış 37">
              <a:extLst>
                <a:ext uri="{FF2B5EF4-FFF2-40B4-BE49-F238E27FC236}">
                  <a16:creationId xmlns:a16="http://schemas.microsoft.com/office/drawing/2014/main" id="{BA251508-C6AE-3996-F07B-BF90C35A64AC}"/>
                </a:ext>
              </a:extLst>
            </p:cNvPr>
            <p:cNvSpPr/>
            <p:nvPr/>
          </p:nvSpPr>
          <p:spPr>
            <a:xfrm>
              <a:off x="5903359" y="3609954"/>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Taş Kırma</a:t>
              </a:r>
            </a:p>
          </p:txBody>
        </p:sp>
        <p:sp>
          <p:nvSpPr>
            <p:cNvPr id="39" name="Dikdörtgen: Köşeleri Yuvarlatılmış 38">
              <a:extLst>
                <a:ext uri="{FF2B5EF4-FFF2-40B4-BE49-F238E27FC236}">
                  <a16:creationId xmlns:a16="http://schemas.microsoft.com/office/drawing/2014/main" id="{00F747D7-B2F9-530F-3668-007F28893298}"/>
                </a:ext>
              </a:extLst>
            </p:cNvPr>
            <p:cNvSpPr/>
            <p:nvPr/>
          </p:nvSpPr>
          <p:spPr>
            <a:xfrm>
              <a:off x="5916609" y="4542854"/>
              <a:ext cx="1451113" cy="5330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a:solidFill>
                    <a:schemeClr val="tx1"/>
                  </a:solidFill>
                  <a:latin typeface="Calibri" panose="020F0502020204030204" pitchFamily="34" charset="0"/>
                  <a:cs typeface="Calibri" panose="020F0502020204030204" pitchFamily="34" charset="0"/>
                </a:rPr>
                <a:t>Üro</a:t>
              </a:r>
              <a:r>
                <a:rPr lang="tr-TR" sz="1400" dirty="0">
                  <a:solidFill>
                    <a:schemeClr val="tx1"/>
                  </a:solidFill>
                  <a:latin typeface="Calibri" panose="020F0502020204030204" pitchFamily="34" charset="0"/>
                  <a:cs typeface="Calibri" panose="020F0502020204030204" pitchFamily="34" charset="0"/>
                </a:rPr>
                <a:t>-Onkoloji</a:t>
              </a:r>
            </a:p>
          </p:txBody>
        </p:sp>
        <p:cxnSp>
          <p:nvCxnSpPr>
            <p:cNvPr id="40" name="Düz Ok Bağlayıcısı 39">
              <a:extLst>
                <a:ext uri="{FF2B5EF4-FFF2-40B4-BE49-F238E27FC236}">
                  <a16:creationId xmlns:a16="http://schemas.microsoft.com/office/drawing/2014/main" id="{3DB155F2-13C7-D123-A640-08E247B64EC5}"/>
                </a:ext>
              </a:extLst>
            </p:cNvPr>
            <p:cNvCxnSpPr>
              <a:cxnSpLocks/>
            </p:cNvCxnSpPr>
            <p:nvPr/>
          </p:nvCxnSpPr>
          <p:spPr>
            <a:xfrm flipH="1">
              <a:off x="8660631" y="2323424"/>
              <a:ext cx="1" cy="3198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Dikdörtgen: Köşeleri Yuvarlatılmış 40">
              <a:extLst>
                <a:ext uri="{FF2B5EF4-FFF2-40B4-BE49-F238E27FC236}">
                  <a16:creationId xmlns:a16="http://schemas.microsoft.com/office/drawing/2014/main" id="{37199482-D633-FAB5-F3B0-F9148D257A9F}"/>
                </a:ext>
              </a:extLst>
            </p:cNvPr>
            <p:cNvSpPr/>
            <p:nvPr/>
          </p:nvSpPr>
          <p:spPr>
            <a:xfrm>
              <a:off x="7935075" y="2748841"/>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Kozmetik Dermatoloji</a:t>
              </a:r>
            </a:p>
          </p:txBody>
        </p:sp>
        <p:sp>
          <p:nvSpPr>
            <p:cNvPr id="42" name="Dikdörtgen: Köşeleri Yuvarlatılmış 41">
              <a:extLst>
                <a:ext uri="{FF2B5EF4-FFF2-40B4-BE49-F238E27FC236}">
                  <a16:creationId xmlns:a16="http://schemas.microsoft.com/office/drawing/2014/main" id="{5EE702A0-D6CA-5A81-8A6E-5D7F0A77EA60}"/>
                </a:ext>
              </a:extLst>
            </p:cNvPr>
            <p:cNvSpPr/>
            <p:nvPr/>
          </p:nvSpPr>
          <p:spPr>
            <a:xfrm>
              <a:off x="7866123" y="3609954"/>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a:solidFill>
                    <a:schemeClr val="tx1"/>
                  </a:solidFill>
                  <a:latin typeface="Calibri" panose="020F0502020204030204" pitchFamily="34" charset="0"/>
                  <a:cs typeface="Calibri" panose="020F0502020204030204" pitchFamily="34" charset="0"/>
                </a:rPr>
                <a:t>Botoks</a:t>
              </a:r>
              <a:endParaRPr lang="tr-TR" sz="1400" dirty="0">
                <a:solidFill>
                  <a:schemeClr val="tx1"/>
                </a:solidFill>
                <a:latin typeface="Calibri" panose="020F0502020204030204" pitchFamily="34" charset="0"/>
                <a:cs typeface="Calibri" panose="020F0502020204030204" pitchFamily="34" charset="0"/>
              </a:endParaRPr>
            </a:p>
          </p:txBody>
        </p:sp>
        <p:sp>
          <p:nvSpPr>
            <p:cNvPr id="43" name="Dikdörtgen: Köşeleri Yuvarlatılmış 42">
              <a:extLst>
                <a:ext uri="{FF2B5EF4-FFF2-40B4-BE49-F238E27FC236}">
                  <a16:creationId xmlns:a16="http://schemas.microsoft.com/office/drawing/2014/main" id="{35C6292D-6CEA-BBE8-AE11-617AE433AFB6}"/>
                </a:ext>
              </a:extLst>
            </p:cNvPr>
            <p:cNvSpPr/>
            <p:nvPr/>
          </p:nvSpPr>
          <p:spPr>
            <a:xfrm>
              <a:off x="7879373" y="4542854"/>
              <a:ext cx="1451113" cy="5330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alibri" panose="020F0502020204030204" pitchFamily="34" charset="0"/>
                  <a:cs typeface="Calibri" panose="020F0502020204030204" pitchFamily="34" charset="0"/>
                </a:rPr>
                <a:t>Mezoterapi</a:t>
              </a:r>
            </a:p>
          </p:txBody>
        </p:sp>
        <p:cxnSp>
          <p:nvCxnSpPr>
            <p:cNvPr id="44" name="Düz Ok Bağlayıcısı 43">
              <a:extLst>
                <a:ext uri="{FF2B5EF4-FFF2-40B4-BE49-F238E27FC236}">
                  <a16:creationId xmlns:a16="http://schemas.microsoft.com/office/drawing/2014/main" id="{7E5F0AB0-FA2C-302F-9C63-428351C8A90B}"/>
                </a:ext>
              </a:extLst>
            </p:cNvPr>
            <p:cNvCxnSpPr>
              <a:cxnSpLocks/>
            </p:cNvCxnSpPr>
            <p:nvPr/>
          </p:nvCxnSpPr>
          <p:spPr>
            <a:xfrm>
              <a:off x="3514034" y="2043251"/>
              <a:ext cx="0" cy="34646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Metin kutusu 44">
              <a:extLst>
                <a:ext uri="{FF2B5EF4-FFF2-40B4-BE49-F238E27FC236}">
                  <a16:creationId xmlns:a16="http://schemas.microsoft.com/office/drawing/2014/main" id="{C35E32DD-E77B-D893-4DF9-59C76DCF140E}"/>
                </a:ext>
              </a:extLst>
            </p:cNvPr>
            <p:cNvSpPr txBox="1"/>
            <p:nvPr/>
          </p:nvSpPr>
          <p:spPr>
            <a:xfrm>
              <a:off x="9547399" y="1700959"/>
              <a:ext cx="1451113" cy="342291"/>
            </a:xfrm>
            <a:prstGeom prst="rect">
              <a:avLst/>
            </a:prstGeom>
            <a:noFill/>
          </p:spPr>
          <p:txBody>
            <a:bodyPr wrap="square" rtlCol="0">
              <a:spAutoFit/>
            </a:bodyPr>
            <a:lstStyle/>
            <a:p>
              <a:r>
                <a:rPr lang="tr-TR" sz="1400" dirty="0">
                  <a:latin typeface="Calibri" panose="020F0502020204030204" pitchFamily="34" charset="0"/>
                  <a:cs typeface="Calibri" panose="020F0502020204030204" pitchFamily="34" charset="0"/>
                </a:rPr>
                <a:t>Hizmet Hatları</a:t>
              </a:r>
            </a:p>
          </p:txBody>
        </p:sp>
        <p:sp>
          <p:nvSpPr>
            <p:cNvPr id="46" name="Metin kutusu 45">
              <a:extLst>
                <a:ext uri="{FF2B5EF4-FFF2-40B4-BE49-F238E27FC236}">
                  <a16:creationId xmlns:a16="http://schemas.microsoft.com/office/drawing/2014/main" id="{96ABE89B-1F7B-2AE6-0EB1-B4E49100B501}"/>
                </a:ext>
              </a:extLst>
            </p:cNvPr>
            <p:cNvSpPr txBox="1"/>
            <p:nvPr/>
          </p:nvSpPr>
          <p:spPr>
            <a:xfrm rot="16200000">
              <a:off x="2639933" y="3742305"/>
              <a:ext cx="1702825" cy="353989"/>
            </a:xfrm>
            <a:prstGeom prst="rect">
              <a:avLst/>
            </a:prstGeom>
            <a:solidFill>
              <a:schemeClr val="bg1">
                <a:lumMod val="85000"/>
              </a:schemeClr>
            </a:solidFill>
          </p:spPr>
          <p:txBody>
            <a:bodyPr wrap="square" rtlCol="0">
              <a:spAutoFit/>
            </a:bodyPr>
            <a:lstStyle/>
            <a:p>
              <a:pPr algn="ctr"/>
              <a:r>
                <a:rPr lang="tr-TR" sz="1400" dirty="0">
                  <a:latin typeface="Calibri" panose="020F0502020204030204" pitchFamily="34" charset="0"/>
                  <a:cs typeface="Calibri" panose="020F0502020204030204" pitchFamily="34" charset="0"/>
                </a:rPr>
                <a:t>Hizmet Derinliği</a:t>
              </a:r>
            </a:p>
          </p:txBody>
        </p:sp>
        <p:sp>
          <p:nvSpPr>
            <p:cNvPr id="49" name="Dikdörtgen: Köşeleri Yuvarlatılmış 48">
              <a:extLst>
                <a:ext uri="{FF2B5EF4-FFF2-40B4-BE49-F238E27FC236}">
                  <a16:creationId xmlns:a16="http://schemas.microsoft.com/office/drawing/2014/main" id="{E1C953E1-EC4D-A6A0-F2FE-4AFC386CD527}"/>
                </a:ext>
              </a:extLst>
            </p:cNvPr>
            <p:cNvSpPr/>
            <p:nvPr/>
          </p:nvSpPr>
          <p:spPr>
            <a:xfrm>
              <a:off x="3952012" y="5591454"/>
              <a:ext cx="7232456" cy="3281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accent1">
                      <a:lumMod val="50000"/>
                    </a:schemeClr>
                  </a:solidFill>
                </a:rPr>
                <a:t>     Kapasite         +           Kapasite           +        Kapasite            </a:t>
              </a:r>
              <a:r>
                <a:rPr lang="tr-TR" sz="1600" b="1" dirty="0">
                  <a:solidFill>
                    <a:schemeClr val="accent1">
                      <a:lumMod val="50000"/>
                    </a:schemeClr>
                  </a:solidFill>
                </a:rPr>
                <a:t>HİZMET </a:t>
              </a:r>
            </a:p>
            <a:p>
              <a:r>
                <a:rPr lang="tr-TR" sz="1600" b="1" dirty="0">
                  <a:solidFill>
                    <a:schemeClr val="accent1">
                      <a:lumMod val="50000"/>
                    </a:schemeClr>
                  </a:solidFill>
                </a:rPr>
                <a:t>                                                                                                          KAPSAMI</a:t>
              </a:r>
            </a:p>
          </p:txBody>
        </p:sp>
        <p:sp>
          <p:nvSpPr>
            <p:cNvPr id="47" name="Metin kutusu 46">
              <a:extLst>
                <a:ext uri="{FF2B5EF4-FFF2-40B4-BE49-F238E27FC236}">
                  <a16:creationId xmlns:a16="http://schemas.microsoft.com/office/drawing/2014/main" id="{5005D962-7823-F825-1D2F-77587F386287}"/>
                </a:ext>
              </a:extLst>
            </p:cNvPr>
            <p:cNvSpPr txBox="1"/>
            <p:nvPr/>
          </p:nvSpPr>
          <p:spPr>
            <a:xfrm rot="19684919">
              <a:off x="2927217" y="1574320"/>
              <a:ext cx="1649900" cy="317415"/>
            </a:xfrm>
            <a:prstGeom prst="rect">
              <a:avLst/>
            </a:prstGeom>
            <a:solidFill>
              <a:schemeClr val="bg1">
                <a:lumMod val="85000"/>
              </a:schemeClr>
            </a:solidFill>
          </p:spPr>
          <p:txBody>
            <a:bodyPr wrap="square" rtlCol="0">
              <a:spAutoFit/>
            </a:bodyPr>
            <a:lstStyle/>
            <a:p>
              <a:r>
                <a:rPr lang="tr-TR" sz="1400" b="1" dirty="0">
                  <a:solidFill>
                    <a:schemeClr val="accent1">
                      <a:lumMod val="50000"/>
                    </a:schemeClr>
                  </a:solidFill>
                  <a:latin typeface="Calibri" panose="020F0502020204030204" pitchFamily="34" charset="0"/>
                  <a:cs typeface="Calibri" panose="020F0502020204030204" pitchFamily="34" charset="0"/>
                </a:rPr>
                <a:t>HİZMET KARMASI</a:t>
              </a:r>
            </a:p>
          </p:txBody>
        </p:sp>
      </p:grpSp>
      <p:sp>
        <p:nvSpPr>
          <p:cNvPr id="52" name="Metin kutusu 51">
            <a:extLst>
              <a:ext uri="{FF2B5EF4-FFF2-40B4-BE49-F238E27FC236}">
                <a16:creationId xmlns:a16="http://schemas.microsoft.com/office/drawing/2014/main" id="{A2E5CF80-6F83-0EBD-058F-8AB2FFE6F6CA}"/>
              </a:ext>
            </a:extLst>
          </p:cNvPr>
          <p:cNvSpPr txBox="1"/>
          <p:nvPr/>
        </p:nvSpPr>
        <p:spPr>
          <a:xfrm>
            <a:off x="352424" y="2623230"/>
            <a:ext cx="3366831" cy="923330"/>
          </a:xfrm>
          <a:prstGeom prst="rect">
            <a:avLst/>
          </a:prstGeom>
          <a:noFill/>
        </p:spPr>
        <p:txBody>
          <a:bodyPr wrap="square" rtlCol="0">
            <a:spAutoFit/>
          </a:bodyPr>
          <a:lstStyle/>
          <a:p>
            <a:r>
              <a:rPr lang="tr-TR" dirty="0"/>
              <a:t>Hizmet karması (service mix), kurum tarafından sunulan hizmetlerin tümüdür. </a:t>
            </a:r>
          </a:p>
        </p:txBody>
      </p:sp>
      <p:sp>
        <p:nvSpPr>
          <p:cNvPr id="53" name="Metin kutusu 52">
            <a:extLst>
              <a:ext uri="{FF2B5EF4-FFF2-40B4-BE49-F238E27FC236}">
                <a16:creationId xmlns:a16="http://schemas.microsoft.com/office/drawing/2014/main" id="{6727F5E4-24F4-B82B-C13E-45150F0D9C34}"/>
              </a:ext>
            </a:extLst>
          </p:cNvPr>
          <p:cNvSpPr txBox="1"/>
          <p:nvPr/>
        </p:nvSpPr>
        <p:spPr>
          <a:xfrm>
            <a:off x="321495" y="3773105"/>
            <a:ext cx="3366831" cy="1200329"/>
          </a:xfrm>
          <a:prstGeom prst="rect">
            <a:avLst/>
          </a:prstGeom>
          <a:noFill/>
        </p:spPr>
        <p:txBody>
          <a:bodyPr wrap="square" rtlCol="0">
            <a:spAutoFit/>
          </a:bodyPr>
          <a:lstStyle/>
          <a:p>
            <a:r>
              <a:rPr lang="tr-TR" dirty="0"/>
              <a:t>Hizmet kapsamı (</a:t>
            </a:r>
            <a:r>
              <a:rPr lang="tr-TR" dirty="0" err="1"/>
              <a:t>scope</a:t>
            </a:r>
            <a:r>
              <a:rPr lang="tr-TR" dirty="0"/>
              <a:t> of </a:t>
            </a:r>
            <a:r>
              <a:rPr lang="tr-TR" dirty="0" err="1"/>
              <a:t>services</a:t>
            </a:r>
            <a:r>
              <a:rPr lang="tr-TR" dirty="0"/>
              <a:t>), kurumun hizmet sunum kapasitesini (büyüklük) ifade etmektedir. </a:t>
            </a:r>
          </a:p>
        </p:txBody>
      </p:sp>
      <p:cxnSp>
        <p:nvCxnSpPr>
          <p:cNvPr id="55" name="Düz Ok Bağlayıcısı 54">
            <a:extLst>
              <a:ext uri="{FF2B5EF4-FFF2-40B4-BE49-F238E27FC236}">
                <a16:creationId xmlns:a16="http://schemas.microsoft.com/office/drawing/2014/main" id="{B53DBBA1-291E-0A9C-6F14-06D1D3BF3B05}"/>
              </a:ext>
            </a:extLst>
          </p:cNvPr>
          <p:cNvCxnSpPr>
            <a:cxnSpLocks/>
          </p:cNvCxnSpPr>
          <p:nvPr/>
        </p:nvCxnSpPr>
        <p:spPr>
          <a:xfrm>
            <a:off x="5212378" y="5930843"/>
            <a:ext cx="4437221" cy="0"/>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09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büyüme amaçları nelerdir ?</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1337651200"/>
              </p:ext>
            </p:extLst>
          </p:nvPr>
        </p:nvGraphicFramePr>
        <p:xfrm>
          <a:off x="2258008" y="2697480"/>
          <a:ext cx="9093903" cy="2834640"/>
        </p:xfrm>
        <a:graphic>
          <a:graphicData uri="http://schemas.openxmlformats.org/drawingml/2006/table">
            <a:tbl>
              <a:tblPr firstRow="1" bandRow="1">
                <a:tableStyleId>{5C22544A-7EE6-4342-B048-85BDC9FD1C3A}</a:tableStyleId>
              </a:tblPr>
              <a:tblGrid>
                <a:gridCol w="1142912">
                  <a:extLst>
                    <a:ext uri="{9D8B030D-6E8A-4147-A177-3AD203B41FA5}">
                      <a16:colId xmlns:a16="http://schemas.microsoft.com/office/drawing/2014/main" val="967296438"/>
                    </a:ext>
                  </a:extLst>
                </a:gridCol>
                <a:gridCol w="7950991">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lumMod val="75000"/>
                            </a:schemeClr>
                          </a:solidFill>
                        </a:rPr>
                        <a:t>temel amaçlar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tx2">
                              <a:lumMod val="75000"/>
                            </a:schemeClr>
                          </a:solidFill>
                        </a:rPr>
                        <a:t>diğer amaçlar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endParaRPr>
                    </a:p>
                  </a:txBody>
                  <a:tcPr>
                    <a:lnL w="12700" cmpd="sng">
                      <a:noFill/>
                    </a:lnL>
                    <a:lnR w="5715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indent="-285750" algn="l">
                        <a:buFont typeface="Wingdings" panose="05000000000000000000" pitchFamily="2" charset="2"/>
                        <a:buChar char="q"/>
                      </a:pPr>
                      <a:r>
                        <a:rPr lang="tr-TR" sz="1800" b="0" kern="1200" dirty="0">
                          <a:solidFill>
                            <a:schemeClr val="tx1"/>
                          </a:solidFill>
                          <a:latin typeface="+mn-lt"/>
                          <a:ea typeface="+mn-ea"/>
                          <a:cs typeface="+mn-cs"/>
                        </a:rPr>
                        <a:t>Daha fazla gelir ve kar fırsatlarından yararlanma (özel kesim)</a:t>
                      </a:r>
                    </a:p>
                    <a:p>
                      <a:pPr marL="285750" indent="-285750" algn="l">
                        <a:buFont typeface="Wingdings" panose="05000000000000000000" pitchFamily="2" charset="2"/>
                        <a:buChar char="q"/>
                      </a:pPr>
                      <a:r>
                        <a:rPr lang="tr-TR" sz="1800" b="0" kern="1200" dirty="0">
                          <a:solidFill>
                            <a:schemeClr val="tx1"/>
                          </a:solidFill>
                          <a:latin typeface="+mn-lt"/>
                          <a:ea typeface="+mn-ea"/>
                          <a:cs typeface="+mn-cs"/>
                        </a:rPr>
                        <a:t>Toplumsal sorumlulukların daha güçlü biçimde yerine getirilmesi (kamu)</a:t>
                      </a:r>
                    </a:p>
                    <a:p>
                      <a:pPr marL="0" indent="0" algn="l">
                        <a:buFont typeface="Wingdings" panose="05000000000000000000" pitchFamily="2" charset="2"/>
                        <a:buNone/>
                      </a:pPr>
                      <a:endParaRPr lang="tr-TR" sz="1800" b="0" kern="1200" dirty="0">
                        <a:solidFill>
                          <a:schemeClr val="tx1"/>
                        </a:solidFill>
                        <a:latin typeface="+mn-lt"/>
                        <a:ea typeface="+mn-ea"/>
                        <a:cs typeface="+mn-cs"/>
                      </a:endParaRPr>
                    </a:p>
                    <a:p>
                      <a:pPr marL="285750" indent="-285750" algn="l">
                        <a:buFont typeface="Wingdings" panose="05000000000000000000" pitchFamily="2" charset="2"/>
                        <a:buChar char="q"/>
                      </a:pPr>
                      <a:r>
                        <a:rPr lang="tr-TR" sz="1800" b="0" kern="1200" dirty="0">
                          <a:solidFill>
                            <a:schemeClr val="tx1"/>
                          </a:solidFill>
                          <a:latin typeface="+mn-lt"/>
                          <a:ea typeface="+mn-ea"/>
                          <a:cs typeface="+mn-cs"/>
                        </a:rPr>
                        <a:t>Kapsam ve ölçek ekonomisinden yararlanmak için optimum büyüklüğe ulaşma,</a:t>
                      </a:r>
                    </a:p>
                    <a:p>
                      <a:pPr marL="285750" indent="-285750" algn="l">
                        <a:buFont typeface="Wingdings" panose="05000000000000000000" pitchFamily="2" charset="2"/>
                        <a:buChar char="q"/>
                      </a:pPr>
                      <a:r>
                        <a:rPr lang="tr-TR" sz="1800" b="0" kern="1200" dirty="0">
                          <a:solidFill>
                            <a:schemeClr val="tx1"/>
                          </a:solidFill>
                          <a:latin typeface="+mn-lt"/>
                          <a:ea typeface="+mn-ea"/>
                          <a:cs typeface="+mn-cs"/>
                        </a:rPr>
                        <a:t>Rekabet gücünü artırma ve rekabette üstünlük sağlama,</a:t>
                      </a:r>
                    </a:p>
                    <a:p>
                      <a:pPr marL="285750" indent="-285750" algn="l">
                        <a:buFont typeface="Wingdings" panose="05000000000000000000" pitchFamily="2" charset="2"/>
                        <a:buChar char="q"/>
                      </a:pPr>
                      <a:r>
                        <a:rPr lang="tr-TR" sz="1800" b="0" kern="1200" dirty="0">
                          <a:solidFill>
                            <a:schemeClr val="tx1"/>
                          </a:solidFill>
                          <a:latin typeface="+mn-lt"/>
                          <a:ea typeface="+mn-ea"/>
                          <a:cs typeface="+mn-cs"/>
                        </a:rPr>
                        <a:t>Değişen pazar koşullarına daha iyi uyum gösterme,</a:t>
                      </a:r>
                    </a:p>
                    <a:p>
                      <a:pPr marL="285750" indent="-285750" algn="l">
                        <a:buFont typeface="Wingdings" panose="05000000000000000000" pitchFamily="2" charset="2"/>
                        <a:buChar char="q"/>
                      </a:pPr>
                      <a:r>
                        <a:rPr lang="tr-TR" sz="1800" b="0" kern="1200" dirty="0">
                          <a:solidFill>
                            <a:schemeClr val="tx1"/>
                          </a:solidFill>
                          <a:latin typeface="+mn-lt"/>
                          <a:ea typeface="+mn-ea"/>
                          <a:cs typeface="+mn-cs"/>
                        </a:rPr>
                        <a:t>Yeni teknolojilerini ve bilgileri (</a:t>
                      </a:r>
                      <a:r>
                        <a:rPr lang="tr-TR" sz="1800" b="0" kern="1200" dirty="0" err="1">
                          <a:solidFill>
                            <a:schemeClr val="tx1"/>
                          </a:solidFill>
                          <a:latin typeface="+mn-lt"/>
                          <a:ea typeface="+mn-ea"/>
                          <a:cs typeface="+mn-cs"/>
                        </a:rPr>
                        <a:t>know</a:t>
                      </a:r>
                      <a:r>
                        <a:rPr lang="tr-TR" sz="1800" b="0" kern="1200" dirty="0">
                          <a:solidFill>
                            <a:schemeClr val="tx1"/>
                          </a:solidFill>
                          <a:latin typeface="+mn-lt"/>
                          <a:ea typeface="+mn-ea"/>
                          <a:cs typeface="+mn-cs"/>
                        </a:rPr>
                        <a:t>-how) sahip olma,</a:t>
                      </a:r>
                    </a:p>
                    <a:p>
                      <a:pPr marL="285750" indent="-285750" algn="l">
                        <a:buFont typeface="Wingdings" panose="05000000000000000000" pitchFamily="2" charset="2"/>
                        <a:buChar char="q"/>
                      </a:pPr>
                      <a:r>
                        <a:rPr lang="tr-TR" sz="1800" b="0" kern="1200" dirty="0">
                          <a:solidFill>
                            <a:schemeClr val="tx1"/>
                          </a:solidFill>
                          <a:latin typeface="+mn-lt"/>
                          <a:ea typeface="+mn-ea"/>
                          <a:cs typeface="+mn-cs"/>
                        </a:rPr>
                        <a:t>Aranan, tercih edilen ve güvenilen bir kurum olma (personel ve hastalar için),</a:t>
                      </a:r>
                    </a:p>
                    <a:p>
                      <a:pPr marL="285750" indent="-285750" algn="l">
                        <a:buFont typeface="Wingdings" panose="05000000000000000000" pitchFamily="2" charset="2"/>
                        <a:buChar char="q"/>
                      </a:pPr>
                      <a:r>
                        <a:rPr lang="tr-TR" sz="1800" b="0" kern="1200" dirty="0">
                          <a:solidFill>
                            <a:schemeClr val="tx1"/>
                          </a:solidFill>
                          <a:latin typeface="+mn-lt"/>
                          <a:ea typeface="+mn-ea"/>
                          <a:cs typeface="+mn-cs"/>
                        </a:rPr>
                        <a:t>Bölgesel düzeyden ulusal düzeye, ulusal düzeyden de uluslararası düzeye faaliyetlerini yayma</a:t>
                      </a:r>
                    </a:p>
                  </a:txBody>
                  <a:tcPr>
                    <a:lnL w="57150"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317399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5585921"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ölçek ekonomisi: anımsatma</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stCxn id="2" idx="3"/>
          </p:cNvCxnSpPr>
          <p:nvPr/>
        </p:nvCxnSpPr>
        <p:spPr>
          <a:xfrm flipV="1">
            <a:off x="5938345" y="723901"/>
            <a:ext cx="6253655"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1274694164"/>
              </p:ext>
            </p:extLst>
          </p:nvPr>
        </p:nvGraphicFramePr>
        <p:xfrm>
          <a:off x="1903445" y="2268304"/>
          <a:ext cx="8783329" cy="1005840"/>
        </p:xfrm>
        <a:graphic>
          <a:graphicData uri="http://schemas.openxmlformats.org/drawingml/2006/table">
            <a:tbl>
              <a:tblPr firstRow="1" bandRow="1">
                <a:tableStyleId>{5C22544A-7EE6-4342-B048-85BDC9FD1C3A}</a:tableStyleId>
              </a:tblPr>
              <a:tblGrid>
                <a:gridCol w="2154064">
                  <a:extLst>
                    <a:ext uri="{9D8B030D-6E8A-4147-A177-3AD203B41FA5}">
                      <a16:colId xmlns:a16="http://schemas.microsoft.com/office/drawing/2014/main" val="967296438"/>
                    </a:ext>
                  </a:extLst>
                </a:gridCol>
                <a:gridCol w="6629265">
                  <a:extLst>
                    <a:ext uri="{9D8B030D-6E8A-4147-A177-3AD203B41FA5}">
                      <a16:colId xmlns:a16="http://schemas.microsoft.com/office/drawing/2014/main" val="1600343968"/>
                    </a:ext>
                  </a:extLst>
                </a:gridCol>
              </a:tblGrid>
              <a:tr h="185420">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1">
                              <a:lumMod val="50000"/>
                            </a:schemeClr>
                          </a:solidFill>
                        </a:rPr>
                        <a:t>Ölçek ekonomisi</a:t>
                      </a: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tr-TR" sz="1800" b="0" kern="1200" dirty="0">
                          <a:solidFill>
                            <a:schemeClr val="tx1"/>
                          </a:solidFill>
                          <a:latin typeface="+mn-lt"/>
                          <a:ea typeface="+mn-ea"/>
                          <a:cs typeface="+mn-cs"/>
                        </a:rPr>
                        <a:t>Üretim miktarı/kapasitesindeki artış nedeniyle ortalama maliyetlerde uzun dönemde ortaya çıkan değişimdir.</a:t>
                      </a:r>
                      <a:endParaRPr lang="tr-TR" b="0" dirty="0">
                        <a:solidFill>
                          <a:schemeClr val="tx1"/>
                        </a:solidFill>
                      </a:endParaRP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r h="185420">
                <a:tc vMerge="1">
                  <a:txBody>
                    <a:bodyPr/>
                    <a:lstStyle/>
                    <a:p>
                      <a:endParaRPr lang="tr-TR"/>
                    </a:p>
                  </a:txBody>
                  <a:tcPr/>
                </a:tc>
                <a:tc>
                  <a:txBody>
                    <a:bodyPr/>
                    <a:lstStyle/>
                    <a:p>
                      <a:endParaRPr lang="tr-TR" dirty="0"/>
                    </a:p>
                  </a:txBody>
                  <a:tcPr>
                    <a:lnL w="571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261171"/>
                  </a:ext>
                </a:extLst>
              </a:tr>
            </a:tbl>
          </a:graphicData>
        </a:graphic>
      </p:graphicFrame>
      <p:grpSp>
        <p:nvGrpSpPr>
          <p:cNvPr id="17" name="Grup 16">
            <a:extLst>
              <a:ext uri="{FF2B5EF4-FFF2-40B4-BE49-F238E27FC236}">
                <a16:creationId xmlns:a16="http://schemas.microsoft.com/office/drawing/2014/main" id="{039C710E-3836-6494-6B2A-4E7D976D42DA}"/>
              </a:ext>
            </a:extLst>
          </p:cNvPr>
          <p:cNvGrpSpPr/>
          <p:nvPr/>
        </p:nvGrpSpPr>
        <p:grpSpPr>
          <a:xfrm>
            <a:off x="2790268" y="3134183"/>
            <a:ext cx="7046595" cy="3509211"/>
            <a:chOff x="2790268" y="3134183"/>
            <a:chExt cx="7046595" cy="3509211"/>
          </a:xfrm>
        </p:grpSpPr>
        <p:pic>
          <p:nvPicPr>
            <p:cNvPr id="8" name="Resim 7">
              <a:extLst>
                <a:ext uri="{FF2B5EF4-FFF2-40B4-BE49-F238E27FC236}">
                  <a16:creationId xmlns:a16="http://schemas.microsoft.com/office/drawing/2014/main" id="{36A8FA2A-8C92-C21F-6FCF-605F38D86C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294" y="3134183"/>
              <a:ext cx="6272569" cy="3509211"/>
            </a:xfrm>
            <a:prstGeom prst="rect">
              <a:avLst/>
            </a:prstGeom>
            <a:noFill/>
          </p:spPr>
        </p:pic>
        <p:sp>
          <p:nvSpPr>
            <p:cNvPr id="10" name="Metin kutusu 9">
              <a:extLst>
                <a:ext uri="{FF2B5EF4-FFF2-40B4-BE49-F238E27FC236}">
                  <a16:creationId xmlns:a16="http://schemas.microsoft.com/office/drawing/2014/main" id="{FAA01395-22DC-7437-1E3A-466B1E87E988}"/>
                </a:ext>
              </a:extLst>
            </p:cNvPr>
            <p:cNvSpPr txBox="1"/>
            <p:nvPr/>
          </p:nvSpPr>
          <p:spPr>
            <a:xfrm>
              <a:off x="2790268" y="4986633"/>
              <a:ext cx="942392" cy="523220"/>
            </a:xfrm>
            <a:prstGeom prst="rect">
              <a:avLst/>
            </a:prstGeom>
            <a:noFill/>
          </p:spPr>
          <p:txBody>
            <a:bodyPr wrap="square" rtlCol="0">
              <a:spAutoFit/>
            </a:bodyPr>
            <a:lstStyle/>
            <a:p>
              <a:pPr algn="r"/>
              <a:r>
                <a:rPr lang="tr-TR" sz="1400" b="1" i="1" dirty="0">
                  <a:solidFill>
                    <a:srgbClr val="C00000"/>
                  </a:solidFill>
                </a:rPr>
                <a:t>Ölçek ekonomisi</a:t>
              </a:r>
            </a:p>
          </p:txBody>
        </p:sp>
        <p:cxnSp>
          <p:nvCxnSpPr>
            <p:cNvPr id="12" name="Düz Ok Bağlayıcısı 11">
              <a:extLst>
                <a:ext uri="{FF2B5EF4-FFF2-40B4-BE49-F238E27FC236}">
                  <a16:creationId xmlns:a16="http://schemas.microsoft.com/office/drawing/2014/main" id="{0BAE616C-E60D-92AB-5B67-3707C00AC2BE}"/>
                </a:ext>
              </a:extLst>
            </p:cNvPr>
            <p:cNvCxnSpPr>
              <a:cxnSpLocks/>
            </p:cNvCxnSpPr>
            <p:nvPr/>
          </p:nvCxnSpPr>
          <p:spPr>
            <a:xfrm>
              <a:off x="3778899" y="4986633"/>
              <a:ext cx="0" cy="523220"/>
            </a:xfrm>
            <a:prstGeom prst="straightConnector1">
              <a:avLst/>
            </a:prstGeom>
            <a:ln>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9236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ölçek ekonomisinin nedenleri</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874845787"/>
              </p:ext>
            </p:extLst>
          </p:nvPr>
        </p:nvGraphicFramePr>
        <p:xfrm>
          <a:off x="3194702" y="2514600"/>
          <a:ext cx="8128000" cy="1737360"/>
        </p:xfrm>
        <a:graphic>
          <a:graphicData uri="http://schemas.openxmlformats.org/drawingml/2006/table">
            <a:tbl>
              <a:tblPr firstRow="1" bandRow="1">
                <a:tableStyleId>{5C22544A-7EE6-4342-B048-85BDC9FD1C3A}</a:tableStyleId>
              </a:tblPr>
              <a:tblGrid>
                <a:gridCol w="287131">
                  <a:extLst>
                    <a:ext uri="{9D8B030D-6E8A-4147-A177-3AD203B41FA5}">
                      <a16:colId xmlns:a16="http://schemas.microsoft.com/office/drawing/2014/main" val="967296438"/>
                    </a:ext>
                  </a:extLst>
                </a:gridCol>
                <a:gridCol w="7840869">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latin typeface="+mj-lt"/>
                      </a:endParaRP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Öğrenme ve uzmanlaşma (bir işi tamamlama süremiz, o işi yapma sayımız –deneme sayısı- arttıkça azalır.*</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Alış indirimleri (büyümeye bağlı olarak, girdi talebimiz artar; talep miktarı arttıkça, alış indirimleri elde etme imkanı artar)** </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Envanter (stok) maliyetlerindeki azalma. Üretim ölçeği-kapasite- arttıkça, stok miktarı oransal olarak azalır.  Dolayısıyla toplam envanter maliyeti düşer.  </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
        <p:nvSpPr>
          <p:cNvPr id="9" name="Metin kutusu 8">
            <a:extLst>
              <a:ext uri="{FF2B5EF4-FFF2-40B4-BE49-F238E27FC236}">
                <a16:creationId xmlns:a16="http://schemas.microsoft.com/office/drawing/2014/main" id="{9468011A-BE22-E75F-353B-FD0FD183803A}"/>
              </a:ext>
            </a:extLst>
          </p:cNvPr>
          <p:cNvSpPr txBox="1"/>
          <p:nvPr/>
        </p:nvSpPr>
        <p:spPr>
          <a:xfrm>
            <a:off x="3415004" y="6102220"/>
            <a:ext cx="5439747" cy="584775"/>
          </a:xfrm>
          <a:prstGeom prst="rect">
            <a:avLst/>
          </a:prstGeom>
          <a:noFill/>
        </p:spPr>
        <p:txBody>
          <a:bodyPr wrap="square" rtlCol="0">
            <a:spAutoFit/>
          </a:bodyPr>
          <a:lstStyle/>
          <a:p>
            <a:r>
              <a:rPr lang="tr-TR" dirty="0"/>
              <a:t>*</a:t>
            </a:r>
            <a:r>
              <a:rPr lang="tr-TR" sz="1400" dirty="0"/>
              <a:t>Öğrenme eğrisini  (</a:t>
            </a:r>
            <a:r>
              <a:rPr lang="tr-TR" sz="1400" dirty="0" err="1"/>
              <a:t>learning</a:t>
            </a:r>
            <a:r>
              <a:rPr lang="tr-TR" sz="1400" dirty="0"/>
              <a:t> </a:t>
            </a:r>
            <a:r>
              <a:rPr lang="tr-TR" sz="1400" dirty="0" err="1"/>
              <a:t>curve</a:t>
            </a:r>
            <a:r>
              <a:rPr lang="tr-TR" sz="1400" dirty="0"/>
              <a:t>) araştırınız.</a:t>
            </a:r>
          </a:p>
          <a:p>
            <a:r>
              <a:rPr lang="tr-TR" sz="1400" dirty="0"/>
              <a:t>** Tedarikçilerin pazarlık gücünü anımsayınız.</a:t>
            </a:r>
            <a:endParaRPr lang="tr-TR" dirty="0"/>
          </a:p>
        </p:txBody>
      </p:sp>
    </p:spTree>
    <p:extLst>
      <p:ext uri="{BB962C8B-B14F-4D97-AF65-F5344CB8AC3E}">
        <p14:creationId xmlns:p14="http://schemas.microsoft.com/office/powerpoint/2010/main" val="234563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kapsam ekonomisi nedir?</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3603405757"/>
              </p:ext>
            </p:extLst>
          </p:nvPr>
        </p:nvGraphicFramePr>
        <p:xfrm>
          <a:off x="3138718" y="2085392"/>
          <a:ext cx="8128000" cy="1188720"/>
        </p:xfrm>
        <a:graphic>
          <a:graphicData uri="http://schemas.openxmlformats.org/drawingml/2006/table">
            <a:tbl>
              <a:tblPr firstRow="1" bandRow="1">
                <a:tableStyleId>{5C22544A-7EE6-4342-B048-85BDC9FD1C3A}</a:tableStyleId>
              </a:tblPr>
              <a:tblGrid>
                <a:gridCol w="287131">
                  <a:extLst>
                    <a:ext uri="{9D8B030D-6E8A-4147-A177-3AD203B41FA5}">
                      <a16:colId xmlns:a16="http://schemas.microsoft.com/office/drawing/2014/main" val="967296438"/>
                    </a:ext>
                  </a:extLst>
                </a:gridCol>
                <a:gridCol w="7840869">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latin typeface="+mj-lt"/>
                      </a:endParaRP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Aynı girdilerin, farklı hizmetlerin sunulması amacıyla kullanılması halinde ortaya çıkan maliyet tasarruflarıdır. </a:t>
                      </a:r>
                    </a:p>
                    <a:p>
                      <a:pPr marL="285750" lvl="0" indent="-285750">
                        <a:buFont typeface="Wingdings" panose="05000000000000000000" pitchFamily="2" charset="2"/>
                        <a:buChar char="q"/>
                      </a:pPr>
                      <a:r>
                        <a:rPr lang="tr-TR" sz="1800" b="0" kern="1200" dirty="0">
                          <a:solidFill>
                            <a:schemeClr val="tx1"/>
                          </a:solidFill>
                          <a:effectLst/>
                          <a:latin typeface="+mj-lt"/>
                          <a:ea typeface="+mn-ea"/>
                          <a:cs typeface="+mn-cs"/>
                        </a:rPr>
                        <a:t>Sabit varlıkların ortak kullanılması halinde, hizmet başına düşen-ortalama- sabit maliyetlerdeki bir düşüş söz konusu olur mu? </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graphicFrame>
        <p:nvGraphicFramePr>
          <p:cNvPr id="5" name="Tablo 7">
            <a:extLst>
              <a:ext uri="{FF2B5EF4-FFF2-40B4-BE49-F238E27FC236}">
                <a16:creationId xmlns:a16="http://schemas.microsoft.com/office/drawing/2014/main" id="{DC6F212B-3874-E0B6-AA8F-06155A298738}"/>
              </a:ext>
            </a:extLst>
          </p:cNvPr>
          <p:cNvGraphicFramePr>
            <a:graphicFrameLocks noGrp="1"/>
          </p:cNvGraphicFramePr>
          <p:nvPr>
            <p:extLst>
              <p:ext uri="{D42A27DB-BD31-4B8C-83A1-F6EECF244321}">
                <p14:modId xmlns:p14="http://schemas.microsoft.com/office/powerpoint/2010/main" val="1825811704"/>
              </p:ext>
            </p:extLst>
          </p:nvPr>
        </p:nvGraphicFramePr>
        <p:xfrm>
          <a:off x="1127123" y="3583889"/>
          <a:ext cx="9623746" cy="1310640"/>
        </p:xfrm>
        <a:graphic>
          <a:graphicData uri="http://schemas.openxmlformats.org/drawingml/2006/table">
            <a:tbl>
              <a:tblPr firstRow="1" bandRow="1">
                <a:tableStyleId>{5C22544A-7EE6-4342-B048-85BDC9FD1C3A}</a:tableStyleId>
              </a:tblPr>
              <a:tblGrid>
                <a:gridCol w="2360172">
                  <a:extLst>
                    <a:ext uri="{9D8B030D-6E8A-4147-A177-3AD203B41FA5}">
                      <a16:colId xmlns:a16="http://schemas.microsoft.com/office/drawing/2014/main" val="967296438"/>
                    </a:ext>
                  </a:extLst>
                </a:gridCol>
                <a:gridCol w="7263574">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r>
                        <a:rPr lang="tr-TR" sz="1800" b="1" dirty="0">
                          <a:solidFill>
                            <a:schemeClr val="accent6">
                              <a:lumMod val="75000"/>
                            </a:schemeClr>
                          </a:solidFill>
                        </a:rPr>
                        <a:t>örnekler</a:t>
                      </a:r>
                      <a:r>
                        <a:rPr lang="tr-TR" sz="1800" b="1" dirty="0">
                          <a:solidFill>
                            <a:schemeClr val="accent1">
                              <a:lumMod val="50000"/>
                            </a:schemeClr>
                          </a:solidFill>
                        </a:rPr>
                        <a:t> </a:t>
                      </a: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600" b="1" dirty="0">
                        <a:solidFill>
                          <a:schemeClr val="accent1">
                            <a:lumMod val="50000"/>
                          </a:schemeClr>
                        </a:solidFill>
                      </a:endParaRPr>
                    </a:p>
                  </a:txBody>
                  <a:tcPr>
                    <a:lnL w="12700" cmpd="sng">
                      <a:noFill/>
                    </a:lnL>
                    <a:lnR w="57150" cap="flat" cmpd="sng" algn="ctr">
                      <a:solidFill>
                        <a:schemeClr val="accent6">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447675" indent="-285750">
                        <a:buFont typeface="Courier New" panose="02070309020205020404" pitchFamily="49" charset="0"/>
                        <a:buChar char="o"/>
                      </a:pPr>
                      <a:r>
                        <a:rPr lang="tr-TR" sz="1600" b="0" kern="1200" dirty="0">
                          <a:solidFill>
                            <a:schemeClr val="tx1"/>
                          </a:solidFill>
                          <a:latin typeface="+mn-lt"/>
                          <a:ea typeface="+mn-ea"/>
                          <a:cs typeface="+mn-cs"/>
                        </a:rPr>
                        <a:t>MR ünitesinin, yeni açılan kadın doğum kliniğine başvuran hastalara da hizmet vermeye başlaması nedeniyle sağlanan maliyet tasarrufları. </a:t>
                      </a:r>
                    </a:p>
                    <a:p>
                      <a:pPr marL="447675"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tr-TR" sz="1600" b="0" kern="1200" dirty="0">
                          <a:solidFill>
                            <a:schemeClr val="tx1"/>
                          </a:solidFill>
                          <a:latin typeface="+mn-lt"/>
                          <a:ea typeface="+mn-ea"/>
                          <a:cs typeface="+mn-cs"/>
                        </a:rPr>
                        <a:t>Yeni açılan tüp bebek merkezindeki hizmetlerin,  mevcut kadın hastalıkları ve doğum kliniğinin mevcut personeli ile sunulması halinde sağlanan maliyet tasarrufları.</a:t>
                      </a:r>
                    </a:p>
                  </a:txBody>
                  <a:tcPr>
                    <a:lnL w="57150" cap="flat" cmpd="sng" algn="ctr">
                      <a:solidFill>
                        <a:schemeClr val="accent6">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126656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AA15D305-B1F5-CB67-6D52-6A38CD0B322F}"/>
              </a:ext>
            </a:extLst>
          </p:cNvPr>
          <p:cNvSpPr/>
          <p:nvPr/>
        </p:nvSpPr>
        <p:spPr>
          <a:xfrm>
            <a:off x="352424" y="407192"/>
            <a:ext cx="6376367" cy="681038"/>
          </a:xfrm>
          <a:prstGeom prst="roundRect">
            <a:avLst>
              <a:gd name="adj" fmla="val 50000"/>
            </a:avLst>
          </a:prstGeom>
          <a:solidFill>
            <a:srgbClr val="45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mj-lt"/>
              </a:rPr>
              <a:t>               kapsam ekonomisi </a:t>
            </a:r>
            <a:endParaRPr lang="en-US" sz="2000" b="1" dirty="0">
              <a:solidFill>
                <a:schemeClr val="bg1"/>
              </a:solidFill>
              <a:latin typeface="+mj-lt"/>
            </a:endParaRPr>
          </a:p>
        </p:txBody>
      </p:sp>
      <p:sp>
        <p:nvSpPr>
          <p:cNvPr id="3" name="Oval 2">
            <a:extLst>
              <a:ext uri="{FF2B5EF4-FFF2-40B4-BE49-F238E27FC236}">
                <a16:creationId xmlns:a16="http://schemas.microsoft.com/office/drawing/2014/main" id="{4FC5BE55-7EF2-F7E0-740C-48AFBC28D278}"/>
              </a:ext>
            </a:extLst>
          </p:cNvPr>
          <p:cNvSpPr/>
          <p:nvPr/>
        </p:nvSpPr>
        <p:spPr>
          <a:xfrm>
            <a:off x="352424" y="360362"/>
            <a:ext cx="774699" cy="774699"/>
          </a:xfrm>
          <a:prstGeom prst="ellipse">
            <a:avLst/>
          </a:prstGeom>
          <a:solidFill>
            <a:srgbClr val="45617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7">
            <a:extLst>
              <a:ext uri="{FF2B5EF4-FFF2-40B4-BE49-F238E27FC236}">
                <a16:creationId xmlns:a16="http://schemas.microsoft.com/office/drawing/2014/main" id="{7008FA96-B85F-3451-30ED-8FD9A5498F3F}"/>
              </a:ext>
            </a:extLst>
          </p:cNvPr>
          <p:cNvCxnSpPr>
            <a:cxnSpLocks/>
            <a:stCxn id="2" idx="3"/>
          </p:cNvCxnSpPr>
          <p:nvPr/>
        </p:nvCxnSpPr>
        <p:spPr>
          <a:xfrm flipV="1">
            <a:off x="6728791" y="723901"/>
            <a:ext cx="5463209" cy="23810"/>
          </a:xfrm>
          <a:prstGeom prst="line">
            <a:avLst/>
          </a:prstGeom>
          <a:ln>
            <a:solidFill>
              <a:srgbClr val="1B3C59"/>
            </a:solidFill>
          </a:ln>
        </p:spPr>
        <p:style>
          <a:lnRef idx="1">
            <a:schemeClr val="accent1"/>
          </a:lnRef>
          <a:fillRef idx="0">
            <a:schemeClr val="accent1"/>
          </a:fillRef>
          <a:effectRef idx="0">
            <a:schemeClr val="accent1"/>
          </a:effectRef>
          <a:fontRef idx="minor">
            <a:schemeClr val="tx1"/>
          </a:fontRef>
        </p:style>
      </p:cxnSp>
      <p:graphicFrame>
        <p:nvGraphicFramePr>
          <p:cNvPr id="6" name="Tablo 7">
            <a:extLst>
              <a:ext uri="{FF2B5EF4-FFF2-40B4-BE49-F238E27FC236}">
                <a16:creationId xmlns:a16="http://schemas.microsoft.com/office/drawing/2014/main" id="{62D8DE90-45C3-1FB9-D0F1-6A138162C06E}"/>
              </a:ext>
            </a:extLst>
          </p:cNvPr>
          <p:cNvGraphicFramePr>
            <a:graphicFrameLocks noGrp="1"/>
          </p:cNvGraphicFramePr>
          <p:nvPr>
            <p:extLst>
              <p:ext uri="{D42A27DB-BD31-4B8C-83A1-F6EECF244321}">
                <p14:modId xmlns:p14="http://schemas.microsoft.com/office/powerpoint/2010/main" val="621363990"/>
              </p:ext>
            </p:extLst>
          </p:nvPr>
        </p:nvGraphicFramePr>
        <p:xfrm>
          <a:off x="3092065" y="2477278"/>
          <a:ext cx="8128000" cy="1737360"/>
        </p:xfrm>
        <a:graphic>
          <a:graphicData uri="http://schemas.openxmlformats.org/drawingml/2006/table">
            <a:tbl>
              <a:tblPr firstRow="1" bandRow="1">
                <a:tableStyleId>{5C22544A-7EE6-4342-B048-85BDC9FD1C3A}</a:tableStyleId>
              </a:tblPr>
              <a:tblGrid>
                <a:gridCol w="287131">
                  <a:extLst>
                    <a:ext uri="{9D8B030D-6E8A-4147-A177-3AD203B41FA5}">
                      <a16:colId xmlns:a16="http://schemas.microsoft.com/office/drawing/2014/main" val="967296438"/>
                    </a:ext>
                  </a:extLst>
                </a:gridCol>
                <a:gridCol w="7840869">
                  <a:extLst>
                    <a:ext uri="{9D8B030D-6E8A-4147-A177-3AD203B41FA5}">
                      <a16:colId xmlns:a16="http://schemas.microsoft.com/office/drawing/2014/main" val="1600343968"/>
                    </a:ext>
                  </a:extLst>
                </a:gridCol>
              </a:tblGrid>
              <a:tr h="185420">
                <a:tc>
                  <a:txBody>
                    <a:bodyPr/>
                    <a:lstStyle/>
                    <a:p>
                      <a:pPr marL="0" marR="0" lvl="0" indent="0" algn="r" defTabSz="914400" rtl="0" eaLnBrk="1" fontAlgn="auto" latinLnBrk="0" hangingPunct="1">
                        <a:lnSpc>
                          <a:spcPct val="100000"/>
                        </a:lnSpc>
                        <a:spcBef>
                          <a:spcPts val="0"/>
                        </a:spcBef>
                        <a:spcAft>
                          <a:spcPts val="0"/>
                        </a:spcAft>
                        <a:buClrTx/>
                        <a:buSzTx/>
                        <a:buFontTx/>
                        <a:buNone/>
                        <a:tabLst>
                          <a:tab pos="1520825" algn="l"/>
                        </a:tabLst>
                        <a:defRPr/>
                      </a:pPr>
                      <a:endParaRPr lang="tr-TR" sz="1800" b="1" dirty="0">
                        <a:solidFill>
                          <a:schemeClr val="accent1">
                            <a:lumMod val="50000"/>
                          </a:schemeClr>
                        </a:solidFill>
                        <a:latin typeface="+mj-lt"/>
                      </a:endParaRPr>
                    </a:p>
                  </a:txBody>
                  <a:tcPr>
                    <a:lnL w="12700" cmpd="sng">
                      <a:noFill/>
                    </a:lnL>
                    <a:lnR w="5715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tr-TR" b="0" dirty="0">
                          <a:solidFill>
                            <a:schemeClr val="tx1"/>
                          </a:solidFill>
                        </a:rPr>
                        <a:t>Aynı girdiler kullanılarak iki hizmet  (A ve B) sunduğumuzu varsayalım. Her hizmeti ayrı ayrı sunmanın maliyetleri C</a:t>
                      </a:r>
                      <a:r>
                        <a:rPr lang="tr-TR" b="0" baseline="-25000" dirty="0">
                          <a:solidFill>
                            <a:schemeClr val="tx1"/>
                          </a:solidFill>
                        </a:rPr>
                        <a:t>A</a:t>
                      </a:r>
                      <a:r>
                        <a:rPr lang="tr-TR" b="0" dirty="0">
                          <a:solidFill>
                            <a:schemeClr val="tx1"/>
                          </a:solidFill>
                        </a:rPr>
                        <a:t> ve C</a:t>
                      </a:r>
                      <a:r>
                        <a:rPr lang="tr-TR" b="0" baseline="-25000" dirty="0">
                          <a:solidFill>
                            <a:schemeClr val="tx1"/>
                          </a:solidFill>
                        </a:rPr>
                        <a:t>B</a:t>
                      </a:r>
                      <a:r>
                        <a:rPr lang="tr-TR" b="0" dirty="0">
                          <a:solidFill>
                            <a:schemeClr val="tx1"/>
                          </a:solidFill>
                        </a:rPr>
                        <a:t> olsun).  Her iki hizmeti birlikte sunmanın maliyeti de C</a:t>
                      </a:r>
                      <a:r>
                        <a:rPr lang="tr-TR" b="0" baseline="-25000" dirty="0">
                          <a:solidFill>
                            <a:schemeClr val="tx1"/>
                          </a:solidFill>
                        </a:rPr>
                        <a:t>AB</a:t>
                      </a:r>
                      <a:r>
                        <a:rPr lang="tr-TR" b="0" dirty="0">
                          <a:solidFill>
                            <a:schemeClr val="tx1"/>
                          </a:solidFill>
                        </a:rPr>
                        <a:t> olsun.</a:t>
                      </a:r>
                    </a:p>
                    <a:p>
                      <a:endParaRPr lang="tr-TR" b="0" dirty="0">
                        <a:solidFill>
                          <a:schemeClr val="tx1"/>
                        </a:solidFill>
                      </a:endParaRPr>
                    </a:p>
                    <a:p>
                      <a:r>
                        <a:rPr lang="tr-TR" b="0" dirty="0">
                          <a:solidFill>
                            <a:schemeClr val="tx1"/>
                          </a:solidFill>
                        </a:rPr>
                        <a:t>Kapsam ekonomisi = C</a:t>
                      </a:r>
                      <a:r>
                        <a:rPr lang="tr-TR" b="0" baseline="-25000" dirty="0">
                          <a:solidFill>
                            <a:schemeClr val="tx1"/>
                          </a:solidFill>
                        </a:rPr>
                        <a:t>A</a:t>
                      </a:r>
                      <a:r>
                        <a:rPr lang="tr-TR" b="0" dirty="0">
                          <a:solidFill>
                            <a:schemeClr val="tx1"/>
                          </a:solidFill>
                        </a:rPr>
                        <a:t> + C</a:t>
                      </a:r>
                      <a:r>
                        <a:rPr lang="tr-TR" b="0" baseline="-25000" dirty="0">
                          <a:solidFill>
                            <a:schemeClr val="tx1"/>
                          </a:solidFill>
                        </a:rPr>
                        <a:t>B</a:t>
                      </a:r>
                      <a:r>
                        <a:rPr lang="tr-TR" b="0" dirty="0">
                          <a:solidFill>
                            <a:schemeClr val="tx1"/>
                          </a:solidFill>
                        </a:rPr>
                        <a:t>  - C</a:t>
                      </a:r>
                      <a:r>
                        <a:rPr lang="tr-TR" b="0" baseline="-25000" dirty="0">
                          <a:solidFill>
                            <a:schemeClr val="tx1"/>
                          </a:solidFill>
                        </a:rPr>
                        <a:t>AB</a:t>
                      </a:r>
                      <a:r>
                        <a:rPr lang="tr-TR" b="0" dirty="0">
                          <a:solidFill>
                            <a:schemeClr val="tx1"/>
                          </a:solidFill>
                        </a:rPr>
                        <a:t>  /  C</a:t>
                      </a:r>
                      <a:r>
                        <a:rPr lang="tr-TR" b="0" baseline="-25000" dirty="0">
                          <a:solidFill>
                            <a:schemeClr val="tx1"/>
                          </a:solidFill>
                        </a:rPr>
                        <a:t>AB</a:t>
                      </a:r>
                      <a:r>
                        <a:rPr lang="tr-TR" b="0" dirty="0">
                          <a:solidFill>
                            <a:schemeClr val="tx1"/>
                          </a:solidFill>
                        </a:rPr>
                        <a:t>   olur.   Sonucun pozitif olması, kapsam ekonomisi sağlandığını gösterir.  </a:t>
                      </a:r>
                    </a:p>
                  </a:txBody>
                  <a:tcPr>
                    <a:lnL w="5715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005561"/>
                  </a:ext>
                </a:extLst>
              </a:tr>
            </a:tbl>
          </a:graphicData>
        </a:graphic>
      </p:graphicFrame>
    </p:spTree>
    <p:extLst>
      <p:ext uri="{BB962C8B-B14F-4D97-AF65-F5344CB8AC3E}">
        <p14:creationId xmlns:p14="http://schemas.microsoft.com/office/powerpoint/2010/main" val="234858062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4659</TotalTime>
  <Words>1954</Words>
  <Application>Microsoft Office PowerPoint</Application>
  <PresentationFormat>Geniş ekran</PresentationFormat>
  <Paragraphs>362</Paragraphs>
  <Slides>29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Amasis MT Pro Black</vt:lpstr>
      <vt:lpstr>Arial</vt:lpstr>
      <vt:lpstr>Arial Black</vt:lpstr>
      <vt:lpstr>Calibri</vt:lpstr>
      <vt:lpstr>Calibri Light</vt:lpstr>
      <vt:lpstr>Courier New</vt:lpstr>
      <vt:lpstr>Rockwell Nova Extra Bold</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sahin kavuncubasi</dc:creator>
  <cp:lastModifiedBy>sahin kavuncubasi</cp:lastModifiedBy>
  <cp:revision>64</cp:revision>
  <dcterms:created xsi:type="dcterms:W3CDTF">2022-09-02T11:58:59Z</dcterms:created>
  <dcterms:modified xsi:type="dcterms:W3CDTF">2022-11-03T12:04:08Z</dcterms:modified>
</cp:coreProperties>
</file>