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5"/>
  </p:notesMasterIdLst>
  <p:sldIdLst>
    <p:sldId id="306" r:id="rId2"/>
    <p:sldId id="267" r:id="rId3"/>
    <p:sldId id="1315" r:id="rId4"/>
    <p:sldId id="1408" r:id="rId5"/>
    <p:sldId id="1409" r:id="rId6"/>
    <p:sldId id="1383" r:id="rId7"/>
    <p:sldId id="1410" r:id="rId8"/>
    <p:sldId id="1411" r:id="rId9"/>
    <p:sldId id="1412" r:id="rId10"/>
    <p:sldId id="1413" r:id="rId11"/>
    <p:sldId id="1414" r:id="rId12"/>
    <p:sldId id="1416" r:id="rId13"/>
    <p:sldId id="1384" r:id="rId14"/>
    <p:sldId id="1417" r:id="rId15"/>
    <p:sldId id="1421" r:id="rId16"/>
    <p:sldId id="1419" r:id="rId17"/>
    <p:sldId id="1422" r:id="rId18"/>
    <p:sldId id="1423" r:id="rId19"/>
    <p:sldId id="1424" r:id="rId20"/>
    <p:sldId id="1429" r:id="rId21"/>
    <p:sldId id="1430" r:id="rId22"/>
    <p:sldId id="256" r:id="rId23"/>
    <p:sldId id="1427" r:id="rId24"/>
    <p:sldId id="1431" r:id="rId25"/>
    <p:sldId id="1432" r:id="rId26"/>
    <p:sldId id="1435" r:id="rId27"/>
    <p:sldId id="257" r:id="rId28"/>
    <p:sldId id="1433" r:id="rId29"/>
    <p:sldId id="1436" r:id="rId30"/>
    <p:sldId id="1438" r:id="rId31"/>
    <p:sldId id="1439" r:id="rId32"/>
    <p:sldId id="1437" r:id="rId33"/>
    <p:sldId id="1440" r:id="rId3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82BC"/>
    <a:srgbClr val="E2D0E6"/>
    <a:srgbClr val="FFF2CC"/>
    <a:srgbClr val="CC66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Orta Stil 4 - Vurgu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B344D84-9AFB-497E-A393-DC336BA19D2E}" styleName="Orta Stil 3 - Vurgu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8034E78-7F5D-4C2E-B375-FC64B27BC917}" styleName="Koyu Stil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4B1156A-380E-4F78-BDF5-A606A8083BF9}" styleName="Orta Stil 4 - Vurgu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Orta Stil 4 - Vurgu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428" autoAdjust="0"/>
    <p:restoredTop sz="93970" autoAdjust="0"/>
  </p:normalViewPr>
  <p:slideViewPr>
    <p:cSldViewPr snapToGrid="0">
      <p:cViewPr varScale="1">
        <p:scale>
          <a:sx n="82" d="100"/>
          <a:sy n="82" d="100"/>
        </p:scale>
        <p:origin x="3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D7A997-8DF1-4B0F-A859-7E0B9BE2B146}" type="doc">
      <dgm:prSet loTypeId="urn:microsoft.com/office/officeart/2005/8/layout/target3" loCatId="list" qsTypeId="urn:microsoft.com/office/officeart/2005/8/quickstyle/3d8" qsCatId="3D" csTypeId="urn:microsoft.com/office/officeart/2005/8/colors/colorful1#3" csCatId="colorful" phldr="1"/>
      <dgm:spPr/>
      <dgm:t>
        <a:bodyPr/>
        <a:lstStyle/>
        <a:p>
          <a:endParaRPr lang="tr-TR"/>
        </a:p>
      </dgm:t>
    </dgm:pt>
    <dgm:pt modelId="{B7594A4B-DB17-418E-B1CA-75FC3175B300}">
      <dgm:prSet phldrT="[Metin]" custT="1"/>
      <dgm:spPr/>
      <dgm:t>
        <a:bodyPr/>
        <a:lstStyle/>
        <a:p>
          <a:pPr algn="ctr"/>
          <a:r>
            <a:rPr lang="tr-TR" sz="3200" dirty="0"/>
            <a:t>Misyon</a:t>
          </a:r>
        </a:p>
      </dgm:t>
    </dgm:pt>
    <dgm:pt modelId="{15AF4345-220A-401B-9136-AC21C43BD35F}" type="parTrans" cxnId="{0A056C59-85E3-42C4-BE08-261CABF3AE37}">
      <dgm:prSet/>
      <dgm:spPr/>
      <dgm:t>
        <a:bodyPr/>
        <a:lstStyle/>
        <a:p>
          <a:pPr algn="ctr"/>
          <a:endParaRPr lang="tr-TR"/>
        </a:p>
      </dgm:t>
    </dgm:pt>
    <dgm:pt modelId="{51A3B6C3-6AA4-41AB-B1B2-CB55C6CFDC57}" type="sibTrans" cxnId="{0A056C59-85E3-42C4-BE08-261CABF3AE37}">
      <dgm:prSet/>
      <dgm:spPr/>
      <dgm:t>
        <a:bodyPr/>
        <a:lstStyle/>
        <a:p>
          <a:pPr algn="ctr"/>
          <a:endParaRPr lang="tr-TR"/>
        </a:p>
      </dgm:t>
    </dgm:pt>
    <dgm:pt modelId="{3699AE8E-ADF9-4D19-A9E0-FB5379FB1EAC}">
      <dgm:prSet phldrT="[Metin]" custT="1"/>
      <dgm:spPr/>
      <dgm:t>
        <a:bodyPr/>
        <a:lstStyle/>
        <a:p>
          <a:pPr algn="ctr"/>
          <a:r>
            <a:rPr lang="tr-TR" sz="2400" dirty="0"/>
            <a:t>Hedefler</a:t>
          </a:r>
        </a:p>
      </dgm:t>
    </dgm:pt>
    <dgm:pt modelId="{5B521331-B225-4BCB-B70C-EB35DE06A669}" type="parTrans" cxnId="{3A7D13B9-E778-49E5-B555-E8DDD340A284}">
      <dgm:prSet/>
      <dgm:spPr/>
      <dgm:t>
        <a:bodyPr/>
        <a:lstStyle/>
        <a:p>
          <a:pPr algn="ctr"/>
          <a:endParaRPr lang="tr-TR"/>
        </a:p>
      </dgm:t>
    </dgm:pt>
    <dgm:pt modelId="{C261B7E5-A21B-470D-9F88-65638234E262}" type="sibTrans" cxnId="{3A7D13B9-E778-49E5-B555-E8DDD340A284}">
      <dgm:prSet/>
      <dgm:spPr/>
      <dgm:t>
        <a:bodyPr/>
        <a:lstStyle/>
        <a:p>
          <a:pPr algn="ctr"/>
          <a:endParaRPr lang="tr-TR"/>
        </a:p>
      </dgm:t>
    </dgm:pt>
    <dgm:pt modelId="{D81A64DC-BD58-40E2-A9E1-1C40294531C4}">
      <dgm:prSet custT="1"/>
      <dgm:spPr/>
      <dgm:t>
        <a:bodyPr/>
        <a:lstStyle/>
        <a:p>
          <a:pPr algn="ctr"/>
          <a:r>
            <a:rPr lang="tr-TR" sz="3200" dirty="0"/>
            <a:t>Vizyon</a:t>
          </a:r>
        </a:p>
      </dgm:t>
    </dgm:pt>
    <dgm:pt modelId="{CB4A7518-AB42-458E-BA52-C6943A8BF9BD}" type="parTrans" cxnId="{B0656702-C324-4803-B567-5FE659209E7C}">
      <dgm:prSet/>
      <dgm:spPr/>
      <dgm:t>
        <a:bodyPr/>
        <a:lstStyle/>
        <a:p>
          <a:pPr algn="ctr"/>
          <a:endParaRPr lang="tr-TR"/>
        </a:p>
      </dgm:t>
    </dgm:pt>
    <dgm:pt modelId="{B0E3AABA-C2AC-46DD-880B-BB15DE4A4703}" type="sibTrans" cxnId="{B0656702-C324-4803-B567-5FE659209E7C}">
      <dgm:prSet/>
      <dgm:spPr/>
      <dgm:t>
        <a:bodyPr/>
        <a:lstStyle/>
        <a:p>
          <a:pPr algn="ctr"/>
          <a:endParaRPr lang="tr-TR"/>
        </a:p>
      </dgm:t>
    </dgm:pt>
    <dgm:pt modelId="{5D1B1647-C449-4601-A0B9-83EF8BCEAFBA}">
      <dgm:prSet phldrT="[Metin]" custT="1"/>
      <dgm:spPr/>
      <dgm:t>
        <a:bodyPr/>
        <a:lstStyle/>
        <a:p>
          <a:pPr algn="ctr"/>
          <a:r>
            <a:rPr lang="tr-TR" sz="1800" dirty="0"/>
            <a:t>Amaçlar</a:t>
          </a:r>
        </a:p>
      </dgm:t>
    </dgm:pt>
    <dgm:pt modelId="{E07DA0CE-F27A-4EDD-A37B-769C615FB779}" type="sibTrans" cxnId="{BE74AF7A-283B-404B-BC86-2520392A9263}">
      <dgm:prSet/>
      <dgm:spPr/>
      <dgm:t>
        <a:bodyPr/>
        <a:lstStyle/>
        <a:p>
          <a:pPr algn="ctr"/>
          <a:endParaRPr lang="tr-TR"/>
        </a:p>
      </dgm:t>
    </dgm:pt>
    <dgm:pt modelId="{7566EBBF-B9AF-405B-A24D-C077E48481FE}" type="parTrans" cxnId="{BE74AF7A-283B-404B-BC86-2520392A9263}">
      <dgm:prSet/>
      <dgm:spPr/>
      <dgm:t>
        <a:bodyPr/>
        <a:lstStyle/>
        <a:p>
          <a:pPr algn="ctr"/>
          <a:endParaRPr lang="tr-TR"/>
        </a:p>
      </dgm:t>
    </dgm:pt>
    <dgm:pt modelId="{C4509905-2929-46AD-9E11-163EACAE10E8}" type="pres">
      <dgm:prSet presAssocID="{3BD7A997-8DF1-4B0F-A859-7E0B9BE2B146}" presName="Name0" presStyleCnt="0">
        <dgm:presLayoutVars>
          <dgm:chMax val="7"/>
          <dgm:dir/>
          <dgm:animLvl val="lvl"/>
          <dgm:resizeHandles val="exact"/>
        </dgm:presLayoutVars>
      </dgm:prSet>
      <dgm:spPr/>
    </dgm:pt>
    <dgm:pt modelId="{1194F2A5-4261-4E5A-BF27-A24DBF662153}" type="pres">
      <dgm:prSet presAssocID="{B7594A4B-DB17-418E-B1CA-75FC3175B300}" presName="circle1" presStyleLbl="node1" presStyleIdx="0" presStyleCnt="4"/>
      <dgm:spPr/>
    </dgm:pt>
    <dgm:pt modelId="{AE99ED52-5576-4648-81FF-3F81016C3BBC}" type="pres">
      <dgm:prSet presAssocID="{B7594A4B-DB17-418E-B1CA-75FC3175B300}" presName="space" presStyleCnt="0"/>
      <dgm:spPr/>
    </dgm:pt>
    <dgm:pt modelId="{3D78E924-C9A5-4FAF-A3E3-1F8EA3E3FF10}" type="pres">
      <dgm:prSet presAssocID="{B7594A4B-DB17-418E-B1CA-75FC3175B300}" presName="rect1" presStyleLbl="alignAcc1" presStyleIdx="0" presStyleCnt="4" custLinFactNeighborX="1666" custLinFactNeighborY="175"/>
      <dgm:spPr/>
    </dgm:pt>
    <dgm:pt modelId="{37CD4DAA-B7A8-4B97-9532-9C4F6DF183DC}" type="pres">
      <dgm:prSet presAssocID="{D81A64DC-BD58-40E2-A9E1-1C40294531C4}" presName="vertSpace2" presStyleLbl="node1" presStyleIdx="0" presStyleCnt="4"/>
      <dgm:spPr/>
    </dgm:pt>
    <dgm:pt modelId="{5B5AD301-CC9C-4533-A4ED-3D6AB6EB6293}" type="pres">
      <dgm:prSet presAssocID="{D81A64DC-BD58-40E2-A9E1-1C40294531C4}" presName="circle2" presStyleLbl="node1" presStyleIdx="1" presStyleCnt="4"/>
      <dgm:spPr/>
    </dgm:pt>
    <dgm:pt modelId="{3409EA8E-F702-4511-A17E-403AE3B4DBC8}" type="pres">
      <dgm:prSet presAssocID="{D81A64DC-BD58-40E2-A9E1-1C40294531C4}" presName="rect2" presStyleLbl="alignAcc1" presStyleIdx="1" presStyleCnt="4" custLinFactNeighborX="0" custLinFactNeighborY="88"/>
      <dgm:spPr/>
    </dgm:pt>
    <dgm:pt modelId="{1C9695A7-FE87-4540-B413-A01CD00ECCD7}" type="pres">
      <dgm:prSet presAssocID="{3699AE8E-ADF9-4D19-A9E0-FB5379FB1EAC}" presName="vertSpace3" presStyleLbl="node1" presStyleIdx="1" presStyleCnt="4"/>
      <dgm:spPr/>
    </dgm:pt>
    <dgm:pt modelId="{01BE6D6D-A20E-49F9-8C67-CE60C47625AD}" type="pres">
      <dgm:prSet presAssocID="{3699AE8E-ADF9-4D19-A9E0-FB5379FB1EAC}" presName="circle3" presStyleLbl="node1" presStyleIdx="2" presStyleCnt="4"/>
      <dgm:spPr/>
    </dgm:pt>
    <dgm:pt modelId="{D8F290AD-DE27-42C7-8771-6658127FC938}" type="pres">
      <dgm:prSet presAssocID="{3699AE8E-ADF9-4D19-A9E0-FB5379FB1EAC}" presName="rect3" presStyleLbl="alignAcc1" presStyleIdx="2" presStyleCnt="4"/>
      <dgm:spPr/>
    </dgm:pt>
    <dgm:pt modelId="{D0927D42-D255-41C1-8C1B-078681D2F260}" type="pres">
      <dgm:prSet presAssocID="{5D1B1647-C449-4601-A0B9-83EF8BCEAFBA}" presName="vertSpace4" presStyleLbl="node1" presStyleIdx="2" presStyleCnt="4"/>
      <dgm:spPr/>
    </dgm:pt>
    <dgm:pt modelId="{0BAEEBA4-B946-4C02-9771-A3D237BCAFE3}" type="pres">
      <dgm:prSet presAssocID="{5D1B1647-C449-4601-A0B9-83EF8BCEAFBA}" presName="circle4" presStyleLbl="node1" presStyleIdx="3" presStyleCnt="4"/>
      <dgm:spPr/>
    </dgm:pt>
    <dgm:pt modelId="{6D6387EF-6249-4B80-AA46-763E6BEF3FFA}" type="pres">
      <dgm:prSet presAssocID="{5D1B1647-C449-4601-A0B9-83EF8BCEAFBA}" presName="rect4" presStyleLbl="alignAcc1" presStyleIdx="3" presStyleCnt="4"/>
      <dgm:spPr/>
    </dgm:pt>
    <dgm:pt modelId="{A16E0572-AA3D-4EEC-93AC-D9FD4B53A396}" type="pres">
      <dgm:prSet presAssocID="{B7594A4B-DB17-418E-B1CA-75FC3175B300}" presName="rect1ParTxNoCh" presStyleLbl="alignAcc1" presStyleIdx="3" presStyleCnt="4">
        <dgm:presLayoutVars>
          <dgm:chMax val="1"/>
          <dgm:bulletEnabled val="1"/>
        </dgm:presLayoutVars>
      </dgm:prSet>
      <dgm:spPr/>
    </dgm:pt>
    <dgm:pt modelId="{DEF771EA-68AB-474C-B04B-2DEBAA548293}" type="pres">
      <dgm:prSet presAssocID="{D81A64DC-BD58-40E2-A9E1-1C40294531C4}" presName="rect2ParTxNoCh" presStyleLbl="alignAcc1" presStyleIdx="3" presStyleCnt="4">
        <dgm:presLayoutVars>
          <dgm:chMax val="1"/>
          <dgm:bulletEnabled val="1"/>
        </dgm:presLayoutVars>
      </dgm:prSet>
      <dgm:spPr/>
    </dgm:pt>
    <dgm:pt modelId="{B9C37243-2E07-4840-8666-078CB87C8E46}" type="pres">
      <dgm:prSet presAssocID="{3699AE8E-ADF9-4D19-A9E0-FB5379FB1EAC}" presName="rect3ParTxNoCh" presStyleLbl="alignAcc1" presStyleIdx="3" presStyleCnt="4">
        <dgm:presLayoutVars>
          <dgm:chMax val="1"/>
          <dgm:bulletEnabled val="1"/>
        </dgm:presLayoutVars>
      </dgm:prSet>
      <dgm:spPr/>
    </dgm:pt>
    <dgm:pt modelId="{28EDC63A-1847-4124-97F5-B54B0ABD401F}" type="pres">
      <dgm:prSet presAssocID="{5D1B1647-C449-4601-A0B9-83EF8BCEAFBA}" presName="rect4ParTxNoCh" presStyleLbl="alignAcc1" presStyleIdx="3" presStyleCnt="4">
        <dgm:presLayoutVars>
          <dgm:chMax val="1"/>
          <dgm:bulletEnabled val="1"/>
        </dgm:presLayoutVars>
      </dgm:prSet>
      <dgm:spPr/>
    </dgm:pt>
  </dgm:ptLst>
  <dgm:cxnLst>
    <dgm:cxn modelId="{B0656702-C324-4803-B567-5FE659209E7C}" srcId="{3BD7A997-8DF1-4B0F-A859-7E0B9BE2B146}" destId="{D81A64DC-BD58-40E2-A9E1-1C40294531C4}" srcOrd="1" destOrd="0" parTransId="{CB4A7518-AB42-458E-BA52-C6943A8BF9BD}" sibTransId="{B0E3AABA-C2AC-46DD-880B-BB15DE4A4703}"/>
    <dgm:cxn modelId="{B5B22C06-B053-442A-8C40-980148E21609}" type="presOf" srcId="{B7594A4B-DB17-418E-B1CA-75FC3175B300}" destId="{3D78E924-C9A5-4FAF-A3E3-1F8EA3E3FF10}" srcOrd="0" destOrd="0" presId="urn:microsoft.com/office/officeart/2005/8/layout/target3"/>
    <dgm:cxn modelId="{399D622A-CF92-43DA-AA89-9CA97CDD9597}" type="presOf" srcId="{3699AE8E-ADF9-4D19-A9E0-FB5379FB1EAC}" destId="{B9C37243-2E07-4840-8666-078CB87C8E46}" srcOrd="1" destOrd="0" presId="urn:microsoft.com/office/officeart/2005/8/layout/target3"/>
    <dgm:cxn modelId="{52F77556-7FDA-4A05-BFF2-4B88B222CDEB}" type="presOf" srcId="{D81A64DC-BD58-40E2-A9E1-1C40294531C4}" destId="{DEF771EA-68AB-474C-B04B-2DEBAA548293}" srcOrd="1" destOrd="0" presId="urn:microsoft.com/office/officeart/2005/8/layout/target3"/>
    <dgm:cxn modelId="{0A056C59-85E3-42C4-BE08-261CABF3AE37}" srcId="{3BD7A997-8DF1-4B0F-A859-7E0B9BE2B146}" destId="{B7594A4B-DB17-418E-B1CA-75FC3175B300}" srcOrd="0" destOrd="0" parTransId="{15AF4345-220A-401B-9136-AC21C43BD35F}" sibTransId="{51A3B6C3-6AA4-41AB-B1B2-CB55C6CFDC57}"/>
    <dgm:cxn modelId="{4351C879-23C7-4C14-98C8-74B1F935224C}" type="presOf" srcId="{3699AE8E-ADF9-4D19-A9E0-FB5379FB1EAC}" destId="{D8F290AD-DE27-42C7-8771-6658127FC938}" srcOrd="0" destOrd="0" presId="urn:microsoft.com/office/officeart/2005/8/layout/target3"/>
    <dgm:cxn modelId="{5B96FB79-1C22-4AEA-AB79-47F0C1FBF131}" type="presOf" srcId="{D81A64DC-BD58-40E2-A9E1-1C40294531C4}" destId="{3409EA8E-F702-4511-A17E-403AE3B4DBC8}" srcOrd="0" destOrd="0" presId="urn:microsoft.com/office/officeart/2005/8/layout/target3"/>
    <dgm:cxn modelId="{BE74AF7A-283B-404B-BC86-2520392A9263}" srcId="{3BD7A997-8DF1-4B0F-A859-7E0B9BE2B146}" destId="{5D1B1647-C449-4601-A0B9-83EF8BCEAFBA}" srcOrd="3" destOrd="0" parTransId="{7566EBBF-B9AF-405B-A24D-C077E48481FE}" sibTransId="{E07DA0CE-F27A-4EDD-A37B-769C615FB779}"/>
    <dgm:cxn modelId="{9480107D-4D24-4C38-889E-772C928B4FBE}" type="presOf" srcId="{5D1B1647-C449-4601-A0B9-83EF8BCEAFBA}" destId="{6D6387EF-6249-4B80-AA46-763E6BEF3FFA}" srcOrd="0" destOrd="0" presId="urn:microsoft.com/office/officeart/2005/8/layout/target3"/>
    <dgm:cxn modelId="{3A7D13B9-E778-49E5-B555-E8DDD340A284}" srcId="{3BD7A997-8DF1-4B0F-A859-7E0B9BE2B146}" destId="{3699AE8E-ADF9-4D19-A9E0-FB5379FB1EAC}" srcOrd="2" destOrd="0" parTransId="{5B521331-B225-4BCB-B70C-EB35DE06A669}" sibTransId="{C261B7E5-A21B-470D-9F88-65638234E262}"/>
    <dgm:cxn modelId="{A2881ACC-7473-4AAD-BFAF-EDC707450E96}" type="presOf" srcId="{B7594A4B-DB17-418E-B1CA-75FC3175B300}" destId="{A16E0572-AA3D-4EEC-93AC-D9FD4B53A396}" srcOrd="1" destOrd="0" presId="urn:microsoft.com/office/officeart/2005/8/layout/target3"/>
    <dgm:cxn modelId="{613EA4F5-853F-4C84-B573-7F0CE3C020E2}" type="presOf" srcId="{5D1B1647-C449-4601-A0B9-83EF8BCEAFBA}" destId="{28EDC63A-1847-4124-97F5-B54B0ABD401F}" srcOrd="1" destOrd="0" presId="urn:microsoft.com/office/officeart/2005/8/layout/target3"/>
    <dgm:cxn modelId="{51D45AFE-F6F7-4F48-A581-8940EB4D8785}" type="presOf" srcId="{3BD7A997-8DF1-4B0F-A859-7E0B9BE2B146}" destId="{C4509905-2929-46AD-9E11-163EACAE10E8}" srcOrd="0" destOrd="0" presId="urn:microsoft.com/office/officeart/2005/8/layout/target3"/>
    <dgm:cxn modelId="{AE35D7F3-BA8D-4D2F-AE0D-BEF05F153D4F}" type="presParOf" srcId="{C4509905-2929-46AD-9E11-163EACAE10E8}" destId="{1194F2A5-4261-4E5A-BF27-A24DBF662153}" srcOrd="0" destOrd="0" presId="urn:microsoft.com/office/officeart/2005/8/layout/target3"/>
    <dgm:cxn modelId="{9131AD31-2CCF-4531-A1EA-B77A935C2A22}" type="presParOf" srcId="{C4509905-2929-46AD-9E11-163EACAE10E8}" destId="{AE99ED52-5576-4648-81FF-3F81016C3BBC}" srcOrd="1" destOrd="0" presId="urn:microsoft.com/office/officeart/2005/8/layout/target3"/>
    <dgm:cxn modelId="{60DCC9ED-D7A3-459F-95B6-BE79D47016AF}" type="presParOf" srcId="{C4509905-2929-46AD-9E11-163EACAE10E8}" destId="{3D78E924-C9A5-4FAF-A3E3-1F8EA3E3FF10}" srcOrd="2" destOrd="0" presId="urn:microsoft.com/office/officeart/2005/8/layout/target3"/>
    <dgm:cxn modelId="{FA56DB06-0DA6-465B-81DA-99DA1F7DE73D}" type="presParOf" srcId="{C4509905-2929-46AD-9E11-163EACAE10E8}" destId="{37CD4DAA-B7A8-4B97-9532-9C4F6DF183DC}" srcOrd="3" destOrd="0" presId="urn:microsoft.com/office/officeart/2005/8/layout/target3"/>
    <dgm:cxn modelId="{9A68B27C-6D40-4F4D-B086-018A4880E061}" type="presParOf" srcId="{C4509905-2929-46AD-9E11-163EACAE10E8}" destId="{5B5AD301-CC9C-4533-A4ED-3D6AB6EB6293}" srcOrd="4" destOrd="0" presId="urn:microsoft.com/office/officeart/2005/8/layout/target3"/>
    <dgm:cxn modelId="{5DFD436E-AF61-47FC-A51C-FB4DCE80A72D}" type="presParOf" srcId="{C4509905-2929-46AD-9E11-163EACAE10E8}" destId="{3409EA8E-F702-4511-A17E-403AE3B4DBC8}" srcOrd="5" destOrd="0" presId="urn:microsoft.com/office/officeart/2005/8/layout/target3"/>
    <dgm:cxn modelId="{4DD6B59E-C796-4310-B50E-8F70F9DCB03A}" type="presParOf" srcId="{C4509905-2929-46AD-9E11-163EACAE10E8}" destId="{1C9695A7-FE87-4540-B413-A01CD00ECCD7}" srcOrd="6" destOrd="0" presId="urn:microsoft.com/office/officeart/2005/8/layout/target3"/>
    <dgm:cxn modelId="{0762AC0F-2FE7-470D-A525-20DF80A1A53A}" type="presParOf" srcId="{C4509905-2929-46AD-9E11-163EACAE10E8}" destId="{01BE6D6D-A20E-49F9-8C67-CE60C47625AD}" srcOrd="7" destOrd="0" presId="urn:microsoft.com/office/officeart/2005/8/layout/target3"/>
    <dgm:cxn modelId="{275E19CC-685C-44E1-8AA6-BBA88364AF7D}" type="presParOf" srcId="{C4509905-2929-46AD-9E11-163EACAE10E8}" destId="{D8F290AD-DE27-42C7-8771-6658127FC938}" srcOrd="8" destOrd="0" presId="urn:microsoft.com/office/officeart/2005/8/layout/target3"/>
    <dgm:cxn modelId="{8E838BA9-8F0E-4588-B281-9242E48E37A0}" type="presParOf" srcId="{C4509905-2929-46AD-9E11-163EACAE10E8}" destId="{D0927D42-D255-41C1-8C1B-078681D2F260}" srcOrd="9" destOrd="0" presId="urn:microsoft.com/office/officeart/2005/8/layout/target3"/>
    <dgm:cxn modelId="{3549A349-1388-4108-9C41-F2F1AFD139AE}" type="presParOf" srcId="{C4509905-2929-46AD-9E11-163EACAE10E8}" destId="{0BAEEBA4-B946-4C02-9771-A3D237BCAFE3}" srcOrd="10" destOrd="0" presId="urn:microsoft.com/office/officeart/2005/8/layout/target3"/>
    <dgm:cxn modelId="{E967D1E5-4790-4155-8F4F-52024E8390EA}" type="presParOf" srcId="{C4509905-2929-46AD-9E11-163EACAE10E8}" destId="{6D6387EF-6249-4B80-AA46-763E6BEF3FFA}" srcOrd="11" destOrd="0" presId="urn:microsoft.com/office/officeart/2005/8/layout/target3"/>
    <dgm:cxn modelId="{3412EA9A-9D49-4E3D-85B3-A6E4201E61C9}" type="presParOf" srcId="{C4509905-2929-46AD-9E11-163EACAE10E8}" destId="{A16E0572-AA3D-4EEC-93AC-D9FD4B53A396}" srcOrd="12" destOrd="0" presId="urn:microsoft.com/office/officeart/2005/8/layout/target3"/>
    <dgm:cxn modelId="{DA8A34B2-0372-4BE8-8AA2-EB29F10E133A}" type="presParOf" srcId="{C4509905-2929-46AD-9E11-163EACAE10E8}" destId="{DEF771EA-68AB-474C-B04B-2DEBAA548293}" srcOrd="13" destOrd="0" presId="urn:microsoft.com/office/officeart/2005/8/layout/target3"/>
    <dgm:cxn modelId="{458BBC9A-0628-456C-844A-67312769B4B8}" type="presParOf" srcId="{C4509905-2929-46AD-9E11-163EACAE10E8}" destId="{B9C37243-2E07-4840-8666-078CB87C8E46}" srcOrd="14" destOrd="0" presId="urn:microsoft.com/office/officeart/2005/8/layout/target3"/>
    <dgm:cxn modelId="{C5646DA5-3DF2-40EB-8ABD-3FB916082247}" type="presParOf" srcId="{C4509905-2929-46AD-9E11-163EACAE10E8}" destId="{28EDC63A-1847-4124-97F5-B54B0ABD401F}" srcOrd="15"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94F2A5-4261-4E5A-BF27-A24DBF662153}">
      <dsp:nvSpPr>
        <dsp:cNvPr id="0" name=""/>
        <dsp:cNvSpPr/>
      </dsp:nvSpPr>
      <dsp:spPr>
        <a:xfrm>
          <a:off x="0" y="0"/>
          <a:ext cx="4525963" cy="4525963"/>
        </a:xfrm>
        <a:prstGeom prst="pie">
          <a:avLst>
            <a:gd name="adj1" fmla="val 5400000"/>
            <a:gd name="adj2" fmla="val 16200000"/>
          </a:avLst>
        </a:prstGeom>
        <a:solidFill>
          <a:schemeClr val="accent2">
            <a:hueOff val="0"/>
            <a:satOff val="0"/>
            <a:lumOff val="0"/>
            <a:alphaOff val="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3D78E924-C9A5-4FAF-A3E3-1F8EA3E3FF10}">
      <dsp:nvSpPr>
        <dsp:cNvPr id="0" name=""/>
        <dsp:cNvSpPr/>
      </dsp:nvSpPr>
      <dsp:spPr>
        <a:xfrm>
          <a:off x="2262981" y="0"/>
          <a:ext cx="5966618" cy="4525963"/>
        </a:xfrm>
        <a:prstGeom prst="rect">
          <a:avLst/>
        </a:prstGeom>
        <a:solidFill>
          <a:schemeClr val="lt1">
            <a:alpha val="90000"/>
            <a:hueOff val="0"/>
            <a:satOff val="0"/>
            <a:lumOff val="0"/>
            <a:alphaOff val="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tr-TR" sz="3200" kern="1200" dirty="0"/>
            <a:t>Misyon</a:t>
          </a:r>
        </a:p>
      </dsp:txBody>
      <dsp:txXfrm>
        <a:off x="2262981" y="0"/>
        <a:ext cx="5966618" cy="961767"/>
      </dsp:txXfrm>
    </dsp:sp>
    <dsp:sp modelId="{5B5AD301-CC9C-4533-A4ED-3D6AB6EB6293}">
      <dsp:nvSpPr>
        <dsp:cNvPr id="0" name=""/>
        <dsp:cNvSpPr/>
      </dsp:nvSpPr>
      <dsp:spPr>
        <a:xfrm>
          <a:off x="594032" y="961767"/>
          <a:ext cx="3337897" cy="3337897"/>
        </a:xfrm>
        <a:prstGeom prst="pie">
          <a:avLst>
            <a:gd name="adj1" fmla="val 5400000"/>
            <a:gd name="adj2" fmla="val 16200000"/>
          </a:avLst>
        </a:prstGeom>
        <a:solidFill>
          <a:schemeClr val="accent3">
            <a:hueOff val="0"/>
            <a:satOff val="0"/>
            <a:lumOff val="0"/>
            <a:alphaOff val="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3409EA8E-F702-4511-A17E-403AE3B4DBC8}">
      <dsp:nvSpPr>
        <dsp:cNvPr id="0" name=""/>
        <dsp:cNvSpPr/>
      </dsp:nvSpPr>
      <dsp:spPr>
        <a:xfrm>
          <a:off x="2262981" y="964704"/>
          <a:ext cx="5966618" cy="3337897"/>
        </a:xfrm>
        <a:prstGeom prst="rect">
          <a:avLst/>
        </a:prstGeom>
        <a:solidFill>
          <a:schemeClr val="lt1">
            <a:alpha val="90000"/>
            <a:hueOff val="0"/>
            <a:satOff val="0"/>
            <a:lumOff val="0"/>
            <a:alphaOff val="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tr-TR" sz="3200" kern="1200" dirty="0"/>
            <a:t>Vizyon</a:t>
          </a:r>
        </a:p>
      </dsp:txBody>
      <dsp:txXfrm>
        <a:off x="2262981" y="964704"/>
        <a:ext cx="5966618" cy="961767"/>
      </dsp:txXfrm>
    </dsp:sp>
    <dsp:sp modelId="{01BE6D6D-A20E-49F9-8C67-CE60C47625AD}">
      <dsp:nvSpPr>
        <dsp:cNvPr id="0" name=""/>
        <dsp:cNvSpPr/>
      </dsp:nvSpPr>
      <dsp:spPr>
        <a:xfrm>
          <a:off x="1188065" y="1923534"/>
          <a:ext cx="2149832" cy="2149832"/>
        </a:xfrm>
        <a:prstGeom prst="pie">
          <a:avLst>
            <a:gd name="adj1" fmla="val 5400000"/>
            <a:gd name="adj2" fmla="val 16200000"/>
          </a:avLst>
        </a:prstGeom>
        <a:solidFill>
          <a:schemeClr val="accent4">
            <a:hueOff val="0"/>
            <a:satOff val="0"/>
            <a:lumOff val="0"/>
            <a:alphaOff val="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D8F290AD-DE27-42C7-8771-6658127FC938}">
      <dsp:nvSpPr>
        <dsp:cNvPr id="0" name=""/>
        <dsp:cNvSpPr/>
      </dsp:nvSpPr>
      <dsp:spPr>
        <a:xfrm>
          <a:off x="2262981" y="1923534"/>
          <a:ext cx="5966618" cy="2149832"/>
        </a:xfrm>
        <a:prstGeom prst="rect">
          <a:avLst/>
        </a:prstGeom>
        <a:solidFill>
          <a:schemeClr val="lt1">
            <a:alpha val="90000"/>
            <a:hueOff val="0"/>
            <a:satOff val="0"/>
            <a:lumOff val="0"/>
            <a:alphaOff val="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t>Hedefler</a:t>
          </a:r>
        </a:p>
      </dsp:txBody>
      <dsp:txXfrm>
        <a:off x="2262981" y="1923534"/>
        <a:ext cx="5966618" cy="961767"/>
      </dsp:txXfrm>
    </dsp:sp>
    <dsp:sp modelId="{0BAEEBA4-B946-4C02-9771-A3D237BCAFE3}">
      <dsp:nvSpPr>
        <dsp:cNvPr id="0" name=""/>
        <dsp:cNvSpPr/>
      </dsp:nvSpPr>
      <dsp:spPr>
        <a:xfrm>
          <a:off x="1782097" y="2885301"/>
          <a:ext cx="961767" cy="961767"/>
        </a:xfrm>
        <a:prstGeom prst="pie">
          <a:avLst>
            <a:gd name="adj1" fmla="val 5400000"/>
            <a:gd name="adj2" fmla="val 16200000"/>
          </a:avLst>
        </a:prstGeom>
        <a:solidFill>
          <a:schemeClr val="accent5">
            <a:hueOff val="0"/>
            <a:satOff val="0"/>
            <a:lumOff val="0"/>
            <a:alphaOff val="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6D6387EF-6249-4B80-AA46-763E6BEF3FFA}">
      <dsp:nvSpPr>
        <dsp:cNvPr id="0" name=""/>
        <dsp:cNvSpPr/>
      </dsp:nvSpPr>
      <dsp:spPr>
        <a:xfrm>
          <a:off x="2262981" y="2885301"/>
          <a:ext cx="5966618" cy="961767"/>
        </a:xfrm>
        <a:prstGeom prst="rect">
          <a:avLst/>
        </a:prstGeom>
        <a:solidFill>
          <a:schemeClr val="lt1">
            <a:alpha val="90000"/>
            <a:hueOff val="0"/>
            <a:satOff val="0"/>
            <a:lumOff val="0"/>
            <a:alphaOff val="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tr-TR" sz="1800" kern="1200" dirty="0"/>
            <a:t>Amaçlar</a:t>
          </a:r>
        </a:p>
      </dsp:txBody>
      <dsp:txXfrm>
        <a:off x="2262981" y="2885301"/>
        <a:ext cx="5966618" cy="961767"/>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7600F0-7B2A-461F-ABF9-84A2ABCAC4C7}" type="datetimeFigureOut">
              <a:rPr lang="tr-TR" smtClean="0"/>
              <a:t>30.09.2022</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15C6D4-C377-41D4-A5B6-81CD13705C7C}" type="slidenum">
              <a:rPr lang="tr-TR" smtClean="0"/>
              <a:t>‹#›</a:t>
            </a:fld>
            <a:endParaRPr lang="tr-TR"/>
          </a:p>
        </p:txBody>
      </p:sp>
    </p:spTree>
    <p:extLst>
      <p:ext uri="{BB962C8B-B14F-4D97-AF65-F5344CB8AC3E}">
        <p14:creationId xmlns:p14="http://schemas.microsoft.com/office/powerpoint/2010/main" val="1655034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4A691103-C739-4ED5-A22C-FA87BEF1875B}" type="slidenum">
              <a:rPr lang="en-US" smtClean="0"/>
              <a:t>21</a:t>
            </a:fld>
            <a:endParaRPr lang="en-US"/>
          </a:p>
        </p:txBody>
      </p:sp>
    </p:spTree>
    <p:extLst>
      <p:ext uri="{BB962C8B-B14F-4D97-AF65-F5344CB8AC3E}">
        <p14:creationId xmlns:p14="http://schemas.microsoft.com/office/powerpoint/2010/main" val="4046769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1F4F22-8B39-A7E9-DA61-5FD794DD8A1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57022E8-431E-8C1B-A3CD-84551F3C91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2854634-1959-6F5B-8F8C-FFBAD7D771F3}"/>
              </a:ext>
            </a:extLst>
          </p:cNvPr>
          <p:cNvSpPr>
            <a:spLocks noGrp="1"/>
          </p:cNvSpPr>
          <p:nvPr>
            <p:ph type="dt" sz="half" idx="10"/>
          </p:nvPr>
        </p:nvSpPr>
        <p:spPr/>
        <p:txBody>
          <a:bodyPr/>
          <a:lstStyle/>
          <a:p>
            <a:fld id="{7B19B1BC-E363-4E4F-ACDF-8B5B8A65FE78}" type="datetimeFigureOut">
              <a:rPr lang="tr-TR" smtClean="0"/>
              <a:t>30.09.2022</a:t>
            </a:fld>
            <a:endParaRPr lang="tr-TR"/>
          </a:p>
        </p:txBody>
      </p:sp>
      <p:sp>
        <p:nvSpPr>
          <p:cNvPr id="5" name="Alt Bilgi Yer Tutucusu 4">
            <a:extLst>
              <a:ext uri="{FF2B5EF4-FFF2-40B4-BE49-F238E27FC236}">
                <a16:creationId xmlns:a16="http://schemas.microsoft.com/office/drawing/2014/main" id="{BCD29747-1B9F-CBA4-A35D-9007CD8B322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84E0570-C991-F245-DFC4-05A65069287D}"/>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304359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69B386-3F26-5E44-8B85-FB35B75D68B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C297716-7A2C-ADE5-F1E9-4F7ED382F29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AE9635-2037-98DE-3BF7-A5AF3004EBD5}"/>
              </a:ext>
            </a:extLst>
          </p:cNvPr>
          <p:cNvSpPr>
            <a:spLocks noGrp="1"/>
          </p:cNvSpPr>
          <p:nvPr>
            <p:ph type="dt" sz="half" idx="10"/>
          </p:nvPr>
        </p:nvSpPr>
        <p:spPr/>
        <p:txBody>
          <a:bodyPr/>
          <a:lstStyle/>
          <a:p>
            <a:fld id="{7B19B1BC-E363-4E4F-ACDF-8B5B8A65FE78}" type="datetimeFigureOut">
              <a:rPr lang="tr-TR" smtClean="0"/>
              <a:t>30.09.2022</a:t>
            </a:fld>
            <a:endParaRPr lang="tr-TR"/>
          </a:p>
        </p:txBody>
      </p:sp>
      <p:sp>
        <p:nvSpPr>
          <p:cNvPr id="5" name="Alt Bilgi Yer Tutucusu 4">
            <a:extLst>
              <a:ext uri="{FF2B5EF4-FFF2-40B4-BE49-F238E27FC236}">
                <a16:creationId xmlns:a16="http://schemas.microsoft.com/office/drawing/2014/main" id="{330A9A65-815A-AE3C-A735-186C56E709B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4717690-E256-E336-E772-575D1F5AB806}"/>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039542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0CA2356-B8EC-928A-DC41-BBB53356FE2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B2F8237-477F-B02F-BAD1-E674053F0C2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8C6CB6-89DA-D81E-8B4C-AFA5CD451173}"/>
              </a:ext>
            </a:extLst>
          </p:cNvPr>
          <p:cNvSpPr>
            <a:spLocks noGrp="1"/>
          </p:cNvSpPr>
          <p:nvPr>
            <p:ph type="dt" sz="half" idx="10"/>
          </p:nvPr>
        </p:nvSpPr>
        <p:spPr/>
        <p:txBody>
          <a:bodyPr/>
          <a:lstStyle/>
          <a:p>
            <a:fld id="{7B19B1BC-E363-4E4F-ACDF-8B5B8A65FE78}" type="datetimeFigureOut">
              <a:rPr lang="tr-TR" smtClean="0"/>
              <a:t>30.09.2022</a:t>
            </a:fld>
            <a:endParaRPr lang="tr-TR"/>
          </a:p>
        </p:txBody>
      </p:sp>
      <p:sp>
        <p:nvSpPr>
          <p:cNvPr id="5" name="Alt Bilgi Yer Tutucusu 4">
            <a:extLst>
              <a:ext uri="{FF2B5EF4-FFF2-40B4-BE49-F238E27FC236}">
                <a16:creationId xmlns:a16="http://schemas.microsoft.com/office/drawing/2014/main" id="{6FCAFD72-30C4-5CEF-AE45-4BDD7934093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5AFB173-C328-CCF7-DCB1-59EF5F45F2C4}"/>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437557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EE95820-102A-D8AD-DAA1-9ADDB25F048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052A9EB-4193-685D-54A4-162B7ADB613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D4B39EA-8D3B-AC55-1233-682B8DB5E2E6}"/>
              </a:ext>
            </a:extLst>
          </p:cNvPr>
          <p:cNvSpPr>
            <a:spLocks noGrp="1"/>
          </p:cNvSpPr>
          <p:nvPr>
            <p:ph type="dt" sz="half" idx="10"/>
          </p:nvPr>
        </p:nvSpPr>
        <p:spPr/>
        <p:txBody>
          <a:bodyPr/>
          <a:lstStyle/>
          <a:p>
            <a:fld id="{7B19B1BC-E363-4E4F-ACDF-8B5B8A65FE78}" type="datetimeFigureOut">
              <a:rPr lang="tr-TR" smtClean="0"/>
              <a:t>30.09.2022</a:t>
            </a:fld>
            <a:endParaRPr lang="tr-TR"/>
          </a:p>
        </p:txBody>
      </p:sp>
      <p:sp>
        <p:nvSpPr>
          <p:cNvPr id="5" name="Alt Bilgi Yer Tutucusu 4">
            <a:extLst>
              <a:ext uri="{FF2B5EF4-FFF2-40B4-BE49-F238E27FC236}">
                <a16:creationId xmlns:a16="http://schemas.microsoft.com/office/drawing/2014/main" id="{F8389DF1-4B6C-A82F-8983-8A89ADEEDD4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22CF4CE-3AB5-2352-19AF-F9DF047134FA}"/>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41265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4535EE-4D38-C125-2E4C-A22A91D5C65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F6DF264-98BB-86FC-CB1E-1C24A7B22D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B285372-B596-5280-97AD-28E3F521C1C6}"/>
              </a:ext>
            </a:extLst>
          </p:cNvPr>
          <p:cNvSpPr>
            <a:spLocks noGrp="1"/>
          </p:cNvSpPr>
          <p:nvPr>
            <p:ph type="dt" sz="half" idx="10"/>
          </p:nvPr>
        </p:nvSpPr>
        <p:spPr/>
        <p:txBody>
          <a:bodyPr/>
          <a:lstStyle/>
          <a:p>
            <a:fld id="{7B19B1BC-E363-4E4F-ACDF-8B5B8A65FE78}" type="datetimeFigureOut">
              <a:rPr lang="tr-TR" smtClean="0"/>
              <a:t>30.09.2022</a:t>
            </a:fld>
            <a:endParaRPr lang="tr-TR"/>
          </a:p>
        </p:txBody>
      </p:sp>
      <p:sp>
        <p:nvSpPr>
          <p:cNvPr id="5" name="Alt Bilgi Yer Tutucusu 4">
            <a:extLst>
              <a:ext uri="{FF2B5EF4-FFF2-40B4-BE49-F238E27FC236}">
                <a16:creationId xmlns:a16="http://schemas.microsoft.com/office/drawing/2014/main" id="{3252F55F-7819-7F44-AEB2-136179B2F3A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C5C186D-BE06-3198-790D-8C7898401D05}"/>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91207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D64945-840D-8F68-0239-8D9D74339CB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0E9D59C-E529-E5F1-5F19-F741D0EC7F1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E982C45-97B5-7FD1-76D4-42E20353B5E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A9A821B-A6B3-6F0C-F83A-94078D9583A2}"/>
              </a:ext>
            </a:extLst>
          </p:cNvPr>
          <p:cNvSpPr>
            <a:spLocks noGrp="1"/>
          </p:cNvSpPr>
          <p:nvPr>
            <p:ph type="dt" sz="half" idx="10"/>
          </p:nvPr>
        </p:nvSpPr>
        <p:spPr/>
        <p:txBody>
          <a:bodyPr/>
          <a:lstStyle/>
          <a:p>
            <a:fld id="{7B19B1BC-E363-4E4F-ACDF-8B5B8A65FE78}" type="datetimeFigureOut">
              <a:rPr lang="tr-TR" smtClean="0"/>
              <a:t>30.09.2022</a:t>
            </a:fld>
            <a:endParaRPr lang="tr-TR"/>
          </a:p>
        </p:txBody>
      </p:sp>
      <p:sp>
        <p:nvSpPr>
          <p:cNvPr id="6" name="Alt Bilgi Yer Tutucusu 5">
            <a:extLst>
              <a:ext uri="{FF2B5EF4-FFF2-40B4-BE49-F238E27FC236}">
                <a16:creationId xmlns:a16="http://schemas.microsoft.com/office/drawing/2014/main" id="{DDEE5B0A-992C-2ABD-9C9A-AA3B219503D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1106C8D-CDA7-B868-1425-D3F139F2DCEA}"/>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321694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B0C319-B2BD-0B99-1651-98584C0261C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00F243F-9364-E223-7939-4F36F93CFF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113DE20-E732-9BE8-119E-A48966CD6B4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0E10980-B5D5-0041-9BDE-D755BD6CAD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53E2C26-5C9D-6C3E-4DEC-60FBA4222F9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196059F-F846-BF61-1B44-D7B2E189A0C1}"/>
              </a:ext>
            </a:extLst>
          </p:cNvPr>
          <p:cNvSpPr>
            <a:spLocks noGrp="1"/>
          </p:cNvSpPr>
          <p:nvPr>
            <p:ph type="dt" sz="half" idx="10"/>
          </p:nvPr>
        </p:nvSpPr>
        <p:spPr/>
        <p:txBody>
          <a:bodyPr/>
          <a:lstStyle/>
          <a:p>
            <a:fld id="{7B19B1BC-E363-4E4F-ACDF-8B5B8A65FE78}" type="datetimeFigureOut">
              <a:rPr lang="tr-TR" smtClean="0"/>
              <a:t>30.09.2022</a:t>
            </a:fld>
            <a:endParaRPr lang="tr-TR"/>
          </a:p>
        </p:txBody>
      </p:sp>
      <p:sp>
        <p:nvSpPr>
          <p:cNvPr id="8" name="Alt Bilgi Yer Tutucusu 7">
            <a:extLst>
              <a:ext uri="{FF2B5EF4-FFF2-40B4-BE49-F238E27FC236}">
                <a16:creationId xmlns:a16="http://schemas.microsoft.com/office/drawing/2014/main" id="{A4691DD2-EC9B-4607-55D0-44FD4A4ABAA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3C664FA-C23A-7ECF-201E-5BD95CEE8755}"/>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160815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AD94BE-8DDE-3C04-9F84-DEB5DEA7957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AE08C7D-2025-77A8-5471-C0A26EACE2BB}"/>
              </a:ext>
            </a:extLst>
          </p:cNvPr>
          <p:cNvSpPr>
            <a:spLocks noGrp="1"/>
          </p:cNvSpPr>
          <p:nvPr>
            <p:ph type="dt" sz="half" idx="10"/>
          </p:nvPr>
        </p:nvSpPr>
        <p:spPr/>
        <p:txBody>
          <a:bodyPr/>
          <a:lstStyle/>
          <a:p>
            <a:fld id="{7B19B1BC-E363-4E4F-ACDF-8B5B8A65FE78}" type="datetimeFigureOut">
              <a:rPr lang="tr-TR" smtClean="0"/>
              <a:t>30.09.2022</a:t>
            </a:fld>
            <a:endParaRPr lang="tr-TR"/>
          </a:p>
        </p:txBody>
      </p:sp>
      <p:sp>
        <p:nvSpPr>
          <p:cNvPr id="4" name="Alt Bilgi Yer Tutucusu 3">
            <a:extLst>
              <a:ext uri="{FF2B5EF4-FFF2-40B4-BE49-F238E27FC236}">
                <a16:creationId xmlns:a16="http://schemas.microsoft.com/office/drawing/2014/main" id="{61BE7DF4-BF8D-FD16-D4B4-F75D88784700}"/>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3700349-ECF0-55CF-A542-317F86AF0C42}"/>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990433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C681B13-E0A8-915A-5041-DE2CBBB00161}"/>
              </a:ext>
            </a:extLst>
          </p:cNvPr>
          <p:cNvSpPr>
            <a:spLocks noGrp="1"/>
          </p:cNvSpPr>
          <p:nvPr>
            <p:ph type="dt" sz="half" idx="10"/>
          </p:nvPr>
        </p:nvSpPr>
        <p:spPr/>
        <p:txBody>
          <a:bodyPr/>
          <a:lstStyle/>
          <a:p>
            <a:fld id="{7B19B1BC-E363-4E4F-ACDF-8B5B8A65FE78}" type="datetimeFigureOut">
              <a:rPr lang="tr-TR" smtClean="0"/>
              <a:t>30.09.2022</a:t>
            </a:fld>
            <a:endParaRPr lang="tr-TR"/>
          </a:p>
        </p:txBody>
      </p:sp>
      <p:sp>
        <p:nvSpPr>
          <p:cNvPr id="3" name="Alt Bilgi Yer Tutucusu 2">
            <a:extLst>
              <a:ext uri="{FF2B5EF4-FFF2-40B4-BE49-F238E27FC236}">
                <a16:creationId xmlns:a16="http://schemas.microsoft.com/office/drawing/2014/main" id="{D2BBAEE0-64DE-6116-5C31-C24A10AC94F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3C9C34C-DE73-7700-CF59-EA601A136CAD}"/>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906717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D982D7-5549-EE5D-DBAB-DC32DD397AC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2C3670D-6675-FD07-9BFD-09651A54BB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24E326E-1086-6F08-58DE-D9D17ED6D6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001F09D-16B6-2966-8FD7-897EF324890A}"/>
              </a:ext>
            </a:extLst>
          </p:cNvPr>
          <p:cNvSpPr>
            <a:spLocks noGrp="1"/>
          </p:cNvSpPr>
          <p:nvPr>
            <p:ph type="dt" sz="half" idx="10"/>
          </p:nvPr>
        </p:nvSpPr>
        <p:spPr/>
        <p:txBody>
          <a:bodyPr/>
          <a:lstStyle/>
          <a:p>
            <a:fld id="{7B19B1BC-E363-4E4F-ACDF-8B5B8A65FE78}" type="datetimeFigureOut">
              <a:rPr lang="tr-TR" smtClean="0"/>
              <a:t>30.09.2022</a:t>
            </a:fld>
            <a:endParaRPr lang="tr-TR"/>
          </a:p>
        </p:txBody>
      </p:sp>
      <p:sp>
        <p:nvSpPr>
          <p:cNvPr id="6" name="Alt Bilgi Yer Tutucusu 5">
            <a:extLst>
              <a:ext uri="{FF2B5EF4-FFF2-40B4-BE49-F238E27FC236}">
                <a16:creationId xmlns:a16="http://schemas.microsoft.com/office/drawing/2014/main" id="{EF9E69E9-D332-8515-458F-FB436DF396D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3D08BEA-C043-115C-2C0B-A4A21DFAEFCC}"/>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848051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14E957-238F-89A1-5572-A613DC75796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D532B8D-A317-C1DC-4C6A-9DDFF0382C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F0165C2-DB9A-2201-06D1-E79F287727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FB56E64-C0F3-316E-AE63-7B4F0F78EEC7}"/>
              </a:ext>
            </a:extLst>
          </p:cNvPr>
          <p:cNvSpPr>
            <a:spLocks noGrp="1"/>
          </p:cNvSpPr>
          <p:nvPr>
            <p:ph type="dt" sz="half" idx="10"/>
          </p:nvPr>
        </p:nvSpPr>
        <p:spPr/>
        <p:txBody>
          <a:bodyPr/>
          <a:lstStyle/>
          <a:p>
            <a:fld id="{7B19B1BC-E363-4E4F-ACDF-8B5B8A65FE78}" type="datetimeFigureOut">
              <a:rPr lang="tr-TR" smtClean="0"/>
              <a:t>30.09.2022</a:t>
            </a:fld>
            <a:endParaRPr lang="tr-TR"/>
          </a:p>
        </p:txBody>
      </p:sp>
      <p:sp>
        <p:nvSpPr>
          <p:cNvPr id="6" name="Alt Bilgi Yer Tutucusu 5">
            <a:extLst>
              <a:ext uri="{FF2B5EF4-FFF2-40B4-BE49-F238E27FC236}">
                <a16:creationId xmlns:a16="http://schemas.microsoft.com/office/drawing/2014/main" id="{50A77BD0-8684-C929-9690-5416C5A4C37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4FE180C-1E80-9142-E5EB-89FE9F04DD24}"/>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268469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12448873-5A08-5767-C7E8-B842979A93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249F6E3-3652-C7FD-45F9-6AD746B61F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05351C-4A11-90F7-39DC-3DD625DF00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19B1BC-E363-4E4F-ACDF-8B5B8A65FE78}" type="datetimeFigureOut">
              <a:rPr lang="tr-TR" smtClean="0"/>
              <a:t>30.09.2022</a:t>
            </a:fld>
            <a:endParaRPr lang="tr-TR"/>
          </a:p>
        </p:txBody>
      </p:sp>
      <p:sp>
        <p:nvSpPr>
          <p:cNvPr id="5" name="Alt Bilgi Yer Tutucusu 4">
            <a:extLst>
              <a:ext uri="{FF2B5EF4-FFF2-40B4-BE49-F238E27FC236}">
                <a16:creationId xmlns:a16="http://schemas.microsoft.com/office/drawing/2014/main" id="{D71D72A2-7822-2B1A-6272-96273781DC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23AAAA4-2AB7-1522-3106-30D1E8E5E4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9128B-081F-421D-92E5-9765341AA3AA}" type="slidenum">
              <a:rPr lang="tr-TR" smtClean="0"/>
              <a:t>‹#›</a:t>
            </a:fld>
            <a:endParaRPr lang="tr-TR"/>
          </a:p>
        </p:txBody>
      </p:sp>
    </p:spTree>
    <p:extLst>
      <p:ext uri="{BB962C8B-B14F-4D97-AF65-F5344CB8AC3E}">
        <p14:creationId xmlns:p14="http://schemas.microsoft.com/office/powerpoint/2010/main" val="512934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eri Yer Tutucusu 2">
            <a:extLst>
              <a:ext uri="{FF2B5EF4-FFF2-40B4-BE49-F238E27FC236}">
                <a16:creationId xmlns:a16="http://schemas.microsoft.com/office/drawing/2014/main" id="{20624A29-0E4C-44DE-A3B8-98E3C16A9EFD}"/>
              </a:ext>
            </a:extLst>
          </p:cNvPr>
          <p:cNvSpPr>
            <a:spLocks noGrp="1"/>
          </p:cNvSpPr>
          <p:nvPr>
            <p:ph type="dt" sz="half" idx="10"/>
          </p:nvPr>
        </p:nvSpPr>
        <p:spPr/>
        <p:txBody>
          <a:bodyPr/>
          <a:lstStyle/>
          <a:p>
            <a:fld id="{A19246B6-7C5A-40AA-A924-3DD20D1860FD}" type="datetime1">
              <a:rPr lang="en-US" smtClean="0"/>
              <a:t>9/30/2022</a:t>
            </a:fld>
            <a:endParaRPr lang="en-US"/>
          </a:p>
        </p:txBody>
      </p:sp>
      <p:sp>
        <p:nvSpPr>
          <p:cNvPr id="4" name="Slayt Numarası Yer Tutucusu 3">
            <a:extLst>
              <a:ext uri="{FF2B5EF4-FFF2-40B4-BE49-F238E27FC236}">
                <a16:creationId xmlns:a16="http://schemas.microsoft.com/office/drawing/2014/main" id="{13C5C232-8B10-4FEF-BEEF-082EB900B354}"/>
              </a:ext>
            </a:extLst>
          </p:cNvPr>
          <p:cNvSpPr>
            <a:spLocks noGrp="1"/>
          </p:cNvSpPr>
          <p:nvPr>
            <p:ph type="sldNum" sz="quarter" idx="12"/>
          </p:nvPr>
        </p:nvSpPr>
        <p:spPr/>
        <p:txBody>
          <a:bodyPr/>
          <a:lstStyle/>
          <a:p>
            <a:fld id="{585A37CE-56CC-4263-A743-6EA01FAEC455}" type="slidenum">
              <a:rPr lang="en-US" smtClean="0"/>
              <a:t>1</a:t>
            </a:fld>
            <a:endParaRPr lang="en-US" dirty="0"/>
          </a:p>
        </p:txBody>
      </p:sp>
      <p:grpSp>
        <p:nvGrpSpPr>
          <p:cNvPr id="6" name="Grup 5">
            <a:extLst>
              <a:ext uri="{FF2B5EF4-FFF2-40B4-BE49-F238E27FC236}">
                <a16:creationId xmlns:a16="http://schemas.microsoft.com/office/drawing/2014/main" id="{0D65409A-813A-4D19-9000-09FF8548ADCD}"/>
              </a:ext>
            </a:extLst>
          </p:cNvPr>
          <p:cNvGrpSpPr/>
          <p:nvPr/>
        </p:nvGrpSpPr>
        <p:grpSpPr>
          <a:xfrm>
            <a:off x="7249687" y="3671048"/>
            <a:ext cx="534164" cy="1200329"/>
            <a:chOff x="7259017" y="2809610"/>
            <a:chExt cx="534164" cy="2978004"/>
          </a:xfrm>
        </p:grpSpPr>
        <p:sp>
          <p:nvSpPr>
            <p:cNvPr id="5" name="Metin kutusu 4">
              <a:extLst>
                <a:ext uri="{FF2B5EF4-FFF2-40B4-BE49-F238E27FC236}">
                  <a16:creationId xmlns:a16="http://schemas.microsoft.com/office/drawing/2014/main" id="{BA210E14-3AA3-46C3-B4BB-9AEC1E705FE6}"/>
                </a:ext>
              </a:extLst>
            </p:cNvPr>
            <p:cNvSpPr txBox="1"/>
            <p:nvPr/>
          </p:nvSpPr>
          <p:spPr>
            <a:xfrm rot="16200000">
              <a:off x="6006303" y="4062324"/>
              <a:ext cx="2967093" cy="461665"/>
            </a:xfrm>
            <a:prstGeom prst="rect">
              <a:avLst/>
            </a:prstGeom>
            <a:noFill/>
          </p:spPr>
          <p:txBody>
            <a:bodyPr wrap="square" rtlCol="0">
              <a:spAutoFit/>
            </a:bodyPr>
            <a:lstStyle/>
            <a:p>
              <a:pPr algn="ctr"/>
              <a:r>
                <a:rPr lang="tr-TR" sz="2400" b="1" dirty="0">
                  <a:solidFill>
                    <a:schemeClr val="accent1">
                      <a:lumMod val="50000"/>
                    </a:schemeClr>
                  </a:solidFill>
                </a:rPr>
                <a:t>Konular</a:t>
              </a:r>
              <a:r>
                <a:rPr lang="tr-TR" sz="2400" b="1" u="sng" dirty="0">
                  <a:solidFill>
                    <a:schemeClr val="accent1">
                      <a:lumMod val="50000"/>
                    </a:schemeClr>
                  </a:solidFill>
                </a:rPr>
                <a:t> </a:t>
              </a:r>
            </a:p>
          </p:txBody>
        </p:sp>
        <p:sp>
          <p:nvSpPr>
            <p:cNvPr id="17" name="Rectangle 39">
              <a:extLst>
                <a:ext uri="{FF2B5EF4-FFF2-40B4-BE49-F238E27FC236}">
                  <a16:creationId xmlns:a16="http://schemas.microsoft.com/office/drawing/2014/main" id="{120C2FDA-9976-4933-B55E-349C587A5CE7}"/>
                </a:ext>
              </a:extLst>
            </p:cNvPr>
            <p:cNvSpPr/>
            <p:nvPr/>
          </p:nvSpPr>
          <p:spPr>
            <a:xfrm>
              <a:off x="7720682" y="2809610"/>
              <a:ext cx="72499" cy="2978004"/>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Metin kutusu 6">
            <a:extLst>
              <a:ext uri="{FF2B5EF4-FFF2-40B4-BE49-F238E27FC236}">
                <a16:creationId xmlns:a16="http://schemas.microsoft.com/office/drawing/2014/main" id="{04567FF3-0D36-4556-BE2C-FCD73A527E3A}"/>
              </a:ext>
            </a:extLst>
          </p:cNvPr>
          <p:cNvSpPr txBox="1"/>
          <p:nvPr/>
        </p:nvSpPr>
        <p:spPr>
          <a:xfrm>
            <a:off x="5335396" y="1513059"/>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1</a:t>
            </a:r>
          </a:p>
        </p:txBody>
      </p:sp>
      <p:pic>
        <p:nvPicPr>
          <p:cNvPr id="10" name="Resim 9">
            <a:extLst>
              <a:ext uri="{FF2B5EF4-FFF2-40B4-BE49-F238E27FC236}">
                <a16:creationId xmlns:a16="http://schemas.microsoft.com/office/drawing/2014/main" id="{8CD629EE-96AD-45F3-6E97-5D591C0E7D96}"/>
              </a:ext>
            </a:extLst>
          </p:cNvPr>
          <p:cNvPicPr>
            <a:picLocks noChangeAspect="1"/>
          </p:cNvPicPr>
          <p:nvPr/>
        </p:nvPicPr>
        <p:blipFill>
          <a:blip r:embed="rId2"/>
          <a:stretch>
            <a:fillRect/>
          </a:stretch>
        </p:blipFill>
        <p:spPr>
          <a:xfrm>
            <a:off x="18882" y="0"/>
            <a:ext cx="6426915" cy="6858000"/>
          </a:xfrm>
          <a:prstGeom prst="rect">
            <a:avLst/>
          </a:prstGeom>
        </p:spPr>
      </p:pic>
      <p:sp>
        <p:nvSpPr>
          <p:cNvPr id="13" name="Metin kutusu 12">
            <a:extLst>
              <a:ext uri="{FF2B5EF4-FFF2-40B4-BE49-F238E27FC236}">
                <a16:creationId xmlns:a16="http://schemas.microsoft.com/office/drawing/2014/main" id="{5461C3D0-5C88-5778-6FD5-A50901AE2F6E}"/>
              </a:ext>
            </a:extLst>
          </p:cNvPr>
          <p:cNvSpPr txBox="1"/>
          <p:nvPr/>
        </p:nvSpPr>
        <p:spPr>
          <a:xfrm>
            <a:off x="725989" y="3640306"/>
            <a:ext cx="3804906" cy="1200329"/>
          </a:xfrm>
          <a:prstGeom prst="rect">
            <a:avLst/>
          </a:prstGeom>
          <a:noFill/>
        </p:spPr>
        <p:txBody>
          <a:bodyPr wrap="square" rtlCol="0">
            <a:spAutoFit/>
          </a:bodyPr>
          <a:lstStyle/>
          <a:p>
            <a:pPr algn="r"/>
            <a:r>
              <a:rPr lang="tr-TR" sz="2400" dirty="0">
                <a:solidFill>
                  <a:schemeClr val="accent4">
                    <a:lumMod val="40000"/>
                    <a:lumOff val="60000"/>
                  </a:schemeClr>
                </a:solidFill>
                <a:latin typeface="Rockwell Nova Extra Bold" panose="02060903020205020403" pitchFamily="18" charset="0"/>
              </a:rPr>
              <a:t>BÖLÜM</a:t>
            </a:r>
          </a:p>
          <a:p>
            <a:pPr algn="r"/>
            <a:r>
              <a:rPr lang="tr-TR" sz="2400" dirty="0">
                <a:solidFill>
                  <a:schemeClr val="accent4">
                    <a:lumMod val="40000"/>
                    <a:lumOff val="60000"/>
                  </a:schemeClr>
                </a:solidFill>
                <a:latin typeface="Rockwell Nova Extra Bold" panose="02060903020205020403" pitchFamily="18" charset="0"/>
              </a:rPr>
              <a:t>yönelim </a:t>
            </a:r>
          </a:p>
          <a:p>
            <a:pPr algn="r"/>
            <a:r>
              <a:rPr lang="tr-TR" sz="2400" dirty="0">
                <a:solidFill>
                  <a:schemeClr val="accent4">
                    <a:lumMod val="40000"/>
                    <a:lumOff val="60000"/>
                  </a:schemeClr>
                </a:solidFill>
                <a:latin typeface="Rockwell Nova Extra Bold" panose="02060903020205020403" pitchFamily="18" charset="0"/>
              </a:rPr>
              <a:t>stratejileri</a:t>
            </a:r>
          </a:p>
        </p:txBody>
      </p:sp>
      <p:sp>
        <p:nvSpPr>
          <p:cNvPr id="14" name="Metin kutusu 13">
            <a:extLst>
              <a:ext uri="{FF2B5EF4-FFF2-40B4-BE49-F238E27FC236}">
                <a16:creationId xmlns:a16="http://schemas.microsoft.com/office/drawing/2014/main" id="{17F5059E-F9FA-17FC-26DD-E41A5B28FCD8}"/>
              </a:ext>
            </a:extLst>
          </p:cNvPr>
          <p:cNvSpPr txBox="1"/>
          <p:nvPr/>
        </p:nvSpPr>
        <p:spPr>
          <a:xfrm>
            <a:off x="4567144" y="3309447"/>
            <a:ext cx="1945896" cy="1862048"/>
          </a:xfrm>
          <a:prstGeom prst="rect">
            <a:avLst/>
          </a:prstGeom>
          <a:noFill/>
        </p:spPr>
        <p:txBody>
          <a:bodyPr wrap="square" rtlCol="0">
            <a:spAutoFit/>
          </a:bodyPr>
          <a:lstStyle/>
          <a:p>
            <a:r>
              <a:rPr lang="tr-TR" sz="11500" dirty="0">
                <a:solidFill>
                  <a:srgbClr val="FFC1C2"/>
                </a:solidFill>
                <a:latin typeface="Amasis MT Pro Black" panose="020B0604020202020204" pitchFamily="18" charset="-94"/>
              </a:rPr>
              <a:t>11</a:t>
            </a:r>
          </a:p>
        </p:txBody>
      </p:sp>
      <p:sp>
        <p:nvSpPr>
          <p:cNvPr id="8" name="Metin kutusu 7">
            <a:extLst>
              <a:ext uri="{FF2B5EF4-FFF2-40B4-BE49-F238E27FC236}">
                <a16:creationId xmlns:a16="http://schemas.microsoft.com/office/drawing/2014/main" id="{60BC004D-2314-1AE8-B08D-B9770BB0BC1D}"/>
              </a:ext>
            </a:extLst>
          </p:cNvPr>
          <p:cNvSpPr txBox="1"/>
          <p:nvPr/>
        </p:nvSpPr>
        <p:spPr>
          <a:xfrm>
            <a:off x="7783851" y="3640307"/>
            <a:ext cx="4076700" cy="2308324"/>
          </a:xfrm>
          <a:prstGeom prst="rect">
            <a:avLst/>
          </a:prstGeom>
          <a:noFill/>
        </p:spPr>
        <p:txBody>
          <a:bodyPr wrap="square" rtlCol="0">
            <a:spAutoFit/>
          </a:bodyPr>
          <a:lstStyle/>
          <a:p>
            <a:pPr marL="285750" indent="-285750">
              <a:buFont typeface="Wingdings" panose="05000000000000000000" pitchFamily="2" charset="2"/>
              <a:buChar char="q"/>
            </a:pPr>
            <a:r>
              <a:rPr lang="tr-TR" dirty="0">
                <a:latin typeface="+mj-lt"/>
              </a:rPr>
              <a:t>Yönelim stratejileri</a:t>
            </a:r>
          </a:p>
          <a:p>
            <a:pPr marL="285750" indent="-285750">
              <a:buFont typeface="Wingdings" panose="05000000000000000000" pitchFamily="2" charset="2"/>
              <a:buChar char="q"/>
            </a:pPr>
            <a:r>
              <a:rPr lang="tr-TR" dirty="0">
                <a:latin typeface="+mj-lt"/>
              </a:rPr>
              <a:t>Misyon</a:t>
            </a:r>
          </a:p>
          <a:p>
            <a:pPr marL="285750" indent="-285750">
              <a:buFont typeface="Wingdings" panose="05000000000000000000" pitchFamily="2" charset="2"/>
              <a:buChar char="q"/>
            </a:pPr>
            <a:r>
              <a:rPr lang="tr-TR" dirty="0">
                <a:latin typeface="+mj-lt"/>
              </a:rPr>
              <a:t>Vizyon</a:t>
            </a:r>
          </a:p>
          <a:p>
            <a:pPr marL="285750" indent="-285750">
              <a:buFont typeface="Wingdings" panose="05000000000000000000" pitchFamily="2" charset="2"/>
              <a:buChar char="q"/>
            </a:pPr>
            <a:r>
              <a:rPr lang="tr-TR" dirty="0">
                <a:latin typeface="+mj-lt"/>
              </a:rPr>
              <a:t>Değerler</a:t>
            </a:r>
          </a:p>
          <a:p>
            <a:pPr marL="285750" indent="-285750">
              <a:buFont typeface="Wingdings" panose="05000000000000000000" pitchFamily="2" charset="2"/>
              <a:buChar char="q"/>
            </a:pPr>
            <a:r>
              <a:rPr lang="tr-TR" dirty="0">
                <a:latin typeface="+mj-lt"/>
              </a:rPr>
              <a:t>Amaçlar ve hedefler</a:t>
            </a:r>
          </a:p>
          <a:p>
            <a:pPr marL="285750" indent="-285750">
              <a:buFont typeface="Wingdings" panose="05000000000000000000" pitchFamily="2" charset="2"/>
              <a:buChar char="q"/>
            </a:pPr>
            <a:r>
              <a:rPr lang="tr-TR" dirty="0">
                <a:latin typeface="+mj-lt"/>
              </a:rPr>
              <a:t>Kritik başarı faktörleri</a:t>
            </a:r>
          </a:p>
          <a:p>
            <a:pPr marL="285750" indent="-285750">
              <a:buFont typeface="Wingdings" panose="05000000000000000000" pitchFamily="2" charset="2"/>
              <a:buChar char="q"/>
            </a:pPr>
            <a:r>
              <a:rPr lang="tr-TR" dirty="0">
                <a:latin typeface="+mj-lt"/>
              </a:rPr>
              <a:t>Anahtar performans göstergeleri</a:t>
            </a:r>
          </a:p>
          <a:p>
            <a:pPr marL="285750" indent="-285750">
              <a:buFont typeface="Wingdings" panose="05000000000000000000" pitchFamily="2" charset="2"/>
              <a:buChar char="q"/>
            </a:pPr>
            <a:r>
              <a:rPr lang="tr-TR" dirty="0">
                <a:latin typeface="+mj-lt"/>
              </a:rPr>
              <a:t>Strateji haritası: kurumsal karne</a:t>
            </a:r>
          </a:p>
        </p:txBody>
      </p:sp>
    </p:spTree>
    <p:extLst>
      <p:ext uri="{BB962C8B-B14F-4D97-AF65-F5344CB8AC3E}">
        <p14:creationId xmlns:p14="http://schemas.microsoft.com/office/powerpoint/2010/main" val="4227190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376367"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misyon cümlesinin yararları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flipV="1">
            <a:off x="6728791" y="723901"/>
            <a:ext cx="5463209"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6" name="Tablo 7">
            <a:extLst>
              <a:ext uri="{FF2B5EF4-FFF2-40B4-BE49-F238E27FC236}">
                <a16:creationId xmlns:a16="http://schemas.microsoft.com/office/drawing/2014/main" id="{62D8DE90-45C3-1FB9-D0F1-6A138162C06E}"/>
              </a:ext>
            </a:extLst>
          </p:cNvPr>
          <p:cNvGraphicFramePr>
            <a:graphicFrameLocks noGrp="1"/>
          </p:cNvGraphicFramePr>
          <p:nvPr>
            <p:extLst>
              <p:ext uri="{D42A27DB-BD31-4B8C-83A1-F6EECF244321}">
                <p14:modId xmlns:p14="http://schemas.microsoft.com/office/powerpoint/2010/main" val="1422573183"/>
              </p:ext>
            </p:extLst>
          </p:nvPr>
        </p:nvGraphicFramePr>
        <p:xfrm>
          <a:off x="3838780" y="2069522"/>
          <a:ext cx="8128000" cy="3931920"/>
        </p:xfrm>
        <a:graphic>
          <a:graphicData uri="http://schemas.openxmlformats.org/drawingml/2006/table">
            <a:tbl>
              <a:tblPr firstRow="1" bandRow="1">
                <a:tableStyleId>{5C22544A-7EE6-4342-B048-85BDC9FD1C3A}</a:tableStyleId>
              </a:tblPr>
              <a:tblGrid>
                <a:gridCol w="287131">
                  <a:extLst>
                    <a:ext uri="{9D8B030D-6E8A-4147-A177-3AD203B41FA5}">
                      <a16:colId xmlns:a16="http://schemas.microsoft.com/office/drawing/2014/main" val="967296438"/>
                    </a:ext>
                  </a:extLst>
                </a:gridCol>
                <a:gridCol w="7840869">
                  <a:extLst>
                    <a:ext uri="{9D8B030D-6E8A-4147-A177-3AD203B41FA5}">
                      <a16:colId xmlns:a16="http://schemas.microsoft.com/office/drawing/2014/main" val="1600343968"/>
                    </a:ext>
                  </a:extLst>
                </a:gridCol>
              </a:tblGrid>
              <a:tr h="185420">
                <a:tc>
                  <a:txBody>
                    <a:bodyPr/>
                    <a:lstStyle/>
                    <a:p>
                      <a:pPr marL="285750" marR="0" lvl="0" indent="-285750" algn="r" defTabSz="914400" rtl="0" eaLnBrk="1" fontAlgn="auto" latinLnBrk="0" hangingPunct="1">
                        <a:lnSpc>
                          <a:spcPct val="100000"/>
                        </a:lnSpc>
                        <a:spcBef>
                          <a:spcPts val="0"/>
                        </a:spcBef>
                        <a:spcAft>
                          <a:spcPts val="0"/>
                        </a:spcAft>
                        <a:buClrTx/>
                        <a:buSzTx/>
                        <a:buFont typeface="Wingdings" panose="05000000000000000000" pitchFamily="2" charset="2"/>
                        <a:buChar char="q"/>
                        <a:tabLst>
                          <a:tab pos="1520825" algn="l"/>
                        </a:tabLst>
                        <a:defRPr/>
                      </a:pPr>
                      <a:endParaRPr lang="tr-TR" sz="1800" b="0" dirty="0">
                        <a:solidFill>
                          <a:schemeClr val="tx1"/>
                        </a:solidFill>
                        <a:latin typeface="+mj-lt"/>
                      </a:endParaRPr>
                    </a:p>
                  </a:txBody>
                  <a:tcPr>
                    <a:lnL w="12700" cmpd="sng">
                      <a:noFill/>
                    </a:lnL>
                    <a:lnR w="57150" cap="flat" cmpd="sng" algn="ctr">
                      <a:solidFill>
                        <a:schemeClr val="accent1">
                          <a:lumMod val="50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Misyon cümleleri hedef ve amaçların belirlenmesine temel oluşturur.</a:t>
                      </a:r>
                    </a:p>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Ortak amaç ve hedeflerin başarılması yönünde kurum çalışanlarını isteklendirir ve güdüler.</a:t>
                      </a:r>
                    </a:p>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Paydaşların farklı, birbiriyle çelişen beklentileri arasında denge kurulmasını sağlar.</a:t>
                      </a:r>
                    </a:p>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Davranış standartları yaratır.</a:t>
                      </a:r>
                    </a:p>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Kurumda birbiriyle çelişen amaçların geliştirilmesini önler; yön birliğini sağlar.</a:t>
                      </a:r>
                    </a:p>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Kurumun yapacağı iş ve görevlerin kapsamını belirler.</a:t>
                      </a:r>
                    </a:p>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Kurumsal kaynakların dağıtımında ussallığı sağlar.</a:t>
                      </a:r>
                    </a:p>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Kurum içinde temel sorumlulukları belirler.</a:t>
                      </a:r>
                    </a:p>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Kurumu diğer kurumlardan farklı kılar; kuruma özgünlük ve farklı bir kimlik kazandırır</a:t>
                      </a:r>
                    </a:p>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Üst yönetimin kurum genelinde kontrol yeteneğini artırır.</a:t>
                      </a:r>
                    </a:p>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Kurum içinde ortak değerlerin ve kültürün oluşmasını sağlar.</a:t>
                      </a:r>
                    </a:p>
                  </a:txBody>
                  <a:tcPr>
                    <a:lnL w="57150" cap="flat" cmpd="sng" algn="ctr">
                      <a:solidFill>
                        <a:schemeClr val="accent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26005561"/>
                  </a:ext>
                </a:extLst>
              </a:tr>
            </a:tbl>
          </a:graphicData>
        </a:graphic>
      </p:graphicFrame>
    </p:spTree>
    <p:extLst>
      <p:ext uri="{BB962C8B-B14F-4D97-AF65-F5344CB8AC3E}">
        <p14:creationId xmlns:p14="http://schemas.microsoft.com/office/powerpoint/2010/main" val="3029423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vizyon nedir?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nvGraphicFramePr>
        <p:xfrm>
          <a:off x="4237702" y="3272616"/>
          <a:ext cx="7511845" cy="365760"/>
        </p:xfrm>
        <a:graphic>
          <a:graphicData uri="http://schemas.openxmlformats.org/drawingml/2006/table">
            <a:tbl>
              <a:tblPr firstRow="1" bandRow="1">
                <a:tableStyleId>{5C22544A-7EE6-4342-B048-85BDC9FD1C3A}</a:tableStyleId>
              </a:tblPr>
              <a:tblGrid>
                <a:gridCol w="7511845">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endParaRPr lang="tr-TR" sz="1800" b="0" kern="1200" dirty="0">
                        <a:solidFill>
                          <a:schemeClr val="tx1"/>
                        </a:solidFill>
                        <a:latin typeface="+mj-lt"/>
                        <a:ea typeface="+mn-ea"/>
                        <a:cs typeface="+mn-cs"/>
                      </a:endParaRPr>
                    </a:p>
                  </a:txBody>
                  <a:tcPr>
                    <a:lnL w="57150" cap="flat" cmpd="sng" algn="ctr">
                      <a:solidFill>
                        <a:schemeClr val="accent6">
                          <a:lumMod val="50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5" name="Metin kutusu 4">
            <a:extLst>
              <a:ext uri="{FF2B5EF4-FFF2-40B4-BE49-F238E27FC236}">
                <a16:creationId xmlns:a16="http://schemas.microsoft.com/office/drawing/2014/main" id="{03118D20-68BE-1803-470C-87932A0DF112}"/>
              </a:ext>
            </a:extLst>
          </p:cNvPr>
          <p:cNvSpPr txBox="1"/>
          <p:nvPr/>
        </p:nvSpPr>
        <p:spPr>
          <a:xfrm>
            <a:off x="3204033" y="3213025"/>
            <a:ext cx="1033669" cy="400110"/>
          </a:xfrm>
          <a:prstGeom prst="rect">
            <a:avLst/>
          </a:prstGeom>
          <a:noFill/>
        </p:spPr>
        <p:txBody>
          <a:bodyPr wrap="square" rtlCol="0">
            <a:spAutoFit/>
          </a:bodyPr>
          <a:lstStyle/>
          <a:p>
            <a:r>
              <a:rPr lang="tr-TR" sz="2000" b="1" dirty="0">
                <a:solidFill>
                  <a:schemeClr val="accent1">
                    <a:lumMod val="50000"/>
                  </a:schemeClr>
                </a:solidFill>
              </a:rPr>
              <a:t>misyon</a:t>
            </a:r>
          </a:p>
        </p:txBody>
      </p:sp>
      <p:graphicFrame>
        <p:nvGraphicFramePr>
          <p:cNvPr id="6" name="Tablo 7">
            <a:extLst>
              <a:ext uri="{FF2B5EF4-FFF2-40B4-BE49-F238E27FC236}">
                <a16:creationId xmlns:a16="http://schemas.microsoft.com/office/drawing/2014/main" id="{62D8DE90-45C3-1FB9-D0F1-6A138162C06E}"/>
              </a:ext>
            </a:extLst>
          </p:cNvPr>
          <p:cNvGraphicFramePr>
            <a:graphicFrameLocks noGrp="1"/>
          </p:cNvGraphicFramePr>
          <p:nvPr>
            <p:extLst>
              <p:ext uri="{D42A27DB-BD31-4B8C-83A1-F6EECF244321}">
                <p14:modId xmlns:p14="http://schemas.microsoft.com/office/powerpoint/2010/main" val="1721635571"/>
              </p:ext>
            </p:extLst>
          </p:nvPr>
        </p:nvGraphicFramePr>
        <p:xfrm>
          <a:off x="3055730" y="2785139"/>
          <a:ext cx="8128000" cy="1737360"/>
        </p:xfrm>
        <a:graphic>
          <a:graphicData uri="http://schemas.openxmlformats.org/drawingml/2006/table">
            <a:tbl>
              <a:tblPr firstRow="1" bandRow="1">
                <a:tableStyleId>{5C22544A-7EE6-4342-B048-85BDC9FD1C3A}</a:tableStyleId>
              </a:tblPr>
              <a:tblGrid>
                <a:gridCol w="1993348">
                  <a:extLst>
                    <a:ext uri="{9D8B030D-6E8A-4147-A177-3AD203B41FA5}">
                      <a16:colId xmlns:a16="http://schemas.microsoft.com/office/drawing/2014/main" val="967296438"/>
                    </a:ext>
                  </a:extLst>
                </a:gridCol>
                <a:gridCol w="6134652">
                  <a:extLst>
                    <a:ext uri="{9D8B030D-6E8A-4147-A177-3AD203B41FA5}">
                      <a16:colId xmlns:a16="http://schemas.microsoft.com/office/drawing/2014/main" val="1600343968"/>
                    </a:ext>
                  </a:extLst>
                </a:gridCol>
              </a:tblGrid>
              <a:tr h="185420">
                <a:tc>
                  <a:txBody>
                    <a:bodyPr/>
                    <a:lstStyle/>
                    <a:p>
                      <a:pPr marL="0" marR="0" lvl="0" indent="0" algn="r" defTabSz="914400" rtl="0" eaLnBrk="1" fontAlgn="auto" latinLnBrk="0" hangingPunct="1">
                        <a:lnSpc>
                          <a:spcPct val="100000"/>
                        </a:lnSpc>
                        <a:spcBef>
                          <a:spcPts val="0"/>
                        </a:spcBef>
                        <a:spcAft>
                          <a:spcPts val="0"/>
                        </a:spcAft>
                        <a:buClrTx/>
                        <a:buSzTx/>
                        <a:buFontTx/>
                        <a:buNone/>
                        <a:tabLst>
                          <a:tab pos="1520825" algn="l"/>
                        </a:tabLst>
                        <a:defRPr/>
                      </a:pPr>
                      <a:r>
                        <a:rPr lang="tr-TR" sz="1800" b="1" dirty="0">
                          <a:solidFill>
                            <a:schemeClr val="accent1">
                              <a:lumMod val="50000"/>
                            </a:schemeClr>
                          </a:solidFill>
                        </a:rPr>
                        <a:t>Vizyon </a:t>
                      </a:r>
                    </a:p>
                  </a:txBody>
                  <a:tcPr>
                    <a:lnL w="12700" cmpd="sng">
                      <a:noFill/>
                    </a:lnL>
                    <a:lnR w="57150" cap="flat" cmpd="sng" algn="ctr">
                      <a:solidFill>
                        <a:schemeClr val="accent1">
                          <a:lumMod val="50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Geleceğe yolculuk etmek; gelecekle ilgili olumlu anılar/hatıralar tasarlamaktır.  Ne olmak istiyoruz? Neyi elde etmek istiyoruz? </a:t>
                      </a:r>
                    </a:p>
                    <a:p>
                      <a:pPr marL="0" indent="0">
                        <a:buFont typeface="Arial" panose="020B0604020202020204" pitchFamily="34" charset="0"/>
                        <a:buNone/>
                      </a:pPr>
                      <a:endParaRPr lang="tr-TR" sz="1800" b="0" kern="1200" dirty="0">
                        <a:solidFill>
                          <a:schemeClr val="tx1"/>
                        </a:solidFill>
                        <a:effectLst/>
                        <a:latin typeface="+mn-lt"/>
                        <a:ea typeface="+mn-ea"/>
                        <a:cs typeface="+mn-cs"/>
                      </a:endParaRPr>
                    </a:p>
                    <a:p>
                      <a:pPr marL="0" indent="0">
                        <a:buFont typeface="Arial" panose="020B0604020202020204" pitchFamily="34" charset="0"/>
                        <a:buNone/>
                      </a:pPr>
                      <a:r>
                        <a:rPr lang="tr-TR" sz="1800" b="0" i="1" kern="1200" dirty="0">
                          <a:solidFill>
                            <a:schemeClr val="tx1"/>
                          </a:solidFill>
                          <a:effectLst/>
                          <a:latin typeface="+mn-lt"/>
                          <a:ea typeface="+mn-ea"/>
                          <a:cs typeface="+mn-cs"/>
                        </a:rPr>
                        <a:t>Vizyon, mevcut gerçekler, umutlar, hayaller, fırsat ve tehditlerin bir araya gelmesiyle oluşan, geleceğin tanımlanması için bilinenden bilinmeyene doğru olan bir hedeftir.</a:t>
                      </a:r>
                      <a:endParaRPr lang="tr-TR" sz="1800" b="0" i="1" kern="1200" dirty="0">
                        <a:solidFill>
                          <a:schemeClr val="tx1"/>
                        </a:solidFill>
                        <a:latin typeface="+mn-lt"/>
                        <a:ea typeface="+mn-ea"/>
                        <a:cs typeface="+mn-cs"/>
                      </a:endParaRPr>
                    </a:p>
                  </a:txBody>
                  <a:tcPr>
                    <a:lnL w="57150" cap="flat" cmpd="sng" algn="ctr">
                      <a:solidFill>
                        <a:schemeClr val="accent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26005561"/>
                  </a:ext>
                </a:extLst>
              </a:tr>
            </a:tbl>
          </a:graphicData>
        </a:graphic>
      </p:graphicFrame>
    </p:spTree>
    <p:extLst>
      <p:ext uri="{BB962C8B-B14F-4D97-AF65-F5344CB8AC3E}">
        <p14:creationId xmlns:p14="http://schemas.microsoft.com/office/powerpoint/2010/main" val="1857501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2">
            <a:extLst>
              <a:ext uri="{FF2B5EF4-FFF2-40B4-BE49-F238E27FC236}">
                <a16:creationId xmlns:a16="http://schemas.microsoft.com/office/drawing/2014/main" id="{165788F2-CE08-EBC4-C5A5-B0FAB5BC6B22}"/>
              </a:ext>
            </a:extLst>
          </p:cNvPr>
          <p:cNvGraphicFramePr>
            <a:graphicFrameLocks noGrp="1"/>
          </p:cNvGraphicFramePr>
          <p:nvPr>
            <p:extLst>
              <p:ext uri="{D42A27DB-BD31-4B8C-83A1-F6EECF244321}">
                <p14:modId xmlns:p14="http://schemas.microsoft.com/office/powerpoint/2010/main" val="1546111433"/>
              </p:ext>
            </p:extLst>
          </p:nvPr>
        </p:nvGraphicFramePr>
        <p:xfrm>
          <a:off x="1311964" y="1763275"/>
          <a:ext cx="10547626" cy="4536440"/>
        </p:xfrm>
        <a:graphic>
          <a:graphicData uri="http://schemas.openxmlformats.org/drawingml/2006/table">
            <a:tbl>
              <a:tblPr firstRow="1" bandRow="1">
                <a:tableStyleId>{EB344D84-9AFB-497E-A393-DC336BA19D2E}</a:tableStyleId>
              </a:tblPr>
              <a:tblGrid>
                <a:gridCol w="1928191">
                  <a:extLst>
                    <a:ext uri="{9D8B030D-6E8A-4147-A177-3AD203B41FA5}">
                      <a16:colId xmlns:a16="http://schemas.microsoft.com/office/drawing/2014/main" val="1163413919"/>
                    </a:ext>
                  </a:extLst>
                </a:gridCol>
                <a:gridCol w="8619435">
                  <a:extLst>
                    <a:ext uri="{9D8B030D-6E8A-4147-A177-3AD203B41FA5}">
                      <a16:colId xmlns:a16="http://schemas.microsoft.com/office/drawing/2014/main" val="3695713137"/>
                    </a:ext>
                  </a:extLst>
                </a:gridCol>
              </a:tblGrid>
              <a:tr h="370840">
                <a:tc>
                  <a:txBody>
                    <a:bodyPr/>
                    <a:lstStyle/>
                    <a:p>
                      <a:endParaRPr lang="tr-TR" dirty="0"/>
                    </a:p>
                  </a:txBody>
                  <a:tcPr/>
                </a:tc>
                <a:tc>
                  <a:txBody>
                    <a:bodyPr/>
                    <a:lstStyle/>
                    <a:p>
                      <a:endParaRPr lang="tr-TR" dirty="0"/>
                    </a:p>
                  </a:txBody>
                  <a:tcPr/>
                </a:tc>
                <a:extLst>
                  <a:ext uri="{0D108BD9-81ED-4DB2-BD59-A6C34878D82A}">
                    <a16:rowId xmlns:a16="http://schemas.microsoft.com/office/drawing/2014/main" val="950589056"/>
                  </a:ext>
                </a:extLst>
              </a:tr>
              <a:tr h="370840">
                <a:tc>
                  <a:txBody>
                    <a:bodyPr/>
                    <a:lstStyle/>
                    <a:p>
                      <a:r>
                        <a:rPr lang="tr-TR" dirty="0"/>
                        <a:t>İlham verici olma</a:t>
                      </a:r>
                    </a:p>
                  </a:txBody>
                  <a:tcPr anchor="ctr"/>
                </a:tc>
                <a:tc>
                  <a:txBody>
                    <a:bodyPr/>
                    <a:lstStyle/>
                    <a:p>
                      <a:r>
                        <a:rPr lang="tr-TR" sz="1600" dirty="0"/>
                        <a:t>Vizyon, başarılması gereken sayısal bir amaç değildir. Çocuk sağlığı ve hastalıkları kliniğine başvuran hasta sayısını %3 artırmak vizyon değildir; “çocukların hayatına dokunmak” veya “çocukların hayatını dönüştürmek” ise bir vizyondur. </a:t>
                      </a:r>
                    </a:p>
                  </a:txBody>
                  <a:tcPr/>
                </a:tc>
                <a:extLst>
                  <a:ext uri="{0D108BD9-81ED-4DB2-BD59-A6C34878D82A}">
                    <a16:rowId xmlns:a16="http://schemas.microsoft.com/office/drawing/2014/main" val="62395335"/>
                  </a:ext>
                </a:extLst>
              </a:tr>
              <a:tr h="370840">
                <a:tc>
                  <a:txBody>
                    <a:bodyPr/>
                    <a:lstStyle/>
                    <a:p>
                      <a:r>
                        <a:rPr lang="tr-TR" dirty="0"/>
                        <a:t>İddialı olma</a:t>
                      </a:r>
                    </a:p>
                  </a:txBody>
                  <a:tcPr anchor="ctr"/>
                </a:tc>
                <a:tc>
                  <a:txBody>
                    <a:bodyPr/>
                    <a:lstStyle/>
                    <a:p>
                      <a:r>
                        <a:rPr lang="tr-TR" sz="1600" dirty="0"/>
                        <a:t>Vizyon mükemmelliği arayış yolculuğunda yelkenleri dolduran rüzgar olmalıdır. </a:t>
                      </a:r>
                    </a:p>
                  </a:txBody>
                  <a:tcPr/>
                </a:tc>
                <a:extLst>
                  <a:ext uri="{0D108BD9-81ED-4DB2-BD59-A6C34878D82A}">
                    <a16:rowId xmlns:a16="http://schemas.microsoft.com/office/drawing/2014/main" val="864953076"/>
                  </a:ext>
                </a:extLst>
              </a:tr>
              <a:tr h="370840">
                <a:tc>
                  <a:txBody>
                    <a:bodyPr/>
                    <a:lstStyle/>
                    <a:p>
                      <a:r>
                        <a:rPr lang="tr-TR" dirty="0"/>
                        <a:t>Akla uygunluk</a:t>
                      </a:r>
                    </a:p>
                  </a:txBody>
                  <a:tcPr anchor="ctr"/>
                </a:tc>
                <a:tc>
                  <a:txBody>
                    <a:bodyPr/>
                    <a:lstStyle/>
                    <a:p>
                      <a:pPr lvl="0"/>
                      <a:r>
                        <a:rPr lang="tr-TR" sz="1600" kern="1200" dirty="0">
                          <a:solidFill>
                            <a:schemeClr val="dk1"/>
                          </a:solidFill>
                          <a:effectLst/>
                        </a:rPr>
                        <a:t>Vizyon uygulanabilir nitelikte değilse, yüksek performans sergileme yönünde kimseyi teşvik etmez.  </a:t>
                      </a:r>
                      <a:endParaRPr lang="tr-TR" sz="1600" kern="1200" dirty="0">
                        <a:solidFill>
                          <a:schemeClr val="dk1"/>
                        </a:solidFill>
                        <a:effectLst/>
                        <a:latin typeface="+mn-lt"/>
                        <a:ea typeface="+mn-ea"/>
                        <a:cs typeface="+mn-cs"/>
                      </a:endParaRPr>
                    </a:p>
                  </a:txBody>
                  <a:tcPr/>
                </a:tc>
                <a:extLst>
                  <a:ext uri="{0D108BD9-81ED-4DB2-BD59-A6C34878D82A}">
                    <a16:rowId xmlns:a16="http://schemas.microsoft.com/office/drawing/2014/main" val="1079981216"/>
                  </a:ext>
                </a:extLst>
              </a:tr>
              <a:tr h="370840">
                <a:tc>
                  <a:txBody>
                    <a:bodyPr/>
                    <a:lstStyle/>
                    <a:p>
                      <a:r>
                        <a:rPr lang="tr-TR" dirty="0"/>
                        <a:t>Kalıcılık-esneklik</a:t>
                      </a:r>
                    </a:p>
                  </a:txBody>
                  <a:tcPr anchor="ctr"/>
                </a:tc>
                <a:tc>
                  <a:txBody>
                    <a:bodyPr/>
                    <a:lstStyle/>
                    <a:p>
                      <a:r>
                        <a:rPr lang="tr-TR" sz="1600" dirty="0"/>
                        <a:t>Vizyon kalıcı olmalı ancak sık sık sorgulanmalı ve gerektiğinde değiştirilmelidir.</a:t>
                      </a:r>
                    </a:p>
                  </a:txBody>
                  <a:tcPr/>
                </a:tc>
                <a:extLst>
                  <a:ext uri="{0D108BD9-81ED-4DB2-BD59-A6C34878D82A}">
                    <a16:rowId xmlns:a16="http://schemas.microsoft.com/office/drawing/2014/main" val="687901622"/>
                  </a:ext>
                </a:extLst>
              </a:tr>
              <a:tr h="370840">
                <a:tc>
                  <a:txBody>
                    <a:bodyPr/>
                    <a:lstStyle/>
                    <a:p>
                      <a:r>
                        <a:rPr lang="tr-TR" dirty="0"/>
                        <a:t>Yol göstericilik</a:t>
                      </a:r>
                    </a:p>
                  </a:txBody>
                  <a:tcPr anchor="ctr"/>
                </a:tc>
                <a:tc>
                  <a:txBody>
                    <a:bodyPr/>
                    <a:lstStyle/>
                    <a:p>
                      <a:r>
                        <a:rPr lang="tr-TR" sz="1600" kern="1200" dirty="0">
                          <a:solidFill>
                            <a:schemeClr val="dk1"/>
                          </a:solidFill>
                          <a:effectLst/>
                        </a:rPr>
                        <a:t>İyi formüle edilmiş bir vizyon cümlesi, karar vermeye rehberlik eder</a:t>
                      </a:r>
                      <a:endParaRPr lang="tr-TR" sz="1600" dirty="0"/>
                    </a:p>
                  </a:txBody>
                  <a:tcPr/>
                </a:tc>
                <a:extLst>
                  <a:ext uri="{0D108BD9-81ED-4DB2-BD59-A6C34878D82A}">
                    <a16:rowId xmlns:a16="http://schemas.microsoft.com/office/drawing/2014/main" val="104707438"/>
                  </a:ext>
                </a:extLst>
              </a:tr>
              <a:tr h="320040">
                <a:tc>
                  <a:txBody>
                    <a:bodyPr/>
                    <a:lstStyle/>
                    <a:p>
                      <a:r>
                        <a:rPr lang="tr-TR" dirty="0"/>
                        <a:t>Geçmişi gelecekle ilişkilendirme</a:t>
                      </a:r>
                    </a:p>
                  </a:txBody>
                  <a:tcPr anchor="ctr"/>
                </a:tc>
                <a:tc>
                  <a:txBody>
                    <a:bodyPr/>
                    <a:lstStyle/>
                    <a:p>
                      <a:r>
                        <a:rPr lang="tr-TR" sz="1600" dirty="0"/>
                        <a:t>Her ne kadar vizyon, bir kuruluşun geleceğe yönelik umutları olsa da, geçmişteki ayrıcalıklı durumlara ve hizmetlere (örneğin organ naklini ilk başlatan kurumuz) dikkat çekmeli ve onları yüceltmelidir</a:t>
                      </a:r>
                    </a:p>
                  </a:txBody>
                  <a:tcPr/>
                </a:tc>
                <a:extLst>
                  <a:ext uri="{0D108BD9-81ED-4DB2-BD59-A6C34878D82A}">
                    <a16:rowId xmlns:a16="http://schemas.microsoft.com/office/drawing/2014/main" val="190984270"/>
                  </a:ext>
                </a:extLst>
              </a:tr>
              <a:tr h="320040">
                <a:tc>
                  <a:txBody>
                    <a:bodyPr/>
                    <a:lstStyle/>
                    <a:p>
                      <a:r>
                        <a:rPr lang="tr-TR" dirty="0"/>
                        <a:t>Güçlendirme</a:t>
                      </a:r>
                    </a:p>
                  </a:txBody>
                  <a:tcPr anchor="ctr"/>
                </a:tc>
                <a:tc>
                  <a:txBody>
                    <a:bodyPr/>
                    <a:lstStyle/>
                    <a:p>
                      <a:r>
                        <a:rPr lang="tr-TR" sz="1600" dirty="0"/>
                        <a:t>Vizyon öncelikle kurum çalışanlarını, ama aynı zamanda da hasta ve hizmet edilen nüfusu güçlendirmelidir. </a:t>
                      </a:r>
                    </a:p>
                  </a:txBody>
                  <a:tcPr/>
                </a:tc>
                <a:extLst>
                  <a:ext uri="{0D108BD9-81ED-4DB2-BD59-A6C34878D82A}">
                    <a16:rowId xmlns:a16="http://schemas.microsoft.com/office/drawing/2014/main" val="1474076559"/>
                  </a:ext>
                </a:extLst>
              </a:tr>
              <a:tr h="370840">
                <a:tc>
                  <a:txBody>
                    <a:bodyPr/>
                    <a:lstStyle/>
                    <a:p>
                      <a:r>
                        <a:rPr lang="tr-TR" dirty="0"/>
                        <a:t>Ayrıntılarda canlandırma</a:t>
                      </a:r>
                    </a:p>
                  </a:txBody>
                  <a:tcPr anchor="ctr"/>
                </a:tc>
                <a:tc>
                  <a:txBody>
                    <a:bodyPr/>
                    <a:lstStyle/>
                    <a:p>
                      <a:r>
                        <a:rPr lang="tr-TR" sz="1600" dirty="0"/>
                        <a:t>Vizyon öngörü ve umuda dayalı olsa da, vizyonu ifade edebilen ve onu kurumdaki tüm çalışanların anlayıp destekleyebileceği kavramlarla anlatabilen stratejik liderlere ihtiyaç vardır. </a:t>
                      </a:r>
                    </a:p>
                  </a:txBody>
                  <a:tcPr/>
                </a:tc>
                <a:extLst>
                  <a:ext uri="{0D108BD9-81ED-4DB2-BD59-A6C34878D82A}">
                    <a16:rowId xmlns:a16="http://schemas.microsoft.com/office/drawing/2014/main" val="3447137749"/>
                  </a:ext>
                </a:extLst>
              </a:tr>
            </a:tbl>
          </a:graphicData>
        </a:graphic>
      </p:graphicFrame>
      <p:sp>
        <p:nvSpPr>
          <p:cNvPr id="3" name="Rectangle: Rounded Corners 5">
            <a:extLst>
              <a:ext uri="{FF2B5EF4-FFF2-40B4-BE49-F238E27FC236}">
                <a16:creationId xmlns:a16="http://schemas.microsoft.com/office/drawing/2014/main" id="{DE0C0003-C12A-8115-F961-39C5BB8676F3}"/>
              </a:ext>
            </a:extLst>
          </p:cNvPr>
          <p:cNvSpPr/>
          <p:nvPr/>
        </p:nvSpPr>
        <p:spPr>
          <a:xfrm>
            <a:off x="352424" y="407192"/>
            <a:ext cx="634655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vizyon cümlesinin taşıması gereken özellikler</a:t>
            </a:r>
            <a:endParaRPr lang="en-US" sz="2000" b="1" dirty="0">
              <a:solidFill>
                <a:schemeClr val="bg1"/>
              </a:solidFill>
              <a:latin typeface="+mj-lt"/>
            </a:endParaRPr>
          </a:p>
        </p:txBody>
      </p:sp>
      <p:sp>
        <p:nvSpPr>
          <p:cNvPr id="4" name="Oval 3">
            <a:extLst>
              <a:ext uri="{FF2B5EF4-FFF2-40B4-BE49-F238E27FC236}">
                <a16:creationId xmlns:a16="http://schemas.microsoft.com/office/drawing/2014/main" id="{575CC197-AEB0-BBDB-077F-0FB1D1385D82}"/>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7">
            <a:extLst>
              <a:ext uri="{FF2B5EF4-FFF2-40B4-BE49-F238E27FC236}">
                <a16:creationId xmlns:a16="http://schemas.microsoft.com/office/drawing/2014/main" id="{FB097D6B-9B6A-F82C-16E4-2A063C8B5572}"/>
              </a:ext>
            </a:extLst>
          </p:cNvPr>
          <p:cNvCxnSpPr>
            <a:cxnSpLocks/>
            <a:stCxn id="3" idx="3"/>
          </p:cNvCxnSpPr>
          <p:nvPr/>
        </p:nvCxnSpPr>
        <p:spPr>
          <a:xfrm flipV="1">
            <a:off x="6698974" y="723901"/>
            <a:ext cx="5493026"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8241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723113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vizyon cümlesini yazarken nelere dikkat edilmelidir?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flipV="1">
            <a:off x="7583556" y="723901"/>
            <a:ext cx="4608444"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423226861"/>
              </p:ext>
            </p:extLst>
          </p:nvPr>
        </p:nvGraphicFramePr>
        <p:xfrm>
          <a:off x="1868556" y="2497364"/>
          <a:ext cx="9919253" cy="2961176"/>
        </p:xfrm>
        <a:graphic>
          <a:graphicData uri="http://schemas.openxmlformats.org/drawingml/2006/table">
            <a:tbl>
              <a:tblPr firstRow="1" bandRow="1">
                <a:tableStyleId>{5C22544A-7EE6-4342-B048-85BDC9FD1C3A}</a:tableStyleId>
              </a:tblPr>
              <a:tblGrid>
                <a:gridCol w="9919253">
                  <a:extLst>
                    <a:ext uri="{9D8B030D-6E8A-4147-A177-3AD203B41FA5}">
                      <a16:colId xmlns:a16="http://schemas.microsoft.com/office/drawing/2014/main" val="2605278236"/>
                    </a:ext>
                  </a:extLst>
                </a:gridCol>
              </a:tblGrid>
              <a:tr h="359306">
                <a:tc>
                  <a:txBody>
                    <a:bodyPr/>
                    <a:lstStyle/>
                    <a:p>
                      <a:pPr>
                        <a:lnSpc>
                          <a:spcPct val="107000"/>
                        </a:lnSpc>
                        <a:spcAft>
                          <a:spcPts val="800"/>
                        </a:spcAft>
                      </a:pPr>
                      <a:r>
                        <a:rPr lang="tr-TR"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Geleceğe dönük umutlar: </a:t>
                      </a:r>
                      <a:r>
                        <a:rPr lang="tr-TR" sz="18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Kurumun gelecekle ilgili hayalleri, açık ve anlaşılır biçimde vizyon cümlesinde belirtilmelidir. </a:t>
                      </a:r>
                      <a:endParaRPr lang="tr-TR"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r h="359306">
                <a:tc>
                  <a:txBody>
                    <a:bodyPr/>
                    <a:lstStyle/>
                    <a:p>
                      <a:pPr>
                        <a:lnSpc>
                          <a:spcPct val="107000"/>
                        </a:lnSpc>
                        <a:spcAft>
                          <a:spcPts val="800"/>
                        </a:spcAft>
                      </a:pPr>
                      <a:r>
                        <a:rPr lang="tr-TR"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Meydan okuma ve mükemmellik: </a:t>
                      </a:r>
                      <a:r>
                        <a:rPr lang="tr-TR" sz="18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Vizyon cümlesinde iddialı ve mükemmelliği ön plana çıkaran ifadeler yer almalıdır.</a:t>
                      </a:r>
                      <a:endParaRPr lang="tr-TR"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lnB w="12700" cmpd="sng">
                      <a:noFill/>
                    </a:lnB>
                    <a:solidFill>
                      <a:schemeClr val="bg1"/>
                    </a:solidFill>
                  </a:tcPr>
                </a:tc>
                <a:extLst>
                  <a:ext uri="{0D108BD9-81ED-4DB2-BD59-A6C34878D82A}">
                    <a16:rowId xmlns:a16="http://schemas.microsoft.com/office/drawing/2014/main" val="2039452476"/>
                  </a:ext>
                </a:extLst>
              </a:tr>
              <a:tr h="359306">
                <a:tc>
                  <a:txBody>
                    <a:bodyPr/>
                    <a:lstStyle/>
                    <a:p>
                      <a:pPr>
                        <a:lnSpc>
                          <a:spcPct val="107000"/>
                        </a:lnSpc>
                        <a:spcAft>
                          <a:spcPts val="800"/>
                        </a:spcAft>
                      </a:pPr>
                      <a:r>
                        <a:rPr lang="tr-TR"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Etkileyici ve duygusal</a:t>
                      </a:r>
                      <a:r>
                        <a:rPr lang="tr-TR" sz="18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Vizyon cümlesi herkesi etkilemeli, herkesin duygularına seslenmelidir.</a:t>
                      </a:r>
                      <a:endParaRPr lang="tr-TR"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lnB w="12700" cmpd="sng">
                      <a:noFill/>
                    </a:lnB>
                    <a:solidFill>
                      <a:schemeClr val="bg1"/>
                    </a:solidFill>
                  </a:tcPr>
                </a:tc>
                <a:extLst>
                  <a:ext uri="{0D108BD9-81ED-4DB2-BD59-A6C34878D82A}">
                    <a16:rowId xmlns:a16="http://schemas.microsoft.com/office/drawing/2014/main" val="414206746"/>
                  </a:ext>
                </a:extLst>
              </a:tr>
              <a:tr h="359306">
                <a:tc>
                  <a:txBody>
                    <a:bodyPr/>
                    <a:lstStyle/>
                    <a:p>
                      <a:pPr>
                        <a:lnSpc>
                          <a:spcPct val="107000"/>
                        </a:lnSpc>
                        <a:spcAft>
                          <a:spcPts val="800"/>
                        </a:spcAft>
                      </a:pPr>
                      <a:r>
                        <a:rPr lang="tr-TR"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Güçlendirme</a:t>
                      </a:r>
                      <a:r>
                        <a:rPr lang="tr-TR" sz="18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Vizyon cümlesi, personeli ve hastaları güçlendirmelidir.</a:t>
                      </a:r>
                      <a:endParaRPr lang="tr-TR"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lnB w="12700" cmpd="sng">
                      <a:noFill/>
                    </a:lnB>
                    <a:solidFill>
                      <a:schemeClr val="bg1"/>
                    </a:solidFill>
                  </a:tcPr>
                </a:tc>
                <a:extLst>
                  <a:ext uri="{0D108BD9-81ED-4DB2-BD59-A6C34878D82A}">
                    <a16:rowId xmlns:a16="http://schemas.microsoft.com/office/drawing/2014/main" val="1057315561"/>
                  </a:ext>
                </a:extLst>
              </a:tr>
              <a:tr h="359306">
                <a:tc>
                  <a:txBody>
                    <a:bodyPr/>
                    <a:lstStyle/>
                    <a:p>
                      <a:pPr>
                        <a:lnSpc>
                          <a:spcPct val="107000"/>
                        </a:lnSpc>
                        <a:spcAft>
                          <a:spcPts val="800"/>
                        </a:spcAft>
                      </a:pPr>
                      <a:r>
                        <a:rPr lang="tr-TR"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Geleceği hazırlama: </a:t>
                      </a:r>
                      <a:r>
                        <a:rPr lang="tr-TR" sz="18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Vizyon cümlesi, kurumun gelecekle ilgili temel felsefesini yansıtmalıdır.</a:t>
                      </a:r>
                      <a:endParaRPr lang="tr-TR"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lnB w="12700" cmpd="sng">
                      <a:noFill/>
                    </a:lnB>
                    <a:solidFill>
                      <a:schemeClr val="bg1"/>
                    </a:solidFill>
                  </a:tcPr>
                </a:tc>
                <a:extLst>
                  <a:ext uri="{0D108BD9-81ED-4DB2-BD59-A6C34878D82A}">
                    <a16:rowId xmlns:a16="http://schemas.microsoft.com/office/drawing/2014/main" val="465182350"/>
                  </a:ext>
                </a:extLst>
              </a:tr>
              <a:tr h="735304">
                <a:tc>
                  <a:txBody>
                    <a:bodyPr/>
                    <a:lstStyle/>
                    <a:p>
                      <a:pPr>
                        <a:lnSpc>
                          <a:spcPct val="107000"/>
                        </a:lnSpc>
                        <a:spcAft>
                          <a:spcPts val="800"/>
                        </a:spcAft>
                      </a:pPr>
                      <a:r>
                        <a:rPr lang="tr-TR" sz="1800" b="1"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Anımsanabilirlik</a:t>
                      </a:r>
                      <a:r>
                        <a:rPr lang="tr-TR"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ve yön verme: </a:t>
                      </a:r>
                      <a:r>
                        <a:rPr lang="tr-TR" sz="18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Cümleler dikkat çekici, kolay anımsanabilir olmalı, personelde yön birliği duygusu yaratmalıdır.</a:t>
                      </a:r>
                      <a:endParaRPr lang="tr-TR"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1424920959"/>
                  </a:ext>
                </a:extLst>
              </a:tr>
            </a:tbl>
          </a:graphicData>
        </a:graphic>
      </p:graphicFrame>
    </p:spTree>
    <p:extLst>
      <p:ext uri="{BB962C8B-B14F-4D97-AF65-F5344CB8AC3E}">
        <p14:creationId xmlns:p14="http://schemas.microsoft.com/office/powerpoint/2010/main" val="3260597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723113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vizyon cümlesi örnekleri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flipV="1">
            <a:off x="7583556" y="723901"/>
            <a:ext cx="4608444"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415438316"/>
              </p:ext>
            </p:extLst>
          </p:nvPr>
        </p:nvGraphicFramePr>
        <p:xfrm>
          <a:off x="1868556" y="2497364"/>
          <a:ext cx="9919253" cy="3296897"/>
        </p:xfrm>
        <a:graphic>
          <a:graphicData uri="http://schemas.openxmlformats.org/drawingml/2006/table">
            <a:tbl>
              <a:tblPr firstRow="1" bandRow="1">
                <a:tableStyleId>{5C22544A-7EE6-4342-B048-85BDC9FD1C3A}</a:tableStyleId>
              </a:tblPr>
              <a:tblGrid>
                <a:gridCol w="9919253">
                  <a:extLst>
                    <a:ext uri="{9D8B030D-6E8A-4147-A177-3AD203B41FA5}">
                      <a16:colId xmlns:a16="http://schemas.microsoft.com/office/drawing/2014/main" val="2605278236"/>
                    </a:ext>
                  </a:extLst>
                </a:gridCol>
              </a:tblGrid>
              <a:tr h="354026">
                <a:tc>
                  <a:txBody>
                    <a:bodyPr/>
                    <a:lstStyle/>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Uluslararası standartlardaki bilimsel çalışmaları, hasta bakım ve tedavi hizmetinin tüm alanlarında uygulayarak uluslararası arenada klinik verilerle yarışan bir hastane olmaktır</a:t>
                      </a:r>
                    </a:p>
                  </a:txBody>
                  <a:tcPr marL="68580" marR="68580" marT="0" marB="0">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r h="507598">
                <a:tc>
                  <a:txBody>
                    <a:bodyPr/>
                    <a:lstStyle/>
                    <a:p>
                      <a:pPr marL="285750" indent="-285750">
                        <a:buFont typeface="Wingdings" panose="05000000000000000000" pitchFamily="2" charset="2"/>
                        <a:buChar char="q"/>
                      </a:pPr>
                      <a:r>
                        <a:rPr lang="tr-TR" sz="18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En üst düzey sağlık hizmetini, insan onuruna yakışacak özen, titizlik, şefkat ve mükemmellik tutkusuyla ve yaptığımız işe her gün değer katarak sunarken; Bir TÜRKİYE MARKASI yaratmak…</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q"/>
                      </a:pPr>
                      <a:r>
                        <a:rPr lang="tr-TR" sz="18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Sağlık hizmeti sunumunda Türkiye ve yakın coğrafyada ilk akla gelen ve son sözü söyleyen olmak...</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lnB w="12700" cmpd="sng">
                      <a:noFill/>
                    </a:lnB>
                    <a:solidFill>
                      <a:schemeClr val="bg1"/>
                    </a:solidFill>
                  </a:tcPr>
                </a:tc>
                <a:extLst>
                  <a:ext uri="{0D108BD9-81ED-4DB2-BD59-A6C34878D82A}">
                    <a16:rowId xmlns:a16="http://schemas.microsoft.com/office/drawing/2014/main" val="2039452476"/>
                  </a:ext>
                </a:extLst>
              </a:tr>
              <a:tr h="354026">
                <a:tc>
                  <a:txBody>
                    <a:bodyPr/>
                    <a:lstStyle/>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Sağlıkta güvenilir, kaliteli ve şeffaf hizmet anlayışı ile insanların tercih ettikleri ilk adres, sağlık çalışanlarının kariyer hedeflerinin merkezinde referans gösterilen bir kurum olmak</a:t>
                      </a:r>
                    </a:p>
                  </a:txBody>
                  <a:tcPr marL="68580" marR="68580" marT="0" marB="0">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lnB w="12700" cmpd="sng">
                      <a:noFill/>
                    </a:lnB>
                    <a:solidFill>
                      <a:schemeClr val="bg1"/>
                    </a:solidFill>
                  </a:tcPr>
                </a:tc>
                <a:extLst>
                  <a:ext uri="{0D108BD9-81ED-4DB2-BD59-A6C34878D82A}">
                    <a16:rowId xmlns:a16="http://schemas.microsoft.com/office/drawing/2014/main" val="414206746"/>
                  </a:ext>
                </a:extLst>
              </a:tr>
              <a:tr h="744415">
                <a:tc>
                  <a:txBody>
                    <a:bodyPr/>
                    <a:lstStyle/>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Kaliteli sağlık hizmetini toplumun çoğunluğuna ulaştıran, tıbbi uygulamaları ve teknolojisi ile örnek gösterilen, toplumun beklentileri ile hastalarımızın tüm sağlık gereksinimlerini karşılayan, her zaman tercih edilen öncü sağlık kuruluşu olmak</a:t>
                      </a:r>
                    </a:p>
                  </a:txBody>
                  <a:tcPr marL="68580" marR="68580" marT="0" marB="0">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lnB w="12700" cmpd="sng">
                      <a:noFill/>
                    </a:lnB>
                    <a:solidFill>
                      <a:schemeClr val="bg1"/>
                    </a:solidFill>
                  </a:tcPr>
                </a:tc>
                <a:extLst>
                  <a:ext uri="{0D108BD9-81ED-4DB2-BD59-A6C34878D82A}">
                    <a16:rowId xmlns:a16="http://schemas.microsoft.com/office/drawing/2014/main" val="1057315561"/>
                  </a:ext>
                </a:extLst>
              </a:tr>
              <a:tr h="458509">
                <a:tc>
                  <a:txBody>
                    <a:bodyPr/>
                    <a:lstStyle/>
                    <a:p>
                      <a:pPr>
                        <a:lnSpc>
                          <a:spcPct val="107000"/>
                        </a:lnSpc>
                        <a:spcAft>
                          <a:spcPts val="800"/>
                        </a:spcAft>
                      </a:pPr>
                      <a:endPar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465182350"/>
                  </a:ext>
                </a:extLst>
              </a:tr>
            </a:tbl>
          </a:graphicData>
        </a:graphic>
      </p:graphicFrame>
    </p:spTree>
    <p:extLst>
      <p:ext uri="{BB962C8B-B14F-4D97-AF65-F5344CB8AC3E}">
        <p14:creationId xmlns:p14="http://schemas.microsoft.com/office/powerpoint/2010/main" val="13148181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723113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değerler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flipV="1">
            <a:off x="7583556" y="723901"/>
            <a:ext cx="4608444"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2438419966"/>
              </p:ext>
            </p:extLst>
          </p:nvPr>
        </p:nvGraphicFramePr>
        <p:xfrm>
          <a:off x="1868556" y="2497364"/>
          <a:ext cx="9919253" cy="1657668"/>
        </p:xfrm>
        <a:graphic>
          <a:graphicData uri="http://schemas.openxmlformats.org/drawingml/2006/table">
            <a:tbl>
              <a:tblPr firstRow="1" bandRow="1">
                <a:tableStyleId>{5C22544A-7EE6-4342-B048-85BDC9FD1C3A}</a:tableStyleId>
              </a:tblPr>
              <a:tblGrid>
                <a:gridCol w="9919253">
                  <a:extLst>
                    <a:ext uri="{9D8B030D-6E8A-4147-A177-3AD203B41FA5}">
                      <a16:colId xmlns:a16="http://schemas.microsoft.com/office/drawing/2014/main" val="2605278236"/>
                    </a:ext>
                  </a:extLst>
                </a:gridCol>
              </a:tblGrid>
              <a:tr h="451267">
                <a:tc>
                  <a:txBody>
                    <a:bodyPr/>
                    <a:lstStyle/>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Kurumsal değerler; misyon, vizyon, hedef ve amaçların tamamlayıcısıdır. </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Kurumsal değerler, hangi davranışın, durumun veya sonucun kabul edilebilir olup olmadığını belirlemeye yarayan, kolay değişmeyen (kalıcı) genel kriterler veya ilkelerdir.</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Değerler işin nasıl yapılacağını tanımlamaz; işin içeriğine ahlaki ve insani anlam katarak işe bir kimlik kazandırır.</a:t>
                      </a:r>
                    </a:p>
                  </a:txBody>
                  <a:tcPr marL="68580" marR="68580" marT="0" marB="0">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990398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723113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değerler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flipV="1">
            <a:off x="7583556" y="723901"/>
            <a:ext cx="4608444"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pic>
        <p:nvPicPr>
          <p:cNvPr id="5" name="Resim 4">
            <a:extLst>
              <a:ext uri="{FF2B5EF4-FFF2-40B4-BE49-F238E27FC236}">
                <a16:creationId xmlns:a16="http://schemas.microsoft.com/office/drawing/2014/main" id="{53E2FCDC-76B3-DC3A-49B2-F9AFAF3D33C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01706" y="1182680"/>
            <a:ext cx="8556202" cy="5268128"/>
          </a:xfrm>
          <a:prstGeom prst="rect">
            <a:avLst/>
          </a:prstGeom>
          <a:noFill/>
        </p:spPr>
      </p:pic>
    </p:spTree>
    <p:extLst>
      <p:ext uri="{BB962C8B-B14F-4D97-AF65-F5344CB8AC3E}">
        <p14:creationId xmlns:p14="http://schemas.microsoft.com/office/powerpoint/2010/main" val="21113258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723113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hedefler ve amaçlar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flipV="1">
            <a:off x="7583556" y="723901"/>
            <a:ext cx="4608444"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357155187"/>
              </p:ext>
            </p:extLst>
          </p:nvPr>
        </p:nvGraphicFramePr>
        <p:xfrm>
          <a:off x="1868556" y="2497364"/>
          <a:ext cx="9919253" cy="1556068"/>
        </p:xfrm>
        <a:graphic>
          <a:graphicData uri="http://schemas.openxmlformats.org/drawingml/2006/table">
            <a:tbl>
              <a:tblPr firstRow="1" bandRow="1">
                <a:tableStyleId>{5C22544A-7EE6-4342-B048-85BDC9FD1C3A}</a:tableStyleId>
              </a:tblPr>
              <a:tblGrid>
                <a:gridCol w="9919253">
                  <a:extLst>
                    <a:ext uri="{9D8B030D-6E8A-4147-A177-3AD203B41FA5}">
                      <a16:colId xmlns:a16="http://schemas.microsoft.com/office/drawing/2014/main" val="2605278236"/>
                    </a:ext>
                  </a:extLst>
                </a:gridCol>
              </a:tblGrid>
              <a:tr h="451267">
                <a:tc>
                  <a:txBody>
                    <a:bodyPr/>
                    <a:lstStyle/>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Hedefler, elde edilmesi istenilen sonuçlar, amaç ise bu hedefe ulaşmak için ulaşılması/başarılması gerekenler olarak tanımlanabilir. </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Hedefler, amaçlara göre daha geneldir.  Amaçlar başarıldıkça, hedeflere de yaklaşılır.*   2023 yılında hastanenin onkoloji hizmetlerindeki pazar payını artırmak bir hedeftir. 2023 yılında  radyasyon onkolojisi alanında hizmet vermeye başlamak ise bir amaçtır. </a:t>
                      </a:r>
                    </a:p>
                  </a:txBody>
                  <a:tcPr marL="68580" marR="68580" marT="0" marB="0">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sp>
        <p:nvSpPr>
          <p:cNvPr id="5" name="Metin kutusu 4">
            <a:extLst>
              <a:ext uri="{FF2B5EF4-FFF2-40B4-BE49-F238E27FC236}">
                <a16:creationId xmlns:a16="http://schemas.microsoft.com/office/drawing/2014/main" id="{BDD53723-8AA2-4420-6213-AC0DEF99A2F5}"/>
              </a:ext>
            </a:extLst>
          </p:cNvPr>
          <p:cNvSpPr txBox="1"/>
          <p:nvPr/>
        </p:nvSpPr>
        <p:spPr>
          <a:xfrm>
            <a:off x="1868556" y="6094343"/>
            <a:ext cx="9243392" cy="738664"/>
          </a:xfrm>
          <a:prstGeom prst="rect">
            <a:avLst/>
          </a:prstGeom>
          <a:noFill/>
        </p:spPr>
        <p:txBody>
          <a:bodyPr wrap="square" rtlCol="0">
            <a:spAutoFit/>
          </a:bodyPr>
          <a:lstStyle/>
          <a:p>
            <a:r>
              <a:rPr lang="tr-TR" sz="1400" dirty="0"/>
              <a:t>* Türkiye’de amaç ve hedef kavramları tam tersi anlamda da kullanılabilmekte; amaçların, hedeflere göre daha genel olduğu düşünülmektedir.  Yabancı literatürde ise hedefler, amaçların üstünde yer alır.  Kuşkusuz burada önemli husus,  olan İki kavram arasındaki neden – sonuç veya araçsallık ilişkisidir. </a:t>
            </a:r>
          </a:p>
        </p:txBody>
      </p:sp>
    </p:spTree>
    <p:extLst>
      <p:ext uri="{BB962C8B-B14F-4D97-AF65-F5344CB8AC3E}">
        <p14:creationId xmlns:p14="http://schemas.microsoft.com/office/powerpoint/2010/main" val="5768780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723113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hedefler ve amaçların taşıması gereken özellikler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flipV="1">
            <a:off x="7583556" y="723901"/>
            <a:ext cx="4608444"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2566713608"/>
              </p:ext>
            </p:extLst>
          </p:nvPr>
        </p:nvGraphicFramePr>
        <p:xfrm>
          <a:off x="1868556" y="2497364"/>
          <a:ext cx="9919253" cy="2255965"/>
        </p:xfrm>
        <a:graphic>
          <a:graphicData uri="http://schemas.openxmlformats.org/drawingml/2006/table">
            <a:tbl>
              <a:tblPr firstRow="1" bandRow="1">
                <a:tableStyleId>{5C22544A-7EE6-4342-B048-85BDC9FD1C3A}</a:tableStyleId>
              </a:tblPr>
              <a:tblGrid>
                <a:gridCol w="9919253">
                  <a:extLst>
                    <a:ext uri="{9D8B030D-6E8A-4147-A177-3AD203B41FA5}">
                      <a16:colId xmlns:a16="http://schemas.microsoft.com/office/drawing/2014/main" val="2605278236"/>
                    </a:ext>
                  </a:extLst>
                </a:gridCol>
              </a:tblGrid>
              <a:tr h="451267">
                <a:tc>
                  <a:txBody>
                    <a:bodyPr/>
                    <a:lstStyle/>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Hedefler ve amaçlar, kurumsal misyon, vizyon ile ilişkili olmadır.</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Hedef ve amaçlar mümkün olduğunca açık ve anlaşılır olmalıdır.</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Hedef ve amaçlar, iddialı ve ulaşılabilir olmalıdır.</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Hedef ve amaçlar  esnek olmalıdır</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Hedef ve amaçlar  yazılı olmalıdır</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Hedef ve amaçlar katılımcı tarzla belirlenmelidir. </a:t>
                      </a:r>
                    </a:p>
                  </a:txBody>
                  <a:tcPr marL="68580" marR="68580" marT="0" marB="0">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222899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723113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kurumsal karne</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flipV="1">
            <a:off x="7583556" y="723901"/>
            <a:ext cx="4608444"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892732394"/>
              </p:ext>
            </p:extLst>
          </p:nvPr>
        </p:nvGraphicFramePr>
        <p:xfrm>
          <a:off x="1868556" y="2497364"/>
          <a:ext cx="9919253" cy="675577"/>
        </p:xfrm>
        <a:graphic>
          <a:graphicData uri="http://schemas.openxmlformats.org/drawingml/2006/table">
            <a:tbl>
              <a:tblPr firstRow="1" bandRow="1">
                <a:tableStyleId>{5C22544A-7EE6-4342-B048-85BDC9FD1C3A}</a:tableStyleId>
              </a:tblPr>
              <a:tblGrid>
                <a:gridCol w="9919253">
                  <a:extLst>
                    <a:ext uri="{9D8B030D-6E8A-4147-A177-3AD203B41FA5}">
                      <a16:colId xmlns:a16="http://schemas.microsoft.com/office/drawing/2014/main" val="2605278236"/>
                    </a:ext>
                  </a:extLst>
                </a:gridCol>
              </a:tblGrid>
              <a:tr h="451267">
                <a:tc>
                  <a:txBody>
                    <a:bodyPr/>
                    <a:lstStyle/>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Misyon-vizyon ile hedefler ve amaçlar nasıl ilişkilendirilebilir?</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Kurum performansına bütüncül olarak nasıl yaklaşabiliriz, bütüncül olarak nasıl ölçebiliriz?</a:t>
                      </a:r>
                    </a:p>
                  </a:txBody>
                  <a:tcPr marL="68580" marR="68580" marT="0" marB="0">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021542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eri Yer Tutucusu 2">
            <a:extLst>
              <a:ext uri="{FF2B5EF4-FFF2-40B4-BE49-F238E27FC236}">
                <a16:creationId xmlns:a16="http://schemas.microsoft.com/office/drawing/2014/main" id="{20624A29-0E4C-44DE-A3B8-98E3C16A9EFD}"/>
              </a:ext>
            </a:extLst>
          </p:cNvPr>
          <p:cNvSpPr>
            <a:spLocks noGrp="1"/>
          </p:cNvSpPr>
          <p:nvPr>
            <p:ph type="dt" sz="half" idx="10"/>
          </p:nvPr>
        </p:nvSpPr>
        <p:spPr>
          <a:xfrm>
            <a:off x="278364" y="6358561"/>
            <a:ext cx="2743200" cy="365125"/>
          </a:xfrm>
        </p:spPr>
        <p:txBody>
          <a:bodyPr/>
          <a:lstStyle/>
          <a:p>
            <a:fld id="{A19246B6-7C5A-40AA-A924-3DD20D1860FD}" type="datetime1">
              <a:rPr lang="en-US" smtClean="0"/>
              <a:t>9/30/2022</a:t>
            </a:fld>
            <a:endParaRPr lang="en-US" dirty="0"/>
          </a:p>
        </p:txBody>
      </p:sp>
      <p:grpSp>
        <p:nvGrpSpPr>
          <p:cNvPr id="6" name="Grup 5">
            <a:extLst>
              <a:ext uri="{FF2B5EF4-FFF2-40B4-BE49-F238E27FC236}">
                <a16:creationId xmlns:a16="http://schemas.microsoft.com/office/drawing/2014/main" id="{0D65409A-813A-4D19-9000-09FF8548ADCD}"/>
              </a:ext>
            </a:extLst>
          </p:cNvPr>
          <p:cNvGrpSpPr/>
          <p:nvPr/>
        </p:nvGrpSpPr>
        <p:grpSpPr>
          <a:xfrm>
            <a:off x="1788135" y="1161639"/>
            <a:ext cx="611167" cy="4911168"/>
            <a:chOff x="7259017" y="2809610"/>
            <a:chExt cx="534164" cy="2978004"/>
          </a:xfrm>
        </p:grpSpPr>
        <p:sp>
          <p:nvSpPr>
            <p:cNvPr id="5" name="Metin kutusu 4">
              <a:extLst>
                <a:ext uri="{FF2B5EF4-FFF2-40B4-BE49-F238E27FC236}">
                  <a16:creationId xmlns:a16="http://schemas.microsoft.com/office/drawing/2014/main" id="{BA210E14-3AA3-46C3-B4BB-9AEC1E705FE6}"/>
                </a:ext>
              </a:extLst>
            </p:cNvPr>
            <p:cNvSpPr txBox="1"/>
            <p:nvPr/>
          </p:nvSpPr>
          <p:spPr>
            <a:xfrm rot="16200000">
              <a:off x="6006303" y="4062324"/>
              <a:ext cx="2967093" cy="461665"/>
            </a:xfrm>
            <a:prstGeom prst="rect">
              <a:avLst/>
            </a:prstGeom>
            <a:noFill/>
          </p:spPr>
          <p:txBody>
            <a:bodyPr wrap="square" rtlCol="0">
              <a:spAutoFit/>
            </a:bodyPr>
            <a:lstStyle/>
            <a:p>
              <a:pPr algn="ctr"/>
              <a:r>
                <a:rPr lang="tr-TR" sz="2400" b="1" dirty="0"/>
                <a:t>Konular</a:t>
              </a:r>
              <a:r>
                <a:rPr lang="tr-TR" sz="2400" b="1" u="sng" dirty="0"/>
                <a:t> </a:t>
              </a:r>
            </a:p>
          </p:txBody>
        </p:sp>
        <p:sp>
          <p:nvSpPr>
            <p:cNvPr id="17" name="Rectangle 39">
              <a:extLst>
                <a:ext uri="{FF2B5EF4-FFF2-40B4-BE49-F238E27FC236}">
                  <a16:creationId xmlns:a16="http://schemas.microsoft.com/office/drawing/2014/main" id="{120C2FDA-9976-4933-B55E-349C587A5CE7}"/>
                </a:ext>
              </a:extLst>
            </p:cNvPr>
            <p:cNvSpPr/>
            <p:nvPr/>
          </p:nvSpPr>
          <p:spPr>
            <a:xfrm>
              <a:off x="7676608" y="2809611"/>
              <a:ext cx="116573" cy="297800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Metin kutusu 6">
            <a:extLst>
              <a:ext uri="{FF2B5EF4-FFF2-40B4-BE49-F238E27FC236}">
                <a16:creationId xmlns:a16="http://schemas.microsoft.com/office/drawing/2014/main" id="{04567FF3-0D36-4556-BE2C-FCD73A527E3A}"/>
              </a:ext>
            </a:extLst>
          </p:cNvPr>
          <p:cNvSpPr txBox="1"/>
          <p:nvPr/>
        </p:nvSpPr>
        <p:spPr>
          <a:xfrm>
            <a:off x="6018186" y="603519"/>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2</a:t>
            </a:r>
          </a:p>
        </p:txBody>
      </p:sp>
      <p:sp>
        <p:nvSpPr>
          <p:cNvPr id="13" name="Rectangle 39">
            <a:extLst>
              <a:ext uri="{FF2B5EF4-FFF2-40B4-BE49-F238E27FC236}">
                <a16:creationId xmlns:a16="http://schemas.microsoft.com/office/drawing/2014/main" id="{120C2FDA-9976-4933-B55E-349C587A5CE7}"/>
              </a:ext>
            </a:extLst>
          </p:cNvPr>
          <p:cNvSpPr/>
          <p:nvPr/>
        </p:nvSpPr>
        <p:spPr>
          <a:xfrm rot="5400000">
            <a:off x="8506755" y="-1879894"/>
            <a:ext cx="186695" cy="558035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Metin kutusu 3"/>
          <p:cNvSpPr txBox="1"/>
          <p:nvPr/>
        </p:nvSpPr>
        <p:spPr>
          <a:xfrm>
            <a:off x="6624676" y="416825"/>
            <a:ext cx="3487744" cy="400110"/>
          </a:xfrm>
          <a:prstGeom prst="rect">
            <a:avLst/>
          </a:prstGeom>
          <a:noFill/>
        </p:spPr>
        <p:txBody>
          <a:bodyPr wrap="square" rtlCol="0">
            <a:spAutoFit/>
          </a:bodyPr>
          <a:lstStyle/>
          <a:p>
            <a:r>
              <a:rPr lang="tr-TR" sz="2000" b="1" dirty="0"/>
              <a:t>Yanıtını arayacağımız sorular</a:t>
            </a:r>
          </a:p>
        </p:txBody>
      </p:sp>
      <p:cxnSp>
        <p:nvCxnSpPr>
          <p:cNvPr id="16" name="Dirsek Bağlayıcısı 15"/>
          <p:cNvCxnSpPr>
            <a:stCxn id="17" idx="0"/>
            <a:endCxn id="13" idx="2"/>
          </p:cNvCxnSpPr>
          <p:nvPr/>
        </p:nvCxnSpPr>
        <p:spPr>
          <a:xfrm rot="5400000" flipH="1" flipV="1">
            <a:off x="3945590" y="-702694"/>
            <a:ext cx="251358" cy="3477313"/>
          </a:xfrm>
          <a:prstGeom prst="bentConnector2">
            <a:avLst/>
          </a:prstGeom>
          <a:ln w="38100">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0" name="Tablo 10">
            <a:extLst>
              <a:ext uri="{FF2B5EF4-FFF2-40B4-BE49-F238E27FC236}">
                <a16:creationId xmlns:a16="http://schemas.microsoft.com/office/drawing/2014/main" id="{9C7D5ADF-A116-90F8-2C46-7D73C95AF867}"/>
              </a:ext>
            </a:extLst>
          </p:cNvPr>
          <p:cNvGraphicFramePr>
            <a:graphicFrameLocks noGrp="1"/>
          </p:cNvGraphicFramePr>
          <p:nvPr>
            <p:extLst>
              <p:ext uri="{D42A27DB-BD31-4B8C-83A1-F6EECF244321}">
                <p14:modId xmlns:p14="http://schemas.microsoft.com/office/powerpoint/2010/main" val="1136795063"/>
              </p:ext>
            </p:extLst>
          </p:nvPr>
        </p:nvGraphicFramePr>
        <p:xfrm>
          <a:off x="2877092" y="1713543"/>
          <a:ext cx="9036546" cy="4650108"/>
        </p:xfrm>
        <a:graphic>
          <a:graphicData uri="http://schemas.openxmlformats.org/drawingml/2006/table">
            <a:tbl>
              <a:tblPr firstRow="1" bandRow="1">
                <a:tableStyleId>{5940675A-B579-460E-94D1-54222C63F5DA}</a:tableStyleId>
              </a:tblPr>
              <a:tblGrid>
                <a:gridCol w="3851701">
                  <a:extLst>
                    <a:ext uri="{9D8B030D-6E8A-4147-A177-3AD203B41FA5}">
                      <a16:colId xmlns:a16="http://schemas.microsoft.com/office/drawing/2014/main" val="1164906186"/>
                    </a:ext>
                  </a:extLst>
                </a:gridCol>
                <a:gridCol w="5184845">
                  <a:extLst>
                    <a:ext uri="{9D8B030D-6E8A-4147-A177-3AD203B41FA5}">
                      <a16:colId xmlns:a16="http://schemas.microsoft.com/office/drawing/2014/main" val="2021226314"/>
                    </a:ext>
                  </a:extLst>
                </a:gridCol>
              </a:tblGrid>
              <a:tr h="522447">
                <a:tc>
                  <a:txBody>
                    <a:bodyPr/>
                    <a:lstStyle/>
                    <a:p>
                      <a:pPr marL="285750" indent="-285750">
                        <a:buFont typeface="Wingdings" panose="05000000000000000000" pitchFamily="2" charset="2"/>
                        <a:buChar char="q"/>
                      </a:pPr>
                      <a:r>
                        <a:rPr lang="tr-TR" dirty="0"/>
                        <a:t>Yönelim stratejileri</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tr-TR" dirty="0"/>
                        <a:t>Yönelim stratejilerinden ne anlamalıyız?</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93906962"/>
                  </a:ext>
                </a:extLst>
              </a:tr>
              <a:tr h="522447">
                <a:tc>
                  <a:txBody>
                    <a:bodyPr/>
                    <a:lstStyle/>
                    <a:p>
                      <a:pPr marL="342900" indent="-342900">
                        <a:buFont typeface="Wingdings" panose="05000000000000000000" pitchFamily="2" charset="2"/>
                        <a:buChar char="q"/>
                      </a:pPr>
                      <a:r>
                        <a:rPr lang="tr-TR" dirty="0"/>
                        <a:t>Misyon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tr-TR" dirty="0"/>
                        <a:t>Misyon nedir? Misyon cümlesi nasıl oluşturulur? Misyon cümlesinin yararları nelerdir?</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07956059"/>
                  </a:ext>
                </a:extLst>
              </a:tr>
              <a:tr h="522447">
                <a:tc>
                  <a:txBody>
                    <a:bodyPr/>
                    <a:lstStyle/>
                    <a:p>
                      <a:pPr marL="342900" indent="-342900">
                        <a:buFont typeface="Wingdings" panose="05000000000000000000" pitchFamily="2" charset="2"/>
                        <a:buChar char="q"/>
                      </a:pPr>
                      <a:r>
                        <a:rPr lang="tr-TR" dirty="0"/>
                        <a:t>Vizyon</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Vizyon nedir? Vizyon cümlesi nasıl oluşturulur? Vizyon cümlesinin yararları nelerdir?</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204169761"/>
                  </a:ext>
                </a:extLst>
              </a:tr>
              <a:tr h="522447">
                <a:tc>
                  <a:txBody>
                    <a:bodyPr/>
                    <a:lstStyle/>
                    <a:p>
                      <a:pPr marL="342900" indent="-342900">
                        <a:buFont typeface="Wingdings" panose="05000000000000000000" pitchFamily="2" charset="2"/>
                        <a:buChar char="q"/>
                      </a:pPr>
                      <a:r>
                        <a:rPr lang="tr-TR" dirty="0"/>
                        <a:t>Değerler</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tr-TR" dirty="0"/>
                        <a:t>Kurumsal değerler nedir?</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12997947"/>
                  </a:ext>
                </a:extLst>
              </a:tr>
              <a:tr h="522447">
                <a:tc>
                  <a:txBody>
                    <a:bodyPr/>
                    <a:lstStyle/>
                    <a:p>
                      <a:pPr marL="342900" indent="-342900">
                        <a:buFont typeface="Wingdings" panose="05000000000000000000" pitchFamily="2" charset="2"/>
                        <a:buChar char="q"/>
                      </a:pPr>
                      <a:r>
                        <a:rPr lang="tr-TR" dirty="0"/>
                        <a:t>Hedefler ve amaçlar</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tr-TR" dirty="0"/>
                        <a:t>Hedef ve amaç kavramlarından ne anlamalıyız? Hedef ve amaç belirlerken dikkat edilecek hususlar nelerdir?</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8576423"/>
                  </a:ext>
                </a:extLst>
              </a:tr>
              <a:tr h="522447">
                <a:tc>
                  <a:txBody>
                    <a:bodyPr/>
                    <a:lstStyle/>
                    <a:p>
                      <a:pPr marL="342900" indent="-342900">
                        <a:buFont typeface="Wingdings" panose="05000000000000000000" pitchFamily="2" charset="2"/>
                        <a:buChar char="q"/>
                      </a:pPr>
                      <a:r>
                        <a:rPr lang="tr-TR" dirty="0"/>
                        <a:t>Kritik başarı faktörleri</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tr-TR" dirty="0"/>
                        <a:t>Kritik başarı faktörü nedir?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61249317"/>
                  </a:ext>
                </a:extLst>
              </a:tr>
              <a:tr h="522447">
                <a:tc>
                  <a:txBody>
                    <a:bodyPr/>
                    <a:lstStyle/>
                    <a:p>
                      <a:pPr marL="342900" indent="-342900">
                        <a:buFont typeface="Wingdings" panose="05000000000000000000" pitchFamily="2" charset="2"/>
                        <a:buChar char="q"/>
                      </a:pPr>
                      <a:r>
                        <a:rPr lang="tr-TR" dirty="0"/>
                        <a:t>Anahtar performans göstergeleri</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tr-TR" dirty="0"/>
                        <a:t>Anahtar performans göstergesi nedir?</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64484883"/>
                  </a:ext>
                </a:extLst>
              </a:tr>
              <a:tr h="515291">
                <a:tc>
                  <a:txBody>
                    <a:bodyPr/>
                    <a:lstStyle/>
                    <a:p>
                      <a:pPr marL="342900" indent="-342900">
                        <a:buFont typeface="Wingdings" panose="05000000000000000000" pitchFamily="2" charset="2"/>
                        <a:buChar char="q"/>
                      </a:pPr>
                      <a:r>
                        <a:rPr lang="tr-TR" dirty="0"/>
                        <a:t>Strateji haritası: kurumsal karne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tr-TR" dirty="0"/>
                        <a:t>Kurumsal karne modeliyle misyon ve amaçlar arasında nasıl bağ kurabiliriz?</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57874334"/>
                  </a:ext>
                </a:extLst>
              </a:tr>
            </a:tbl>
          </a:graphicData>
        </a:graphic>
      </p:graphicFrame>
    </p:spTree>
    <p:extLst>
      <p:ext uri="{BB962C8B-B14F-4D97-AF65-F5344CB8AC3E}">
        <p14:creationId xmlns:p14="http://schemas.microsoft.com/office/powerpoint/2010/main" val="30470414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920902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misyon-vizyon ile hedef ve amaçları ilişkilendirmek: strateji haritası oluşturma</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9561443" y="747711"/>
            <a:ext cx="2630557"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9" name="Metin kutusu 8">
            <a:extLst>
              <a:ext uri="{FF2B5EF4-FFF2-40B4-BE49-F238E27FC236}">
                <a16:creationId xmlns:a16="http://schemas.microsoft.com/office/drawing/2014/main" id="{13C45007-2A1E-FF7E-6A5C-ACA14AA8A53E}"/>
              </a:ext>
            </a:extLst>
          </p:cNvPr>
          <p:cNvSpPr txBox="1"/>
          <p:nvPr/>
        </p:nvSpPr>
        <p:spPr>
          <a:xfrm>
            <a:off x="4956933" y="1676441"/>
            <a:ext cx="3170583" cy="338554"/>
          </a:xfrm>
          <a:prstGeom prst="rect">
            <a:avLst/>
          </a:prstGeom>
          <a:noFill/>
        </p:spPr>
        <p:txBody>
          <a:bodyPr wrap="square" rtlCol="0">
            <a:spAutoFit/>
          </a:bodyPr>
          <a:lstStyle/>
          <a:p>
            <a:r>
              <a:rPr lang="tr-TR" sz="1600" dirty="0">
                <a:latin typeface="+mj-lt"/>
              </a:rPr>
              <a:t>Niçin varız? Ne olmak istiyoruz?</a:t>
            </a:r>
          </a:p>
        </p:txBody>
      </p:sp>
      <p:sp>
        <p:nvSpPr>
          <p:cNvPr id="10" name="Metin kutusu 9">
            <a:extLst>
              <a:ext uri="{FF2B5EF4-FFF2-40B4-BE49-F238E27FC236}">
                <a16:creationId xmlns:a16="http://schemas.microsoft.com/office/drawing/2014/main" id="{549C96DB-B351-789C-33FD-2E7B91E19834}"/>
              </a:ext>
            </a:extLst>
          </p:cNvPr>
          <p:cNvSpPr txBox="1"/>
          <p:nvPr/>
        </p:nvSpPr>
        <p:spPr>
          <a:xfrm>
            <a:off x="5455958" y="2415880"/>
            <a:ext cx="5188641" cy="338554"/>
          </a:xfrm>
          <a:prstGeom prst="rect">
            <a:avLst/>
          </a:prstGeom>
          <a:noFill/>
        </p:spPr>
        <p:txBody>
          <a:bodyPr wrap="square" rtlCol="0">
            <a:spAutoFit/>
          </a:bodyPr>
          <a:lstStyle/>
          <a:p>
            <a:r>
              <a:rPr lang="tr-TR" sz="1600" dirty="0">
                <a:latin typeface="+mj-lt"/>
              </a:rPr>
              <a:t>Misyon ve vizyonu gerçekleştirmek hangi sonuçları almalıyız?</a:t>
            </a:r>
          </a:p>
        </p:txBody>
      </p:sp>
      <p:sp>
        <p:nvSpPr>
          <p:cNvPr id="11" name="Dikdörtgen: Köşeleri Yuvarlatılmış 10">
            <a:extLst>
              <a:ext uri="{FF2B5EF4-FFF2-40B4-BE49-F238E27FC236}">
                <a16:creationId xmlns:a16="http://schemas.microsoft.com/office/drawing/2014/main" id="{598260D7-424A-5A5D-8622-23812F910552}"/>
              </a:ext>
            </a:extLst>
          </p:cNvPr>
          <p:cNvSpPr/>
          <p:nvPr/>
        </p:nvSpPr>
        <p:spPr>
          <a:xfrm>
            <a:off x="1962555" y="2393124"/>
            <a:ext cx="3528392" cy="34787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t>Hedef ve Amaçlar Belirleme</a:t>
            </a:r>
          </a:p>
        </p:txBody>
      </p:sp>
      <p:sp>
        <p:nvSpPr>
          <p:cNvPr id="17" name="Oval 16">
            <a:extLst>
              <a:ext uri="{FF2B5EF4-FFF2-40B4-BE49-F238E27FC236}">
                <a16:creationId xmlns:a16="http://schemas.microsoft.com/office/drawing/2014/main" id="{BCA31D7A-7BAC-0C48-516A-B0D3342423B9}"/>
              </a:ext>
            </a:extLst>
          </p:cNvPr>
          <p:cNvSpPr/>
          <p:nvPr/>
        </p:nvSpPr>
        <p:spPr>
          <a:xfrm>
            <a:off x="1644502" y="2362760"/>
            <a:ext cx="397565" cy="408051"/>
          </a:xfrm>
          <a:prstGeom prst="ellipse">
            <a:avLst/>
          </a:prstGeom>
          <a:ln>
            <a:solidFill>
              <a:schemeClr val="accent6">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tr-TR" b="1" dirty="0">
                <a:solidFill>
                  <a:schemeClr val="accent6">
                    <a:lumMod val="50000"/>
                  </a:schemeClr>
                </a:solidFill>
              </a:rPr>
              <a:t>2</a:t>
            </a:r>
          </a:p>
        </p:txBody>
      </p:sp>
      <p:sp>
        <p:nvSpPr>
          <p:cNvPr id="12" name="Dikdörtgen: Köşeleri Yuvarlatılmış 11">
            <a:extLst>
              <a:ext uri="{FF2B5EF4-FFF2-40B4-BE49-F238E27FC236}">
                <a16:creationId xmlns:a16="http://schemas.microsoft.com/office/drawing/2014/main" id="{5E6497CF-7975-A28B-BC96-24B495D93716}"/>
              </a:ext>
            </a:extLst>
          </p:cNvPr>
          <p:cNvSpPr/>
          <p:nvPr/>
        </p:nvSpPr>
        <p:spPr>
          <a:xfrm>
            <a:off x="1962554" y="3081131"/>
            <a:ext cx="3985591" cy="34787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t>Kritik Başarı Faktörlerini Belirleme</a:t>
            </a:r>
          </a:p>
        </p:txBody>
      </p:sp>
      <p:sp>
        <p:nvSpPr>
          <p:cNvPr id="13" name="Metin kutusu 12">
            <a:extLst>
              <a:ext uri="{FF2B5EF4-FFF2-40B4-BE49-F238E27FC236}">
                <a16:creationId xmlns:a16="http://schemas.microsoft.com/office/drawing/2014/main" id="{4EA9BBF1-75F4-47A8-B110-DAEC4FB4C194}"/>
              </a:ext>
            </a:extLst>
          </p:cNvPr>
          <p:cNvSpPr txBox="1"/>
          <p:nvPr/>
        </p:nvSpPr>
        <p:spPr>
          <a:xfrm>
            <a:off x="5948145" y="3073914"/>
            <a:ext cx="4955074" cy="338554"/>
          </a:xfrm>
          <a:prstGeom prst="rect">
            <a:avLst/>
          </a:prstGeom>
          <a:noFill/>
        </p:spPr>
        <p:txBody>
          <a:bodyPr wrap="square" rtlCol="0">
            <a:spAutoFit/>
          </a:bodyPr>
          <a:lstStyle/>
          <a:p>
            <a:r>
              <a:rPr lang="tr-TR" sz="1600" dirty="0">
                <a:latin typeface="+mj-lt"/>
              </a:rPr>
              <a:t>Hedef ve amaçlara ulaşmak için nelere dikkat etmeliyiz?</a:t>
            </a:r>
          </a:p>
        </p:txBody>
      </p:sp>
      <p:sp>
        <p:nvSpPr>
          <p:cNvPr id="18" name="Oval 17">
            <a:extLst>
              <a:ext uri="{FF2B5EF4-FFF2-40B4-BE49-F238E27FC236}">
                <a16:creationId xmlns:a16="http://schemas.microsoft.com/office/drawing/2014/main" id="{81A811E9-C7FF-6988-9FAF-66DFCA787C2E}"/>
              </a:ext>
            </a:extLst>
          </p:cNvPr>
          <p:cNvSpPr/>
          <p:nvPr/>
        </p:nvSpPr>
        <p:spPr>
          <a:xfrm>
            <a:off x="1627939" y="3041930"/>
            <a:ext cx="397565" cy="408051"/>
          </a:xfrm>
          <a:prstGeom prst="ellipse">
            <a:avLst/>
          </a:prstGeom>
          <a:ln>
            <a:solidFill>
              <a:schemeClr val="accent6">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tr-TR" b="1" dirty="0">
                <a:solidFill>
                  <a:schemeClr val="accent6">
                    <a:lumMod val="50000"/>
                  </a:schemeClr>
                </a:solidFill>
              </a:rPr>
              <a:t>3</a:t>
            </a:r>
          </a:p>
        </p:txBody>
      </p:sp>
      <p:sp>
        <p:nvSpPr>
          <p:cNvPr id="14" name="Dikdörtgen: Köşeleri Yuvarlatılmış 13">
            <a:extLst>
              <a:ext uri="{FF2B5EF4-FFF2-40B4-BE49-F238E27FC236}">
                <a16:creationId xmlns:a16="http://schemas.microsoft.com/office/drawing/2014/main" id="{63EF2B5F-5C67-5BEE-0AFE-D84669DB9FB7}"/>
              </a:ext>
            </a:extLst>
          </p:cNvPr>
          <p:cNvSpPr/>
          <p:nvPr/>
        </p:nvSpPr>
        <p:spPr>
          <a:xfrm>
            <a:off x="1962554" y="3772457"/>
            <a:ext cx="4394756" cy="34787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t>Performans Boyutlarını Belirleme</a:t>
            </a:r>
          </a:p>
        </p:txBody>
      </p:sp>
      <p:sp>
        <p:nvSpPr>
          <p:cNvPr id="15" name="Metin kutusu 14">
            <a:extLst>
              <a:ext uri="{FF2B5EF4-FFF2-40B4-BE49-F238E27FC236}">
                <a16:creationId xmlns:a16="http://schemas.microsoft.com/office/drawing/2014/main" id="{251EB8D9-BD88-9FB5-21EB-CBBE3C21A826}"/>
              </a:ext>
            </a:extLst>
          </p:cNvPr>
          <p:cNvSpPr txBox="1"/>
          <p:nvPr/>
        </p:nvSpPr>
        <p:spPr>
          <a:xfrm>
            <a:off x="6357309" y="3757279"/>
            <a:ext cx="4476335" cy="338554"/>
          </a:xfrm>
          <a:prstGeom prst="rect">
            <a:avLst/>
          </a:prstGeom>
          <a:noFill/>
        </p:spPr>
        <p:txBody>
          <a:bodyPr wrap="square" rtlCol="0">
            <a:spAutoFit/>
          </a:bodyPr>
          <a:lstStyle/>
          <a:p>
            <a:r>
              <a:rPr lang="tr-TR" sz="1600" dirty="0">
                <a:latin typeface="+mj-lt"/>
              </a:rPr>
              <a:t>Performansınızın genel resmini nasıl ölçeceğiz?</a:t>
            </a:r>
          </a:p>
        </p:txBody>
      </p:sp>
      <p:sp>
        <p:nvSpPr>
          <p:cNvPr id="19" name="Oval 18">
            <a:extLst>
              <a:ext uri="{FF2B5EF4-FFF2-40B4-BE49-F238E27FC236}">
                <a16:creationId xmlns:a16="http://schemas.microsoft.com/office/drawing/2014/main" id="{664B590A-1910-709A-815C-8B7CBBB13040}"/>
              </a:ext>
            </a:extLst>
          </p:cNvPr>
          <p:cNvSpPr/>
          <p:nvPr/>
        </p:nvSpPr>
        <p:spPr>
          <a:xfrm>
            <a:off x="1644502" y="3758688"/>
            <a:ext cx="397565" cy="408051"/>
          </a:xfrm>
          <a:prstGeom prst="ellipse">
            <a:avLst/>
          </a:prstGeom>
          <a:ln>
            <a:solidFill>
              <a:schemeClr val="accent6">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tr-TR" b="1" dirty="0">
                <a:solidFill>
                  <a:schemeClr val="accent6">
                    <a:lumMod val="50000"/>
                  </a:schemeClr>
                </a:solidFill>
              </a:rPr>
              <a:t>4</a:t>
            </a:r>
          </a:p>
        </p:txBody>
      </p:sp>
      <p:sp>
        <p:nvSpPr>
          <p:cNvPr id="20" name="Dikdörtgen: Köşeleri Yuvarlatılmış 19">
            <a:extLst>
              <a:ext uri="{FF2B5EF4-FFF2-40B4-BE49-F238E27FC236}">
                <a16:creationId xmlns:a16="http://schemas.microsoft.com/office/drawing/2014/main" id="{6455E183-FC73-476F-451B-A61A9AB1CF94}"/>
              </a:ext>
            </a:extLst>
          </p:cNvPr>
          <p:cNvSpPr/>
          <p:nvPr/>
        </p:nvSpPr>
        <p:spPr>
          <a:xfrm>
            <a:off x="1952617" y="4457633"/>
            <a:ext cx="4758364" cy="34787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t>Anahtar Performans Göstergeleri Belirleme</a:t>
            </a:r>
          </a:p>
        </p:txBody>
      </p:sp>
      <p:sp>
        <p:nvSpPr>
          <p:cNvPr id="21" name="Oval 20">
            <a:extLst>
              <a:ext uri="{FF2B5EF4-FFF2-40B4-BE49-F238E27FC236}">
                <a16:creationId xmlns:a16="http://schemas.microsoft.com/office/drawing/2014/main" id="{59AFEB1B-E9DE-6A48-5402-F2D3ED93864F}"/>
              </a:ext>
            </a:extLst>
          </p:cNvPr>
          <p:cNvSpPr/>
          <p:nvPr/>
        </p:nvSpPr>
        <p:spPr>
          <a:xfrm>
            <a:off x="1637878" y="4437857"/>
            <a:ext cx="397565" cy="408051"/>
          </a:xfrm>
          <a:prstGeom prst="ellipse">
            <a:avLst/>
          </a:prstGeom>
          <a:ln>
            <a:solidFill>
              <a:schemeClr val="accent6">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tr-TR" b="1" dirty="0">
                <a:solidFill>
                  <a:schemeClr val="accent6">
                    <a:lumMod val="50000"/>
                  </a:schemeClr>
                </a:solidFill>
              </a:rPr>
              <a:t>5</a:t>
            </a:r>
          </a:p>
        </p:txBody>
      </p:sp>
      <p:sp>
        <p:nvSpPr>
          <p:cNvPr id="39" name="Metin kutusu 38">
            <a:extLst>
              <a:ext uri="{FF2B5EF4-FFF2-40B4-BE49-F238E27FC236}">
                <a16:creationId xmlns:a16="http://schemas.microsoft.com/office/drawing/2014/main" id="{62E7B5B3-57CC-5669-3E20-11F2D407BD16}"/>
              </a:ext>
            </a:extLst>
          </p:cNvPr>
          <p:cNvSpPr txBox="1"/>
          <p:nvPr/>
        </p:nvSpPr>
        <p:spPr>
          <a:xfrm>
            <a:off x="6710981" y="4466949"/>
            <a:ext cx="2678596" cy="338554"/>
          </a:xfrm>
          <a:prstGeom prst="rect">
            <a:avLst/>
          </a:prstGeom>
          <a:noFill/>
        </p:spPr>
        <p:txBody>
          <a:bodyPr wrap="square" rtlCol="0">
            <a:spAutoFit/>
          </a:bodyPr>
          <a:lstStyle/>
          <a:p>
            <a:r>
              <a:rPr lang="tr-TR" sz="1600" dirty="0">
                <a:latin typeface="+mj-lt"/>
              </a:rPr>
              <a:t>Başarımızı nasıl ölçeceğiz?</a:t>
            </a:r>
          </a:p>
        </p:txBody>
      </p:sp>
      <p:sp>
        <p:nvSpPr>
          <p:cNvPr id="54" name="Dikdörtgen: Köşeleri Yuvarlatılmış 53">
            <a:extLst>
              <a:ext uri="{FF2B5EF4-FFF2-40B4-BE49-F238E27FC236}">
                <a16:creationId xmlns:a16="http://schemas.microsoft.com/office/drawing/2014/main" id="{2A46BD00-23B3-A95A-6AC6-F2A3D5B003DA}"/>
              </a:ext>
            </a:extLst>
          </p:cNvPr>
          <p:cNvSpPr/>
          <p:nvPr/>
        </p:nvSpPr>
        <p:spPr>
          <a:xfrm>
            <a:off x="1952617" y="1708132"/>
            <a:ext cx="2922104" cy="34787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t>Vizyon ve Misyon Belirleme</a:t>
            </a:r>
          </a:p>
        </p:txBody>
      </p:sp>
      <p:sp>
        <p:nvSpPr>
          <p:cNvPr id="16" name="Oval 15">
            <a:extLst>
              <a:ext uri="{FF2B5EF4-FFF2-40B4-BE49-F238E27FC236}">
                <a16:creationId xmlns:a16="http://schemas.microsoft.com/office/drawing/2014/main" id="{4234C0D0-E245-9F6E-A842-8614F556B9D8}"/>
              </a:ext>
            </a:extLst>
          </p:cNvPr>
          <p:cNvSpPr/>
          <p:nvPr/>
        </p:nvSpPr>
        <p:spPr>
          <a:xfrm>
            <a:off x="1624625" y="1676441"/>
            <a:ext cx="397565" cy="408051"/>
          </a:xfrm>
          <a:prstGeom prst="ellipse">
            <a:avLst/>
          </a:prstGeom>
          <a:ln>
            <a:solidFill>
              <a:schemeClr val="accent6">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tr-TR" b="1" dirty="0">
                <a:solidFill>
                  <a:schemeClr val="accent6">
                    <a:lumMod val="50000"/>
                  </a:schemeClr>
                </a:solidFill>
              </a:rPr>
              <a:t>1</a:t>
            </a:r>
          </a:p>
        </p:txBody>
      </p:sp>
      <p:sp>
        <p:nvSpPr>
          <p:cNvPr id="55" name="Dikdörtgen: Köşeleri Yuvarlatılmış 54">
            <a:extLst>
              <a:ext uri="{FF2B5EF4-FFF2-40B4-BE49-F238E27FC236}">
                <a16:creationId xmlns:a16="http://schemas.microsoft.com/office/drawing/2014/main" id="{FA64DEEF-ED0E-AB71-058D-9129C03AC3D9}"/>
              </a:ext>
            </a:extLst>
          </p:cNvPr>
          <p:cNvSpPr/>
          <p:nvPr/>
        </p:nvSpPr>
        <p:spPr>
          <a:xfrm>
            <a:off x="1945993" y="5116930"/>
            <a:ext cx="5403572" cy="34787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t>Amaçlar ve Performans Göstergelerini İlişkilendirme</a:t>
            </a:r>
          </a:p>
        </p:txBody>
      </p:sp>
      <p:sp>
        <p:nvSpPr>
          <p:cNvPr id="56" name="Oval 55">
            <a:extLst>
              <a:ext uri="{FF2B5EF4-FFF2-40B4-BE49-F238E27FC236}">
                <a16:creationId xmlns:a16="http://schemas.microsoft.com/office/drawing/2014/main" id="{C6240C4A-41B1-5A00-C500-A7C57C983025}"/>
              </a:ext>
            </a:extLst>
          </p:cNvPr>
          <p:cNvSpPr/>
          <p:nvPr/>
        </p:nvSpPr>
        <p:spPr>
          <a:xfrm>
            <a:off x="1631254" y="5097154"/>
            <a:ext cx="397565" cy="408051"/>
          </a:xfrm>
          <a:prstGeom prst="ellipse">
            <a:avLst/>
          </a:prstGeom>
          <a:ln>
            <a:solidFill>
              <a:schemeClr val="accent6">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tr-TR" b="1" dirty="0">
                <a:solidFill>
                  <a:schemeClr val="accent6">
                    <a:lumMod val="50000"/>
                  </a:schemeClr>
                </a:solidFill>
              </a:rPr>
              <a:t>5</a:t>
            </a:r>
          </a:p>
        </p:txBody>
      </p:sp>
      <p:sp>
        <p:nvSpPr>
          <p:cNvPr id="57" name="Metin kutusu 56">
            <a:extLst>
              <a:ext uri="{FF2B5EF4-FFF2-40B4-BE49-F238E27FC236}">
                <a16:creationId xmlns:a16="http://schemas.microsoft.com/office/drawing/2014/main" id="{C5DA8E68-23A7-CE7A-96C7-B689838C4892}"/>
              </a:ext>
            </a:extLst>
          </p:cNvPr>
          <p:cNvSpPr txBox="1"/>
          <p:nvPr/>
        </p:nvSpPr>
        <p:spPr>
          <a:xfrm>
            <a:off x="7349565" y="5036107"/>
            <a:ext cx="4212124" cy="584775"/>
          </a:xfrm>
          <a:prstGeom prst="rect">
            <a:avLst/>
          </a:prstGeom>
          <a:noFill/>
        </p:spPr>
        <p:txBody>
          <a:bodyPr wrap="square" rtlCol="0">
            <a:spAutoFit/>
          </a:bodyPr>
          <a:lstStyle/>
          <a:p>
            <a:r>
              <a:rPr lang="tr-TR" sz="1600" dirty="0">
                <a:latin typeface="+mj-lt"/>
              </a:rPr>
              <a:t>Amaçlar ve performans göstergeleri arasındaki neden-sonuç ilişkisini nasıl kuracağız?</a:t>
            </a:r>
          </a:p>
        </p:txBody>
      </p:sp>
    </p:spTree>
    <p:extLst>
      <p:ext uri="{BB962C8B-B14F-4D97-AF65-F5344CB8AC3E}">
        <p14:creationId xmlns:p14="http://schemas.microsoft.com/office/powerpoint/2010/main" val="32617332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Dikdörtgen: Köşeleri Yuvarlatılmış 16">
            <a:extLst>
              <a:ext uri="{FF2B5EF4-FFF2-40B4-BE49-F238E27FC236}">
                <a16:creationId xmlns:a16="http://schemas.microsoft.com/office/drawing/2014/main" id="{8D436D02-3529-400C-BDD9-F5EFB7DD7503}"/>
              </a:ext>
            </a:extLst>
          </p:cNvPr>
          <p:cNvSpPr/>
          <p:nvPr/>
        </p:nvSpPr>
        <p:spPr>
          <a:xfrm>
            <a:off x="6530864" y="809629"/>
            <a:ext cx="2136913" cy="488731"/>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a:t>VİZYON VE MİSYON</a:t>
            </a:r>
          </a:p>
        </p:txBody>
      </p:sp>
      <p:sp>
        <p:nvSpPr>
          <p:cNvPr id="96" name="Dikdörtgen: Köşeleri Yuvarlatılmış 95">
            <a:extLst>
              <a:ext uri="{FF2B5EF4-FFF2-40B4-BE49-F238E27FC236}">
                <a16:creationId xmlns:a16="http://schemas.microsoft.com/office/drawing/2014/main" id="{028D5D4A-DDBD-4732-9E26-0A4228F78958}"/>
              </a:ext>
            </a:extLst>
          </p:cNvPr>
          <p:cNvSpPr/>
          <p:nvPr/>
        </p:nvSpPr>
        <p:spPr>
          <a:xfrm>
            <a:off x="6530865" y="1622200"/>
            <a:ext cx="2136913" cy="488731"/>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a:t>HEDEFLER</a:t>
            </a:r>
          </a:p>
        </p:txBody>
      </p:sp>
      <p:sp>
        <p:nvSpPr>
          <p:cNvPr id="97" name="Dikdörtgen: Köşeleri Yuvarlatılmış 96">
            <a:extLst>
              <a:ext uri="{FF2B5EF4-FFF2-40B4-BE49-F238E27FC236}">
                <a16:creationId xmlns:a16="http://schemas.microsoft.com/office/drawing/2014/main" id="{5891D0A6-5832-4440-9D0A-6B9E02E7A76F}"/>
              </a:ext>
            </a:extLst>
          </p:cNvPr>
          <p:cNvSpPr/>
          <p:nvPr/>
        </p:nvSpPr>
        <p:spPr>
          <a:xfrm>
            <a:off x="6544518" y="2419837"/>
            <a:ext cx="2136913" cy="488731"/>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a:t>KRİTİK BAŞARI FAKTÖRLERİ</a:t>
            </a:r>
          </a:p>
        </p:txBody>
      </p:sp>
      <p:sp>
        <p:nvSpPr>
          <p:cNvPr id="2052" name="Ok: Aşağı 2051">
            <a:extLst>
              <a:ext uri="{FF2B5EF4-FFF2-40B4-BE49-F238E27FC236}">
                <a16:creationId xmlns:a16="http://schemas.microsoft.com/office/drawing/2014/main" id="{5D4C97B1-AD87-49A6-9ECB-2572905479BF}"/>
              </a:ext>
            </a:extLst>
          </p:cNvPr>
          <p:cNvSpPr/>
          <p:nvPr/>
        </p:nvSpPr>
        <p:spPr>
          <a:xfrm>
            <a:off x="7341705" y="1377155"/>
            <a:ext cx="378567" cy="204168"/>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400" dirty="0"/>
          </a:p>
        </p:txBody>
      </p:sp>
      <p:sp>
        <p:nvSpPr>
          <p:cNvPr id="98" name="Ok: Aşağı 97">
            <a:extLst>
              <a:ext uri="{FF2B5EF4-FFF2-40B4-BE49-F238E27FC236}">
                <a16:creationId xmlns:a16="http://schemas.microsoft.com/office/drawing/2014/main" id="{B0AF2257-1200-4B6F-B2B9-2F2F5A0002A2}"/>
              </a:ext>
            </a:extLst>
          </p:cNvPr>
          <p:cNvSpPr/>
          <p:nvPr/>
        </p:nvSpPr>
        <p:spPr>
          <a:xfrm>
            <a:off x="7341705" y="2172169"/>
            <a:ext cx="378567" cy="225415"/>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400"/>
          </a:p>
        </p:txBody>
      </p:sp>
      <p:sp>
        <p:nvSpPr>
          <p:cNvPr id="99" name="Ok: Aşağı 98">
            <a:extLst>
              <a:ext uri="{FF2B5EF4-FFF2-40B4-BE49-F238E27FC236}">
                <a16:creationId xmlns:a16="http://schemas.microsoft.com/office/drawing/2014/main" id="{11611267-B1A5-4FCE-81ED-72EA60444429}"/>
              </a:ext>
            </a:extLst>
          </p:cNvPr>
          <p:cNvSpPr/>
          <p:nvPr/>
        </p:nvSpPr>
        <p:spPr>
          <a:xfrm>
            <a:off x="7355359" y="2937956"/>
            <a:ext cx="364914" cy="280604"/>
          </a:xfrm>
          <a:prstGeom prst="down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grpSp>
        <p:nvGrpSpPr>
          <p:cNvPr id="28" name="Grup 27"/>
          <p:cNvGrpSpPr/>
          <p:nvPr/>
        </p:nvGrpSpPr>
        <p:grpSpPr>
          <a:xfrm>
            <a:off x="8332304" y="876508"/>
            <a:ext cx="1190270" cy="1162180"/>
            <a:chOff x="5257800" y="568396"/>
            <a:chExt cx="1190270" cy="1162180"/>
          </a:xfrm>
        </p:grpSpPr>
        <p:sp>
          <p:nvSpPr>
            <p:cNvPr id="26" name="Oval 25"/>
            <p:cNvSpPr/>
            <p:nvPr/>
          </p:nvSpPr>
          <p:spPr>
            <a:xfrm>
              <a:off x="5257800" y="568396"/>
              <a:ext cx="1190270" cy="1162180"/>
            </a:xfrm>
            <a:prstGeom prst="ellipse">
              <a:avLst/>
            </a:prstGeom>
            <a:solidFill>
              <a:schemeClr val="accent6">
                <a:lumMod val="20000"/>
                <a:lumOff val="80000"/>
                <a:alpha val="41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tr-TR"/>
            </a:p>
          </p:txBody>
        </p:sp>
        <p:sp>
          <p:nvSpPr>
            <p:cNvPr id="27" name="Metin kutusu 26"/>
            <p:cNvSpPr txBox="1"/>
            <p:nvPr/>
          </p:nvSpPr>
          <p:spPr>
            <a:xfrm>
              <a:off x="5372972" y="990600"/>
              <a:ext cx="951628" cy="307777"/>
            </a:xfrm>
            <a:prstGeom prst="rect">
              <a:avLst/>
            </a:prstGeom>
            <a:noFill/>
          </p:spPr>
          <p:txBody>
            <a:bodyPr wrap="square" rtlCol="0">
              <a:spAutoFit/>
            </a:bodyPr>
            <a:lstStyle/>
            <a:p>
              <a:r>
                <a:rPr lang="tr-TR" sz="1400" b="1" dirty="0"/>
                <a:t>DEĞERLER</a:t>
              </a:r>
            </a:p>
          </p:txBody>
        </p:sp>
      </p:grpSp>
      <p:grpSp>
        <p:nvGrpSpPr>
          <p:cNvPr id="2140" name="Grup 2139">
            <a:extLst>
              <a:ext uri="{FF2B5EF4-FFF2-40B4-BE49-F238E27FC236}">
                <a16:creationId xmlns:a16="http://schemas.microsoft.com/office/drawing/2014/main" id="{F1AA7831-D50C-E0E9-B5E4-B85EA5D99E61}"/>
              </a:ext>
            </a:extLst>
          </p:cNvPr>
          <p:cNvGrpSpPr/>
          <p:nvPr/>
        </p:nvGrpSpPr>
        <p:grpSpPr>
          <a:xfrm>
            <a:off x="3831232" y="3432313"/>
            <a:ext cx="7777056" cy="3307091"/>
            <a:chOff x="0" y="1291614"/>
            <a:chExt cx="9072456" cy="5139677"/>
          </a:xfrm>
        </p:grpSpPr>
        <p:sp>
          <p:nvSpPr>
            <p:cNvPr id="2141" name="Oval 2140">
              <a:extLst>
                <a:ext uri="{FF2B5EF4-FFF2-40B4-BE49-F238E27FC236}">
                  <a16:creationId xmlns:a16="http://schemas.microsoft.com/office/drawing/2014/main" id="{ACFB18AB-F9D8-FD26-2CF5-A7C80F662974}"/>
                </a:ext>
              </a:extLst>
            </p:cNvPr>
            <p:cNvSpPr/>
            <p:nvPr/>
          </p:nvSpPr>
          <p:spPr>
            <a:xfrm>
              <a:off x="1620012" y="5894536"/>
              <a:ext cx="3250692" cy="536755"/>
            </a:xfrm>
            <a:prstGeom prst="ellipse">
              <a:avLst/>
            </a:prstGeom>
            <a:gradFill flip="none" rotWithShape="1">
              <a:gsLst>
                <a:gs pos="0">
                  <a:schemeClr val="bg1">
                    <a:lumMod val="75000"/>
                    <a:alpha val="60000"/>
                  </a:schemeClr>
                </a:gs>
                <a:gs pos="100000">
                  <a:schemeClr val="bg1">
                    <a:alpha val="0"/>
                  </a:scheme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2" name="Oval 2141">
              <a:extLst>
                <a:ext uri="{FF2B5EF4-FFF2-40B4-BE49-F238E27FC236}">
                  <a16:creationId xmlns:a16="http://schemas.microsoft.com/office/drawing/2014/main" id="{0D2850D7-842B-AAEA-898F-AD09FF0A6A4C}"/>
                </a:ext>
              </a:extLst>
            </p:cNvPr>
            <p:cNvSpPr/>
            <p:nvPr/>
          </p:nvSpPr>
          <p:spPr>
            <a:xfrm>
              <a:off x="4258056" y="5894536"/>
              <a:ext cx="3250692" cy="536755"/>
            </a:xfrm>
            <a:prstGeom prst="ellipse">
              <a:avLst/>
            </a:prstGeom>
            <a:gradFill flip="none" rotWithShape="1">
              <a:gsLst>
                <a:gs pos="0">
                  <a:schemeClr val="bg1">
                    <a:lumMod val="75000"/>
                    <a:alpha val="60000"/>
                  </a:schemeClr>
                </a:gs>
                <a:gs pos="100000">
                  <a:schemeClr val="bg1">
                    <a:alpha val="0"/>
                  </a:scheme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3" name="Rounded Rectangle 15">
              <a:extLst>
                <a:ext uri="{FF2B5EF4-FFF2-40B4-BE49-F238E27FC236}">
                  <a16:creationId xmlns:a16="http://schemas.microsoft.com/office/drawing/2014/main" id="{BC408D97-897F-E8E6-D224-4B7A5EC07349}"/>
                </a:ext>
              </a:extLst>
            </p:cNvPr>
            <p:cNvSpPr/>
            <p:nvPr/>
          </p:nvSpPr>
          <p:spPr>
            <a:xfrm>
              <a:off x="3841626" y="3177966"/>
              <a:ext cx="1010412" cy="1127295"/>
            </a:xfrm>
            <a:prstGeom prst="roundRect">
              <a:avLst>
                <a:gd name="adj" fmla="val 38868"/>
              </a:avLst>
            </a:prstGeom>
            <a:solidFill>
              <a:schemeClr val="accent4">
                <a:lumMod val="60000"/>
                <a:lumOff val="40000"/>
              </a:schemeClr>
            </a:solidFill>
            <a:effectLst>
              <a:outerShdw blurRad="127000" dist="38100" dir="2700000" algn="tl" rotWithShape="0">
                <a:prstClr val="black">
                  <a:alpha val="40000"/>
                </a:prstClr>
              </a:outerShdw>
            </a:effectLst>
          </p:spPr>
          <p:style>
            <a:lnRef idx="1">
              <a:schemeClr val="accent3"/>
            </a:lnRef>
            <a:fillRef idx="3">
              <a:schemeClr val="accent3"/>
            </a:fillRef>
            <a:effectRef idx="2">
              <a:schemeClr val="accent3"/>
            </a:effectRef>
            <a:fontRef idx="minor">
              <a:schemeClr val="lt1"/>
            </a:fontRef>
          </p:style>
          <p:txBody>
            <a:bodyPr rtlCol="0" anchor="ctr"/>
            <a:lstStyle/>
            <a:p>
              <a:pPr algn="ctr"/>
              <a:r>
                <a:rPr lang="tr-TR" sz="1400" dirty="0">
                  <a:solidFill>
                    <a:schemeClr val="tx1"/>
                  </a:solidFill>
                  <a:effectLst>
                    <a:outerShdw blurRad="127000" dist="38100" dir="2700000" sx="103000" sy="103000" algn="tl" rotWithShape="0">
                      <a:prstClr val="black">
                        <a:alpha val="50000"/>
                      </a:prstClr>
                    </a:outerShdw>
                  </a:effectLst>
                </a:rPr>
                <a:t>Strateji</a:t>
              </a:r>
              <a:endParaRPr lang="en-US" sz="1400" dirty="0">
                <a:solidFill>
                  <a:schemeClr val="tx1"/>
                </a:solidFill>
                <a:effectLst>
                  <a:outerShdw blurRad="127000" dist="38100" dir="2700000" sx="103000" sy="103000" algn="tl" rotWithShape="0">
                    <a:prstClr val="black">
                      <a:alpha val="50000"/>
                    </a:prstClr>
                  </a:outerShdw>
                </a:effectLst>
              </a:endParaRPr>
            </a:p>
          </p:txBody>
        </p:sp>
        <p:sp>
          <p:nvSpPr>
            <p:cNvPr id="2144" name="Bent Arrow 2054">
              <a:extLst>
                <a:ext uri="{FF2B5EF4-FFF2-40B4-BE49-F238E27FC236}">
                  <a16:creationId xmlns:a16="http://schemas.microsoft.com/office/drawing/2014/main" id="{CCE7B0CB-12D4-3A79-306D-623794CBDC48}"/>
                </a:ext>
              </a:extLst>
            </p:cNvPr>
            <p:cNvSpPr>
              <a:spLocks noChangeAspect="1"/>
            </p:cNvSpPr>
            <p:nvPr/>
          </p:nvSpPr>
          <p:spPr>
            <a:xfrm>
              <a:off x="1185732" y="1918092"/>
              <a:ext cx="1005840" cy="1012432"/>
            </a:xfrm>
            <a:custGeom>
              <a:avLst/>
              <a:gdLst/>
              <a:ahLst/>
              <a:cxnLst/>
              <a:rect l="l" t="t" r="r" b="b"/>
              <a:pathLst>
                <a:path w="1216153" h="1224123">
                  <a:moveTo>
                    <a:pt x="945262" y="0"/>
                  </a:moveTo>
                  <a:lnTo>
                    <a:pt x="1216153" y="270891"/>
                  </a:lnTo>
                  <a:lnTo>
                    <a:pt x="945262" y="541782"/>
                  </a:lnTo>
                  <a:lnTo>
                    <a:pt x="945262" y="406337"/>
                  </a:lnTo>
                  <a:lnTo>
                    <a:pt x="637129" y="406337"/>
                  </a:lnTo>
                  <a:cubicBezTo>
                    <a:pt x="508088" y="406337"/>
                    <a:pt x="403480" y="510945"/>
                    <a:pt x="403480" y="639986"/>
                  </a:cubicBezTo>
                  <a:lnTo>
                    <a:pt x="403480" y="953994"/>
                  </a:lnTo>
                  <a:lnTo>
                    <a:pt x="540259" y="953994"/>
                  </a:lnTo>
                  <a:lnTo>
                    <a:pt x="270130" y="1224123"/>
                  </a:lnTo>
                  <a:lnTo>
                    <a:pt x="0" y="953994"/>
                  </a:lnTo>
                  <a:lnTo>
                    <a:pt x="132589" y="953994"/>
                  </a:lnTo>
                  <a:lnTo>
                    <a:pt x="132589" y="639985"/>
                  </a:lnTo>
                  <a:cubicBezTo>
                    <a:pt x="132589" y="361335"/>
                    <a:pt x="358479" y="135445"/>
                    <a:pt x="637129" y="135445"/>
                  </a:cubicBezTo>
                  <a:lnTo>
                    <a:pt x="945262" y="135446"/>
                  </a:lnTo>
                  <a:close/>
                </a:path>
              </a:pathLst>
            </a:custGeom>
            <a:solidFill>
              <a:schemeClr val="bg2">
                <a:lumMod val="75000"/>
              </a:schemeClr>
            </a:solidFill>
            <a:ln w="12700">
              <a:solidFill>
                <a:schemeClr val="tx1">
                  <a:lumMod val="50000"/>
                  <a:lumOff val="50000"/>
                </a:schemeClr>
              </a:solidFill>
            </a:ln>
            <a:effectLst>
              <a:outerShdw blurRad="127000" dist="101600" dir="9000000" sx="95000" sy="95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5" name="Bent Arrow 2054">
              <a:extLst>
                <a:ext uri="{FF2B5EF4-FFF2-40B4-BE49-F238E27FC236}">
                  <a16:creationId xmlns:a16="http://schemas.microsoft.com/office/drawing/2014/main" id="{C6914D64-2495-113B-E7AA-4A1625150F4E}"/>
                </a:ext>
              </a:extLst>
            </p:cNvPr>
            <p:cNvSpPr>
              <a:spLocks noChangeAspect="1"/>
            </p:cNvSpPr>
            <p:nvPr/>
          </p:nvSpPr>
          <p:spPr>
            <a:xfrm flipH="1">
              <a:off x="6975288" y="1858779"/>
              <a:ext cx="1005840" cy="1012432"/>
            </a:xfrm>
            <a:custGeom>
              <a:avLst/>
              <a:gdLst/>
              <a:ahLst/>
              <a:cxnLst/>
              <a:rect l="l" t="t" r="r" b="b"/>
              <a:pathLst>
                <a:path w="1216153" h="1224123">
                  <a:moveTo>
                    <a:pt x="945262" y="0"/>
                  </a:moveTo>
                  <a:lnTo>
                    <a:pt x="1216153" y="270891"/>
                  </a:lnTo>
                  <a:lnTo>
                    <a:pt x="945262" y="541782"/>
                  </a:lnTo>
                  <a:lnTo>
                    <a:pt x="945262" y="406337"/>
                  </a:lnTo>
                  <a:lnTo>
                    <a:pt x="637129" y="406337"/>
                  </a:lnTo>
                  <a:cubicBezTo>
                    <a:pt x="508088" y="406337"/>
                    <a:pt x="403480" y="510945"/>
                    <a:pt x="403480" y="639986"/>
                  </a:cubicBezTo>
                  <a:lnTo>
                    <a:pt x="403480" y="953994"/>
                  </a:lnTo>
                  <a:lnTo>
                    <a:pt x="540259" y="953994"/>
                  </a:lnTo>
                  <a:lnTo>
                    <a:pt x="270130" y="1224123"/>
                  </a:lnTo>
                  <a:lnTo>
                    <a:pt x="0" y="953994"/>
                  </a:lnTo>
                  <a:lnTo>
                    <a:pt x="132589" y="953994"/>
                  </a:lnTo>
                  <a:lnTo>
                    <a:pt x="132589" y="639985"/>
                  </a:lnTo>
                  <a:cubicBezTo>
                    <a:pt x="132589" y="361335"/>
                    <a:pt x="358479" y="135445"/>
                    <a:pt x="637129" y="135445"/>
                  </a:cubicBezTo>
                  <a:lnTo>
                    <a:pt x="945262" y="135446"/>
                  </a:lnTo>
                  <a:close/>
                </a:path>
              </a:pathLst>
            </a:custGeom>
            <a:solidFill>
              <a:schemeClr val="bg2">
                <a:lumMod val="75000"/>
              </a:schemeClr>
            </a:solidFill>
            <a:ln w="12700">
              <a:solidFill>
                <a:schemeClr val="tx1">
                  <a:lumMod val="50000"/>
                  <a:lumOff val="50000"/>
                </a:schemeClr>
              </a:solidFill>
            </a:ln>
            <a:effectLst>
              <a:outerShdw blurRad="127000" dist="101600" dir="3000000" sx="95000" sy="95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6" name="Bent Arrow 2054">
              <a:extLst>
                <a:ext uri="{FF2B5EF4-FFF2-40B4-BE49-F238E27FC236}">
                  <a16:creationId xmlns:a16="http://schemas.microsoft.com/office/drawing/2014/main" id="{15D82D85-59A4-1FA5-604F-B867267BD3EC}"/>
                </a:ext>
              </a:extLst>
            </p:cNvPr>
            <p:cNvSpPr>
              <a:spLocks noChangeAspect="1"/>
            </p:cNvSpPr>
            <p:nvPr/>
          </p:nvSpPr>
          <p:spPr>
            <a:xfrm flipH="1" flipV="1">
              <a:off x="7005828" y="4837028"/>
              <a:ext cx="1005840" cy="1012432"/>
            </a:xfrm>
            <a:custGeom>
              <a:avLst/>
              <a:gdLst/>
              <a:ahLst/>
              <a:cxnLst/>
              <a:rect l="l" t="t" r="r" b="b"/>
              <a:pathLst>
                <a:path w="1216153" h="1224123">
                  <a:moveTo>
                    <a:pt x="945262" y="0"/>
                  </a:moveTo>
                  <a:lnTo>
                    <a:pt x="1216153" y="270891"/>
                  </a:lnTo>
                  <a:lnTo>
                    <a:pt x="945262" y="541782"/>
                  </a:lnTo>
                  <a:lnTo>
                    <a:pt x="945262" y="406337"/>
                  </a:lnTo>
                  <a:lnTo>
                    <a:pt x="637129" y="406337"/>
                  </a:lnTo>
                  <a:cubicBezTo>
                    <a:pt x="508088" y="406337"/>
                    <a:pt x="403480" y="510945"/>
                    <a:pt x="403480" y="639986"/>
                  </a:cubicBezTo>
                  <a:lnTo>
                    <a:pt x="403480" y="953994"/>
                  </a:lnTo>
                  <a:lnTo>
                    <a:pt x="540259" y="953994"/>
                  </a:lnTo>
                  <a:lnTo>
                    <a:pt x="270130" y="1224123"/>
                  </a:lnTo>
                  <a:lnTo>
                    <a:pt x="0" y="953994"/>
                  </a:lnTo>
                  <a:lnTo>
                    <a:pt x="132589" y="953994"/>
                  </a:lnTo>
                  <a:lnTo>
                    <a:pt x="132589" y="639985"/>
                  </a:lnTo>
                  <a:cubicBezTo>
                    <a:pt x="132589" y="361335"/>
                    <a:pt x="358479" y="135445"/>
                    <a:pt x="637129" y="135445"/>
                  </a:cubicBezTo>
                  <a:lnTo>
                    <a:pt x="945262" y="135446"/>
                  </a:lnTo>
                  <a:close/>
                </a:path>
              </a:pathLst>
            </a:custGeom>
            <a:solidFill>
              <a:schemeClr val="bg2">
                <a:lumMod val="75000"/>
              </a:schemeClr>
            </a:solidFill>
            <a:ln w="12700">
              <a:solidFill>
                <a:schemeClr val="tx1">
                  <a:lumMod val="50000"/>
                  <a:lumOff val="50000"/>
                </a:schemeClr>
              </a:solidFill>
            </a:ln>
            <a:effectLst>
              <a:outerShdw blurRad="127000" dist="101600" dir="3000000" sx="95000" sy="95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47" name="Bent Arrow 2054">
              <a:extLst>
                <a:ext uri="{FF2B5EF4-FFF2-40B4-BE49-F238E27FC236}">
                  <a16:creationId xmlns:a16="http://schemas.microsoft.com/office/drawing/2014/main" id="{2DE34EFF-2F98-51DB-0B5E-B12FA3010500}"/>
                </a:ext>
              </a:extLst>
            </p:cNvPr>
            <p:cNvSpPr>
              <a:spLocks noChangeAspect="1"/>
            </p:cNvSpPr>
            <p:nvPr/>
          </p:nvSpPr>
          <p:spPr>
            <a:xfrm flipV="1">
              <a:off x="1162872" y="4828334"/>
              <a:ext cx="1005840" cy="1012432"/>
            </a:xfrm>
            <a:custGeom>
              <a:avLst/>
              <a:gdLst/>
              <a:ahLst/>
              <a:cxnLst/>
              <a:rect l="l" t="t" r="r" b="b"/>
              <a:pathLst>
                <a:path w="1216153" h="1224123">
                  <a:moveTo>
                    <a:pt x="945262" y="0"/>
                  </a:moveTo>
                  <a:lnTo>
                    <a:pt x="1216153" y="270891"/>
                  </a:lnTo>
                  <a:lnTo>
                    <a:pt x="945262" y="541782"/>
                  </a:lnTo>
                  <a:lnTo>
                    <a:pt x="945262" y="406337"/>
                  </a:lnTo>
                  <a:lnTo>
                    <a:pt x="637129" y="406337"/>
                  </a:lnTo>
                  <a:cubicBezTo>
                    <a:pt x="508088" y="406337"/>
                    <a:pt x="403480" y="510945"/>
                    <a:pt x="403480" y="639986"/>
                  </a:cubicBezTo>
                  <a:lnTo>
                    <a:pt x="403480" y="953994"/>
                  </a:lnTo>
                  <a:lnTo>
                    <a:pt x="540259" y="953994"/>
                  </a:lnTo>
                  <a:lnTo>
                    <a:pt x="270130" y="1224123"/>
                  </a:lnTo>
                  <a:lnTo>
                    <a:pt x="0" y="953994"/>
                  </a:lnTo>
                  <a:lnTo>
                    <a:pt x="132589" y="953994"/>
                  </a:lnTo>
                  <a:lnTo>
                    <a:pt x="132589" y="639985"/>
                  </a:lnTo>
                  <a:cubicBezTo>
                    <a:pt x="132589" y="361335"/>
                    <a:pt x="358479" y="135445"/>
                    <a:pt x="637129" y="135445"/>
                  </a:cubicBezTo>
                  <a:lnTo>
                    <a:pt x="945262" y="135446"/>
                  </a:lnTo>
                  <a:close/>
                </a:path>
              </a:pathLst>
            </a:custGeom>
            <a:solidFill>
              <a:schemeClr val="bg2">
                <a:lumMod val="75000"/>
              </a:schemeClr>
            </a:solidFill>
            <a:ln w="12700">
              <a:solidFill>
                <a:schemeClr val="tx1">
                  <a:lumMod val="50000"/>
                  <a:lumOff val="50000"/>
                </a:schemeClr>
              </a:solidFill>
            </a:ln>
            <a:effectLst>
              <a:outerShdw blurRad="127000" dist="101600" dir="9000000" sx="95000" sy="95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48" name="Grup 2147">
              <a:extLst>
                <a:ext uri="{FF2B5EF4-FFF2-40B4-BE49-F238E27FC236}">
                  <a16:creationId xmlns:a16="http://schemas.microsoft.com/office/drawing/2014/main" id="{B66DE326-02F4-E516-EFDC-43F3E623D918}"/>
                </a:ext>
              </a:extLst>
            </p:cNvPr>
            <p:cNvGrpSpPr/>
            <p:nvPr/>
          </p:nvGrpSpPr>
          <p:grpSpPr>
            <a:xfrm>
              <a:off x="2690056" y="4847490"/>
              <a:ext cx="4040400" cy="1324259"/>
              <a:chOff x="2817600" y="4847941"/>
              <a:chExt cx="4040400" cy="1324259"/>
            </a:xfrm>
          </p:grpSpPr>
          <p:sp>
            <p:nvSpPr>
              <p:cNvPr id="2194" name="Rounded Rectangle 56">
                <a:extLst>
                  <a:ext uri="{FF2B5EF4-FFF2-40B4-BE49-F238E27FC236}">
                    <a16:creationId xmlns:a16="http://schemas.microsoft.com/office/drawing/2014/main" id="{2809349F-5D7F-0E55-6A25-97CFD6597300}"/>
                  </a:ext>
                </a:extLst>
              </p:cNvPr>
              <p:cNvSpPr/>
              <p:nvPr/>
            </p:nvSpPr>
            <p:spPr>
              <a:xfrm>
                <a:off x="2828924" y="4847941"/>
                <a:ext cx="4029075" cy="387784"/>
              </a:xfrm>
              <a:prstGeom prst="roundRect">
                <a:avLst>
                  <a:gd name="adj" fmla="val 11674"/>
                </a:avLst>
              </a:prstGeom>
              <a:gradFill>
                <a:gsLst>
                  <a:gs pos="0">
                    <a:srgbClr val="D50000"/>
                  </a:gs>
                  <a:gs pos="100000">
                    <a:srgbClr val="860000"/>
                  </a:gs>
                </a:gsLst>
                <a:lin ang="5400000" scaled="0"/>
              </a:gradFill>
              <a:ln w="12700" cap="flat" cmpd="sng" algn="ctr">
                <a:solidFill>
                  <a:srgbClr val="860000"/>
                </a:solidFill>
                <a:prstDash val="solid"/>
              </a:ln>
              <a:effectLst>
                <a:outerShdw blurRad="127000" dist="38100" dir="5400000" algn="t" rotWithShape="0">
                  <a:prstClr val="black">
                    <a:alpha val="40000"/>
                  </a:prstClr>
                </a:outerShdw>
              </a:effectLst>
            </p:spPr>
            <p:txBody>
              <a:bodyPr lIns="0" tIns="0" rIns="0" bIns="0" rtlCol="0" anchor="ctr"/>
              <a:lstStyle/>
              <a:p>
                <a:pPr algn="ctr">
                  <a:defRPr/>
                </a:pPr>
                <a:r>
                  <a:rPr lang="tr-TR" b="1" kern="0" dirty="0">
                    <a:solidFill>
                      <a:sysClr val="window" lastClr="FFFFFF"/>
                    </a:solidFill>
                    <a:effectLst>
                      <a:outerShdw blurRad="63500" dist="38100" dir="5400000" sx="103000" sy="103000" algn="t" rotWithShape="0">
                        <a:prstClr val="black">
                          <a:alpha val="50000"/>
                        </a:prstClr>
                      </a:outerShdw>
                    </a:effectLst>
                  </a:rPr>
                  <a:t>Öğrenme ve Gelişme Boyutu</a:t>
                </a:r>
                <a:endParaRPr lang="en-US" b="1" kern="0" dirty="0">
                  <a:solidFill>
                    <a:sysClr val="window" lastClr="FFFFFF"/>
                  </a:solidFill>
                  <a:effectLst>
                    <a:outerShdw blurRad="63500" dist="38100" dir="5400000" sx="103000" sy="103000" algn="t" rotWithShape="0">
                      <a:prstClr val="black">
                        <a:alpha val="50000"/>
                      </a:prstClr>
                    </a:outerShdw>
                  </a:effectLst>
                </a:endParaRPr>
              </a:p>
            </p:txBody>
          </p:sp>
          <p:grpSp>
            <p:nvGrpSpPr>
              <p:cNvPr id="2195" name="Group 91">
                <a:extLst>
                  <a:ext uri="{FF2B5EF4-FFF2-40B4-BE49-F238E27FC236}">
                    <a16:creationId xmlns:a16="http://schemas.microsoft.com/office/drawing/2014/main" id="{C131CD70-912B-4BCE-0249-9A0F8EF82BCF}"/>
                  </a:ext>
                </a:extLst>
              </p:cNvPr>
              <p:cNvGrpSpPr/>
              <p:nvPr/>
            </p:nvGrpSpPr>
            <p:grpSpPr>
              <a:xfrm>
                <a:off x="2817600" y="5251654"/>
                <a:ext cx="4040400" cy="920546"/>
                <a:chOff x="3068635" y="1627632"/>
                <a:chExt cx="3002981" cy="813816"/>
              </a:xfrm>
              <a:effectLst>
                <a:outerShdw blurRad="50800" dist="38100" dir="2700000" algn="tl" rotWithShape="0">
                  <a:prstClr val="black">
                    <a:alpha val="40000"/>
                  </a:prstClr>
                </a:outerShdw>
              </a:effectLst>
            </p:grpSpPr>
            <p:sp>
              <p:nvSpPr>
                <p:cNvPr id="2196" name="Rectangle 92">
                  <a:extLst>
                    <a:ext uri="{FF2B5EF4-FFF2-40B4-BE49-F238E27FC236}">
                      <a16:creationId xmlns:a16="http://schemas.microsoft.com/office/drawing/2014/main" id="{ECD5D720-C7BD-57DD-BA46-840D2FE7027C}"/>
                    </a:ext>
                  </a:extLst>
                </p:cNvPr>
                <p:cNvSpPr/>
                <p:nvPr/>
              </p:nvSpPr>
              <p:spPr>
                <a:xfrm>
                  <a:off x="3068635" y="1627632"/>
                  <a:ext cx="757307" cy="228600"/>
                </a:xfrm>
                <a:prstGeom prst="rect">
                  <a:avLst/>
                </a:prstGeom>
                <a:gradFill>
                  <a:gsLst>
                    <a:gs pos="0">
                      <a:schemeClr val="bg1"/>
                    </a:gs>
                    <a:gs pos="100000">
                      <a:schemeClr val="bg1">
                        <a:lumMod val="85000"/>
                      </a:schemeClr>
                    </a:gs>
                  </a:gsLst>
                  <a:lin ang="5400000" scaled="0"/>
                </a:gradFill>
                <a:ln w="12700" cap="flat" cmpd="sng" algn="ctr">
                  <a:solidFill>
                    <a:sysClr val="window" lastClr="FFFFFF">
                      <a:lumMod val="75000"/>
                    </a:sysClr>
                  </a:solidFill>
                  <a:prstDash val="solid"/>
                </a:ln>
                <a:effectLst/>
              </p:spPr>
              <p:txBody>
                <a:bodyPr wrap="none" lIns="0" tIns="0" rIns="0" bIns="0" rtlCol="0" anchor="ctr"/>
                <a:lstStyle/>
                <a:p>
                  <a:pPr algn="ctr"/>
                  <a:r>
                    <a:rPr lang="tr-TR" sz="1200" b="1" kern="0" dirty="0">
                      <a:solidFill>
                        <a:schemeClr val="tx1">
                          <a:lumMod val="75000"/>
                          <a:lumOff val="25000"/>
                        </a:schemeClr>
                      </a:solidFill>
                    </a:rPr>
                    <a:t>Amaçlar</a:t>
                  </a:r>
                  <a:endParaRPr lang="en-US" sz="1200" b="1" kern="0" dirty="0">
                    <a:solidFill>
                      <a:schemeClr val="tx1">
                        <a:lumMod val="75000"/>
                        <a:lumOff val="25000"/>
                      </a:schemeClr>
                    </a:solidFill>
                  </a:endParaRPr>
                </a:p>
              </p:txBody>
            </p:sp>
            <p:sp>
              <p:nvSpPr>
                <p:cNvPr id="2197" name="Rectangle 93">
                  <a:extLst>
                    <a:ext uri="{FF2B5EF4-FFF2-40B4-BE49-F238E27FC236}">
                      <a16:creationId xmlns:a16="http://schemas.microsoft.com/office/drawing/2014/main" id="{67212C44-C985-7250-FC9E-47E1167C10C4}"/>
                    </a:ext>
                  </a:extLst>
                </p:cNvPr>
                <p:cNvSpPr/>
                <p:nvPr/>
              </p:nvSpPr>
              <p:spPr>
                <a:xfrm>
                  <a:off x="3072384" y="1856232"/>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98" name="Rectangle 94">
                  <a:extLst>
                    <a:ext uri="{FF2B5EF4-FFF2-40B4-BE49-F238E27FC236}">
                      <a16:creationId xmlns:a16="http://schemas.microsoft.com/office/drawing/2014/main" id="{216F3598-28B7-3DA4-C0A2-943D4544ABDE}"/>
                    </a:ext>
                  </a:extLst>
                </p:cNvPr>
                <p:cNvSpPr/>
                <p:nvPr/>
              </p:nvSpPr>
              <p:spPr>
                <a:xfrm>
                  <a:off x="3822192" y="1627632"/>
                  <a:ext cx="749808" cy="228600"/>
                </a:xfrm>
                <a:prstGeom prst="rect">
                  <a:avLst/>
                </a:prstGeom>
                <a:gradFill>
                  <a:gsLst>
                    <a:gs pos="0">
                      <a:schemeClr val="bg1"/>
                    </a:gs>
                    <a:gs pos="100000">
                      <a:schemeClr val="bg1">
                        <a:lumMod val="85000"/>
                      </a:schemeClr>
                    </a:gs>
                  </a:gsLst>
                  <a:lin ang="5400000" scaled="0"/>
                </a:gradFill>
                <a:ln w="12700" cap="flat" cmpd="sng" algn="ctr">
                  <a:solidFill>
                    <a:sysClr val="window" lastClr="FFFFFF">
                      <a:lumMod val="75000"/>
                    </a:sysClr>
                  </a:solidFill>
                  <a:prstDash val="solid"/>
                </a:ln>
                <a:effectLst/>
              </p:spPr>
              <p:txBody>
                <a:bodyPr wrap="none" lIns="0" tIns="0" rIns="0" bIns="0" rtlCol="0" anchor="ctr"/>
                <a:lstStyle/>
                <a:p>
                  <a:pPr algn="ctr"/>
                  <a:r>
                    <a:rPr lang="tr-TR" sz="1200" b="1" kern="0" dirty="0" err="1">
                      <a:solidFill>
                        <a:schemeClr val="tx1">
                          <a:lumMod val="75000"/>
                          <a:lumOff val="25000"/>
                        </a:schemeClr>
                      </a:solidFill>
                    </a:rPr>
                    <a:t>A.Perf</a:t>
                  </a:r>
                  <a:r>
                    <a:rPr lang="tr-TR" sz="1200" b="1" kern="0" dirty="0">
                      <a:solidFill>
                        <a:schemeClr val="tx1">
                          <a:lumMod val="75000"/>
                          <a:lumOff val="25000"/>
                        </a:schemeClr>
                      </a:solidFill>
                    </a:rPr>
                    <a:t>. </a:t>
                  </a:r>
                  <a:r>
                    <a:rPr lang="tr-TR" sz="1200" b="1" kern="0" dirty="0" err="1">
                      <a:solidFill>
                        <a:schemeClr val="tx1">
                          <a:lumMod val="75000"/>
                          <a:lumOff val="25000"/>
                        </a:schemeClr>
                      </a:solidFill>
                    </a:rPr>
                    <a:t>Göst</a:t>
                  </a:r>
                  <a:r>
                    <a:rPr lang="tr-TR" sz="1200" b="1" kern="0" dirty="0">
                      <a:solidFill>
                        <a:schemeClr val="tx1">
                          <a:lumMod val="75000"/>
                          <a:lumOff val="25000"/>
                        </a:schemeClr>
                      </a:solidFill>
                    </a:rPr>
                    <a:t>.</a:t>
                  </a:r>
                  <a:endParaRPr lang="en-US" sz="1200" b="1" kern="0" dirty="0">
                    <a:solidFill>
                      <a:schemeClr val="tx1">
                        <a:lumMod val="75000"/>
                        <a:lumOff val="25000"/>
                      </a:schemeClr>
                    </a:solidFill>
                  </a:endParaRPr>
                </a:p>
              </p:txBody>
            </p:sp>
            <p:sp>
              <p:nvSpPr>
                <p:cNvPr id="2199" name="Rectangle 95">
                  <a:extLst>
                    <a:ext uri="{FF2B5EF4-FFF2-40B4-BE49-F238E27FC236}">
                      <a16:creationId xmlns:a16="http://schemas.microsoft.com/office/drawing/2014/main" id="{598A3C2D-935F-89EE-DD16-3CD99CF20DFD}"/>
                    </a:ext>
                  </a:extLst>
                </p:cNvPr>
                <p:cNvSpPr/>
                <p:nvPr/>
              </p:nvSpPr>
              <p:spPr>
                <a:xfrm>
                  <a:off x="4572000" y="1627632"/>
                  <a:ext cx="749808" cy="228600"/>
                </a:xfrm>
                <a:prstGeom prst="rect">
                  <a:avLst/>
                </a:prstGeom>
                <a:gradFill>
                  <a:gsLst>
                    <a:gs pos="0">
                      <a:schemeClr val="bg1"/>
                    </a:gs>
                    <a:gs pos="100000">
                      <a:schemeClr val="bg1">
                        <a:lumMod val="85000"/>
                      </a:schemeClr>
                    </a:gs>
                  </a:gsLst>
                  <a:lin ang="5400000" scaled="0"/>
                </a:gradFill>
                <a:ln w="12700" cap="flat" cmpd="sng" algn="ctr">
                  <a:solidFill>
                    <a:sysClr val="window" lastClr="FFFFFF">
                      <a:lumMod val="75000"/>
                    </a:sysClr>
                  </a:solidFill>
                  <a:prstDash val="solid"/>
                </a:ln>
                <a:effectLst/>
              </p:spPr>
              <p:txBody>
                <a:bodyPr wrap="none" lIns="0" tIns="0" rIns="0" bIns="0" rtlCol="0" anchor="ctr"/>
                <a:lstStyle/>
                <a:p>
                  <a:pPr algn="ctr"/>
                  <a:r>
                    <a:rPr lang="tr-TR" sz="1200" b="1" kern="0" dirty="0">
                      <a:solidFill>
                        <a:schemeClr val="tx1">
                          <a:lumMod val="75000"/>
                          <a:lumOff val="25000"/>
                        </a:schemeClr>
                      </a:solidFill>
                    </a:rPr>
                    <a:t>Hedef  Değer</a:t>
                  </a:r>
                  <a:endParaRPr lang="en-US" sz="1200" b="1" kern="0" dirty="0">
                    <a:solidFill>
                      <a:schemeClr val="tx1">
                        <a:lumMod val="75000"/>
                        <a:lumOff val="25000"/>
                      </a:schemeClr>
                    </a:solidFill>
                  </a:endParaRPr>
                </a:p>
              </p:txBody>
            </p:sp>
            <p:sp>
              <p:nvSpPr>
                <p:cNvPr id="2200" name="Rectangle 96">
                  <a:extLst>
                    <a:ext uri="{FF2B5EF4-FFF2-40B4-BE49-F238E27FC236}">
                      <a16:creationId xmlns:a16="http://schemas.microsoft.com/office/drawing/2014/main" id="{F07DEE7E-05B8-B3B1-0893-AD668FCB43B3}"/>
                    </a:ext>
                  </a:extLst>
                </p:cNvPr>
                <p:cNvSpPr/>
                <p:nvPr/>
              </p:nvSpPr>
              <p:spPr>
                <a:xfrm>
                  <a:off x="5321808" y="1627632"/>
                  <a:ext cx="749808" cy="228600"/>
                </a:xfrm>
                <a:prstGeom prst="rect">
                  <a:avLst/>
                </a:prstGeom>
                <a:gradFill>
                  <a:gsLst>
                    <a:gs pos="0">
                      <a:schemeClr val="bg1"/>
                    </a:gs>
                    <a:gs pos="100000">
                      <a:schemeClr val="bg1">
                        <a:lumMod val="85000"/>
                      </a:schemeClr>
                    </a:gs>
                  </a:gsLst>
                  <a:lin ang="5400000" scaled="0"/>
                </a:gradFill>
                <a:ln w="12700" cap="flat" cmpd="sng" algn="ctr">
                  <a:solidFill>
                    <a:sysClr val="window" lastClr="FFFFFF">
                      <a:lumMod val="75000"/>
                    </a:sysClr>
                  </a:solidFill>
                  <a:prstDash val="solid"/>
                </a:ln>
                <a:effectLst/>
              </p:spPr>
              <p:txBody>
                <a:bodyPr wrap="none" lIns="0" tIns="0" rIns="0" bIns="0" rtlCol="0" anchor="ctr"/>
                <a:lstStyle/>
                <a:p>
                  <a:pPr algn="ctr"/>
                  <a:r>
                    <a:rPr lang="tr-TR" sz="1200" b="1" kern="0" dirty="0">
                      <a:solidFill>
                        <a:schemeClr val="tx1">
                          <a:lumMod val="75000"/>
                          <a:lumOff val="25000"/>
                        </a:schemeClr>
                      </a:solidFill>
                    </a:rPr>
                    <a:t>Faaliyetler</a:t>
                  </a:r>
                  <a:endParaRPr lang="en-US" sz="1200" b="1" kern="0" dirty="0">
                    <a:solidFill>
                      <a:schemeClr val="tx1">
                        <a:lumMod val="75000"/>
                        <a:lumOff val="25000"/>
                      </a:schemeClr>
                    </a:solidFill>
                  </a:endParaRPr>
                </a:p>
              </p:txBody>
            </p:sp>
            <p:sp>
              <p:nvSpPr>
                <p:cNvPr id="2201" name="Rectangle 97">
                  <a:extLst>
                    <a:ext uri="{FF2B5EF4-FFF2-40B4-BE49-F238E27FC236}">
                      <a16:creationId xmlns:a16="http://schemas.microsoft.com/office/drawing/2014/main" id="{1D07A8CF-71E1-0E3C-5C9E-38F5383F5647}"/>
                    </a:ext>
                  </a:extLst>
                </p:cNvPr>
                <p:cNvSpPr/>
                <p:nvPr/>
              </p:nvSpPr>
              <p:spPr>
                <a:xfrm>
                  <a:off x="3072384" y="2148840"/>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202" name="Rectangle 98">
                  <a:extLst>
                    <a:ext uri="{FF2B5EF4-FFF2-40B4-BE49-F238E27FC236}">
                      <a16:creationId xmlns:a16="http://schemas.microsoft.com/office/drawing/2014/main" id="{0F95A4A0-0B3F-5FE2-4820-D25967DB8179}"/>
                    </a:ext>
                  </a:extLst>
                </p:cNvPr>
                <p:cNvSpPr/>
                <p:nvPr/>
              </p:nvSpPr>
              <p:spPr>
                <a:xfrm>
                  <a:off x="3822192" y="1856232"/>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203" name="Rectangle 99">
                  <a:extLst>
                    <a:ext uri="{FF2B5EF4-FFF2-40B4-BE49-F238E27FC236}">
                      <a16:creationId xmlns:a16="http://schemas.microsoft.com/office/drawing/2014/main" id="{98C6169E-0D26-8B58-C9D1-46CCB048C204}"/>
                    </a:ext>
                  </a:extLst>
                </p:cNvPr>
                <p:cNvSpPr/>
                <p:nvPr/>
              </p:nvSpPr>
              <p:spPr>
                <a:xfrm>
                  <a:off x="3822192" y="2148840"/>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204" name="Rectangle 100">
                  <a:extLst>
                    <a:ext uri="{FF2B5EF4-FFF2-40B4-BE49-F238E27FC236}">
                      <a16:creationId xmlns:a16="http://schemas.microsoft.com/office/drawing/2014/main" id="{6DC95424-44F9-B647-B998-E9E3834E2DA7}"/>
                    </a:ext>
                  </a:extLst>
                </p:cNvPr>
                <p:cNvSpPr/>
                <p:nvPr/>
              </p:nvSpPr>
              <p:spPr>
                <a:xfrm>
                  <a:off x="4572000" y="1856232"/>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205" name="Rectangle 101">
                  <a:extLst>
                    <a:ext uri="{FF2B5EF4-FFF2-40B4-BE49-F238E27FC236}">
                      <a16:creationId xmlns:a16="http://schemas.microsoft.com/office/drawing/2014/main" id="{62A3CC45-29A5-8A27-D334-4C8C96B52361}"/>
                    </a:ext>
                  </a:extLst>
                </p:cNvPr>
                <p:cNvSpPr/>
                <p:nvPr/>
              </p:nvSpPr>
              <p:spPr>
                <a:xfrm>
                  <a:off x="4572000" y="2148840"/>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206" name="Rectangle 102">
                  <a:extLst>
                    <a:ext uri="{FF2B5EF4-FFF2-40B4-BE49-F238E27FC236}">
                      <a16:creationId xmlns:a16="http://schemas.microsoft.com/office/drawing/2014/main" id="{D05D75F6-49C2-B016-C9C3-5408A14D76A0}"/>
                    </a:ext>
                  </a:extLst>
                </p:cNvPr>
                <p:cNvSpPr/>
                <p:nvPr/>
              </p:nvSpPr>
              <p:spPr>
                <a:xfrm>
                  <a:off x="5321808" y="1856232"/>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207" name="Rectangle 103">
                  <a:extLst>
                    <a:ext uri="{FF2B5EF4-FFF2-40B4-BE49-F238E27FC236}">
                      <a16:creationId xmlns:a16="http://schemas.microsoft.com/office/drawing/2014/main" id="{DA1A222B-AB33-A79A-5D6E-AE43B612A706}"/>
                    </a:ext>
                  </a:extLst>
                </p:cNvPr>
                <p:cNvSpPr/>
                <p:nvPr/>
              </p:nvSpPr>
              <p:spPr>
                <a:xfrm>
                  <a:off x="5321808" y="2148840"/>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grpSp>
        </p:grpSp>
        <p:grpSp>
          <p:nvGrpSpPr>
            <p:cNvPr id="2149" name="Grup 2148">
              <a:extLst>
                <a:ext uri="{FF2B5EF4-FFF2-40B4-BE49-F238E27FC236}">
                  <a16:creationId xmlns:a16="http://schemas.microsoft.com/office/drawing/2014/main" id="{790AFEA5-CAB1-3D96-DA07-2B21B31303E2}"/>
                </a:ext>
              </a:extLst>
            </p:cNvPr>
            <p:cNvGrpSpPr/>
            <p:nvPr/>
          </p:nvGrpSpPr>
          <p:grpSpPr>
            <a:xfrm>
              <a:off x="2498055" y="1291614"/>
              <a:ext cx="3810001" cy="1313801"/>
              <a:chOff x="2895600" y="1295400"/>
              <a:chExt cx="3810001" cy="1313801"/>
            </a:xfrm>
          </p:grpSpPr>
          <p:sp>
            <p:nvSpPr>
              <p:cNvPr id="2180" name="Rounded Rectangle 56">
                <a:extLst>
                  <a:ext uri="{FF2B5EF4-FFF2-40B4-BE49-F238E27FC236}">
                    <a16:creationId xmlns:a16="http://schemas.microsoft.com/office/drawing/2014/main" id="{C5CCC23A-2DA2-5BF9-7394-A1258134B94E}"/>
                  </a:ext>
                </a:extLst>
              </p:cNvPr>
              <p:cNvSpPr/>
              <p:nvPr/>
            </p:nvSpPr>
            <p:spPr>
              <a:xfrm>
                <a:off x="2906925" y="1295400"/>
                <a:ext cx="3798676" cy="387784"/>
              </a:xfrm>
              <a:prstGeom prst="roundRect">
                <a:avLst>
                  <a:gd name="adj" fmla="val 11674"/>
                </a:avLst>
              </a:prstGeom>
              <a:gradFill>
                <a:gsLst>
                  <a:gs pos="0">
                    <a:srgbClr val="D50000"/>
                  </a:gs>
                  <a:gs pos="100000">
                    <a:srgbClr val="860000"/>
                  </a:gs>
                </a:gsLst>
                <a:lin ang="5400000" scaled="0"/>
              </a:gradFill>
              <a:ln w="12700" cap="flat" cmpd="sng" algn="ctr">
                <a:solidFill>
                  <a:srgbClr val="860000"/>
                </a:solidFill>
                <a:prstDash val="solid"/>
              </a:ln>
              <a:effectLst>
                <a:outerShdw blurRad="127000" dist="38100" dir="5400000" algn="t" rotWithShape="0">
                  <a:prstClr val="black">
                    <a:alpha val="40000"/>
                  </a:prstClr>
                </a:outerShdw>
              </a:effectLst>
            </p:spPr>
            <p:txBody>
              <a:bodyPr lIns="0" tIns="0" rIns="0" bIns="0" rtlCol="0" anchor="ctr"/>
              <a:lstStyle/>
              <a:p>
                <a:pPr algn="ctr">
                  <a:defRPr/>
                </a:pPr>
                <a:r>
                  <a:rPr lang="tr-TR" b="1" kern="0" dirty="0">
                    <a:solidFill>
                      <a:sysClr val="window" lastClr="FFFFFF"/>
                    </a:solidFill>
                    <a:effectLst>
                      <a:outerShdw blurRad="63500" dist="38100" dir="5400000" sx="103000" sy="103000" algn="t" rotWithShape="0">
                        <a:prstClr val="black">
                          <a:alpha val="50000"/>
                        </a:prstClr>
                      </a:outerShdw>
                    </a:effectLst>
                  </a:rPr>
                  <a:t>Finansal Boyut</a:t>
                </a:r>
                <a:endParaRPr lang="en-US" b="1" kern="0" dirty="0">
                  <a:solidFill>
                    <a:sysClr val="window" lastClr="FFFFFF"/>
                  </a:solidFill>
                  <a:effectLst>
                    <a:outerShdw blurRad="63500" dist="38100" dir="5400000" sx="103000" sy="103000" algn="t" rotWithShape="0">
                      <a:prstClr val="black">
                        <a:alpha val="50000"/>
                      </a:prstClr>
                    </a:outerShdw>
                  </a:effectLst>
                </a:endParaRPr>
              </a:p>
            </p:txBody>
          </p:sp>
          <p:grpSp>
            <p:nvGrpSpPr>
              <p:cNvPr id="2181" name="Group 91">
                <a:extLst>
                  <a:ext uri="{FF2B5EF4-FFF2-40B4-BE49-F238E27FC236}">
                    <a16:creationId xmlns:a16="http://schemas.microsoft.com/office/drawing/2014/main" id="{54FDFAC7-9E21-3254-4852-D8D7FA8D3FE2}"/>
                  </a:ext>
                </a:extLst>
              </p:cNvPr>
              <p:cNvGrpSpPr/>
              <p:nvPr/>
            </p:nvGrpSpPr>
            <p:grpSpPr>
              <a:xfrm>
                <a:off x="2895600" y="1699112"/>
                <a:ext cx="3810000" cy="910089"/>
                <a:chOff x="3068635" y="1627632"/>
                <a:chExt cx="3002981" cy="813816"/>
              </a:xfrm>
              <a:effectLst>
                <a:outerShdw blurRad="50800" dist="38100" dir="2700000" algn="tl" rotWithShape="0">
                  <a:prstClr val="black">
                    <a:alpha val="40000"/>
                  </a:prstClr>
                </a:outerShdw>
              </a:effectLst>
            </p:grpSpPr>
            <p:sp>
              <p:nvSpPr>
                <p:cNvPr id="2182" name="Rectangle 92">
                  <a:extLst>
                    <a:ext uri="{FF2B5EF4-FFF2-40B4-BE49-F238E27FC236}">
                      <a16:creationId xmlns:a16="http://schemas.microsoft.com/office/drawing/2014/main" id="{60C66EBB-D94D-181B-4C7C-7EA601ED2136}"/>
                    </a:ext>
                  </a:extLst>
                </p:cNvPr>
                <p:cNvSpPr/>
                <p:nvPr/>
              </p:nvSpPr>
              <p:spPr>
                <a:xfrm>
                  <a:off x="3068635" y="1627632"/>
                  <a:ext cx="757307" cy="228600"/>
                </a:xfrm>
                <a:prstGeom prst="rect">
                  <a:avLst/>
                </a:prstGeom>
                <a:gradFill>
                  <a:gsLst>
                    <a:gs pos="0">
                      <a:schemeClr val="bg1"/>
                    </a:gs>
                    <a:gs pos="100000">
                      <a:schemeClr val="bg1">
                        <a:lumMod val="85000"/>
                      </a:schemeClr>
                    </a:gs>
                  </a:gsLst>
                  <a:lin ang="5400000" scaled="0"/>
                </a:gradFill>
                <a:ln w="12700" cap="flat" cmpd="sng" algn="ctr">
                  <a:solidFill>
                    <a:sysClr val="window" lastClr="FFFFFF">
                      <a:lumMod val="75000"/>
                    </a:sysClr>
                  </a:solidFill>
                  <a:prstDash val="solid"/>
                </a:ln>
                <a:effectLst/>
              </p:spPr>
              <p:txBody>
                <a:bodyPr wrap="none" lIns="0" tIns="0" rIns="0" bIns="0" rtlCol="0" anchor="ctr"/>
                <a:lstStyle/>
                <a:p>
                  <a:pPr algn="ctr"/>
                  <a:r>
                    <a:rPr lang="tr-TR" sz="1200" b="1" kern="0" dirty="0">
                      <a:solidFill>
                        <a:schemeClr val="tx1">
                          <a:lumMod val="75000"/>
                          <a:lumOff val="25000"/>
                        </a:schemeClr>
                      </a:solidFill>
                    </a:rPr>
                    <a:t>Amaçlar</a:t>
                  </a:r>
                  <a:endParaRPr lang="en-US" sz="1200" b="1" kern="0" dirty="0">
                    <a:solidFill>
                      <a:schemeClr val="tx1">
                        <a:lumMod val="75000"/>
                        <a:lumOff val="25000"/>
                      </a:schemeClr>
                    </a:solidFill>
                  </a:endParaRPr>
                </a:p>
              </p:txBody>
            </p:sp>
            <p:sp>
              <p:nvSpPr>
                <p:cNvPr id="2183" name="Rectangle 93">
                  <a:extLst>
                    <a:ext uri="{FF2B5EF4-FFF2-40B4-BE49-F238E27FC236}">
                      <a16:creationId xmlns:a16="http://schemas.microsoft.com/office/drawing/2014/main" id="{328891B6-F8C6-C998-0C15-C882EC92A826}"/>
                    </a:ext>
                  </a:extLst>
                </p:cNvPr>
                <p:cNvSpPr/>
                <p:nvPr/>
              </p:nvSpPr>
              <p:spPr>
                <a:xfrm>
                  <a:off x="3072384" y="1856232"/>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84" name="Rectangle 94">
                  <a:extLst>
                    <a:ext uri="{FF2B5EF4-FFF2-40B4-BE49-F238E27FC236}">
                      <a16:creationId xmlns:a16="http://schemas.microsoft.com/office/drawing/2014/main" id="{566D501D-3F3B-5ABD-87DB-0D651D68DF70}"/>
                    </a:ext>
                  </a:extLst>
                </p:cNvPr>
                <p:cNvSpPr/>
                <p:nvPr/>
              </p:nvSpPr>
              <p:spPr>
                <a:xfrm>
                  <a:off x="3822192" y="1627632"/>
                  <a:ext cx="749808" cy="228600"/>
                </a:xfrm>
                <a:prstGeom prst="rect">
                  <a:avLst/>
                </a:prstGeom>
                <a:gradFill>
                  <a:gsLst>
                    <a:gs pos="0">
                      <a:schemeClr val="bg1"/>
                    </a:gs>
                    <a:gs pos="100000">
                      <a:schemeClr val="bg1">
                        <a:lumMod val="85000"/>
                      </a:schemeClr>
                    </a:gs>
                  </a:gsLst>
                  <a:lin ang="5400000" scaled="0"/>
                </a:gradFill>
                <a:ln w="12700" cap="flat" cmpd="sng" algn="ctr">
                  <a:solidFill>
                    <a:sysClr val="window" lastClr="FFFFFF">
                      <a:lumMod val="75000"/>
                    </a:sysClr>
                  </a:solidFill>
                  <a:prstDash val="solid"/>
                </a:ln>
                <a:effectLst/>
              </p:spPr>
              <p:txBody>
                <a:bodyPr wrap="none" lIns="0" tIns="0" rIns="0" bIns="0" rtlCol="0" anchor="ctr"/>
                <a:lstStyle/>
                <a:p>
                  <a:pPr algn="ctr"/>
                  <a:r>
                    <a:rPr lang="tr-TR" sz="1200" b="1" kern="0" dirty="0" err="1">
                      <a:solidFill>
                        <a:schemeClr val="tx1">
                          <a:lumMod val="75000"/>
                          <a:lumOff val="25000"/>
                        </a:schemeClr>
                      </a:solidFill>
                    </a:rPr>
                    <a:t>A.Perf</a:t>
                  </a:r>
                  <a:r>
                    <a:rPr lang="tr-TR" sz="1200" b="1" kern="0" dirty="0">
                      <a:solidFill>
                        <a:schemeClr val="tx1">
                          <a:lumMod val="75000"/>
                          <a:lumOff val="25000"/>
                        </a:schemeClr>
                      </a:solidFill>
                    </a:rPr>
                    <a:t>. </a:t>
                  </a:r>
                  <a:r>
                    <a:rPr lang="tr-TR" sz="1200" b="1" kern="0" dirty="0" err="1">
                      <a:solidFill>
                        <a:schemeClr val="tx1">
                          <a:lumMod val="75000"/>
                          <a:lumOff val="25000"/>
                        </a:schemeClr>
                      </a:solidFill>
                    </a:rPr>
                    <a:t>Göst</a:t>
                  </a:r>
                  <a:r>
                    <a:rPr lang="tr-TR" sz="1200" b="1" kern="0" dirty="0">
                      <a:solidFill>
                        <a:schemeClr val="tx1">
                          <a:lumMod val="75000"/>
                          <a:lumOff val="25000"/>
                        </a:schemeClr>
                      </a:solidFill>
                    </a:rPr>
                    <a:t>.</a:t>
                  </a:r>
                  <a:endParaRPr lang="en-US" sz="1200" b="1" kern="0" dirty="0">
                    <a:solidFill>
                      <a:schemeClr val="tx1">
                        <a:lumMod val="75000"/>
                        <a:lumOff val="25000"/>
                      </a:schemeClr>
                    </a:solidFill>
                  </a:endParaRPr>
                </a:p>
              </p:txBody>
            </p:sp>
            <p:sp>
              <p:nvSpPr>
                <p:cNvPr id="2185" name="Rectangle 95">
                  <a:extLst>
                    <a:ext uri="{FF2B5EF4-FFF2-40B4-BE49-F238E27FC236}">
                      <a16:creationId xmlns:a16="http://schemas.microsoft.com/office/drawing/2014/main" id="{76BC81DF-0FC1-F2E5-B741-5652DCF73702}"/>
                    </a:ext>
                  </a:extLst>
                </p:cNvPr>
                <p:cNvSpPr/>
                <p:nvPr/>
              </p:nvSpPr>
              <p:spPr>
                <a:xfrm>
                  <a:off x="4572000" y="1627632"/>
                  <a:ext cx="749808" cy="228600"/>
                </a:xfrm>
                <a:prstGeom prst="rect">
                  <a:avLst/>
                </a:prstGeom>
                <a:gradFill>
                  <a:gsLst>
                    <a:gs pos="0">
                      <a:schemeClr val="bg1"/>
                    </a:gs>
                    <a:gs pos="100000">
                      <a:schemeClr val="bg1">
                        <a:lumMod val="85000"/>
                      </a:schemeClr>
                    </a:gs>
                  </a:gsLst>
                  <a:lin ang="5400000" scaled="0"/>
                </a:gradFill>
                <a:ln w="12700" cap="flat" cmpd="sng" algn="ctr">
                  <a:solidFill>
                    <a:sysClr val="window" lastClr="FFFFFF">
                      <a:lumMod val="75000"/>
                    </a:sysClr>
                  </a:solidFill>
                  <a:prstDash val="solid"/>
                </a:ln>
                <a:effectLst/>
              </p:spPr>
              <p:txBody>
                <a:bodyPr wrap="none" lIns="0" tIns="0" rIns="0" bIns="0" rtlCol="0" anchor="ctr"/>
                <a:lstStyle/>
                <a:p>
                  <a:pPr algn="ctr"/>
                  <a:r>
                    <a:rPr lang="tr-TR" sz="1200" b="1" kern="0" dirty="0">
                      <a:solidFill>
                        <a:schemeClr val="tx1">
                          <a:lumMod val="75000"/>
                          <a:lumOff val="25000"/>
                        </a:schemeClr>
                      </a:solidFill>
                    </a:rPr>
                    <a:t>Hedef  Değer</a:t>
                  </a:r>
                  <a:endParaRPr lang="en-US" sz="1200" b="1" kern="0" dirty="0">
                    <a:solidFill>
                      <a:schemeClr val="tx1">
                        <a:lumMod val="75000"/>
                        <a:lumOff val="25000"/>
                      </a:schemeClr>
                    </a:solidFill>
                  </a:endParaRPr>
                </a:p>
              </p:txBody>
            </p:sp>
            <p:sp>
              <p:nvSpPr>
                <p:cNvPr id="2186" name="Rectangle 96">
                  <a:extLst>
                    <a:ext uri="{FF2B5EF4-FFF2-40B4-BE49-F238E27FC236}">
                      <a16:creationId xmlns:a16="http://schemas.microsoft.com/office/drawing/2014/main" id="{2D25D954-50B6-B0ED-7BE7-3F5380ED6102}"/>
                    </a:ext>
                  </a:extLst>
                </p:cNvPr>
                <p:cNvSpPr/>
                <p:nvPr/>
              </p:nvSpPr>
              <p:spPr>
                <a:xfrm>
                  <a:off x="5321808" y="1627632"/>
                  <a:ext cx="749808" cy="228600"/>
                </a:xfrm>
                <a:prstGeom prst="rect">
                  <a:avLst/>
                </a:prstGeom>
                <a:gradFill>
                  <a:gsLst>
                    <a:gs pos="0">
                      <a:schemeClr val="bg1"/>
                    </a:gs>
                    <a:gs pos="100000">
                      <a:schemeClr val="bg1">
                        <a:lumMod val="85000"/>
                      </a:schemeClr>
                    </a:gs>
                  </a:gsLst>
                  <a:lin ang="5400000" scaled="0"/>
                </a:gradFill>
                <a:ln w="12700" cap="flat" cmpd="sng" algn="ctr">
                  <a:solidFill>
                    <a:sysClr val="window" lastClr="FFFFFF">
                      <a:lumMod val="75000"/>
                    </a:sysClr>
                  </a:solidFill>
                  <a:prstDash val="solid"/>
                </a:ln>
                <a:effectLst/>
              </p:spPr>
              <p:txBody>
                <a:bodyPr wrap="none" lIns="0" tIns="0" rIns="0" bIns="0" rtlCol="0" anchor="ctr"/>
                <a:lstStyle/>
                <a:p>
                  <a:pPr algn="ctr"/>
                  <a:r>
                    <a:rPr lang="tr-TR" sz="1200" b="1" kern="0" dirty="0">
                      <a:solidFill>
                        <a:schemeClr val="tx1">
                          <a:lumMod val="75000"/>
                          <a:lumOff val="25000"/>
                        </a:schemeClr>
                      </a:solidFill>
                    </a:rPr>
                    <a:t>Faaliyetler</a:t>
                  </a:r>
                  <a:endParaRPr lang="en-US" sz="1200" b="1" kern="0" dirty="0">
                    <a:solidFill>
                      <a:schemeClr val="tx1">
                        <a:lumMod val="75000"/>
                        <a:lumOff val="25000"/>
                      </a:schemeClr>
                    </a:solidFill>
                  </a:endParaRPr>
                </a:p>
              </p:txBody>
            </p:sp>
            <p:sp>
              <p:nvSpPr>
                <p:cNvPr id="2187" name="Rectangle 97">
                  <a:extLst>
                    <a:ext uri="{FF2B5EF4-FFF2-40B4-BE49-F238E27FC236}">
                      <a16:creationId xmlns:a16="http://schemas.microsoft.com/office/drawing/2014/main" id="{6CBEFAC5-AF15-ED8F-E239-BFAFFEC450F1}"/>
                    </a:ext>
                  </a:extLst>
                </p:cNvPr>
                <p:cNvSpPr/>
                <p:nvPr/>
              </p:nvSpPr>
              <p:spPr>
                <a:xfrm>
                  <a:off x="3072384" y="2148840"/>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88" name="Rectangle 98">
                  <a:extLst>
                    <a:ext uri="{FF2B5EF4-FFF2-40B4-BE49-F238E27FC236}">
                      <a16:creationId xmlns:a16="http://schemas.microsoft.com/office/drawing/2014/main" id="{7823C688-CE3F-7DA0-772A-34D953AB8918}"/>
                    </a:ext>
                  </a:extLst>
                </p:cNvPr>
                <p:cNvSpPr/>
                <p:nvPr/>
              </p:nvSpPr>
              <p:spPr>
                <a:xfrm>
                  <a:off x="3822192" y="1856232"/>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89" name="Rectangle 99">
                  <a:extLst>
                    <a:ext uri="{FF2B5EF4-FFF2-40B4-BE49-F238E27FC236}">
                      <a16:creationId xmlns:a16="http://schemas.microsoft.com/office/drawing/2014/main" id="{014529DD-A77C-46D0-44FE-269E47099A0C}"/>
                    </a:ext>
                  </a:extLst>
                </p:cNvPr>
                <p:cNvSpPr/>
                <p:nvPr/>
              </p:nvSpPr>
              <p:spPr>
                <a:xfrm>
                  <a:off x="3822192" y="2148840"/>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90" name="Rectangle 100">
                  <a:extLst>
                    <a:ext uri="{FF2B5EF4-FFF2-40B4-BE49-F238E27FC236}">
                      <a16:creationId xmlns:a16="http://schemas.microsoft.com/office/drawing/2014/main" id="{CFE14FBF-BD6A-2C77-2EB5-B07001FDEC4C}"/>
                    </a:ext>
                  </a:extLst>
                </p:cNvPr>
                <p:cNvSpPr/>
                <p:nvPr/>
              </p:nvSpPr>
              <p:spPr>
                <a:xfrm>
                  <a:off x="4572000" y="1856232"/>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91" name="Rectangle 101">
                  <a:extLst>
                    <a:ext uri="{FF2B5EF4-FFF2-40B4-BE49-F238E27FC236}">
                      <a16:creationId xmlns:a16="http://schemas.microsoft.com/office/drawing/2014/main" id="{3068CE8C-4A1E-B3B3-A33C-7FD5A183F232}"/>
                    </a:ext>
                  </a:extLst>
                </p:cNvPr>
                <p:cNvSpPr/>
                <p:nvPr/>
              </p:nvSpPr>
              <p:spPr>
                <a:xfrm>
                  <a:off x="4572000" y="2148840"/>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92" name="Rectangle 102">
                  <a:extLst>
                    <a:ext uri="{FF2B5EF4-FFF2-40B4-BE49-F238E27FC236}">
                      <a16:creationId xmlns:a16="http://schemas.microsoft.com/office/drawing/2014/main" id="{92BFF589-9969-7486-CD94-3B7873DB992F}"/>
                    </a:ext>
                  </a:extLst>
                </p:cNvPr>
                <p:cNvSpPr/>
                <p:nvPr/>
              </p:nvSpPr>
              <p:spPr>
                <a:xfrm>
                  <a:off x="5321808" y="1856232"/>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93" name="Rectangle 103">
                  <a:extLst>
                    <a:ext uri="{FF2B5EF4-FFF2-40B4-BE49-F238E27FC236}">
                      <a16:creationId xmlns:a16="http://schemas.microsoft.com/office/drawing/2014/main" id="{530753C0-E23E-D341-8056-7D20894F3EA1}"/>
                    </a:ext>
                  </a:extLst>
                </p:cNvPr>
                <p:cNvSpPr/>
                <p:nvPr/>
              </p:nvSpPr>
              <p:spPr>
                <a:xfrm>
                  <a:off x="5321808" y="2148840"/>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grpSp>
        </p:grpSp>
        <p:grpSp>
          <p:nvGrpSpPr>
            <p:cNvPr id="2150" name="Grup 2149">
              <a:extLst>
                <a:ext uri="{FF2B5EF4-FFF2-40B4-BE49-F238E27FC236}">
                  <a16:creationId xmlns:a16="http://schemas.microsoft.com/office/drawing/2014/main" id="{7FB3A15E-7967-B343-F11D-A662F5D63DBE}"/>
                </a:ext>
              </a:extLst>
            </p:cNvPr>
            <p:cNvGrpSpPr/>
            <p:nvPr/>
          </p:nvGrpSpPr>
          <p:grpSpPr>
            <a:xfrm>
              <a:off x="4884229" y="3081234"/>
              <a:ext cx="4188227" cy="1403822"/>
              <a:chOff x="4884229" y="3081234"/>
              <a:chExt cx="4188227" cy="1403822"/>
            </a:xfrm>
          </p:grpSpPr>
          <p:sp>
            <p:nvSpPr>
              <p:cNvPr id="2166" name="Rounded Rectangle 56">
                <a:extLst>
                  <a:ext uri="{FF2B5EF4-FFF2-40B4-BE49-F238E27FC236}">
                    <a16:creationId xmlns:a16="http://schemas.microsoft.com/office/drawing/2014/main" id="{2ACA6014-0D49-551D-8F54-84185A69817F}"/>
                  </a:ext>
                </a:extLst>
              </p:cNvPr>
              <p:cNvSpPr/>
              <p:nvPr/>
            </p:nvSpPr>
            <p:spPr>
              <a:xfrm>
                <a:off x="4895553" y="3081234"/>
                <a:ext cx="4176903" cy="387784"/>
              </a:xfrm>
              <a:prstGeom prst="roundRect">
                <a:avLst>
                  <a:gd name="adj" fmla="val 11674"/>
                </a:avLst>
              </a:prstGeom>
              <a:gradFill>
                <a:gsLst>
                  <a:gs pos="0">
                    <a:srgbClr val="D50000"/>
                  </a:gs>
                  <a:gs pos="100000">
                    <a:srgbClr val="860000"/>
                  </a:gs>
                </a:gsLst>
                <a:lin ang="5400000" scaled="0"/>
              </a:gradFill>
              <a:ln w="12700" cap="flat" cmpd="sng" algn="ctr">
                <a:solidFill>
                  <a:srgbClr val="860000"/>
                </a:solidFill>
                <a:prstDash val="solid"/>
              </a:ln>
              <a:effectLst>
                <a:outerShdw blurRad="127000" dist="38100" dir="5400000" algn="t" rotWithShape="0">
                  <a:prstClr val="black">
                    <a:alpha val="40000"/>
                  </a:prstClr>
                </a:outerShdw>
              </a:effectLst>
            </p:spPr>
            <p:txBody>
              <a:bodyPr lIns="0" tIns="0" rIns="0" bIns="0" rtlCol="0" anchor="ctr"/>
              <a:lstStyle/>
              <a:p>
                <a:pPr algn="ctr">
                  <a:defRPr/>
                </a:pPr>
                <a:r>
                  <a:rPr lang="tr-TR" b="1" kern="0" dirty="0">
                    <a:solidFill>
                      <a:sysClr val="window" lastClr="FFFFFF"/>
                    </a:solidFill>
                    <a:effectLst>
                      <a:outerShdw blurRad="63500" dist="38100" dir="5400000" sx="103000" sy="103000" algn="t" rotWithShape="0">
                        <a:prstClr val="black">
                          <a:alpha val="50000"/>
                        </a:prstClr>
                      </a:outerShdw>
                    </a:effectLst>
                  </a:rPr>
                  <a:t>Hasta Boyutu</a:t>
                </a:r>
                <a:endParaRPr lang="en-US" b="1" kern="0" dirty="0">
                  <a:solidFill>
                    <a:sysClr val="window" lastClr="FFFFFF"/>
                  </a:solidFill>
                  <a:effectLst>
                    <a:outerShdw blurRad="63500" dist="38100" dir="5400000" sx="103000" sy="103000" algn="t" rotWithShape="0">
                      <a:prstClr val="black">
                        <a:alpha val="50000"/>
                      </a:prstClr>
                    </a:outerShdw>
                  </a:effectLst>
                </a:endParaRPr>
              </a:p>
            </p:txBody>
          </p:sp>
          <p:grpSp>
            <p:nvGrpSpPr>
              <p:cNvPr id="2167" name="Group 91">
                <a:extLst>
                  <a:ext uri="{FF2B5EF4-FFF2-40B4-BE49-F238E27FC236}">
                    <a16:creationId xmlns:a16="http://schemas.microsoft.com/office/drawing/2014/main" id="{E82516C5-1CEC-46EE-82FB-2BF35ADB0594}"/>
                  </a:ext>
                </a:extLst>
              </p:cNvPr>
              <p:cNvGrpSpPr/>
              <p:nvPr/>
            </p:nvGrpSpPr>
            <p:grpSpPr>
              <a:xfrm>
                <a:off x="4884229" y="3484946"/>
                <a:ext cx="4176903" cy="1000110"/>
                <a:chOff x="3068635" y="1627632"/>
                <a:chExt cx="3002981" cy="813816"/>
              </a:xfrm>
              <a:effectLst>
                <a:outerShdw blurRad="50800" dist="38100" dir="2700000" algn="tl" rotWithShape="0">
                  <a:prstClr val="black">
                    <a:alpha val="40000"/>
                  </a:prstClr>
                </a:outerShdw>
              </a:effectLst>
            </p:grpSpPr>
            <p:sp>
              <p:nvSpPr>
                <p:cNvPr id="2168" name="Rectangle 92">
                  <a:extLst>
                    <a:ext uri="{FF2B5EF4-FFF2-40B4-BE49-F238E27FC236}">
                      <a16:creationId xmlns:a16="http://schemas.microsoft.com/office/drawing/2014/main" id="{02847B35-3809-DD93-6584-49895734E981}"/>
                    </a:ext>
                  </a:extLst>
                </p:cNvPr>
                <p:cNvSpPr/>
                <p:nvPr/>
              </p:nvSpPr>
              <p:spPr>
                <a:xfrm>
                  <a:off x="3068635" y="1627632"/>
                  <a:ext cx="757307" cy="228600"/>
                </a:xfrm>
                <a:prstGeom prst="rect">
                  <a:avLst/>
                </a:prstGeom>
                <a:gradFill>
                  <a:gsLst>
                    <a:gs pos="0">
                      <a:schemeClr val="bg1"/>
                    </a:gs>
                    <a:gs pos="100000">
                      <a:schemeClr val="bg1">
                        <a:lumMod val="85000"/>
                      </a:schemeClr>
                    </a:gs>
                  </a:gsLst>
                  <a:lin ang="5400000" scaled="0"/>
                </a:gradFill>
                <a:ln w="12700" cap="flat" cmpd="sng" algn="ctr">
                  <a:solidFill>
                    <a:sysClr val="window" lastClr="FFFFFF">
                      <a:lumMod val="75000"/>
                    </a:sysClr>
                  </a:solidFill>
                  <a:prstDash val="solid"/>
                </a:ln>
                <a:effectLst/>
              </p:spPr>
              <p:txBody>
                <a:bodyPr wrap="none" lIns="0" tIns="0" rIns="0" bIns="0" rtlCol="0" anchor="ctr"/>
                <a:lstStyle/>
                <a:p>
                  <a:pPr algn="ctr"/>
                  <a:r>
                    <a:rPr lang="tr-TR" sz="1200" b="1" kern="0" dirty="0">
                      <a:solidFill>
                        <a:schemeClr val="tx1">
                          <a:lumMod val="75000"/>
                          <a:lumOff val="25000"/>
                        </a:schemeClr>
                      </a:solidFill>
                    </a:rPr>
                    <a:t>Amaçlar</a:t>
                  </a:r>
                  <a:endParaRPr lang="en-US" sz="1200" b="1" kern="0" dirty="0">
                    <a:solidFill>
                      <a:schemeClr val="tx1">
                        <a:lumMod val="75000"/>
                        <a:lumOff val="25000"/>
                      </a:schemeClr>
                    </a:solidFill>
                  </a:endParaRPr>
                </a:p>
              </p:txBody>
            </p:sp>
            <p:sp>
              <p:nvSpPr>
                <p:cNvPr id="2169" name="Rectangle 93">
                  <a:extLst>
                    <a:ext uri="{FF2B5EF4-FFF2-40B4-BE49-F238E27FC236}">
                      <a16:creationId xmlns:a16="http://schemas.microsoft.com/office/drawing/2014/main" id="{C4AE461D-63BA-B0C2-8DC4-190BF11BC485}"/>
                    </a:ext>
                  </a:extLst>
                </p:cNvPr>
                <p:cNvSpPr/>
                <p:nvPr/>
              </p:nvSpPr>
              <p:spPr>
                <a:xfrm>
                  <a:off x="3072384" y="1856232"/>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70" name="Rectangle 94">
                  <a:extLst>
                    <a:ext uri="{FF2B5EF4-FFF2-40B4-BE49-F238E27FC236}">
                      <a16:creationId xmlns:a16="http://schemas.microsoft.com/office/drawing/2014/main" id="{0315B631-0F9F-44BA-4D51-0AB2C7E5408C}"/>
                    </a:ext>
                  </a:extLst>
                </p:cNvPr>
                <p:cNvSpPr/>
                <p:nvPr/>
              </p:nvSpPr>
              <p:spPr>
                <a:xfrm>
                  <a:off x="3822192" y="1627632"/>
                  <a:ext cx="749808" cy="228600"/>
                </a:xfrm>
                <a:prstGeom prst="rect">
                  <a:avLst/>
                </a:prstGeom>
                <a:gradFill>
                  <a:gsLst>
                    <a:gs pos="0">
                      <a:schemeClr val="bg1"/>
                    </a:gs>
                    <a:gs pos="100000">
                      <a:schemeClr val="bg1">
                        <a:lumMod val="85000"/>
                      </a:schemeClr>
                    </a:gs>
                  </a:gsLst>
                  <a:lin ang="5400000" scaled="0"/>
                </a:gradFill>
                <a:ln w="12700" cap="flat" cmpd="sng" algn="ctr">
                  <a:solidFill>
                    <a:sysClr val="window" lastClr="FFFFFF">
                      <a:lumMod val="75000"/>
                    </a:sysClr>
                  </a:solidFill>
                  <a:prstDash val="solid"/>
                </a:ln>
                <a:effectLst/>
              </p:spPr>
              <p:txBody>
                <a:bodyPr wrap="none" lIns="0" tIns="0" rIns="0" bIns="0" rtlCol="0" anchor="ctr"/>
                <a:lstStyle/>
                <a:p>
                  <a:pPr algn="ctr"/>
                  <a:r>
                    <a:rPr lang="tr-TR" sz="1200" b="1" kern="0" dirty="0">
                      <a:solidFill>
                        <a:schemeClr val="tx1">
                          <a:lumMod val="75000"/>
                          <a:lumOff val="25000"/>
                        </a:schemeClr>
                      </a:solidFill>
                    </a:rPr>
                    <a:t>A..</a:t>
                  </a:r>
                  <a:r>
                    <a:rPr lang="tr-TR" sz="1200" b="1" kern="0" dirty="0" err="1">
                      <a:solidFill>
                        <a:schemeClr val="tx1">
                          <a:lumMod val="75000"/>
                          <a:lumOff val="25000"/>
                        </a:schemeClr>
                      </a:solidFill>
                    </a:rPr>
                    <a:t>Perf</a:t>
                  </a:r>
                  <a:r>
                    <a:rPr lang="tr-TR" sz="1200" b="1" kern="0" dirty="0">
                      <a:solidFill>
                        <a:schemeClr val="tx1">
                          <a:lumMod val="75000"/>
                          <a:lumOff val="25000"/>
                        </a:schemeClr>
                      </a:solidFill>
                    </a:rPr>
                    <a:t>. </a:t>
                  </a:r>
                  <a:r>
                    <a:rPr lang="tr-TR" sz="1200" b="1" kern="0" dirty="0" err="1">
                      <a:solidFill>
                        <a:schemeClr val="tx1">
                          <a:lumMod val="75000"/>
                          <a:lumOff val="25000"/>
                        </a:schemeClr>
                      </a:solidFill>
                    </a:rPr>
                    <a:t>Göst</a:t>
                  </a:r>
                  <a:r>
                    <a:rPr lang="tr-TR" sz="1200" b="1" kern="0" dirty="0">
                      <a:solidFill>
                        <a:schemeClr val="tx1">
                          <a:lumMod val="75000"/>
                          <a:lumOff val="25000"/>
                        </a:schemeClr>
                      </a:solidFill>
                    </a:rPr>
                    <a:t>.</a:t>
                  </a:r>
                  <a:endParaRPr lang="en-US" sz="1200" b="1" kern="0" dirty="0">
                    <a:solidFill>
                      <a:schemeClr val="tx1">
                        <a:lumMod val="75000"/>
                        <a:lumOff val="25000"/>
                      </a:schemeClr>
                    </a:solidFill>
                  </a:endParaRPr>
                </a:p>
              </p:txBody>
            </p:sp>
            <p:sp>
              <p:nvSpPr>
                <p:cNvPr id="2171" name="Rectangle 95">
                  <a:extLst>
                    <a:ext uri="{FF2B5EF4-FFF2-40B4-BE49-F238E27FC236}">
                      <a16:creationId xmlns:a16="http://schemas.microsoft.com/office/drawing/2014/main" id="{33F981B4-B691-987D-D52A-D058F0F5A626}"/>
                    </a:ext>
                  </a:extLst>
                </p:cNvPr>
                <p:cNvSpPr/>
                <p:nvPr/>
              </p:nvSpPr>
              <p:spPr>
                <a:xfrm>
                  <a:off x="4572000" y="1627632"/>
                  <a:ext cx="749808" cy="228600"/>
                </a:xfrm>
                <a:prstGeom prst="rect">
                  <a:avLst/>
                </a:prstGeom>
                <a:gradFill>
                  <a:gsLst>
                    <a:gs pos="0">
                      <a:schemeClr val="bg1"/>
                    </a:gs>
                    <a:gs pos="100000">
                      <a:schemeClr val="bg1">
                        <a:lumMod val="85000"/>
                      </a:schemeClr>
                    </a:gs>
                  </a:gsLst>
                  <a:lin ang="5400000" scaled="0"/>
                </a:gradFill>
                <a:ln w="12700" cap="flat" cmpd="sng" algn="ctr">
                  <a:solidFill>
                    <a:sysClr val="window" lastClr="FFFFFF">
                      <a:lumMod val="75000"/>
                    </a:sysClr>
                  </a:solidFill>
                  <a:prstDash val="solid"/>
                </a:ln>
                <a:effectLst/>
              </p:spPr>
              <p:txBody>
                <a:bodyPr wrap="none" lIns="0" tIns="0" rIns="0" bIns="0" rtlCol="0" anchor="ctr"/>
                <a:lstStyle/>
                <a:p>
                  <a:pPr algn="ctr"/>
                  <a:r>
                    <a:rPr lang="tr-TR" sz="1200" b="1" kern="0" dirty="0">
                      <a:solidFill>
                        <a:schemeClr val="tx1">
                          <a:lumMod val="75000"/>
                          <a:lumOff val="25000"/>
                        </a:schemeClr>
                      </a:solidFill>
                    </a:rPr>
                    <a:t>Hedef  Değer</a:t>
                  </a:r>
                  <a:endParaRPr lang="en-US" sz="1200" b="1" kern="0" dirty="0">
                    <a:solidFill>
                      <a:schemeClr val="tx1">
                        <a:lumMod val="75000"/>
                        <a:lumOff val="25000"/>
                      </a:schemeClr>
                    </a:solidFill>
                  </a:endParaRPr>
                </a:p>
              </p:txBody>
            </p:sp>
            <p:sp>
              <p:nvSpPr>
                <p:cNvPr id="2172" name="Rectangle 96">
                  <a:extLst>
                    <a:ext uri="{FF2B5EF4-FFF2-40B4-BE49-F238E27FC236}">
                      <a16:creationId xmlns:a16="http://schemas.microsoft.com/office/drawing/2014/main" id="{C84B81F7-790C-696B-9D3B-FAFF5696D68D}"/>
                    </a:ext>
                  </a:extLst>
                </p:cNvPr>
                <p:cNvSpPr/>
                <p:nvPr/>
              </p:nvSpPr>
              <p:spPr>
                <a:xfrm>
                  <a:off x="5321808" y="1627632"/>
                  <a:ext cx="749808" cy="228600"/>
                </a:xfrm>
                <a:prstGeom prst="rect">
                  <a:avLst/>
                </a:prstGeom>
                <a:gradFill>
                  <a:gsLst>
                    <a:gs pos="0">
                      <a:schemeClr val="bg1"/>
                    </a:gs>
                    <a:gs pos="100000">
                      <a:schemeClr val="bg1">
                        <a:lumMod val="85000"/>
                      </a:schemeClr>
                    </a:gs>
                  </a:gsLst>
                  <a:lin ang="5400000" scaled="0"/>
                </a:gradFill>
                <a:ln w="12700" cap="flat" cmpd="sng" algn="ctr">
                  <a:solidFill>
                    <a:sysClr val="window" lastClr="FFFFFF">
                      <a:lumMod val="75000"/>
                    </a:sysClr>
                  </a:solidFill>
                  <a:prstDash val="solid"/>
                </a:ln>
                <a:effectLst/>
              </p:spPr>
              <p:txBody>
                <a:bodyPr wrap="none" lIns="0" tIns="0" rIns="0" bIns="0" rtlCol="0" anchor="ctr"/>
                <a:lstStyle/>
                <a:p>
                  <a:pPr algn="ctr"/>
                  <a:r>
                    <a:rPr lang="tr-TR" sz="1200" b="1" kern="0" dirty="0">
                      <a:solidFill>
                        <a:schemeClr val="tx1">
                          <a:lumMod val="75000"/>
                          <a:lumOff val="25000"/>
                        </a:schemeClr>
                      </a:solidFill>
                    </a:rPr>
                    <a:t>Faaliyetler</a:t>
                  </a:r>
                  <a:endParaRPr lang="en-US" sz="1200" b="1" kern="0" dirty="0">
                    <a:solidFill>
                      <a:schemeClr val="tx1">
                        <a:lumMod val="75000"/>
                        <a:lumOff val="25000"/>
                      </a:schemeClr>
                    </a:solidFill>
                  </a:endParaRPr>
                </a:p>
              </p:txBody>
            </p:sp>
            <p:sp>
              <p:nvSpPr>
                <p:cNvPr id="2173" name="Rectangle 97">
                  <a:extLst>
                    <a:ext uri="{FF2B5EF4-FFF2-40B4-BE49-F238E27FC236}">
                      <a16:creationId xmlns:a16="http://schemas.microsoft.com/office/drawing/2014/main" id="{6B8CCFE7-6A60-4543-589B-310653B1FEBA}"/>
                    </a:ext>
                  </a:extLst>
                </p:cNvPr>
                <p:cNvSpPr/>
                <p:nvPr/>
              </p:nvSpPr>
              <p:spPr>
                <a:xfrm>
                  <a:off x="3072384" y="2148840"/>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74" name="Rectangle 98">
                  <a:extLst>
                    <a:ext uri="{FF2B5EF4-FFF2-40B4-BE49-F238E27FC236}">
                      <a16:creationId xmlns:a16="http://schemas.microsoft.com/office/drawing/2014/main" id="{FD87FF85-180D-81BA-8415-4ED9E44A9911}"/>
                    </a:ext>
                  </a:extLst>
                </p:cNvPr>
                <p:cNvSpPr/>
                <p:nvPr/>
              </p:nvSpPr>
              <p:spPr>
                <a:xfrm>
                  <a:off x="3822192" y="1856232"/>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75" name="Rectangle 99">
                  <a:extLst>
                    <a:ext uri="{FF2B5EF4-FFF2-40B4-BE49-F238E27FC236}">
                      <a16:creationId xmlns:a16="http://schemas.microsoft.com/office/drawing/2014/main" id="{11AD4BBD-6F7A-9B96-864B-9E483330847F}"/>
                    </a:ext>
                  </a:extLst>
                </p:cNvPr>
                <p:cNvSpPr/>
                <p:nvPr/>
              </p:nvSpPr>
              <p:spPr>
                <a:xfrm>
                  <a:off x="3822192" y="2148840"/>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76" name="Rectangle 100">
                  <a:extLst>
                    <a:ext uri="{FF2B5EF4-FFF2-40B4-BE49-F238E27FC236}">
                      <a16:creationId xmlns:a16="http://schemas.microsoft.com/office/drawing/2014/main" id="{C8C9D11A-BBD7-4FAB-F827-5118CB261FF8}"/>
                    </a:ext>
                  </a:extLst>
                </p:cNvPr>
                <p:cNvSpPr/>
                <p:nvPr/>
              </p:nvSpPr>
              <p:spPr>
                <a:xfrm>
                  <a:off x="4572000" y="1856232"/>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77" name="Rectangle 101">
                  <a:extLst>
                    <a:ext uri="{FF2B5EF4-FFF2-40B4-BE49-F238E27FC236}">
                      <a16:creationId xmlns:a16="http://schemas.microsoft.com/office/drawing/2014/main" id="{6B158159-DC34-8343-37F5-6C95E124A5BB}"/>
                    </a:ext>
                  </a:extLst>
                </p:cNvPr>
                <p:cNvSpPr/>
                <p:nvPr/>
              </p:nvSpPr>
              <p:spPr>
                <a:xfrm>
                  <a:off x="4572000" y="2148840"/>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78" name="Rectangle 102">
                  <a:extLst>
                    <a:ext uri="{FF2B5EF4-FFF2-40B4-BE49-F238E27FC236}">
                      <a16:creationId xmlns:a16="http://schemas.microsoft.com/office/drawing/2014/main" id="{3EB1F1C6-D32D-0626-5780-A89301880A5B}"/>
                    </a:ext>
                  </a:extLst>
                </p:cNvPr>
                <p:cNvSpPr/>
                <p:nvPr/>
              </p:nvSpPr>
              <p:spPr>
                <a:xfrm>
                  <a:off x="5321808" y="1856232"/>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79" name="Rectangle 103">
                  <a:extLst>
                    <a:ext uri="{FF2B5EF4-FFF2-40B4-BE49-F238E27FC236}">
                      <a16:creationId xmlns:a16="http://schemas.microsoft.com/office/drawing/2014/main" id="{5BB230E8-B780-4462-7704-1FC591ADBE44}"/>
                    </a:ext>
                  </a:extLst>
                </p:cNvPr>
                <p:cNvSpPr/>
                <p:nvPr/>
              </p:nvSpPr>
              <p:spPr>
                <a:xfrm>
                  <a:off x="5321808" y="2148840"/>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grpSp>
        </p:grpSp>
        <p:grpSp>
          <p:nvGrpSpPr>
            <p:cNvPr id="2151" name="Grup 2150">
              <a:extLst>
                <a:ext uri="{FF2B5EF4-FFF2-40B4-BE49-F238E27FC236}">
                  <a16:creationId xmlns:a16="http://schemas.microsoft.com/office/drawing/2014/main" id="{2D755A4D-CC64-B156-887E-3B70862FA1CF}"/>
                </a:ext>
              </a:extLst>
            </p:cNvPr>
            <p:cNvGrpSpPr/>
            <p:nvPr/>
          </p:nvGrpSpPr>
          <p:grpSpPr>
            <a:xfrm>
              <a:off x="0" y="3106058"/>
              <a:ext cx="3795820" cy="1296621"/>
              <a:chOff x="0" y="3106058"/>
              <a:chExt cx="3795820" cy="1296621"/>
            </a:xfrm>
          </p:grpSpPr>
          <p:sp>
            <p:nvSpPr>
              <p:cNvPr id="2152" name="Rounded Rectangle 56">
                <a:extLst>
                  <a:ext uri="{FF2B5EF4-FFF2-40B4-BE49-F238E27FC236}">
                    <a16:creationId xmlns:a16="http://schemas.microsoft.com/office/drawing/2014/main" id="{BA87D1E4-8FD2-3C5F-539E-F4D7C368E363}"/>
                  </a:ext>
                </a:extLst>
              </p:cNvPr>
              <p:cNvSpPr/>
              <p:nvPr/>
            </p:nvSpPr>
            <p:spPr>
              <a:xfrm>
                <a:off x="0" y="3106058"/>
                <a:ext cx="3795819" cy="387784"/>
              </a:xfrm>
              <a:prstGeom prst="roundRect">
                <a:avLst>
                  <a:gd name="adj" fmla="val 11674"/>
                </a:avLst>
              </a:prstGeom>
              <a:gradFill>
                <a:gsLst>
                  <a:gs pos="0">
                    <a:srgbClr val="D50000"/>
                  </a:gs>
                  <a:gs pos="100000">
                    <a:srgbClr val="860000"/>
                  </a:gs>
                </a:gsLst>
                <a:lin ang="5400000" scaled="0"/>
              </a:gradFill>
              <a:ln w="12700" cap="flat" cmpd="sng" algn="ctr">
                <a:solidFill>
                  <a:srgbClr val="860000"/>
                </a:solidFill>
                <a:prstDash val="solid"/>
              </a:ln>
              <a:effectLst>
                <a:outerShdw blurRad="127000" dist="38100" dir="5400000" algn="t" rotWithShape="0">
                  <a:prstClr val="black">
                    <a:alpha val="40000"/>
                  </a:prstClr>
                </a:outerShdw>
              </a:effectLst>
            </p:spPr>
            <p:txBody>
              <a:bodyPr lIns="0" tIns="0" rIns="0" bIns="0" rtlCol="0" anchor="ctr"/>
              <a:lstStyle/>
              <a:p>
                <a:pPr algn="ctr">
                  <a:defRPr/>
                </a:pPr>
                <a:r>
                  <a:rPr lang="tr-TR" b="1" kern="0" dirty="0">
                    <a:solidFill>
                      <a:sysClr val="window" lastClr="FFFFFF"/>
                    </a:solidFill>
                    <a:effectLst>
                      <a:outerShdw blurRad="63500" dist="38100" dir="5400000" sx="103000" sy="103000" algn="t" rotWithShape="0">
                        <a:prstClr val="black">
                          <a:alpha val="50000"/>
                        </a:prstClr>
                      </a:outerShdw>
                    </a:effectLst>
                  </a:rPr>
                  <a:t>İçsel Süreçler Boyutu</a:t>
                </a:r>
                <a:endParaRPr lang="en-US" b="1" kern="0" dirty="0">
                  <a:solidFill>
                    <a:sysClr val="window" lastClr="FFFFFF"/>
                  </a:solidFill>
                  <a:effectLst>
                    <a:outerShdw blurRad="63500" dist="38100" dir="5400000" sx="103000" sy="103000" algn="t" rotWithShape="0">
                      <a:prstClr val="black">
                        <a:alpha val="50000"/>
                      </a:prstClr>
                    </a:outerShdw>
                  </a:effectLst>
                </a:endParaRPr>
              </a:p>
            </p:txBody>
          </p:sp>
          <p:grpSp>
            <p:nvGrpSpPr>
              <p:cNvPr id="2153" name="Group 91">
                <a:extLst>
                  <a:ext uri="{FF2B5EF4-FFF2-40B4-BE49-F238E27FC236}">
                    <a16:creationId xmlns:a16="http://schemas.microsoft.com/office/drawing/2014/main" id="{5515A128-C003-3C89-88DF-36195842E308}"/>
                  </a:ext>
                </a:extLst>
              </p:cNvPr>
              <p:cNvGrpSpPr/>
              <p:nvPr/>
            </p:nvGrpSpPr>
            <p:grpSpPr>
              <a:xfrm>
                <a:off x="0" y="3509770"/>
                <a:ext cx="3795820" cy="892909"/>
                <a:chOff x="3068635" y="1627632"/>
                <a:chExt cx="3002981" cy="813816"/>
              </a:xfrm>
              <a:effectLst>
                <a:outerShdw blurRad="50800" dist="38100" dir="2700000" algn="tl" rotWithShape="0">
                  <a:prstClr val="black">
                    <a:alpha val="40000"/>
                  </a:prstClr>
                </a:outerShdw>
              </a:effectLst>
            </p:grpSpPr>
            <p:sp>
              <p:nvSpPr>
                <p:cNvPr id="2154" name="Rectangle 92">
                  <a:extLst>
                    <a:ext uri="{FF2B5EF4-FFF2-40B4-BE49-F238E27FC236}">
                      <a16:creationId xmlns:a16="http://schemas.microsoft.com/office/drawing/2014/main" id="{BBB7C998-2D30-1FC8-B916-D87F653A864E}"/>
                    </a:ext>
                  </a:extLst>
                </p:cNvPr>
                <p:cNvSpPr/>
                <p:nvPr/>
              </p:nvSpPr>
              <p:spPr>
                <a:xfrm>
                  <a:off x="3068635" y="1627632"/>
                  <a:ext cx="757307" cy="228600"/>
                </a:xfrm>
                <a:prstGeom prst="rect">
                  <a:avLst/>
                </a:prstGeom>
                <a:gradFill>
                  <a:gsLst>
                    <a:gs pos="0">
                      <a:schemeClr val="bg1"/>
                    </a:gs>
                    <a:gs pos="100000">
                      <a:schemeClr val="bg1">
                        <a:lumMod val="85000"/>
                      </a:schemeClr>
                    </a:gs>
                  </a:gsLst>
                  <a:lin ang="5400000" scaled="0"/>
                </a:gradFill>
                <a:ln w="12700" cap="flat" cmpd="sng" algn="ctr">
                  <a:solidFill>
                    <a:sysClr val="window" lastClr="FFFFFF">
                      <a:lumMod val="75000"/>
                    </a:sysClr>
                  </a:solidFill>
                  <a:prstDash val="solid"/>
                </a:ln>
                <a:effectLst/>
              </p:spPr>
              <p:txBody>
                <a:bodyPr wrap="none" lIns="0" tIns="0" rIns="0" bIns="0" rtlCol="0" anchor="ctr"/>
                <a:lstStyle/>
                <a:p>
                  <a:pPr algn="ctr"/>
                  <a:r>
                    <a:rPr lang="tr-TR" sz="1200" b="1" kern="0" dirty="0">
                      <a:solidFill>
                        <a:schemeClr val="tx1">
                          <a:lumMod val="75000"/>
                          <a:lumOff val="25000"/>
                        </a:schemeClr>
                      </a:solidFill>
                    </a:rPr>
                    <a:t>Amaçlar</a:t>
                  </a:r>
                  <a:endParaRPr lang="en-US" sz="1200" b="1" kern="0" dirty="0">
                    <a:solidFill>
                      <a:schemeClr val="tx1">
                        <a:lumMod val="75000"/>
                        <a:lumOff val="25000"/>
                      </a:schemeClr>
                    </a:solidFill>
                  </a:endParaRPr>
                </a:p>
              </p:txBody>
            </p:sp>
            <p:sp>
              <p:nvSpPr>
                <p:cNvPr id="2155" name="Rectangle 93">
                  <a:extLst>
                    <a:ext uri="{FF2B5EF4-FFF2-40B4-BE49-F238E27FC236}">
                      <a16:creationId xmlns:a16="http://schemas.microsoft.com/office/drawing/2014/main" id="{432BF276-EABA-67C7-C9E5-3C7A671F6494}"/>
                    </a:ext>
                  </a:extLst>
                </p:cNvPr>
                <p:cNvSpPr/>
                <p:nvPr/>
              </p:nvSpPr>
              <p:spPr>
                <a:xfrm>
                  <a:off x="3072384" y="1856232"/>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56" name="Rectangle 94">
                  <a:extLst>
                    <a:ext uri="{FF2B5EF4-FFF2-40B4-BE49-F238E27FC236}">
                      <a16:creationId xmlns:a16="http://schemas.microsoft.com/office/drawing/2014/main" id="{D40F366C-C360-5F00-13BA-95A55F320F80}"/>
                    </a:ext>
                  </a:extLst>
                </p:cNvPr>
                <p:cNvSpPr/>
                <p:nvPr/>
              </p:nvSpPr>
              <p:spPr>
                <a:xfrm>
                  <a:off x="3822192" y="1627632"/>
                  <a:ext cx="749808" cy="228600"/>
                </a:xfrm>
                <a:prstGeom prst="rect">
                  <a:avLst/>
                </a:prstGeom>
                <a:gradFill>
                  <a:gsLst>
                    <a:gs pos="0">
                      <a:schemeClr val="bg1"/>
                    </a:gs>
                    <a:gs pos="100000">
                      <a:schemeClr val="bg1">
                        <a:lumMod val="85000"/>
                      </a:schemeClr>
                    </a:gs>
                  </a:gsLst>
                  <a:lin ang="5400000" scaled="0"/>
                </a:gradFill>
                <a:ln w="12700" cap="flat" cmpd="sng" algn="ctr">
                  <a:solidFill>
                    <a:sysClr val="window" lastClr="FFFFFF">
                      <a:lumMod val="75000"/>
                    </a:sysClr>
                  </a:solidFill>
                  <a:prstDash val="solid"/>
                </a:ln>
                <a:effectLst/>
              </p:spPr>
              <p:txBody>
                <a:bodyPr wrap="none" lIns="0" tIns="0" rIns="0" bIns="0" rtlCol="0" anchor="ctr"/>
                <a:lstStyle/>
                <a:p>
                  <a:pPr algn="ctr"/>
                  <a:r>
                    <a:rPr lang="tr-TR" sz="1200" b="1" kern="0" dirty="0" err="1">
                      <a:solidFill>
                        <a:schemeClr val="tx1">
                          <a:lumMod val="75000"/>
                          <a:lumOff val="25000"/>
                        </a:schemeClr>
                      </a:solidFill>
                    </a:rPr>
                    <a:t>A.Perf</a:t>
                  </a:r>
                  <a:r>
                    <a:rPr lang="tr-TR" sz="1200" b="1" kern="0" dirty="0">
                      <a:solidFill>
                        <a:schemeClr val="tx1">
                          <a:lumMod val="75000"/>
                          <a:lumOff val="25000"/>
                        </a:schemeClr>
                      </a:solidFill>
                    </a:rPr>
                    <a:t>. </a:t>
                  </a:r>
                  <a:r>
                    <a:rPr lang="tr-TR" sz="1200" b="1" kern="0" dirty="0" err="1">
                      <a:solidFill>
                        <a:schemeClr val="tx1">
                          <a:lumMod val="75000"/>
                          <a:lumOff val="25000"/>
                        </a:schemeClr>
                      </a:solidFill>
                    </a:rPr>
                    <a:t>Göst</a:t>
                  </a:r>
                  <a:r>
                    <a:rPr lang="tr-TR" sz="1200" b="1" kern="0" dirty="0">
                      <a:solidFill>
                        <a:schemeClr val="tx1">
                          <a:lumMod val="75000"/>
                          <a:lumOff val="25000"/>
                        </a:schemeClr>
                      </a:solidFill>
                    </a:rPr>
                    <a:t>.</a:t>
                  </a:r>
                  <a:endParaRPr lang="en-US" sz="1200" b="1" kern="0" dirty="0">
                    <a:solidFill>
                      <a:schemeClr val="tx1">
                        <a:lumMod val="75000"/>
                        <a:lumOff val="25000"/>
                      </a:schemeClr>
                    </a:solidFill>
                  </a:endParaRPr>
                </a:p>
              </p:txBody>
            </p:sp>
            <p:sp>
              <p:nvSpPr>
                <p:cNvPr id="2157" name="Rectangle 95">
                  <a:extLst>
                    <a:ext uri="{FF2B5EF4-FFF2-40B4-BE49-F238E27FC236}">
                      <a16:creationId xmlns:a16="http://schemas.microsoft.com/office/drawing/2014/main" id="{AFB6EC14-14AE-354A-A962-A29EF43894FB}"/>
                    </a:ext>
                  </a:extLst>
                </p:cNvPr>
                <p:cNvSpPr/>
                <p:nvPr/>
              </p:nvSpPr>
              <p:spPr>
                <a:xfrm>
                  <a:off x="4572000" y="1627632"/>
                  <a:ext cx="749808" cy="228600"/>
                </a:xfrm>
                <a:prstGeom prst="rect">
                  <a:avLst/>
                </a:prstGeom>
                <a:gradFill>
                  <a:gsLst>
                    <a:gs pos="0">
                      <a:schemeClr val="bg1"/>
                    </a:gs>
                    <a:gs pos="100000">
                      <a:schemeClr val="bg1">
                        <a:lumMod val="85000"/>
                      </a:schemeClr>
                    </a:gs>
                  </a:gsLst>
                  <a:lin ang="5400000" scaled="0"/>
                </a:gradFill>
                <a:ln w="12700" cap="flat" cmpd="sng" algn="ctr">
                  <a:solidFill>
                    <a:sysClr val="window" lastClr="FFFFFF">
                      <a:lumMod val="75000"/>
                    </a:sysClr>
                  </a:solidFill>
                  <a:prstDash val="solid"/>
                </a:ln>
                <a:effectLst/>
              </p:spPr>
              <p:txBody>
                <a:bodyPr wrap="none" lIns="0" tIns="0" rIns="0" bIns="0" rtlCol="0" anchor="ctr"/>
                <a:lstStyle/>
                <a:p>
                  <a:pPr algn="ctr"/>
                  <a:r>
                    <a:rPr lang="tr-TR" sz="1200" b="1" kern="0" dirty="0">
                      <a:solidFill>
                        <a:schemeClr val="tx1">
                          <a:lumMod val="75000"/>
                          <a:lumOff val="25000"/>
                        </a:schemeClr>
                      </a:solidFill>
                    </a:rPr>
                    <a:t>Hedef  Değer</a:t>
                  </a:r>
                  <a:endParaRPr lang="en-US" sz="1200" b="1" kern="0" dirty="0">
                    <a:solidFill>
                      <a:schemeClr val="tx1">
                        <a:lumMod val="75000"/>
                        <a:lumOff val="25000"/>
                      </a:schemeClr>
                    </a:solidFill>
                  </a:endParaRPr>
                </a:p>
              </p:txBody>
            </p:sp>
            <p:sp>
              <p:nvSpPr>
                <p:cNvPr id="2158" name="Rectangle 96">
                  <a:extLst>
                    <a:ext uri="{FF2B5EF4-FFF2-40B4-BE49-F238E27FC236}">
                      <a16:creationId xmlns:a16="http://schemas.microsoft.com/office/drawing/2014/main" id="{96EB06D4-4F68-DA76-9C55-4729803FCC41}"/>
                    </a:ext>
                  </a:extLst>
                </p:cNvPr>
                <p:cNvSpPr/>
                <p:nvPr/>
              </p:nvSpPr>
              <p:spPr>
                <a:xfrm>
                  <a:off x="5321808" y="1627632"/>
                  <a:ext cx="749808" cy="228600"/>
                </a:xfrm>
                <a:prstGeom prst="rect">
                  <a:avLst/>
                </a:prstGeom>
                <a:gradFill>
                  <a:gsLst>
                    <a:gs pos="0">
                      <a:schemeClr val="bg1"/>
                    </a:gs>
                    <a:gs pos="100000">
                      <a:schemeClr val="bg1">
                        <a:lumMod val="85000"/>
                      </a:schemeClr>
                    </a:gs>
                  </a:gsLst>
                  <a:lin ang="5400000" scaled="0"/>
                </a:gradFill>
                <a:ln w="12700" cap="flat" cmpd="sng" algn="ctr">
                  <a:solidFill>
                    <a:sysClr val="window" lastClr="FFFFFF">
                      <a:lumMod val="75000"/>
                    </a:sysClr>
                  </a:solidFill>
                  <a:prstDash val="solid"/>
                </a:ln>
                <a:effectLst/>
              </p:spPr>
              <p:txBody>
                <a:bodyPr wrap="none" lIns="0" tIns="0" rIns="0" bIns="0" rtlCol="0" anchor="ctr"/>
                <a:lstStyle/>
                <a:p>
                  <a:pPr algn="ctr"/>
                  <a:r>
                    <a:rPr lang="tr-TR" sz="1200" b="1" kern="0" dirty="0">
                      <a:solidFill>
                        <a:schemeClr val="tx1">
                          <a:lumMod val="75000"/>
                          <a:lumOff val="25000"/>
                        </a:schemeClr>
                      </a:solidFill>
                    </a:rPr>
                    <a:t>Faaliyetler</a:t>
                  </a:r>
                  <a:endParaRPr lang="en-US" sz="1200" b="1" kern="0" dirty="0">
                    <a:solidFill>
                      <a:schemeClr val="tx1">
                        <a:lumMod val="75000"/>
                        <a:lumOff val="25000"/>
                      </a:schemeClr>
                    </a:solidFill>
                  </a:endParaRPr>
                </a:p>
              </p:txBody>
            </p:sp>
            <p:sp>
              <p:nvSpPr>
                <p:cNvPr id="2159" name="Rectangle 97">
                  <a:extLst>
                    <a:ext uri="{FF2B5EF4-FFF2-40B4-BE49-F238E27FC236}">
                      <a16:creationId xmlns:a16="http://schemas.microsoft.com/office/drawing/2014/main" id="{33507E5E-481D-D56E-EF80-5F061872B86E}"/>
                    </a:ext>
                  </a:extLst>
                </p:cNvPr>
                <p:cNvSpPr/>
                <p:nvPr/>
              </p:nvSpPr>
              <p:spPr>
                <a:xfrm>
                  <a:off x="3072384" y="2148840"/>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60" name="Rectangle 98">
                  <a:extLst>
                    <a:ext uri="{FF2B5EF4-FFF2-40B4-BE49-F238E27FC236}">
                      <a16:creationId xmlns:a16="http://schemas.microsoft.com/office/drawing/2014/main" id="{467BDD38-298E-14AF-DE35-11709CFD33C0}"/>
                    </a:ext>
                  </a:extLst>
                </p:cNvPr>
                <p:cNvSpPr/>
                <p:nvPr/>
              </p:nvSpPr>
              <p:spPr>
                <a:xfrm>
                  <a:off x="3822192" y="1856232"/>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61" name="Rectangle 99">
                  <a:extLst>
                    <a:ext uri="{FF2B5EF4-FFF2-40B4-BE49-F238E27FC236}">
                      <a16:creationId xmlns:a16="http://schemas.microsoft.com/office/drawing/2014/main" id="{E3A72746-A261-5D3D-67C6-86E84F99608B}"/>
                    </a:ext>
                  </a:extLst>
                </p:cNvPr>
                <p:cNvSpPr/>
                <p:nvPr/>
              </p:nvSpPr>
              <p:spPr>
                <a:xfrm>
                  <a:off x="3822192" y="2148840"/>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62" name="Rectangle 100">
                  <a:extLst>
                    <a:ext uri="{FF2B5EF4-FFF2-40B4-BE49-F238E27FC236}">
                      <a16:creationId xmlns:a16="http://schemas.microsoft.com/office/drawing/2014/main" id="{10BD4CF1-3C2A-7EE4-5920-D7AE43A81432}"/>
                    </a:ext>
                  </a:extLst>
                </p:cNvPr>
                <p:cNvSpPr/>
                <p:nvPr/>
              </p:nvSpPr>
              <p:spPr>
                <a:xfrm>
                  <a:off x="4572000" y="1856232"/>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63" name="Rectangle 101">
                  <a:extLst>
                    <a:ext uri="{FF2B5EF4-FFF2-40B4-BE49-F238E27FC236}">
                      <a16:creationId xmlns:a16="http://schemas.microsoft.com/office/drawing/2014/main" id="{1F34B51B-35FE-76E8-E913-364EBC283C96}"/>
                    </a:ext>
                  </a:extLst>
                </p:cNvPr>
                <p:cNvSpPr/>
                <p:nvPr/>
              </p:nvSpPr>
              <p:spPr>
                <a:xfrm>
                  <a:off x="4572000" y="2148840"/>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64" name="Rectangle 102">
                  <a:extLst>
                    <a:ext uri="{FF2B5EF4-FFF2-40B4-BE49-F238E27FC236}">
                      <a16:creationId xmlns:a16="http://schemas.microsoft.com/office/drawing/2014/main" id="{DDCDF70F-DC3A-AF93-93CD-586DB28935BA}"/>
                    </a:ext>
                  </a:extLst>
                </p:cNvPr>
                <p:cNvSpPr/>
                <p:nvPr/>
              </p:nvSpPr>
              <p:spPr>
                <a:xfrm>
                  <a:off x="5321808" y="1856232"/>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sp>
              <p:nvSpPr>
                <p:cNvPr id="2165" name="Rectangle 103">
                  <a:extLst>
                    <a:ext uri="{FF2B5EF4-FFF2-40B4-BE49-F238E27FC236}">
                      <a16:creationId xmlns:a16="http://schemas.microsoft.com/office/drawing/2014/main" id="{7C65D40B-9DDF-A969-534C-616485D05C7C}"/>
                    </a:ext>
                  </a:extLst>
                </p:cNvPr>
                <p:cNvSpPr/>
                <p:nvPr/>
              </p:nvSpPr>
              <p:spPr>
                <a:xfrm>
                  <a:off x="5321808" y="2148840"/>
                  <a:ext cx="749808" cy="292608"/>
                </a:xfrm>
                <a:prstGeom prst="rect">
                  <a:avLst/>
                </a:prstGeom>
                <a:solidFill>
                  <a:schemeClr val="bg1"/>
                </a:solidFill>
                <a:ln w="12700" cap="flat" cmpd="sng" algn="ctr">
                  <a:solidFill>
                    <a:sysClr val="window" lastClr="FFFFFF">
                      <a:lumMod val="75000"/>
                    </a:sysClr>
                  </a:solidFill>
                  <a:prstDash val="solid"/>
                </a:ln>
                <a:effectLst/>
              </p:spPr>
              <p:txBody>
                <a:bodyPr wrap="none" lIns="0" tIns="0" rIns="0" bIns="0" rtlCol="0" anchor="ctr"/>
                <a:lstStyle/>
                <a:p>
                  <a:pPr algn="ctr"/>
                  <a:endParaRPr lang="en-US" sz="1100" b="1" kern="0" dirty="0">
                    <a:solidFill>
                      <a:schemeClr val="tx1">
                        <a:lumMod val="75000"/>
                        <a:lumOff val="25000"/>
                      </a:schemeClr>
                    </a:solidFill>
                  </a:endParaRPr>
                </a:p>
              </p:txBody>
            </p:sp>
          </p:grpSp>
        </p:grpSp>
      </p:grpSp>
      <p:cxnSp>
        <p:nvCxnSpPr>
          <p:cNvPr id="2209" name="Düz Bağlayıcı 2208">
            <a:extLst>
              <a:ext uri="{FF2B5EF4-FFF2-40B4-BE49-F238E27FC236}">
                <a16:creationId xmlns:a16="http://schemas.microsoft.com/office/drawing/2014/main" id="{5AF05345-7156-E091-E61E-E06EB0F807C2}"/>
              </a:ext>
            </a:extLst>
          </p:cNvPr>
          <p:cNvCxnSpPr/>
          <p:nvPr/>
        </p:nvCxnSpPr>
        <p:spPr>
          <a:xfrm>
            <a:off x="3074504" y="3248648"/>
            <a:ext cx="9220200" cy="0"/>
          </a:xfrm>
          <a:prstGeom prst="line">
            <a:avLst/>
          </a:prstGeom>
          <a:ln>
            <a:prstDash val="dash"/>
          </a:ln>
        </p:spPr>
        <p:style>
          <a:lnRef idx="1">
            <a:schemeClr val="accent2"/>
          </a:lnRef>
          <a:fillRef idx="0">
            <a:schemeClr val="accent2"/>
          </a:fillRef>
          <a:effectRef idx="0">
            <a:schemeClr val="accent2"/>
          </a:effectRef>
          <a:fontRef idx="minor">
            <a:schemeClr val="tx1"/>
          </a:fontRef>
        </p:style>
      </p:cxnSp>
      <p:cxnSp>
        <p:nvCxnSpPr>
          <p:cNvPr id="2210" name="Düz Bağlayıcı 2209">
            <a:extLst>
              <a:ext uri="{FF2B5EF4-FFF2-40B4-BE49-F238E27FC236}">
                <a16:creationId xmlns:a16="http://schemas.microsoft.com/office/drawing/2014/main" id="{23432B45-2499-355C-C94C-80B5B3792066}"/>
              </a:ext>
            </a:extLst>
          </p:cNvPr>
          <p:cNvCxnSpPr/>
          <p:nvPr/>
        </p:nvCxnSpPr>
        <p:spPr>
          <a:xfrm>
            <a:off x="3102326" y="6861312"/>
            <a:ext cx="9220200" cy="0"/>
          </a:xfrm>
          <a:prstGeom prst="line">
            <a:avLst/>
          </a:prstGeom>
          <a:ln>
            <a:prstDash val="dash"/>
          </a:ln>
        </p:spPr>
        <p:style>
          <a:lnRef idx="1">
            <a:schemeClr val="accent2"/>
          </a:lnRef>
          <a:fillRef idx="0">
            <a:schemeClr val="accent2"/>
          </a:fillRef>
          <a:effectRef idx="0">
            <a:schemeClr val="accent2"/>
          </a:effectRef>
          <a:fontRef idx="minor">
            <a:schemeClr val="tx1"/>
          </a:fontRef>
        </p:style>
      </p:cxnSp>
      <p:sp>
        <p:nvSpPr>
          <p:cNvPr id="2211" name="Metin kutusu 2210">
            <a:extLst>
              <a:ext uri="{FF2B5EF4-FFF2-40B4-BE49-F238E27FC236}">
                <a16:creationId xmlns:a16="http://schemas.microsoft.com/office/drawing/2014/main" id="{A817ABB0-5853-FDB7-815F-9CD19C3488F8}"/>
              </a:ext>
            </a:extLst>
          </p:cNvPr>
          <p:cNvSpPr txBox="1"/>
          <p:nvPr/>
        </p:nvSpPr>
        <p:spPr>
          <a:xfrm>
            <a:off x="3226904" y="3374866"/>
            <a:ext cx="1828800" cy="369332"/>
          </a:xfrm>
          <a:prstGeom prst="rect">
            <a:avLst/>
          </a:prstGeom>
          <a:noFill/>
        </p:spPr>
        <p:txBody>
          <a:bodyPr wrap="square" rtlCol="0">
            <a:spAutoFit/>
          </a:bodyPr>
          <a:lstStyle/>
          <a:p>
            <a:r>
              <a:rPr lang="tr-TR" dirty="0"/>
              <a:t>Kurumsal Karne</a:t>
            </a:r>
          </a:p>
        </p:txBody>
      </p:sp>
      <p:sp>
        <p:nvSpPr>
          <p:cNvPr id="2" name="Ok: Bükülü 1">
            <a:extLst>
              <a:ext uri="{FF2B5EF4-FFF2-40B4-BE49-F238E27FC236}">
                <a16:creationId xmlns:a16="http://schemas.microsoft.com/office/drawing/2014/main" id="{2033B807-A8A0-128E-5A70-2782C24B1ADE}"/>
              </a:ext>
            </a:extLst>
          </p:cNvPr>
          <p:cNvSpPr/>
          <p:nvPr/>
        </p:nvSpPr>
        <p:spPr>
          <a:xfrm>
            <a:off x="5423023" y="885431"/>
            <a:ext cx="815479" cy="2559081"/>
          </a:xfrm>
          <a:prstGeom prst="bentArrow">
            <a:avLst>
              <a:gd name="adj1" fmla="val 25000"/>
              <a:gd name="adj2" fmla="val 25000"/>
              <a:gd name="adj3" fmla="val 25000"/>
              <a:gd name="adj4" fmla="val 43750"/>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3" name="Ok: Sağ 2">
            <a:extLst>
              <a:ext uri="{FF2B5EF4-FFF2-40B4-BE49-F238E27FC236}">
                <a16:creationId xmlns:a16="http://schemas.microsoft.com/office/drawing/2014/main" id="{BCC85D08-0BBA-BED6-4DB5-17E832FB718D}"/>
              </a:ext>
            </a:extLst>
          </p:cNvPr>
          <p:cNvSpPr/>
          <p:nvPr/>
        </p:nvSpPr>
        <p:spPr>
          <a:xfrm>
            <a:off x="5436248" y="1749350"/>
            <a:ext cx="836378" cy="361577"/>
          </a:xfrm>
          <a:prstGeom prst="rightArrow">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4" name="Rectangle: Rounded Corners 5">
            <a:extLst>
              <a:ext uri="{FF2B5EF4-FFF2-40B4-BE49-F238E27FC236}">
                <a16:creationId xmlns:a16="http://schemas.microsoft.com/office/drawing/2014/main" id="{0D65FDA5-1C52-8471-4EC8-358C4811127C}"/>
              </a:ext>
            </a:extLst>
          </p:cNvPr>
          <p:cNvSpPr/>
          <p:nvPr/>
        </p:nvSpPr>
        <p:spPr>
          <a:xfrm>
            <a:off x="57281" y="169593"/>
            <a:ext cx="6949027" cy="486551"/>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misyon-vizyon ile hedef ve amaçların bütünleştirilmesi</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3BA33356-6E93-4B94-9305-BF3521481672}"/>
              </a:ext>
            </a:extLst>
          </p:cNvPr>
          <p:cNvSpPr/>
          <p:nvPr/>
        </p:nvSpPr>
        <p:spPr>
          <a:xfrm>
            <a:off x="57282" y="96092"/>
            <a:ext cx="606287" cy="633551"/>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92083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Yuvarlatılmış Dikdörtgen 6"/>
          <p:cNvSpPr/>
          <p:nvPr/>
        </p:nvSpPr>
        <p:spPr>
          <a:xfrm>
            <a:off x="1969319" y="4222168"/>
            <a:ext cx="2115127" cy="877455"/>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solidFill>
                  <a:schemeClr val="bg1"/>
                </a:solidFill>
              </a:rPr>
              <a:t>İçsel Süreçler Perspektifi</a:t>
            </a:r>
          </a:p>
        </p:txBody>
      </p:sp>
      <p:sp>
        <p:nvSpPr>
          <p:cNvPr id="8" name="Yuvarlatılmış Dikdörtgen 7"/>
          <p:cNvSpPr/>
          <p:nvPr/>
        </p:nvSpPr>
        <p:spPr>
          <a:xfrm>
            <a:off x="7217723" y="4184067"/>
            <a:ext cx="2115127" cy="87745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t>Öğrenme ve Gelişme Perspektifi</a:t>
            </a:r>
          </a:p>
        </p:txBody>
      </p:sp>
      <p:sp>
        <p:nvSpPr>
          <p:cNvPr id="10" name="Yuvarlatılmış Dikdörtgen 9"/>
          <p:cNvSpPr/>
          <p:nvPr/>
        </p:nvSpPr>
        <p:spPr>
          <a:xfrm>
            <a:off x="1969320" y="2979873"/>
            <a:ext cx="2115127" cy="877455"/>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solidFill>
                  <a:schemeClr val="bg1"/>
                </a:solidFill>
              </a:rPr>
              <a:t>Hasta </a:t>
            </a:r>
          </a:p>
          <a:p>
            <a:pPr algn="ctr"/>
            <a:r>
              <a:rPr lang="tr-TR" b="1" dirty="0">
                <a:solidFill>
                  <a:schemeClr val="bg1"/>
                </a:solidFill>
              </a:rPr>
              <a:t>Perspektifi</a:t>
            </a:r>
          </a:p>
        </p:txBody>
      </p:sp>
      <p:sp>
        <p:nvSpPr>
          <p:cNvPr id="11" name="Yuvarlatılmış Dikdörtgen 10"/>
          <p:cNvSpPr/>
          <p:nvPr/>
        </p:nvSpPr>
        <p:spPr>
          <a:xfrm>
            <a:off x="7217724" y="2941772"/>
            <a:ext cx="2115127" cy="87745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t>İçsel Süreçler Perspektifi</a:t>
            </a:r>
          </a:p>
        </p:txBody>
      </p:sp>
      <p:sp>
        <p:nvSpPr>
          <p:cNvPr id="12" name="Yuvarlatılmış Dikdörtgen 11"/>
          <p:cNvSpPr/>
          <p:nvPr/>
        </p:nvSpPr>
        <p:spPr>
          <a:xfrm>
            <a:off x="1921878" y="5538351"/>
            <a:ext cx="2115127" cy="877455"/>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solidFill>
                  <a:schemeClr val="bg1"/>
                </a:solidFill>
              </a:rPr>
              <a:t>Öğrenme ve Gelişme Perspektifi</a:t>
            </a:r>
          </a:p>
        </p:txBody>
      </p:sp>
      <p:sp>
        <p:nvSpPr>
          <p:cNvPr id="13" name="Yuvarlatılmış Dikdörtgen 12"/>
          <p:cNvSpPr/>
          <p:nvPr/>
        </p:nvSpPr>
        <p:spPr>
          <a:xfrm>
            <a:off x="2003959" y="1659266"/>
            <a:ext cx="2115127" cy="877455"/>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solidFill>
                  <a:schemeClr val="bg1"/>
                </a:solidFill>
              </a:rPr>
              <a:t>Finansal </a:t>
            </a:r>
          </a:p>
          <a:p>
            <a:pPr algn="ctr"/>
            <a:r>
              <a:rPr lang="tr-TR" b="1" dirty="0">
                <a:solidFill>
                  <a:schemeClr val="bg1"/>
                </a:solidFill>
              </a:rPr>
              <a:t>Perspektif</a:t>
            </a:r>
          </a:p>
        </p:txBody>
      </p:sp>
      <p:sp>
        <p:nvSpPr>
          <p:cNvPr id="14" name="Yuvarlatılmış Dikdörtgen 13"/>
          <p:cNvSpPr/>
          <p:nvPr/>
        </p:nvSpPr>
        <p:spPr>
          <a:xfrm>
            <a:off x="7217723" y="1621166"/>
            <a:ext cx="2115127" cy="87745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t>Hasta  ve Toplum Perspektifi</a:t>
            </a:r>
          </a:p>
        </p:txBody>
      </p:sp>
      <p:sp>
        <p:nvSpPr>
          <p:cNvPr id="15" name="Yuvarlatılmış Dikdörtgen 14"/>
          <p:cNvSpPr/>
          <p:nvPr/>
        </p:nvSpPr>
        <p:spPr>
          <a:xfrm>
            <a:off x="7217723" y="5500251"/>
            <a:ext cx="2115127" cy="877455"/>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t>Finansal Perspektif</a:t>
            </a:r>
          </a:p>
        </p:txBody>
      </p:sp>
      <p:sp>
        <p:nvSpPr>
          <p:cNvPr id="25" name="Metin kutusu 24"/>
          <p:cNvSpPr txBox="1"/>
          <p:nvPr/>
        </p:nvSpPr>
        <p:spPr>
          <a:xfrm>
            <a:off x="1932198" y="189299"/>
            <a:ext cx="4209613" cy="369332"/>
          </a:xfrm>
          <a:prstGeom prst="rect">
            <a:avLst/>
          </a:prstGeom>
          <a:solidFill>
            <a:schemeClr val="accent6">
              <a:lumMod val="75000"/>
            </a:schemeClr>
          </a:solidFill>
          <a:ln>
            <a:noFill/>
          </a:ln>
        </p:spPr>
        <p:txBody>
          <a:bodyPr wrap="square" rtlCol="0">
            <a:spAutoFit/>
          </a:bodyPr>
          <a:lstStyle/>
          <a:p>
            <a:pPr algn="ctr"/>
            <a:r>
              <a:rPr lang="tr-TR" b="1" dirty="0">
                <a:solidFill>
                  <a:schemeClr val="bg1"/>
                </a:solidFill>
              </a:rPr>
              <a:t>Özel Sağlık Kurumları</a:t>
            </a:r>
          </a:p>
        </p:txBody>
      </p:sp>
      <p:sp>
        <p:nvSpPr>
          <p:cNvPr id="26" name="Metin kutusu 25"/>
          <p:cNvSpPr txBox="1"/>
          <p:nvPr/>
        </p:nvSpPr>
        <p:spPr>
          <a:xfrm>
            <a:off x="7217723" y="184907"/>
            <a:ext cx="4295971" cy="369332"/>
          </a:xfrm>
          <a:prstGeom prst="rect">
            <a:avLst/>
          </a:prstGeom>
          <a:solidFill>
            <a:schemeClr val="accent2">
              <a:lumMod val="75000"/>
            </a:schemeClr>
          </a:solidFill>
          <a:ln>
            <a:noFill/>
          </a:ln>
        </p:spPr>
        <p:txBody>
          <a:bodyPr wrap="square" rtlCol="0">
            <a:spAutoFit/>
          </a:bodyPr>
          <a:lstStyle/>
          <a:p>
            <a:pPr algn="ctr"/>
            <a:r>
              <a:rPr lang="tr-TR" b="1" dirty="0">
                <a:solidFill>
                  <a:schemeClr val="bg1"/>
                </a:solidFill>
              </a:rPr>
              <a:t>Kamu Sağlık Kurumları</a:t>
            </a:r>
          </a:p>
        </p:txBody>
      </p:sp>
      <p:sp>
        <p:nvSpPr>
          <p:cNvPr id="27" name="Yukarı Ok 26"/>
          <p:cNvSpPr/>
          <p:nvPr/>
        </p:nvSpPr>
        <p:spPr>
          <a:xfrm>
            <a:off x="2836958" y="5159365"/>
            <a:ext cx="309998" cy="305098"/>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28" name="Yukarı Ok 27"/>
          <p:cNvSpPr/>
          <p:nvPr/>
        </p:nvSpPr>
        <p:spPr>
          <a:xfrm>
            <a:off x="2850814" y="3870895"/>
            <a:ext cx="309998" cy="305098"/>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29" name="Yukarı Ok 28"/>
          <p:cNvSpPr/>
          <p:nvPr/>
        </p:nvSpPr>
        <p:spPr>
          <a:xfrm>
            <a:off x="2873910" y="2554712"/>
            <a:ext cx="309998" cy="305098"/>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30" name="Yukarı Ok 29"/>
          <p:cNvSpPr/>
          <p:nvPr/>
        </p:nvSpPr>
        <p:spPr>
          <a:xfrm>
            <a:off x="8048419" y="5130361"/>
            <a:ext cx="309998" cy="305098"/>
          </a:xfrm>
          <a:prstGeom prst="up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31" name="Yukarı Ok 30"/>
          <p:cNvSpPr/>
          <p:nvPr/>
        </p:nvSpPr>
        <p:spPr>
          <a:xfrm>
            <a:off x="8043802" y="3804941"/>
            <a:ext cx="309998" cy="305098"/>
          </a:xfrm>
          <a:prstGeom prst="up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32" name="Yukarı Ok 31"/>
          <p:cNvSpPr/>
          <p:nvPr/>
        </p:nvSpPr>
        <p:spPr>
          <a:xfrm>
            <a:off x="8080747" y="2539561"/>
            <a:ext cx="309998" cy="305098"/>
          </a:xfrm>
          <a:prstGeom prst="up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2" name="Oval 1">
            <a:extLst>
              <a:ext uri="{FF2B5EF4-FFF2-40B4-BE49-F238E27FC236}">
                <a16:creationId xmlns:a16="http://schemas.microsoft.com/office/drawing/2014/main" id="{872C02B6-EFEE-4250-8A2D-5459B3078904}"/>
              </a:ext>
            </a:extLst>
          </p:cNvPr>
          <p:cNvSpPr/>
          <p:nvPr/>
        </p:nvSpPr>
        <p:spPr>
          <a:xfrm>
            <a:off x="4075951" y="5538351"/>
            <a:ext cx="1772817" cy="877455"/>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19" name="Oval 18">
            <a:extLst>
              <a:ext uri="{FF2B5EF4-FFF2-40B4-BE49-F238E27FC236}">
                <a16:creationId xmlns:a16="http://schemas.microsoft.com/office/drawing/2014/main" id="{04CB0B8D-23CA-4B11-9DBA-CF1B78118C47}"/>
              </a:ext>
            </a:extLst>
          </p:cNvPr>
          <p:cNvSpPr/>
          <p:nvPr/>
        </p:nvSpPr>
        <p:spPr>
          <a:xfrm>
            <a:off x="4139203" y="4207185"/>
            <a:ext cx="1772817" cy="877455"/>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20" name="Oval 19">
            <a:extLst>
              <a:ext uri="{FF2B5EF4-FFF2-40B4-BE49-F238E27FC236}">
                <a16:creationId xmlns:a16="http://schemas.microsoft.com/office/drawing/2014/main" id="{3CD59699-AA9C-4029-BBB9-FD9E22143157}"/>
              </a:ext>
            </a:extLst>
          </p:cNvPr>
          <p:cNvSpPr/>
          <p:nvPr/>
        </p:nvSpPr>
        <p:spPr>
          <a:xfrm>
            <a:off x="4120540" y="2970540"/>
            <a:ext cx="1772817" cy="877455"/>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21" name="Oval 20">
            <a:extLst>
              <a:ext uri="{FF2B5EF4-FFF2-40B4-BE49-F238E27FC236}">
                <a16:creationId xmlns:a16="http://schemas.microsoft.com/office/drawing/2014/main" id="{D9B1A051-F789-486A-BB0F-D7830C3616D0}"/>
              </a:ext>
            </a:extLst>
          </p:cNvPr>
          <p:cNvSpPr/>
          <p:nvPr/>
        </p:nvSpPr>
        <p:spPr>
          <a:xfrm>
            <a:off x="4139200" y="1648088"/>
            <a:ext cx="1772817" cy="877455"/>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22" name="Oval 21">
            <a:extLst>
              <a:ext uri="{FF2B5EF4-FFF2-40B4-BE49-F238E27FC236}">
                <a16:creationId xmlns:a16="http://schemas.microsoft.com/office/drawing/2014/main" id="{72E28692-2440-4A6C-878C-E753B9732380}"/>
              </a:ext>
            </a:extLst>
          </p:cNvPr>
          <p:cNvSpPr/>
          <p:nvPr/>
        </p:nvSpPr>
        <p:spPr>
          <a:xfrm>
            <a:off x="9379770" y="5515233"/>
            <a:ext cx="1772817" cy="877455"/>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23" name="Oval 22">
            <a:extLst>
              <a:ext uri="{FF2B5EF4-FFF2-40B4-BE49-F238E27FC236}">
                <a16:creationId xmlns:a16="http://schemas.microsoft.com/office/drawing/2014/main" id="{DD91BAB7-31FB-4126-ABDD-8BD5C774F2F7}"/>
              </a:ext>
            </a:extLst>
          </p:cNvPr>
          <p:cNvSpPr/>
          <p:nvPr/>
        </p:nvSpPr>
        <p:spPr>
          <a:xfrm>
            <a:off x="9379772" y="4184067"/>
            <a:ext cx="1772817" cy="877455"/>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24" name="Oval 23">
            <a:extLst>
              <a:ext uri="{FF2B5EF4-FFF2-40B4-BE49-F238E27FC236}">
                <a16:creationId xmlns:a16="http://schemas.microsoft.com/office/drawing/2014/main" id="{20236F1F-4589-4CFF-82C9-9501646CFD22}"/>
              </a:ext>
            </a:extLst>
          </p:cNvPr>
          <p:cNvSpPr/>
          <p:nvPr/>
        </p:nvSpPr>
        <p:spPr>
          <a:xfrm>
            <a:off x="9379769" y="2902018"/>
            <a:ext cx="1772817" cy="877455"/>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3" name="Oval 32">
            <a:extLst>
              <a:ext uri="{FF2B5EF4-FFF2-40B4-BE49-F238E27FC236}">
                <a16:creationId xmlns:a16="http://schemas.microsoft.com/office/drawing/2014/main" id="{76D21B49-55C8-41F5-9171-21AC32797AB8}"/>
              </a:ext>
            </a:extLst>
          </p:cNvPr>
          <p:cNvSpPr/>
          <p:nvPr/>
        </p:nvSpPr>
        <p:spPr>
          <a:xfrm>
            <a:off x="9379769" y="1624970"/>
            <a:ext cx="1772817" cy="877455"/>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4" name="Yukarı Ok 28">
            <a:extLst>
              <a:ext uri="{FF2B5EF4-FFF2-40B4-BE49-F238E27FC236}">
                <a16:creationId xmlns:a16="http://schemas.microsoft.com/office/drawing/2014/main" id="{195CE2AE-63A2-4B8D-B902-16508AF8DF5C}"/>
              </a:ext>
            </a:extLst>
          </p:cNvPr>
          <p:cNvSpPr/>
          <p:nvPr/>
        </p:nvSpPr>
        <p:spPr>
          <a:xfrm>
            <a:off x="4783276" y="2597818"/>
            <a:ext cx="309998" cy="305098"/>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35" name="Yukarı Ok 28">
            <a:extLst>
              <a:ext uri="{FF2B5EF4-FFF2-40B4-BE49-F238E27FC236}">
                <a16:creationId xmlns:a16="http://schemas.microsoft.com/office/drawing/2014/main" id="{AC950891-9D08-44C2-A194-14B0E97F2702}"/>
              </a:ext>
            </a:extLst>
          </p:cNvPr>
          <p:cNvSpPr/>
          <p:nvPr/>
        </p:nvSpPr>
        <p:spPr>
          <a:xfrm>
            <a:off x="4870609" y="3857326"/>
            <a:ext cx="309998" cy="305098"/>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36" name="Yukarı Ok 28">
            <a:extLst>
              <a:ext uri="{FF2B5EF4-FFF2-40B4-BE49-F238E27FC236}">
                <a16:creationId xmlns:a16="http://schemas.microsoft.com/office/drawing/2014/main" id="{E2C24488-A81A-4C59-A842-BCFEC91BB4CE}"/>
              </a:ext>
            </a:extLst>
          </p:cNvPr>
          <p:cNvSpPr/>
          <p:nvPr/>
        </p:nvSpPr>
        <p:spPr>
          <a:xfrm>
            <a:off x="4807360" y="5158946"/>
            <a:ext cx="309998" cy="305098"/>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37" name="Yukarı Ok 29">
            <a:extLst>
              <a:ext uri="{FF2B5EF4-FFF2-40B4-BE49-F238E27FC236}">
                <a16:creationId xmlns:a16="http://schemas.microsoft.com/office/drawing/2014/main" id="{65D07A66-4D7D-48ED-B94D-D9C09C590E0C}"/>
              </a:ext>
            </a:extLst>
          </p:cNvPr>
          <p:cNvSpPr/>
          <p:nvPr/>
        </p:nvSpPr>
        <p:spPr>
          <a:xfrm>
            <a:off x="10111178" y="5130361"/>
            <a:ext cx="309998" cy="305098"/>
          </a:xfrm>
          <a:prstGeom prst="up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38" name="Yukarı Ok 29">
            <a:extLst>
              <a:ext uri="{FF2B5EF4-FFF2-40B4-BE49-F238E27FC236}">
                <a16:creationId xmlns:a16="http://schemas.microsoft.com/office/drawing/2014/main" id="{F54FA336-7CDE-4ECC-9AFB-F902353B66F0}"/>
              </a:ext>
            </a:extLst>
          </p:cNvPr>
          <p:cNvSpPr/>
          <p:nvPr/>
        </p:nvSpPr>
        <p:spPr>
          <a:xfrm>
            <a:off x="10132946" y="3819225"/>
            <a:ext cx="309998" cy="305098"/>
          </a:xfrm>
          <a:prstGeom prst="up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39" name="Yukarı Ok 29">
            <a:extLst>
              <a:ext uri="{FF2B5EF4-FFF2-40B4-BE49-F238E27FC236}">
                <a16:creationId xmlns:a16="http://schemas.microsoft.com/office/drawing/2014/main" id="{03897BE9-600D-48DB-A14F-37BBCE2E5957}"/>
              </a:ext>
            </a:extLst>
          </p:cNvPr>
          <p:cNvSpPr/>
          <p:nvPr/>
        </p:nvSpPr>
        <p:spPr>
          <a:xfrm>
            <a:off x="10104442" y="2546082"/>
            <a:ext cx="309998" cy="305098"/>
          </a:xfrm>
          <a:prstGeom prst="up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3" name="Metin kutusu 2">
            <a:extLst>
              <a:ext uri="{FF2B5EF4-FFF2-40B4-BE49-F238E27FC236}">
                <a16:creationId xmlns:a16="http://schemas.microsoft.com/office/drawing/2014/main" id="{F40A3700-A333-4B00-B04E-DD70D40D7E72}"/>
              </a:ext>
            </a:extLst>
          </p:cNvPr>
          <p:cNvSpPr txBox="1"/>
          <p:nvPr/>
        </p:nvSpPr>
        <p:spPr>
          <a:xfrm>
            <a:off x="4284622" y="5821187"/>
            <a:ext cx="1617303" cy="307777"/>
          </a:xfrm>
          <a:prstGeom prst="rect">
            <a:avLst/>
          </a:prstGeom>
          <a:noFill/>
          <a:ln>
            <a:noFill/>
          </a:ln>
        </p:spPr>
        <p:txBody>
          <a:bodyPr wrap="square" rtlCol="0">
            <a:spAutoFit/>
          </a:bodyPr>
          <a:lstStyle/>
          <a:p>
            <a:r>
              <a:rPr lang="tr-TR" sz="1400" b="1" dirty="0">
                <a:solidFill>
                  <a:schemeClr val="bg1"/>
                </a:solidFill>
              </a:rPr>
              <a:t>Personel Yeterliliği</a:t>
            </a:r>
          </a:p>
        </p:txBody>
      </p:sp>
      <p:sp>
        <p:nvSpPr>
          <p:cNvPr id="41" name="Metin kutusu 40">
            <a:extLst>
              <a:ext uri="{FF2B5EF4-FFF2-40B4-BE49-F238E27FC236}">
                <a16:creationId xmlns:a16="http://schemas.microsoft.com/office/drawing/2014/main" id="{33B0C6A1-54DB-4A22-BFA2-619EC012F0BD}"/>
              </a:ext>
            </a:extLst>
          </p:cNvPr>
          <p:cNvSpPr txBox="1"/>
          <p:nvPr/>
        </p:nvSpPr>
        <p:spPr>
          <a:xfrm>
            <a:off x="4248061" y="4493347"/>
            <a:ext cx="1617303" cy="307777"/>
          </a:xfrm>
          <a:prstGeom prst="rect">
            <a:avLst/>
          </a:prstGeom>
          <a:noFill/>
          <a:ln>
            <a:noFill/>
          </a:ln>
        </p:spPr>
        <p:txBody>
          <a:bodyPr wrap="square" rtlCol="0">
            <a:spAutoFit/>
          </a:bodyPr>
          <a:lstStyle/>
          <a:p>
            <a:pPr algn="ctr"/>
            <a:r>
              <a:rPr lang="tr-TR" sz="1400" b="1" dirty="0">
                <a:solidFill>
                  <a:schemeClr val="bg1"/>
                </a:solidFill>
              </a:rPr>
              <a:t>Hizmet Kalitesi</a:t>
            </a:r>
          </a:p>
        </p:txBody>
      </p:sp>
      <p:sp>
        <p:nvSpPr>
          <p:cNvPr id="42" name="Metin kutusu 41">
            <a:extLst>
              <a:ext uri="{FF2B5EF4-FFF2-40B4-BE49-F238E27FC236}">
                <a16:creationId xmlns:a16="http://schemas.microsoft.com/office/drawing/2014/main" id="{9D574FDC-8355-438D-B696-CB5F4A75EA27}"/>
              </a:ext>
            </a:extLst>
          </p:cNvPr>
          <p:cNvSpPr txBox="1"/>
          <p:nvPr/>
        </p:nvSpPr>
        <p:spPr>
          <a:xfrm>
            <a:off x="4185854" y="3227494"/>
            <a:ext cx="1617303" cy="307777"/>
          </a:xfrm>
          <a:prstGeom prst="rect">
            <a:avLst/>
          </a:prstGeom>
          <a:noFill/>
          <a:ln>
            <a:noFill/>
          </a:ln>
        </p:spPr>
        <p:txBody>
          <a:bodyPr wrap="square" rtlCol="0">
            <a:spAutoFit/>
          </a:bodyPr>
          <a:lstStyle/>
          <a:p>
            <a:pPr algn="ctr"/>
            <a:r>
              <a:rPr lang="tr-TR" sz="1400" b="1" dirty="0">
                <a:solidFill>
                  <a:schemeClr val="bg1"/>
                </a:solidFill>
              </a:rPr>
              <a:t>Hasta Sadakati</a:t>
            </a:r>
          </a:p>
        </p:txBody>
      </p:sp>
      <p:sp>
        <p:nvSpPr>
          <p:cNvPr id="43" name="Metin kutusu 42">
            <a:extLst>
              <a:ext uri="{FF2B5EF4-FFF2-40B4-BE49-F238E27FC236}">
                <a16:creationId xmlns:a16="http://schemas.microsoft.com/office/drawing/2014/main" id="{B8573EDC-2F56-48BE-9F7C-6182E7D69669}"/>
              </a:ext>
            </a:extLst>
          </p:cNvPr>
          <p:cNvSpPr txBox="1"/>
          <p:nvPr/>
        </p:nvSpPr>
        <p:spPr>
          <a:xfrm>
            <a:off x="4198296" y="1930851"/>
            <a:ext cx="1617303" cy="307777"/>
          </a:xfrm>
          <a:prstGeom prst="rect">
            <a:avLst/>
          </a:prstGeom>
          <a:noFill/>
          <a:ln>
            <a:noFill/>
          </a:ln>
        </p:spPr>
        <p:txBody>
          <a:bodyPr wrap="square" rtlCol="0">
            <a:spAutoFit/>
          </a:bodyPr>
          <a:lstStyle/>
          <a:p>
            <a:pPr algn="ctr"/>
            <a:r>
              <a:rPr lang="tr-TR" sz="1400" b="1" dirty="0">
                <a:solidFill>
                  <a:schemeClr val="bg1"/>
                </a:solidFill>
              </a:rPr>
              <a:t>Kar Marjı</a:t>
            </a:r>
          </a:p>
        </p:txBody>
      </p:sp>
      <p:sp>
        <p:nvSpPr>
          <p:cNvPr id="44" name="Metin kutusu 43">
            <a:extLst>
              <a:ext uri="{FF2B5EF4-FFF2-40B4-BE49-F238E27FC236}">
                <a16:creationId xmlns:a16="http://schemas.microsoft.com/office/drawing/2014/main" id="{FF24CC80-31DE-4A1C-A11B-B6591CC4AFED}"/>
              </a:ext>
            </a:extLst>
          </p:cNvPr>
          <p:cNvSpPr txBox="1"/>
          <p:nvPr/>
        </p:nvSpPr>
        <p:spPr>
          <a:xfrm>
            <a:off x="9457525" y="1785029"/>
            <a:ext cx="1617303" cy="523220"/>
          </a:xfrm>
          <a:prstGeom prst="rect">
            <a:avLst/>
          </a:prstGeom>
          <a:noFill/>
          <a:ln>
            <a:noFill/>
          </a:ln>
        </p:spPr>
        <p:txBody>
          <a:bodyPr wrap="square" rtlCol="0">
            <a:spAutoFit/>
          </a:bodyPr>
          <a:lstStyle/>
          <a:p>
            <a:pPr algn="ctr"/>
            <a:r>
              <a:rPr lang="tr-TR" sz="1400" b="1" dirty="0">
                <a:solidFill>
                  <a:schemeClr val="bg1"/>
                </a:solidFill>
              </a:rPr>
              <a:t>Yaşam Kalitesi</a:t>
            </a:r>
          </a:p>
          <a:p>
            <a:pPr algn="ctr"/>
            <a:r>
              <a:rPr lang="tr-TR" sz="1400" b="1" dirty="0">
                <a:solidFill>
                  <a:schemeClr val="bg1"/>
                </a:solidFill>
              </a:rPr>
              <a:t>Sağlık Statüsü</a:t>
            </a:r>
          </a:p>
        </p:txBody>
      </p:sp>
      <p:sp>
        <p:nvSpPr>
          <p:cNvPr id="45" name="Metin kutusu 44">
            <a:extLst>
              <a:ext uri="{FF2B5EF4-FFF2-40B4-BE49-F238E27FC236}">
                <a16:creationId xmlns:a16="http://schemas.microsoft.com/office/drawing/2014/main" id="{17C339F3-90DA-4911-A139-C6F7DBAE229F}"/>
              </a:ext>
            </a:extLst>
          </p:cNvPr>
          <p:cNvSpPr txBox="1"/>
          <p:nvPr/>
        </p:nvSpPr>
        <p:spPr>
          <a:xfrm>
            <a:off x="9450789" y="3169131"/>
            <a:ext cx="1617303" cy="307777"/>
          </a:xfrm>
          <a:prstGeom prst="rect">
            <a:avLst/>
          </a:prstGeom>
          <a:noFill/>
          <a:ln>
            <a:noFill/>
          </a:ln>
        </p:spPr>
        <p:txBody>
          <a:bodyPr wrap="square" rtlCol="0">
            <a:spAutoFit/>
          </a:bodyPr>
          <a:lstStyle/>
          <a:p>
            <a:pPr algn="ctr"/>
            <a:r>
              <a:rPr lang="tr-TR" sz="1400" b="1" dirty="0">
                <a:solidFill>
                  <a:schemeClr val="bg1"/>
                </a:solidFill>
              </a:rPr>
              <a:t>Hizmet Kalitesi</a:t>
            </a:r>
          </a:p>
        </p:txBody>
      </p:sp>
      <p:sp>
        <p:nvSpPr>
          <p:cNvPr id="46" name="Metin kutusu 45">
            <a:extLst>
              <a:ext uri="{FF2B5EF4-FFF2-40B4-BE49-F238E27FC236}">
                <a16:creationId xmlns:a16="http://schemas.microsoft.com/office/drawing/2014/main" id="{C8FD8C65-F72B-477F-92CF-225DBC972CD2}"/>
              </a:ext>
            </a:extLst>
          </p:cNvPr>
          <p:cNvSpPr txBox="1"/>
          <p:nvPr/>
        </p:nvSpPr>
        <p:spPr>
          <a:xfrm>
            <a:off x="9482400" y="4468905"/>
            <a:ext cx="1617303" cy="307777"/>
          </a:xfrm>
          <a:prstGeom prst="rect">
            <a:avLst/>
          </a:prstGeom>
          <a:noFill/>
          <a:ln>
            <a:noFill/>
          </a:ln>
        </p:spPr>
        <p:txBody>
          <a:bodyPr wrap="square" rtlCol="0">
            <a:spAutoFit/>
          </a:bodyPr>
          <a:lstStyle/>
          <a:p>
            <a:r>
              <a:rPr lang="tr-TR" sz="1400" b="1" dirty="0">
                <a:solidFill>
                  <a:schemeClr val="bg1"/>
                </a:solidFill>
              </a:rPr>
              <a:t>Personel Yeterliliği</a:t>
            </a:r>
          </a:p>
        </p:txBody>
      </p:sp>
      <p:sp>
        <p:nvSpPr>
          <p:cNvPr id="47" name="Metin kutusu 46">
            <a:extLst>
              <a:ext uri="{FF2B5EF4-FFF2-40B4-BE49-F238E27FC236}">
                <a16:creationId xmlns:a16="http://schemas.microsoft.com/office/drawing/2014/main" id="{C7E76D43-511D-4A1B-98B5-D10159AC493B}"/>
              </a:ext>
            </a:extLst>
          </p:cNvPr>
          <p:cNvSpPr txBox="1"/>
          <p:nvPr/>
        </p:nvSpPr>
        <p:spPr>
          <a:xfrm>
            <a:off x="9479294" y="5800071"/>
            <a:ext cx="1617303" cy="307777"/>
          </a:xfrm>
          <a:prstGeom prst="rect">
            <a:avLst/>
          </a:prstGeom>
          <a:noFill/>
          <a:ln>
            <a:noFill/>
          </a:ln>
        </p:spPr>
        <p:txBody>
          <a:bodyPr wrap="square" rtlCol="0">
            <a:spAutoFit/>
          </a:bodyPr>
          <a:lstStyle/>
          <a:p>
            <a:pPr algn="ctr"/>
            <a:r>
              <a:rPr lang="tr-TR" sz="1400" b="1" dirty="0">
                <a:solidFill>
                  <a:schemeClr val="bg1"/>
                </a:solidFill>
              </a:rPr>
              <a:t>Bütçe Hazırlama</a:t>
            </a:r>
          </a:p>
        </p:txBody>
      </p:sp>
      <p:cxnSp>
        <p:nvCxnSpPr>
          <p:cNvPr id="5" name="Bağlayıcı: Dirsek 4">
            <a:extLst>
              <a:ext uri="{FF2B5EF4-FFF2-40B4-BE49-F238E27FC236}">
                <a16:creationId xmlns:a16="http://schemas.microsoft.com/office/drawing/2014/main" id="{CC28590D-CC77-4B80-964D-454EA7D0F1B5}"/>
              </a:ext>
            </a:extLst>
          </p:cNvPr>
          <p:cNvCxnSpPr>
            <a:cxnSpLocks/>
            <a:stCxn id="20" idx="6"/>
            <a:endCxn id="3" idx="3"/>
          </p:cNvCxnSpPr>
          <p:nvPr/>
        </p:nvCxnSpPr>
        <p:spPr>
          <a:xfrm>
            <a:off x="5893357" y="3409268"/>
            <a:ext cx="8568" cy="2565808"/>
          </a:xfrm>
          <a:prstGeom prst="bentConnector3">
            <a:avLst>
              <a:gd name="adj1" fmla="val 2768067"/>
            </a:avLst>
          </a:prstGeom>
          <a:ln>
            <a:solidFill>
              <a:schemeClr val="accent6">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 name="Düz Bağlayıcı 17">
            <a:extLst>
              <a:ext uri="{FF2B5EF4-FFF2-40B4-BE49-F238E27FC236}">
                <a16:creationId xmlns:a16="http://schemas.microsoft.com/office/drawing/2014/main" id="{D867735A-275B-4D7C-9C30-607D3C0E7865}"/>
              </a:ext>
            </a:extLst>
          </p:cNvPr>
          <p:cNvCxnSpPr>
            <a:cxnSpLocks/>
          </p:cNvCxnSpPr>
          <p:nvPr/>
        </p:nvCxnSpPr>
        <p:spPr>
          <a:xfrm flipV="1">
            <a:off x="6123519" y="2086816"/>
            <a:ext cx="0" cy="1322453"/>
          </a:xfrm>
          <a:prstGeom prst="line">
            <a:avLst/>
          </a:prstGeom>
          <a:ln>
            <a:solidFill>
              <a:schemeClr val="accent6">
                <a:lumMod val="50000"/>
              </a:schemeClr>
            </a:solidFill>
          </a:ln>
        </p:spPr>
        <p:style>
          <a:lnRef idx="1">
            <a:schemeClr val="dk1"/>
          </a:lnRef>
          <a:fillRef idx="0">
            <a:schemeClr val="dk1"/>
          </a:fillRef>
          <a:effectRef idx="0">
            <a:schemeClr val="dk1"/>
          </a:effectRef>
          <a:fontRef idx="minor">
            <a:schemeClr val="tx1"/>
          </a:fontRef>
        </p:style>
      </p:cxnSp>
      <p:cxnSp>
        <p:nvCxnSpPr>
          <p:cNvPr id="53" name="Düz Ok Bağlayıcısı 52">
            <a:extLst>
              <a:ext uri="{FF2B5EF4-FFF2-40B4-BE49-F238E27FC236}">
                <a16:creationId xmlns:a16="http://schemas.microsoft.com/office/drawing/2014/main" id="{17075DB9-441A-435D-97CF-A4FE4AF62676}"/>
              </a:ext>
            </a:extLst>
          </p:cNvPr>
          <p:cNvCxnSpPr>
            <a:endCxn id="21" idx="6"/>
          </p:cNvCxnSpPr>
          <p:nvPr/>
        </p:nvCxnSpPr>
        <p:spPr>
          <a:xfrm flipH="1">
            <a:off x="5912017" y="2086816"/>
            <a:ext cx="211502" cy="0"/>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4" name="Bağlayıcı: Dirsek 53">
            <a:extLst>
              <a:ext uri="{FF2B5EF4-FFF2-40B4-BE49-F238E27FC236}">
                <a16:creationId xmlns:a16="http://schemas.microsoft.com/office/drawing/2014/main" id="{212789FA-4C90-49E2-BFB5-A6C838A09AE8}"/>
              </a:ext>
            </a:extLst>
          </p:cNvPr>
          <p:cNvCxnSpPr>
            <a:cxnSpLocks/>
          </p:cNvCxnSpPr>
          <p:nvPr/>
        </p:nvCxnSpPr>
        <p:spPr>
          <a:xfrm>
            <a:off x="11199249" y="3308963"/>
            <a:ext cx="8568" cy="2565808"/>
          </a:xfrm>
          <a:prstGeom prst="bentConnector3">
            <a:avLst>
              <a:gd name="adj1" fmla="val 2768067"/>
            </a:avLst>
          </a:prstGeom>
          <a:ln>
            <a:solidFill>
              <a:schemeClr val="accent2">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5" name="Düz Bağlayıcı 54">
            <a:extLst>
              <a:ext uri="{FF2B5EF4-FFF2-40B4-BE49-F238E27FC236}">
                <a16:creationId xmlns:a16="http://schemas.microsoft.com/office/drawing/2014/main" id="{25F09B5D-5863-43FE-98E7-444482473A10}"/>
              </a:ext>
            </a:extLst>
          </p:cNvPr>
          <p:cNvCxnSpPr>
            <a:cxnSpLocks/>
          </p:cNvCxnSpPr>
          <p:nvPr/>
        </p:nvCxnSpPr>
        <p:spPr>
          <a:xfrm flipV="1">
            <a:off x="11429411" y="1986511"/>
            <a:ext cx="0" cy="1322453"/>
          </a:xfrm>
          <a:prstGeom prst="line">
            <a:avLst/>
          </a:prstGeom>
          <a:ln>
            <a:solidFill>
              <a:schemeClr val="accent2">
                <a:lumMod val="50000"/>
              </a:schemeClr>
            </a:solidFill>
          </a:ln>
        </p:spPr>
        <p:style>
          <a:lnRef idx="1">
            <a:schemeClr val="dk1"/>
          </a:lnRef>
          <a:fillRef idx="0">
            <a:schemeClr val="dk1"/>
          </a:fillRef>
          <a:effectRef idx="0">
            <a:schemeClr val="dk1"/>
          </a:effectRef>
          <a:fontRef idx="minor">
            <a:schemeClr val="tx1"/>
          </a:fontRef>
        </p:style>
      </p:cxnSp>
      <p:cxnSp>
        <p:nvCxnSpPr>
          <p:cNvPr id="56" name="Düz Ok Bağlayıcısı 55">
            <a:extLst>
              <a:ext uri="{FF2B5EF4-FFF2-40B4-BE49-F238E27FC236}">
                <a16:creationId xmlns:a16="http://schemas.microsoft.com/office/drawing/2014/main" id="{5F550C29-102B-481F-80B4-5E0F5762FAB5}"/>
              </a:ext>
            </a:extLst>
          </p:cNvPr>
          <p:cNvCxnSpPr/>
          <p:nvPr/>
        </p:nvCxnSpPr>
        <p:spPr>
          <a:xfrm flipH="1">
            <a:off x="11217909" y="1986511"/>
            <a:ext cx="211502" cy="0"/>
          </a:xfrm>
          <a:prstGeom prst="straightConnector1">
            <a:avLst/>
          </a:prstGeom>
          <a:ln>
            <a:noFill/>
            <a:tailEnd type="triangle"/>
          </a:ln>
        </p:spPr>
        <p:style>
          <a:lnRef idx="1">
            <a:schemeClr val="accent1"/>
          </a:lnRef>
          <a:fillRef idx="0">
            <a:schemeClr val="accent1"/>
          </a:fillRef>
          <a:effectRef idx="0">
            <a:schemeClr val="accent1"/>
          </a:effectRef>
          <a:fontRef idx="minor">
            <a:schemeClr val="tx1"/>
          </a:fontRef>
        </p:style>
      </p:cxnSp>
      <p:sp>
        <p:nvSpPr>
          <p:cNvPr id="4" name="Dikdörtgen: Köşeleri Yuvarlatılmış 3">
            <a:extLst>
              <a:ext uri="{FF2B5EF4-FFF2-40B4-BE49-F238E27FC236}">
                <a16:creationId xmlns:a16="http://schemas.microsoft.com/office/drawing/2014/main" id="{10764866-D2EF-3729-168A-219BE283B451}"/>
              </a:ext>
            </a:extLst>
          </p:cNvPr>
          <p:cNvSpPr/>
          <p:nvPr/>
        </p:nvSpPr>
        <p:spPr>
          <a:xfrm>
            <a:off x="2888194" y="768659"/>
            <a:ext cx="2502012" cy="514392"/>
          </a:xfrm>
          <a:prstGeom prst="round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Misyon</a:t>
            </a:r>
          </a:p>
        </p:txBody>
      </p:sp>
      <p:sp>
        <p:nvSpPr>
          <p:cNvPr id="6" name="Yukarı Ok 28">
            <a:extLst>
              <a:ext uri="{FF2B5EF4-FFF2-40B4-BE49-F238E27FC236}">
                <a16:creationId xmlns:a16="http://schemas.microsoft.com/office/drawing/2014/main" id="{FBCE6B83-67FC-7D22-FD62-77709B5D47AF}"/>
              </a:ext>
            </a:extLst>
          </p:cNvPr>
          <p:cNvSpPr/>
          <p:nvPr/>
        </p:nvSpPr>
        <p:spPr>
          <a:xfrm>
            <a:off x="3083460" y="1297412"/>
            <a:ext cx="309998" cy="305098"/>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9" name="Yukarı Ok 28">
            <a:extLst>
              <a:ext uri="{FF2B5EF4-FFF2-40B4-BE49-F238E27FC236}">
                <a16:creationId xmlns:a16="http://schemas.microsoft.com/office/drawing/2014/main" id="{3A0AE052-D08B-A7A3-8D4C-F72B405D6D27}"/>
              </a:ext>
            </a:extLst>
          </p:cNvPr>
          <p:cNvSpPr/>
          <p:nvPr/>
        </p:nvSpPr>
        <p:spPr>
          <a:xfrm>
            <a:off x="4759860" y="1316462"/>
            <a:ext cx="309998" cy="305098"/>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cxnSp>
        <p:nvCxnSpPr>
          <p:cNvPr id="16" name="Düz Ok Bağlayıcısı 15">
            <a:extLst>
              <a:ext uri="{FF2B5EF4-FFF2-40B4-BE49-F238E27FC236}">
                <a16:creationId xmlns:a16="http://schemas.microsoft.com/office/drawing/2014/main" id="{6CD17D64-2367-AC66-EEF5-713F4714C920}"/>
              </a:ext>
            </a:extLst>
          </p:cNvPr>
          <p:cNvCxnSpPr/>
          <p:nvPr/>
        </p:nvCxnSpPr>
        <p:spPr>
          <a:xfrm flipH="1">
            <a:off x="11218681" y="1972516"/>
            <a:ext cx="211502" cy="0"/>
          </a:xfrm>
          <a:prstGeom prst="straightConnector1">
            <a:avLst/>
          </a:prstGeom>
          <a:ln>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7" name="Dikdörtgen: Köşeleri Yuvarlatılmış 16">
            <a:extLst>
              <a:ext uri="{FF2B5EF4-FFF2-40B4-BE49-F238E27FC236}">
                <a16:creationId xmlns:a16="http://schemas.microsoft.com/office/drawing/2014/main" id="{80AC7BFB-92C1-F822-661C-083A075405F3}"/>
              </a:ext>
            </a:extLst>
          </p:cNvPr>
          <p:cNvSpPr/>
          <p:nvPr/>
        </p:nvSpPr>
        <p:spPr>
          <a:xfrm>
            <a:off x="8061508" y="692459"/>
            <a:ext cx="2502012" cy="514392"/>
          </a:xfrm>
          <a:prstGeom prst="round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Misyon</a:t>
            </a:r>
          </a:p>
        </p:txBody>
      </p:sp>
      <p:sp>
        <p:nvSpPr>
          <p:cNvPr id="40" name="Yukarı Ok 28">
            <a:extLst>
              <a:ext uri="{FF2B5EF4-FFF2-40B4-BE49-F238E27FC236}">
                <a16:creationId xmlns:a16="http://schemas.microsoft.com/office/drawing/2014/main" id="{0B5DE7BF-F125-E06F-EAD6-FC629AC10676}"/>
              </a:ext>
            </a:extLst>
          </p:cNvPr>
          <p:cNvSpPr/>
          <p:nvPr/>
        </p:nvSpPr>
        <p:spPr>
          <a:xfrm>
            <a:off x="8256774" y="1221212"/>
            <a:ext cx="309998" cy="305098"/>
          </a:xfrm>
          <a:prstGeom prst="up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48" name="Yukarı Ok 28">
            <a:extLst>
              <a:ext uri="{FF2B5EF4-FFF2-40B4-BE49-F238E27FC236}">
                <a16:creationId xmlns:a16="http://schemas.microsoft.com/office/drawing/2014/main" id="{5CA6F5E8-AE2F-DD91-5923-AE160E8E4F97}"/>
              </a:ext>
            </a:extLst>
          </p:cNvPr>
          <p:cNvSpPr/>
          <p:nvPr/>
        </p:nvSpPr>
        <p:spPr>
          <a:xfrm>
            <a:off x="9933174" y="1240262"/>
            <a:ext cx="309998" cy="305098"/>
          </a:xfrm>
          <a:prstGeom prst="up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p>
        </p:txBody>
      </p:sp>
      <p:sp>
        <p:nvSpPr>
          <p:cNvPr id="49" name="Metin kutusu 48">
            <a:extLst>
              <a:ext uri="{FF2B5EF4-FFF2-40B4-BE49-F238E27FC236}">
                <a16:creationId xmlns:a16="http://schemas.microsoft.com/office/drawing/2014/main" id="{69E0EDF1-2279-F124-DDA6-6835C95F5D44}"/>
              </a:ext>
            </a:extLst>
          </p:cNvPr>
          <p:cNvSpPr txBox="1"/>
          <p:nvPr/>
        </p:nvSpPr>
        <p:spPr>
          <a:xfrm rot="16200000">
            <a:off x="5265092" y="3594807"/>
            <a:ext cx="2324100" cy="369332"/>
          </a:xfrm>
          <a:prstGeom prst="rect">
            <a:avLst/>
          </a:prstGeom>
          <a:noFill/>
          <a:ln>
            <a:noFill/>
          </a:ln>
        </p:spPr>
        <p:txBody>
          <a:bodyPr wrap="square" rtlCol="0">
            <a:spAutoFit/>
          </a:bodyPr>
          <a:lstStyle/>
          <a:p>
            <a:r>
              <a:rPr lang="tr-TR" dirty="0">
                <a:solidFill>
                  <a:schemeClr val="accent6">
                    <a:lumMod val="50000"/>
                  </a:schemeClr>
                </a:solidFill>
              </a:rPr>
              <a:t>Hedefler ve amaçlar</a:t>
            </a:r>
          </a:p>
        </p:txBody>
      </p:sp>
      <p:sp>
        <p:nvSpPr>
          <p:cNvPr id="50" name="Metin kutusu 49">
            <a:extLst>
              <a:ext uri="{FF2B5EF4-FFF2-40B4-BE49-F238E27FC236}">
                <a16:creationId xmlns:a16="http://schemas.microsoft.com/office/drawing/2014/main" id="{C993F770-5FC8-0F76-BBC6-A098E2A2316A}"/>
              </a:ext>
            </a:extLst>
          </p:cNvPr>
          <p:cNvSpPr txBox="1"/>
          <p:nvPr/>
        </p:nvSpPr>
        <p:spPr>
          <a:xfrm rot="16200000">
            <a:off x="10633066" y="3523466"/>
            <a:ext cx="2324100" cy="369332"/>
          </a:xfrm>
          <a:prstGeom prst="rect">
            <a:avLst/>
          </a:prstGeom>
          <a:noFill/>
          <a:ln>
            <a:noFill/>
          </a:ln>
        </p:spPr>
        <p:txBody>
          <a:bodyPr wrap="square" rtlCol="0">
            <a:spAutoFit/>
          </a:bodyPr>
          <a:lstStyle/>
          <a:p>
            <a:r>
              <a:rPr lang="tr-TR" dirty="0">
                <a:solidFill>
                  <a:schemeClr val="accent2">
                    <a:lumMod val="50000"/>
                  </a:schemeClr>
                </a:solidFill>
              </a:rPr>
              <a:t>Hedefler ve amaçlar</a:t>
            </a:r>
          </a:p>
        </p:txBody>
      </p:sp>
      <p:sp>
        <p:nvSpPr>
          <p:cNvPr id="51" name="Rectangle: Rounded Corners 5">
            <a:extLst>
              <a:ext uri="{FF2B5EF4-FFF2-40B4-BE49-F238E27FC236}">
                <a16:creationId xmlns:a16="http://schemas.microsoft.com/office/drawing/2014/main" id="{C2F2DC51-993B-E713-E53D-5780CB851189}"/>
              </a:ext>
            </a:extLst>
          </p:cNvPr>
          <p:cNvSpPr/>
          <p:nvPr/>
        </p:nvSpPr>
        <p:spPr>
          <a:xfrm rot="16200000">
            <a:off x="-1463572" y="1898108"/>
            <a:ext cx="422744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kurumsal karne boyutları</a:t>
            </a:r>
            <a:endParaRPr lang="en-US" sz="2000" b="1" dirty="0">
              <a:solidFill>
                <a:schemeClr val="bg1"/>
              </a:solidFill>
              <a:latin typeface="+mj-lt"/>
            </a:endParaRPr>
          </a:p>
        </p:txBody>
      </p:sp>
      <p:sp>
        <p:nvSpPr>
          <p:cNvPr id="52" name="Oval 51">
            <a:extLst>
              <a:ext uri="{FF2B5EF4-FFF2-40B4-BE49-F238E27FC236}">
                <a16:creationId xmlns:a16="http://schemas.microsoft.com/office/drawing/2014/main" id="{7AE2D3A6-1491-7F80-842B-31DF103EC3CB}"/>
              </a:ext>
            </a:extLst>
          </p:cNvPr>
          <p:cNvSpPr/>
          <p:nvPr/>
        </p:nvSpPr>
        <p:spPr>
          <a:xfrm rot="16200000">
            <a:off x="262799" y="3577650"/>
            <a:ext cx="774698"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237930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723113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kurumsal karne boyutları: finansal boyut</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7583556" y="747711"/>
            <a:ext cx="4608444"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415234149"/>
              </p:ext>
            </p:extLst>
          </p:nvPr>
        </p:nvGraphicFramePr>
        <p:xfrm>
          <a:off x="5595730" y="2449818"/>
          <a:ext cx="5208104" cy="1657668"/>
        </p:xfrm>
        <a:graphic>
          <a:graphicData uri="http://schemas.openxmlformats.org/drawingml/2006/table">
            <a:tbl>
              <a:tblPr firstRow="1" bandRow="1">
                <a:tableStyleId>{5C22544A-7EE6-4342-B048-85BDC9FD1C3A}</a:tableStyleId>
              </a:tblPr>
              <a:tblGrid>
                <a:gridCol w="1689653">
                  <a:extLst>
                    <a:ext uri="{9D8B030D-6E8A-4147-A177-3AD203B41FA5}">
                      <a16:colId xmlns:a16="http://schemas.microsoft.com/office/drawing/2014/main" val="2605278236"/>
                    </a:ext>
                  </a:extLst>
                </a:gridCol>
                <a:gridCol w="3518451">
                  <a:extLst>
                    <a:ext uri="{9D8B030D-6E8A-4147-A177-3AD203B41FA5}">
                      <a16:colId xmlns:a16="http://schemas.microsoft.com/office/drawing/2014/main" val="4287252703"/>
                    </a:ext>
                  </a:extLst>
                </a:gridCol>
              </a:tblGrid>
              <a:tr h="451267">
                <a:tc>
                  <a:txBody>
                    <a:bodyPr/>
                    <a:lstStyle/>
                    <a:p>
                      <a:pPr marL="0" indent="0" algn="ctr">
                        <a:lnSpc>
                          <a:spcPct val="107000"/>
                        </a:lnSpc>
                        <a:spcAft>
                          <a:spcPts val="800"/>
                        </a:spcAft>
                        <a:buFont typeface="Wingdings" panose="05000000000000000000" pitchFamily="2" charset="2"/>
                        <a:buNone/>
                      </a:pPr>
                      <a:r>
                        <a:rPr lang="tr-TR" sz="1800" b="1" dirty="0">
                          <a:solidFill>
                            <a:schemeClr val="tx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İçerik</a:t>
                      </a:r>
                    </a:p>
                  </a:txBody>
                  <a:tcPr marL="68580" marR="68580" marT="0" marB="0">
                    <a:lnL w="57150" cap="flat" cmpd="sng" algn="ctr">
                      <a:noFill/>
                      <a:prstDash val="solid"/>
                      <a:round/>
                      <a:headEnd type="none" w="med" len="med"/>
                      <a:tailEnd type="none" w="med" len="med"/>
                    </a:lnL>
                    <a:lnR w="57150" cap="flat" cmpd="sng" algn="ctr">
                      <a:solidFill>
                        <a:schemeClr val="tx2">
                          <a:lumMod val="75000"/>
                        </a:schemeClr>
                      </a:solidFill>
                      <a:prstDash val="solid"/>
                      <a:round/>
                      <a:headEnd type="none" w="med" len="med"/>
                      <a:tailEnd type="none" w="med" len="med"/>
                    </a:lnR>
                    <a:lnT w="57150" cap="flat" cmpd="sng" algn="ctr">
                      <a:noFill/>
                      <a:prstDash val="solid"/>
                      <a:round/>
                      <a:headEnd type="none" w="med" len="med"/>
                      <a:tailEnd type="none" w="med" len="med"/>
                    </a:lnT>
                    <a:lnB w="38100" cmpd="sng">
                      <a:noFill/>
                    </a:lnB>
                    <a:solidFill>
                      <a:schemeClr val="bg1"/>
                    </a:solidFill>
                  </a:tcPr>
                </a:tc>
                <a:tc>
                  <a:txBody>
                    <a:bodyPr/>
                    <a:lstStyle/>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Hissedarlarımıza nasıl görünmeliyiz? (özel)</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Kaynaklarımızı ne derece doğru kullanıyoruz? (kamu)</a:t>
                      </a:r>
                    </a:p>
                    <a:p>
                      <a:pPr marL="285750" indent="-285750">
                        <a:lnSpc>
                          <a:spcPct val="107000"/>
                        </a:lnSpc>
                        <a:spcAft>
                          <a:spcPts val="800"/>
                        </a:spcAft>
                        <a:buFont typeface="Wingdings" panose="05000000000000000000" pitchFamily="2" charset="2"/>
                        <a:buChar char="q"/>
                      </a:pPr>
                      <a:endPar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57150" cap="flat" cmpd="sng" algn="ctr">
                      <a:solidFill>
                        <a:schemeClr val="tx2">
                          <a:lumMod val="75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graphicFrame>
        <p:nvGraphicFramePr>
          <p:cNvPr id="10" name="Tablo 7">
            <a:extLst>
              <a:ext uri="{FF2B5EF4-FFF2-40B4-BE49-F238E27FC236}">
                <a16:creationId xmlns:a16="http://schemas.microsoft.com/office/drawing/2014/main" id="{3649FFCD-F299-E9C4-256C-0C66DC31C2A2}"/>
              </a:ext>
            </a:extLst>
          </p:cNvPr>
          <p:cNvGraphicFramePr>
            <a:graphicFrameLocks noGrp="1"/>
          </p:cNvGraphicFramePr>
          <p:nvPr>
            <p:extLst>
              <p:ext uri="{D42A27DB-BD31-4B8C-83A1-F6EECF244321}">
                <p14:modId xmlns:p14="http://schemas.microsoft.com/office/powerpoint/2010/main" val="2869415890"/>
              </p:ext>
            </p:extLst>
          </p:nvPr>
        </p:nvGraphicFramePr>
        <p:xfrm>
          <a:off x="5270014" y="4307243"/>
          <a:ext cx="5623273" cy="2052765"/>
        </p:xfrm>
        <a:graphic>
          <a:graphicData uri="http://schemas.openxmlformats.org/drawingml/2006/table">
            <a:tbl>
              <a:tblPr firstRow="1" bandRow="1">
                <a:tableStyleId>{5C22544A-7EE6-4342-B048-85BDC9FD1C3A}</a:tableStyleId>
              </a:tblPr>
              <a:tblGrid>
                <a:gridCol w="2022174">
                  <a:extLst>
                    <a:ext uri="{9D8B030D-6E8A-4147-A177-3AD203B41FA5}">
                      <a16:colId xmlns:a16="http://schemas.microsoft.com/office/drawing/2014/main" val="2605278236"/>
                    </a:ext>
                  </a:extLst>
                </a:gridCol>
                <a:gridCol w="3601099">
                  <a:extLst>
                    <a:ext uri="{9D8B030D-6E8A-4147-A177-3AD203B41FA5}">
                      <a16:colId xmlns:a16="http://schemas.microsoft.com/office/drawing/2014/main" val="2297800038"/>
                    </a:ext>
                  </a:extLst>
                </a:gridCol>
              </a:tblGrid>
              <a:tr h="451267">
                <a:tc>
                  <a:txBody>
                    <a:bodyPr/>
                    <a:lstStyle/>
                    <a:p>
                      <a:pPr marL="0" indent="0" algn="ctr">
                        <a:lnSpc>
                          <a:spcPct val="107000"/>
                        </a:lnSpc>
                        <a:spcAft>
                          <a:spcPts val="800"/>
                        </a:spcAft>
                        <a:buFont typeface="Wingdings" panose="05000000000000000000" pitchFamily="2" charset="2"/>
                        <a:buNone/>
                      </a:pPr>
                      <a:r>
                        <a:rPr lang="tr-TR" sz="1800" b="1"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Amaç örnekleri</a:t>
                      </a:r>
                    </a:p>
                  </a:txBody>
                  <a:tcPr marL="68580" marR="68580" marT="0" marB="0">
                    <a:lnL w="57150" cap="flat" cmpd="sng" algn="ctr">
                      <a:noFill/>
                      <a:prstDash val="solid"/>
                      <a:round/>
                      <a:headEnd type="none" w="med" len="med"/>
                      <a:tailEnd type="none" w="med" len="med"/>
                    </a:lnL>
                    <a:lnR w="57150" cap="flat" cmpd="sng" algn="ctr">
                      <a:solidFill>
                        <a:schemeClr val="accent6">
                          <a:lumMod val="50000"/>
                        </a:schemeClr>
                      </a:solidFill>
                      <a:prstDash val="solid"/>
                      <a:round/>
                      <a:headEnd type="none" w="med" len="med"/>
                      <a:tailEnd type="none" w="med" len="med"/>
                    </a:lnR>
                    <a:lnT w="57150" cap="flat" cmpd="sng" algn="ctr">
                      <a:noFill/>
                      <a:prstDash val="solid"/>
                      <a:round/>
                      <a:headEnd type="none" w="med" len="med"/>
                      <a:tailEnd type="none" w="med" len="med"/>
                    </a:lnT>
                    <a:lnB w="38100" cmpd="sng">
                      <a:noFill/>
                    </a:lnB>
                    <a:solidFill>
                      <a:schemeClr val="bg1"/>
                    </a:solidFill>
                  </a:tcPr>
                </a:tc>
                <a:tc>
                  <a:txBody>
                    <a:bodyPr/>
                    <a:lstStyle/>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Kar marjını % 12’ye yükseltmek</a:t>
                      </a:r>
                    </a:p>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Pazar payını % 5 artırmak</a:t>
                      </a:r>
                    </a:p>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Hizmet maliyetlerini enflasyon seviyesinde tutmak</a:t>
                      </a:r>
                    </a:p>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Yatak işgal oranını % 82’ye yükseltmek</a:t>
                      </a:r>
                    </a:p>
                  </a:txBody>
                  <a:tcPr marL="68580" marR="68580" marT="0" marB="0">
                    <a:lnL w="57150" cap="flat" cmpd="sng" algn="ctr">
                      <a:solidFill>
                        <a:schemeClr val="accent6">
                          <a:lumMod val="50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15680328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723113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kurumsal karne boyutları: hasta boyutu</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7583556" y="747711"/>
            <a:ext cx="4608444"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10" name="Tablo 7">
            <a:extLst>
              <a:ext uri="{FF2B5EF4-FFF2-40B4-BE49-F238E27FC236}">
                <a16:creationId xmlns:a16="http://schemas.microsoft.com/office/drawing/2014/main" id="{3649FFCD-F299-E9C4-256C-0C66DC31C2A2}"/>
              </a:ext>
            </a:extLst>
          </p:cNvPr>
          <p:cNvGraphicFramePr>
            <a:graphicFrameLocks noGrp="1"/>
          </p:cNvGraphicFramePr>
          <p:nvPr>
            <p:extLst>
              <p:ext uri="{D42A27DB-BD31-4B8C-83A1-F6EECF244321}">
                <p14:modId xmlns:p14="http://schemas.microsoft.com/office/powerpoint/2010/main" val="4111565652"/>
              </p:ext>
            </p:extLst>
          </p:nvPr>
        </p:nvGraphicFramePr>
        <p:xfrm>
          <a:off x="4295979" y="4348098"/>
          <a:ext cx="6945178" cy="1951165"/>
        </p:xfrm>
        <a:graphic>
          <a:graphicData uri="http://schemas.openxmlformats.org/drawingml/2006/table">
            <a:tbl>
              <a:tblPr firstRow="1" bandRow="1">
                <a:tableStyleId>{5C22544A-7EE6-4342-B048-85BDC9FD1C3A}</a:tableStyleId>
              </a:tblPr>
              <a:tblGrid>
                <a:gridCol w="2497542">
                  <a:extLst>
                    <a:ext uri="{9D8B030D-6E8A-4147-A177-3AD203B41FA5}">
                      <a16:colId xmlns:a16="http://schemas.microsoft.com/office/drawing/2014/main" val="2605278236"/>
                    </a:ext>
                  </a:extLst>
                </a:gridCol>
                <a:gridCol w="4447636">
                  <a:extLst>
                    <a:ext uri="{9D8B030D-6E8A-4147-A177-3AD203B41FA5}">
                      <a16:colId xmlns:a16="http://schemas.microsoft.com/office/drawing/2014/main" val="2297800038"/>
                    </a:ext>
                  </a:extLst>
                </a:gridCol>
              </a:tblGrid>
              <a:tr h="451267">
                <a:tc>
                  <a:txBody>
                    <a:bodyPr/>
                    <a:lstStyle/>
                    <a:p>
                      <a:pPr marL="0" indent="0" algn="r">
                        <a:lnSpc>
                          <a:spcPct val="107000"/>
                        </a:lnSpc>
                        <a:spcAft>
                          <a:spcPts val="800"/>
                        </a:spcAft>
                        <a:buFont typeface="Wingdings" panose="05000000000000000000" pitchFamily="2" charset="2"/>
                        <a:buNone/>
                      </a:pPr>
                      <a:r>
                        <a:rPr lang="tr-TR" sz="1800" b="1"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Amaç örnekleri</a:t>
                      </a:r>
                    </a:p>
                  </a:txBody>
                  <a:tcPr marL="68580" marR="68580" marT="0" marB="0">
                    <a:lnL w="57150" cap="flat" cmpd="sng" algn="ctr">
                      <a:noFill/>
                      <a:prstDash val="solid"/>
                      <a:round/>
                      <a:headEnd type="none" w="med" len="med"/>
                      <a:tailEnd type="none" w="med" len="med"/>
                    </a:lnL>
                    <a:lnR w="57150" cap="flat" cmpd="sng" algn="ctr">
                      <a:solidFill>
                        <a:schemeClr val="accent6">
                          <a:lumMod val="50000"/>
                        </a:schemeClr>
                      </a:solidFill>
                      <a:prstDash val="solid"/>
                      <a:round/>
                      <a:headEnd type="none" w="med" len="med"/>
                      <a:tailEnd type="none" w="med" len="med"/>
                    </a:lnR>
                    <a:lnT w="57150" cap="flat" cmpd="sng" algn="ctr">
                      <a:noFill/>
                      <a:prstDash val="solid"/>
                      <a:round/>
                      <a:headEnd type="none" w="med" len="med"/>
                      <a:tailEnd type="none" w="med" len="med"/>
                    </a:lnT>
                    <a:lnB w="38100" cmpd="sng">
                      <a:noFill/>
                    </a:lnB>
                    <a:solidFill>
                      <a:schemeClr val="bg1"/>
                    </a:solidFill>
                  </a:tcPr>
                </a:tc>
                <a:tc>
                  <a:txBody>
                    <a:bodyPr/>
                    <a:lstStyle/>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Hasta memnuniyetini % 95’e çıkarmak, hasta sadakatini artırmak</a:t>
                      </a:r>
                    </a:p>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Hizmetlere erişimi kolaylaştırmak için acil servis kapasitesini % 20 büyütmek</a:t>
                      </a:r>
                    </a:p>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Aşı karşıtlığına karşı farkındalık yaratma programlarını uygulamaya başlamak</a:t>
                      </a:r>
                    </a:p>
                  </a:txBody>
                  <a:tcPr marL="68580" marR="68580" marT="0" marB="0">
                    <a:lnL w="57150" cap="flat" cmpd="sng" algn="ctr">
                      <a:solidFill>
                        <a:schemeClr val="accent6">
                          <a:lumMod val="50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graphicFrame>
        <p:nvGraphicFramePr>
          <p:cNvPr id="5" name="Tablo 7">
            <a:extLst>
              <a:ext uri="{FF2B5EF4-FFF2-40B4-BE49-F238E27FC236}">
                <a16:creationId xmlns:a16="http://schemas.microsoft.com/office/drawing/2014/main" id="{12DF392E-8A28-F4C5-E841-554DE43180F7}"/>
              </a:ext>
            </a:extLst>
          </p:cNvPr>
          <p:cNvGraphicFramePr>
            <a:graphicFrameLocks noGrp="1"/>
          </p:cNvGraphicFramePr>
          <p:nvPr>
            <p:extLst>
              <p:ext uri="{D42A27DB-BD31-4B8C-83A1-F6EECF244321}">
                <p14:modId xmlns:p14="http://schemas.microsoft.com/office/powerpoint/2010/main" val="508621565"/>
              </p:ext>
            </p:extLst>
          </p:nvPr>
        </p:nvGraphicFramePr>
        <p:xfrm>
          <a:off x="4542182" y="2110914"/>
          <a:ext cx="6520070" cy="1849565"/>
        </p:xfrm>
        <a:graphic>
          <a:graphicData uri="http://schemas.openxmlformats.org/drawingml/2006/table">
            <a:tbl>
              <a:tblPr firstRow="1" bandRow="1">
                <a:tableStyleId>{5C22544A-7EE6-4342-B048-85BDC9FD1C3A}</a:tableStyleId>
              </a:tblPr>
              <a:tblGrid>
                <a:gridCol w="2250186">
                  <a:extLst>
                    <a:ext uri="{9D8B030D-6E8A-4147-A177-3AD203B41FA5}">
                      <a16:colId xmlns:a16="http://schemas.microsoft.com/office/drawing/2014/main" val="2605278236"/>
                    </a:ext>
                  </a:extLst>
                </a:gridCol>
                <a:gridCol w="4269884">
                  <a:extLst>
                    <a:ext uri="{9D8B030D-6E8A-4147-A177-3AD203B41FA5}">
                      <a16:colId xmlns:a16="http://schemas.microsoft.com/office/drawing/2014/main" val="2297800038"/>
                    </a:ext>
                  </a:extLst>
                </a:gridCol>
              </a:tblGrid>
              <a:tr h="0">
                <a:tc>
                  <a:txBody>
                    <a:bodyPr/>
                    <a:lstStyle/>
                    <a:p>
                      <a:pPr marL="0" indent="0" algn="r">
                        <a:lnSpc>
                          <a:spcPct val="107000"/>
                        </a:lnSpc>
                        <a:spcAft>
                          <a:spcPts val="800"/>
                        </a:spcAft>
                        <a:buFont typeface="Wingdings" panose="05000000000000000000" pitchFamily="2" charset="2"/>
                        <a:buNone/>
                      </a:pPr>
                      <a:r>
                        <a:rPr lang="tr-TR" sz="1800" b="1" dirty="0">
                          <a:solidFill>
                            <a:schemeClr val="tx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İçerik   </a:t>
                      </a:r>
                    </a:p>
                  </a:txBody>
                  <a:tcPr marL="68580" marR="68580" marT="0" marB="0">
                    <a:lnL w="57150" cap="flat" cmpd="sng" algn="ctr">
                      <a:noFill/>
                      <a:prstDash val="solid"/>
                      <a:round/>
                      <a:headEnd type="none" w="med" len="med"/>
                      <a:tailEnd type="none" w="med" len="med"/>
                    </a:lnL>
                    <a:lnR w="57150" cap="flat" cmpd="sng" algn="ctr">
                      <a:solidFill>
                        <a:schemeClr val="tx2">
                          <a:lumMod val="75000"/>
                        </a:schemeClr>
                      </a:solidFill>
                      <a:prstDash val="solid"/>
                      <a:round/>
                      <a:headEnd type="none" w="med" len="med"/>
                      <a:tailEnd type="none" w="med" len="med"/>
                    </a:lnR>
                    <a:lnT w="57150" cap="flat" cmpd="sng" algn="ctr">
                      <a:noFill/>
                      <a:prstDash val="solid"/>
                      <a:round/>
                      <a:headEnd type="none" w="med" len="med"/>
                      <a:tailEnd type="none" w="med" len="med"/>
                    </a:lnT>
                    <a:lnB w="38100" cmpd="sng">
                      <a:noFill/>
                    </a:lnB>
                    <a:solidFill>
                      <a:schemeClr val="bg1"/>
                    </a:solidFill>
                  </a:tcPr>
                </a:tc>
                <a:tc>
                  <a:txBody>
                    <a:bodyPr/>
                    <a:lstStyle/>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Finansal boyutla ilgili hedeflere ulaşmak için hastalarımıza nasıl görünmeliyiz? (özel)</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Misyon ve vizyonumuzu gerçekleştirmek için hastalarımıza ve topluma nasıl görünmeliyiz?</a:t>
                      </a:r>
                    </a:p>
                  </a:txBody>
                  <a:tcPr marL="68580" marR="68580" marT="0" marB="0">
                    <a:lnL w="57150" cap="flat" cmpd="sng" algn="ctr">
                      <a:solidFill>
                        <a:schemeClr val="tx2">
                          <a:lumMod val="75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5399679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723113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kurumsal karne boyutları: içsel-kurumsal-süreçler boyutu</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7583556" y="747711"/>
            <a:ext cx="4608444"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10" name="Tablo 7">
            <a:extLst>
              <a:ext uri="{FF2B5EF4-FFF2-40B4-BE49-F238E27FC236}">
                <a16:creationId xmlns:a16="http://schemas.microsoft.com/office/drawing/2014/main" id="{3649FFCD-F299-E9C4-256C-0C66DC31C2A2}"/>
              </a:ext>
            </a:extLst>
          </p:cNvPr>
          <p:cNvGraphicFramePr>
            <a:graphicFrameLocks noGrp="1"/>
          </p:cNvGraphicFramePr>
          <p:nvPr>
            <p:extLst>
              <p:ext uri="{D42A27DB-BD31-4B8C-83A1-F6EECF244321}">
                <p14:modId xmlns:p14="http://schemas.microsoft.com/office/powerpoint/2010/main" val="629170179"/>
              </p:ext>
            </p:extLst>
          </p:nvPr>
        </p:nvGraphicFramePr>
        <p:xfrm>
          <a:off x="4157349" y="4337054"/>
          <a:ext cx="6358769" cy="2052765"/>
        </p:xfrm>
        <a:graphic>
          <a:graphicData uri="http://schemas.openxmlformats.org/drawingml/2006/table">
            <a:tbl>
              <a:tblPr firstRow="1" bandRow="1">
                <a:tableStyleId>{5C22544A-7EE6-4342-B048-85BDC9FD1C3A}</a:tableStyleId>
              </a:tblPr>
              <a:tblGrid>
                <a:gridCol w="2286664">
                  <a:extLst>
                    <a:ext uri="{9D8B030D-6E8A-4147-A177-3AD203B41FA5}">
                      <a16:colId xmlns:a16="http://schemas.microsoft.com/office/drawing/2014/main" val="2605278236"/>
                    </a:ext>
                  </a:extLst>
                </a:gridCol>
                <a:gridCol w="4072105">
                  <a:extLst>
                    <a:ext uri="{9D8B030D-6E8A-4147-A177-3AD203B41FA5}">
                      <a16:colId xmlns:a16="http://schemas.microsoft.com/office/drawing/2014/main" val="2297800038"/>
                    </a:ext>
                  </a:extLst>
                </a:gridCol>
              </a:tblGrid>
              <a:tr h="451267">
                <a:tc>
                  <a:txBody>
                    <a:bodyPr/>
                    <a:lstStyle/>
                    <a:p>
                      <a:pPr marL="0" indent="0" algn="ctr">
                        <a:lnSpc>
                          <a:spcPct val="107000"/>
                        </a:lnSpc>
                        <a:spcAft>
                          <a:spcPts val="800"/>
                        </a:spcAft>
                        <a:buFont typeface="Wingdings" panose="05000000000000000000" pitchFamily="2" charset="2"/>
                        <a:buNone/>
                      </a:pPr>
                      <a:r>
                        <a:rPr lang="tr-TR" sz="1800" b="1"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Amaç örnekleri</a:t>
                      </a:r>
                    </a:p>
                  </a:txBody>
                  <a:tcPr marL="68580" marR="68580" marT="0" marB="0">
                    <a:lnL w="57150" cap="flat" cmpd="sng" algn="ctr">
                      <a:noFill/>
                      <a:prstDash val="solid"/>
                      <a:round/>
                      <a:headEnd type="none" w="med" len="med"/>
                      <a:tailEnd type="none" w="med" len="med"/>
                    </a:lnL>
                    <a:lnR w="57150" cap="flat" cmpd="sng" algn="ctr">
                      <a:solidFill>
                        <a:schemeClr val="accent6">
                          <a:lumMod val="50000"/>
                        </a:schemeClr>
                      </a:solidFill>
                      <a:prstDash val="solid"/>
                      <a:round/>
                      <a:headEnd type="none" w="med" len="med"/>
                      <a:tailEnd type="none" w="med" len="med"/>
                    </a:lnR>
                    <a:lnT w="57150" cap="flat" cmpd="sng" algn="ctr">
                      <a:noFill/>
                      <a:prstDash val="solid"/>
                      <a:round/>
                      <a:headEnd type="none" w="med" len="med"/>
                      <a:tailEnd type="none" w="med" len="med"/>
                    </a:lnT>
                    <a:lnB w="38100" cmpd="sng">
                      <a:noFill/>
                    </a:lnB>
                    <a:solidFill>
                      <a:schemeClr val="bg1"/>
                    </a:solidFill>
                  </a:tcPr>
                </a:tc>
                <a:tc>
                  <a:txBody>
                    <a:bodyPr/>
                    <a:lstStyle/>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Anesteziye bağlı komplikasyonları 6 sigma seviyesine indirme</a:t>
                      </a:r>
                    </a:p>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Klinik rehber sayısını artırmak</a:t>
                      </a:r>
                    </a:p>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İş süreçlerini iyileştirmek</a:t>
                      </a:r>
                    </a:p>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Organ nakillerinde hasta ve greft sağkalım oranını  % 96’ya çıkarmak</a:t>
                      </a:r>
                    </a:p>
                  </a:txBody>
                  <a:tcPr marL="68580" marR="68580" marT="0" marB="0">
                    <a:lnL w="57150" cap="flat" cmpd="sng" algn="ctr">
                      <a:solidFill>
                        <a:schemeClr val="accent6">
                          <a:lumMod val="50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graphicFrame>
        <p:nvGraphicFramePr>
          <p:cNvPr id="5" name="Tablo 7">
            <a:extLst>
              <a:ext uri="{FF2B5EF4-FFF2-40B4-BE49-F238E27FC236}">
                <a16:creationId xmlns:a16="http://schemas.microsoft.com/office/drawing/2014/main" id="{12DF392E-8A28-F4C5-E841-554DE43180F7}"/>
              </a:ext>
            </a:extLst>
          </p:cNvPr>
          <p:cNvGraphicFramePr>
            <a:graphicFrameLocks noGrp="1"/>
          </p:cNvGraphicFramePr>
          <p:nvPr>
            <p:extLst>
              <p:ext uri="{D42A27DB-BD31-4B8C-83A1-F6EECF244321}">
                <p14:modId xmlns:p14="http://schemas.microsoft.com/office/powerpoint/2010/main" val="3653217486"/>
              </p:ext>
            </p:extLst>
          </p:nvPr>
        </p:nvGraphicFramePr>
        <p:xfrm>
          <a:off x="4542182" y="2110914"/>
          <a:ext cx="5529470" cy="1849565"/>
        </p:xfrm>
        <a:graphic>
          <a:graphicData uri="http://schemas.openxmlformats.org/drawingml/2006/table">
            <a:tbl>
              <a:tblPr firstRow="1" bandRow="1">
                <a:tableStyleId>{5C22544A-7EE6-4342-B048-85BDC9FD1C3A}</a:tableStyleId>
              </a:tblPr>
              <a:tblGrid>
                <a:gridCol w="1908313">
                  <a:extLst>
                    <a:ext uri="{9D8B030D-6E8A-4147-A177-3AD203B41FA5}">
                      <a16:colId xmlns:a16="http://schemas.microsoft.com/office/drawing/2014/main" val="2605278236"/>
                    </a:ext>
                  </a:extLst>
                </a:gridCol>
                <a:gridCol w="3621157">
                  <a:extLst>
                    <a:ext uri="{9D8B030D-6E8A-4147-A177-3AD203B41FA5}">
                      <a16:colId xmlns:a16="http://schemas.microsoft.com/office/drawing/2014/main" val="2297800038"/>
                    </a:ext>
                  </a:extLst>
                </a:gridCol>
              </a:tblGrid>
              <a:tr h="0">
                <a:tc>
                  <a:txBody>
                    <a:bodyPr/>
                    <a:lstStyle/>
                    <a:p>
                      <a:pPr marL="0" indent="0" algn="l">
                        <a:lnSpc>
                          <a:spcPct val="107000"/>
                        </a:lnSpc>
                        <a:spcAft>
                          <a:spcPts val="800"/>
                        </a:spcAft>
                        <a:buFont typeface="Wingdings" panose="05000000000000000000" pitchFamily="2" charset="2"/>
                        <a:buNone/>
                      </a:pPr>
                      <a:r>
                        <a:rPr lang="tr-TR" sz="1800" b="1" dirty="0">
                          <a:solidFill>
                            <a:schemeClr val="tx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İçerik   </a:t>
                      </a:r>
                    </a:p>
                  </a:txBody>
                  <a:tcPr marL="68580" marR="68580" marT="0" marB="0">
                    <a:lnL w="57150" cap="flat" cmpd="sng" algn="ctr">
                      <a:noFill/>
                      <a:prstDash val="solid"/>
                      <a:round/>
                      <a:headEnd type="none" w="med" len="med"/>
                      <a:tailEnd type="none" w="med" len="med"/>
                    </a:lnL>
                    <a:lnR w="57150" cap="flat" cmpd="sng" algn="ctr">
                      <a:solidFill>
                        <a:schemeClr val="tx2">
                          <a:lumMod val="75000"/>
                        </a:schemeClr>
                      </a:solidFill>
                      <a:prstDash val="solid"/>
                      <a:round/>
                      <a:headEnd type="none" w="med" len="med"/>
                      <a:tailEnd type="none" w="med" len="med"/>
                    </a:lnR>
                    <a:lnT w="57150" cap="flat" cmpd="sng" algn="ctr">
                      <a:noFill/>
                      <a:prstDash val="solid"/>
                      <a:round/>
                      <a:headEnd type="none" w="med" len="med"/>
                      <a:tailEnd type="none" w="med" len="med"/>
                    </a:lnT>
                    <a:lnB w="38100" cmpd="sng">
                      <a:noFill/>
                    </a:lnB>
                    <a:solidFill>
                      <a:schemeClr val="bg1"/>
                    </a:solidFill>
                  </a:tcPr>
                </a:tc>
                <a:tc>
                  <a:txBody>
                    <a:bodyPr/>
                    <a:lstStyle/>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Hastalarımıza ve topluma daha görünmek için iş süreçlerimizi mükemmel hale nasıl getirebiliriz?</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Hizmet kalitemizi nasıl yükseltebiliriz? Maliyetlerimizi nasıl düşürebiliriz?</a:t>
                      </a:r>
                    </a:p>
                  </a:txBody>
                  <a:tcPr marL="68580" marR="68580" marT="0" marB="0">
                    <a:lnL w="57150" cap="flat" cmpd="sng" algn="ctr">
                      <a:solidFill>
                        <a:schemeClr val="tx2">
                          <a:lumMod val="75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7447842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723113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kurumsal karne boyutları: öğrenme-gelişme boyutu</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7583556" y="747711"/>
            <a:ext cx="4608444"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10" name="Tablo 7">
            <a:extLst>
              <a:ext uri="{FF2B5EF4-FFF2-40B4-BE49-F238E27FC236}">
                <a16:creationId xmlns:a16="http://schemas.microsoft.com/office/drawing/2014/main" id="{3649FFCD-F299-E9C4-256C-0C66DC31C2A2}"/>
              </a:ext>
            </a:extLst>
          </p:cNvPr>
          <p:cNvGraphicFramePr>
            <a:graphicFrameLocks noGrp="1"/>
          </p:cNvGraphicFramePr>
          <p:nvPr/>
        </p:nvGraphicFramePr>
        <p:xfrm>
          <a:off x="4157349" y="4337054"/>
          <a:ext cx="6358769" cy="2346262"/>
        </p:xfrm>
        <a:graphic>
          <a:graphicData uri="http://schemas.openxmlformats.org/drawingml/2006/table">
            <a:tbl>
              <a:tblPr firstRow="1" bandRow="1">
                <a:tableStyleId>{5C22544A-7EE6-4342-B048-85BDC9FD1C3A}</a:tableStyleId>
              </a:tblPr>
              <a:tblGrid>
                <a:gridCol w="2286664">
                  <a:extLst>
                    <a:ext uri="{9D8B030D-6E8A-4147-A177-3AD203B41FA5}">
                      <a16:colId xmlns:a16="http://schemas.microsoft.com/office/drawing/2014/main" val="2605278236"/>
                    </a:ext>
                  </a:extLst>
                </a:gridCol>
                <a:gridCol w="4072105">
                  <a:extLst>
                    <a:ext uri="{9D8B030D-6E8A-4147-A177-3AD203B41FA5}">
                      <a16:colId xmlns:a16="http://schemas.microsoft.com/office/drawing/2014/main" val="2297800038"/>
                    </a:ext>
                  </a:extLst>
                </a:gridCol>
              </a:tblGrid>
              <a:tr h="451267">
                <a:tc>
                  <a:txBody>
                    <a:bodyPr/>
                    <a:lstStyle/>
                    <a:p>
                      <a:pPr marL="0" indent="0" algn="ctr">
                        <a:lnSpc>
                          <a:spcPct val="107000"/>
                        </a:lnSpc>
                        <a:spcAft>
                          <a:spcPts val="800"/>
                        </a:spcAft>
                        <a:buFont typeface="Wingdings" panose="05000000000000000000" pitchFamily="2" charset="2"/>
                        <a:buNone/>
                      </a:pPr>
                      <a:r>
                        <a:rPr lang="tr-TR" sz="1800" b="1"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Amaç örnekleri</a:t>
                      </a:r>
                    </a:p>
                  </a:txBody>
                  <a:tcPr marL="68580" marR="68580" marT="0" marB="0">
                    <a:lnL w="57150" cap="flat" cmpd="sng" algn="ctr">
                      <a:noFill/>
                      <a:prstDash val="solid"/>
                      <a:round/>
                      <a:headEnd type="none" w="med" len="med"/>
                      <a:tailEnd type="none" w="med" len="med"/>
                    </a:lnL>
                    <a:lnR w="57150" cap="flat" cmpd="sng" algn="ctr">
                      <a:solidFill>
                        <a:schemeClr val="accent6">
                          <a:lumMod val="50000"/>
                        </a:schemeClr>
                      </a:solidFill>
                      <a:prstDash val="solid"/>
                      <a:round/>
                      <a:headEnd type="none" w="med" len="med"/>
                      <a:tailEnd type="none" w="med" len="med"/>
                    </a:lnR>
                    <a:lnT w="57150" cap="flat" cmpd="sng" algn="ctr">
                      <a:noFill/>
                      <a:prstDash val="solid"/>
                      <a:round/>
                      <a:headEnd type="none" w="med" len="med"/>
                      <a:tailEnd type="none" w="med" len="med"/>
                    </a:lnT>
                    <a:lnB w="38100" cmpd="sng">
                      <a:noFill/>
                    </a:lnB>
                    <a:solidFill>
                      <a:schemeClr val="bg1"/>
                    </a:solidFill>
                  </a:tcPr>
                </a:tc>
                <a:tc>
                  <a:txBody>
                    <a:bodyPr/>
                    <a:lstStyle/>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Personel devir hızını % 2’nin altına çekme</a:t>
                      </a:r>
                    </a:p>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Hizmet içi eğitim program sayısını artırmak</a:t>
                      </a:r>
                    </a:p>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Bilimsel yayın sayısını artırmak</a:t>
                      </a:r>
                    </a:p>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Patent teşvik programını 2023 yılında uygulamaya koymak.</a:t>
                      </a:r>
                    </a:p>
                  </a:txBody>
                  <a:tcPr marL="68580" marR="68580" marT="0" marB="0">
                    <a:lnL w="57150" cap="flat" cmpd="sng" algn="ctr">
                      <a:solidFill>
                        <a:schemeClr val="accent6">
                          <a:lumMod val="50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graphicFrame>
        <p:nvGraphicFramePr>
          <p:cNvPr id="5" name="Tablo 7">
            <a:extLst>
              <a:ext uri="{FF2B5EF4-FFF2-40B4-BE49-F238E27FC236}">
                <a16:creationId xmlns:a16="http://schemas.microsoft.com/office/drawing/2014/main" id="{12DF392E-8A28-F4C5-E841-554DE43180F7}"/>
              </a:ext>
            </a:extLst>
          </p:cNvPr>
          <p:cNvGraphicFramePr>
            <a:graphicFrameLocks noGrp="1"/>
          </p:cNvGraphicFramePr>
          <p:nvPr/>
        </p:nvGraphicFramePr>
        <p:xfrm>
          <a:off x="4492486" y="2995263"/>
          <a:ext cx="5529470" cy="867474"/>
        </p:xfrm>
        <a:graphic>
          <a:graphicData uri="http://schemas.openxmlformats.org/drawingml/2006/table">
            <a:tbl>
              <a:tblPr firstRow="1" bandRow="1">
                <a:tableStyleId>{5C22544A-7EE6-4342-B048-85BDC9FD1C3A}</a:tableStyleId>
              </a:tblPr>
              <a:tblGrid>
                <a:gridCol w="1908313">
                  <a:extLst>
                    <a:ext uri="{9D8B030D-6E8A-4147-A177-3AD203B41FA5}">
                      <a16:colId xmlns:a16="http://schemas.microsoft.com/office/drawing/2014/main" val="2605278236"/>
                    </a:ext>
                  </a:extLst>
                </a:gridCol>
                <a:gridCol w="3621157">
                  <a:extLst>
                    <a:ext uri="{9D8B030D-6E8A-4147-A177-3AD203B41FA5}">
                      <a16:colId xmlns:a16="http://schemas.microsoft.com/office/drawing/2014/main" val="2297800038"/>
                    </a:ext>
                  </a:extLst>
                </a:gridCol>
              </a:tblGrid>
              <a:tr h="0">
                <a:tc>
                  <a:txBody>
                    <a:bodyPr/>
                    <a:lstStyle/>
                    <a:p>
                      <a:pPr marL="0" indent="0" algn="l">
                        <a:lnSpc>
                          <a:spcPct val="107000"/>
                        </a:lnSpc>
                        <a:spcAft>
                          <a:spcPts val="800"/>
                        </a:spcAft>
                        <a:buFont typeface="Wingdings" panose="05000000000000000000" pitchFamily="2" charset="2"/>
                        <a:buNone/>
                      </a:pPr>
                      <a:r>
                        <a:rPr lang="tr-TR" sz="1800" b="1" dirty="0">
                          <a:solidFill>
                            <a:schemeClr val="tx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İçerik   </a:t>
                      </a:r>
                    </a:p>
                  </a:txBody>
                  <a:tcPr marL="68580" marR="68580" marT="0" marB="0">
                    <a:lnL w="57150" cap="flat" cmpd="sng" algn="ctr">
                      <a:noFill/>
                      <a:prstDash val="solid"/>
                      <a:round/>
                      <a:headEnd type="none" w="med" len="med"/>
                      <a:tailEnd type="none" w="med" len="med"/>
                    </a:lnL>
                    <a:lnR w="57150" cap="flat" cmpd="sng" algn="ctr">
                      <a:solidFill>
                        <a:schemeClr val="tx2">
                          <a:lumMod val="75000"/>
                        </a:schemeClr>
                      </a:solidFill>
                      <a:prstDash val="solid"/>
                      <a:round/>
                      <a:headEnd type="none" w="med" len="med"/>
                      <a:tailEnd type="none" w="med" len="med"/>
                    </a:lnR>
                    <a:lnT w="57150" cap="flat" cmpd="sng" algn="ctr">
                      <a:noFill/>
                      <a:prstDash val="solid"/>
                      <a:round/>
                      <a:headEnd type="none" w="med" len="med"/>
                      <a:tailEnd type="none" w="med" len="med"/>
                    </a:lnT>
                    <a:lnB w="38100" cmpd="sng">
                      <a:noFill/>
                    </a:lnB>
                    <a:solidFill>
                      <a:schemeClr val="bg1"/>
                    </a:solidFill>
                  </a:tcPr>
                </a:tc>
                <a:tc>
                  <a:txBody>
                    <a:bodyPr/>
                    <a:lstStyle/>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İş süreçlerimizi mükemmel hale getirmek için yeteneklerimizi nasıl geliştirmeliyiz.</a:t>
                      </a:r>
                    </a:p>
                  </a:txBody>
                  <a:tcPr marL="68580" marR="68580" marT="0" marB="0">
                    <a:lnL w="57150" cap="flat" cmpd="sng" algn="ctr">
                      <a:solidFill>
                        <a:schemeClr val="tx2">
                          <a:lumMod val="75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2317165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0A83123F-FEC5-41F7-98ED-5AEE04E3F083}"/>
              </a:ext>
            </a:extLst>
          </p:cNvPr>
          <p:cNvSpPr/>
          <p:nvPr/>
        </p:nvSpPr>
        <p:spPr>
          <a:xfrm>
            <a:off x="1649897" y="795535"/>
            <a:ext cx="10410696" cy="143985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400" dirty="0"/>
          </a:p>
        </p:txBody>
      </p:sp>
      <p:sp>
        <p:nvSpPr>
          <p:cNvPr id="5" name="Dikdörtgen 4">
            <a:extLst>
              <a:ext uri="{FF2B5EF4-FFF2-40B4-BE49-F238E27FC236}">
                <a16:creationId xmlns:a16="http://schemas.microsoft.com/office/drawing/2014/main" id="{38C587CD-D823-4480-BB1A-BD2537366BD7}"/>
              </a:ext>
            </a:extLst>
          </p:cNvPr>
          <p:cNvSpPr/>
          <p:nvPr/>
        </p:nvSpPr>
        <p:spPr>
          <a:xfrm>
            <a:off x="1707046" y="2368078"/>
            <a:ext cx="10410696" cy="1354016"/>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400"/>
          </a:p>
        </p:txBody>
      </p:sp>
      <p:sp>
        <p:nvSpPr>
          <p:cNvPr id="8" name="Metin kutusu 7">
            <a:extLst>
              <a:ext uri="{FF2B5EF4-FFF2-40B4-BE49-F238E27FC236}">
                <a16:creationId xmlns:a16="http://schemas.microsoft.com/office/drawing/2014/main" id="{517E72EF-F938-46E3-B2B5-E86CD501CB84}"/>
              </a:ext>
            </a:extLst>
          </p:cNvPr>
          <p:cNvSpPr txBox="1"/>
          <p:nvPr/>
        </p:nvSpPr>
        <p:spPr>
          <a:xfrm>
            <a:off x="1843496" y="1141240"/>
            <a:ext cx="1364343" cy="738664"/>
          </a:xfrm>
          <a:prstGeom prst="rect">
            <a:avLst/>
          </a:prstGeom>
          <a:solidFill>
            <a:schemeClr val="bg1"/>
          </a:solidFill>
        </p:spPr>
        <p:txBody>
          <a:bodyPr wrap="square" rtlCol="0">
            <a:spAutoFit/>
          </a:bodyPr>
          <a:lstStyle/>
          <a:p>
            <a:pPr algn="ctr"/>
            <a:r>
              <a:rPr lang="tr-TR" sz="1400" dirty="0"/>
              <a:t>Hasta ve Toplumsal Perspektif</a:t>
            </a:r>
          </a:p>
        </p:txBody>
      </p:sp>
      <p:sp>
        <p:nvSpPr>
          <p:cNvPr id="9" name="Metin kutusu 8">
            <a:extLst>
              <a:ext uri="{FF2B5EF4-FFF2-40B4-BE49-F238E27FC236}">
                <a16:creationId xmlns:a16="http://schemas.microsoft.com/office/drawing/2014/main" id="{586F105D-AAE6-4897-8713-A178E2EBA8E4}"/>
              </a:ext>
            </a:extLst>
          </p:cNvPr>
          <p:cNvSpPr txBox="1"/>
          <p:nvPr/>
        </p:nvSpPr>
        <p:spPr>
          <a:xfrm>
            <a:off x="3422249" y="923274"/>
            <a:ext cx="2191658" cy="1169551"/>
          </a:xfrm>
          <a:prstGeom prst="rect">
            <a:avLst/>
          </a:prstGeom>
          <a:solidFill>
            <a:schemeClr val="bg1"/>
          </a:solidFill>
        </p:spPr>
        <p:txBody>
          <a:bodyPr wrap="square" rtlCol="0">
            <a:spAutoFit/>
          </a:bodyPr>
          <a:lstStyle/>
          <a:p>
            <a:r>
              <a:rPr lang="tr-TR" sz="1400" dirty="0"/>
              <a:t>Sağlık statüsü (sonuç)</a:t>
            </a:r>
          </a:p>
          <a:p>
            <a:r>
              <a:rPr lang="tr-TR" sz="1400" dirty="0"/>
              <a:t>Yaşam kalitesi(sonuç)</a:t>
            </a:r>
          </a:p>
          <a:p>
            <a:r>
              <a:rPr lang="tr-TR" sz="1400" dirty="0"/>
              <a:t>Sosyal sorumluluk</a:t>
            </a:r>
          </a:p>
          <a:p>
            <a:r>
              <a:rPr lang="tr-TR" sz="1400" dirty="0"/>
              <a:t>Cevap verebilirlik</a:t>
            </a:r>
          </a:p>
          <a:p>
            <a:r>
              <a:rPr lang="tr-TR" sz="1400" dirty="0"/>
              <a:t>Hasta memnuniyeti</a:t>
            </a:r>
          </a:p>
        </p:txBody>
      </p:sp>
      <p:sp>
        <p:nvSpPr>
          <p:cNvPr id="10" name="Metin kutusu 9">
            <a:extLst>
              <a:ext uri="{FF2B5EF4-FFF2-40B4-BE49-F238E27FC236}">
                <a16:creationId xmlns:a16="http://schemas.microsoft.com/office/drawing/2014/main" id="{0FC2E8E2-2E01-470B-9BC6-52A5FBDD60F0}"/>
              </a:ext>
            </a:extLst>
          </p:cNvPr>
          <p:cNvSpPr txBox="1"/>
          <p:nvPr/>
        </p:nvSpPr>
        <p:spPr>
          <a:xfrm>
            <a:off x="5777801" y="926327"/>
            <a:ext cx="3261568" cy="1169551"/>
          </a:xfrm>
          <a:prstGeom prst="rect">
            <a:avLst/>
          </a:prstGeom>
          <a:solidFill>
            <a:schemeClr val="bg1"/>
          </a:solidFill>
        </p:spPr>
        <p:txBody>
          <a:bodyPr wrap="square" rtlCol="0">
            <a:spAutoFit/>
          </a:bodyPr>
          <a:lstStyle/>
          <a:p>
            <a:r>
              <a:rPr lang="tr-TR" sz="1400" dirty="0"/>
              <a:t>Önlenen DALY</a:t>
            </a:r>
          </a:p>
          <a:p>
            <a:r>
              <a:rPr lang="tr-TR" sz="1400" dirty="0"/>
              <a:t>SF 12 (seçilen hastalıklar)</a:t>
            </a:r>
          </a:p>
          <a:p>
            <a:r>
              <a:rPr lang="tr-TR" sz="1400" dirty="0"/>
              <a:t>Farkındalık programları sayısı</a:t>
            </a:r>
          </a:p>
          <a:p>
            <a:r>
              <a:rPr lang="tr-TR" sz="1400" dirty="0"/>
              <a:t>MR/BT bekleme süresi</a:t>
            </a:r>
          </a:p>
          <a:p>
            <a:r>
              <a:rPr lang="tr-TR" sz="1400" dirty="0"/>
              <a:t>Hasta memnuniyeti oranı</a:t>
            </a:r>
          </a:p>
        </p:txBody>
      </p:sp>
      <p:sp>
        <p:nvSpPr>
          <p:cNvPr id="11" name="Metin kutusu 10">
            <a:extLst>
              <a:ext uri="{FF2B5EF4-FFF2-40B4-BE49-F238E27FC236}">
                <a16:creationId xmlns:a16="http://schemas.microsoft.com/office/drawing/2014/main" id="{AFB858FA-B435-49A8-BD20-9F08211AD7C2}"/>
              </a:ext>
            </a:extLst>
          </p:cNvPr>
          <p:cNvSpPr txBox="1"/>
          <p:nvPr/>
        </p:nvSpPr>
        <p:spPr>
          <a:xfrm>
            <a:off x="9241362" y="898170"/>
            <a:ext cx="2693436" cy="1169551"/>
          </a:xfrm>
          <a:prstGeom prst="rect">
            <a:avLst/>
          </a:prstGeom>
          <a:solidFill>
            <a:schemeClr val="bg1"/>
          </a:solidFill>
        </p:spPr>
        <p:txBody>
          <a:bodyPr wrap="square" rtlCol="0">
            <a:spAutoFit/>
          </a:bodyPr>
          <a:lstStyle/>
          <a:p>
            <a:r>
              <a:rPr lang="tr-TR" sz="1400" dirty="0"/>
              <a:t>Bir önceki yıl ile karşılaştır</a:t>
            </a:r>
          </a:p>
          <a:p>
            <a:r>
              <a:rPr lang="tr-TR" sz="1400" dirty="0"/>
              <a:t>Ulusal standartlar</a:t>
            </a:r>
          </a:p>
          <a:p>
            <a:r>
              <a:rPr lang="tr-TR" sz="1400" dirty="0"/>
              <a:t>&gt; 3 program</a:t>
            </a:r>
          </a:p>
          <a:p>
            <a:r>
              <a:rPr lang="tr-TR" sz="1400" dirty="0"/>
              <a:t>&lt; 5 gün</a:t>
            </a:r>
          </a:p>
          <a:p>
            <a:r>
              <a:rPr lang="tr-TR" sz="1400" dirty="0"/>
              <a:t>&gt; %85</a:t>
            </a:r>
          </a:p>
        </p:txBody>
      </p:sp>
      <p:sp>
        <p:nvSpPr>
          <p:cNvPr id="13" name="Metin kutusu 12">
            <a:extLst>
              <a:ext uri="{FF2B5EF4-FFF2-40B4-BE49-F238E27FC236}">
                <a16:creationId xmlns:a16="http://schemas.microsoft.com/office/drawing/2014/main" id="{3E7FB275-CF84-4EB9-8A5A-7548F89ADFB0}"/>
              </a:ext>
            </a:extLst>
          </p:cNvPr>
          <p:cNvSpPr txBox="1"/>
          <p:nvPr/>
        </p:nvSpPr>
        <p:spPr>
          <a:xfrm>
            <a:off x="1938858" y="2836689"/>
            <a:ext cx="1364343" cy="523220"/>
          </a:xfrm>
          <a:prstGeom prst="rect">
            <a:avLst/>
          </a:prstGeom>
          <a:solidFill>
            <a:schemeClr val="bg1"/>
          </a:solidFill>
        </p:spPr>
        <p:txBody>
          <a:bodyPr wrap="square" rtlCol="0">
            <a:spAutoFit/>
          </a:bodyPr>
          <a:lstStyle/>
          <a:p>
            <a:pPr algn="ctr"/>
            <a:r>
              <a:rPr lang="tr-TR" sz="1400" dirty="0"/>
              <a:t>İçsel Süreçler Perspektifi</a:t>
            </a:r>
          </a:p>
        </p:txBody>
      </p:sp>
      <p:sp>
        <p:nvSpPr>
          <p:cNvPr id="14" name="Metin kutusu 13">
            <a:extLst>
              <a:ext uri="{FF2B5EF4-FFF2-40B4-BE49-F238E27FC236}">
                <a16:creationId xmlns:a16="http://schemas.microsoft.com/office/drawing/2014/main" id="{37A30435-3034-4557-B318-85C9BEAFEC62}"/>
              </a:ext>
            </a:extLst>
          </p:cNvPr>
          <p:cNvSpPr txBox="1"/>
          <p:nvPr/>
        </p:nvSpPr>
        <p:spPr>
          <a:xfrm>
            <a:off x="3422249" y="2442656"/>
            <a:ext cx="2191658" cy="1169551"/>
          </a:xfrm>
          <a:prstGeom prst="rect">
            <a:avLst/>
          </a:prstGeom>
          <a:solidFill>
            <a:schemeClr val="bg1"/>
          </a:solidFill>
        </p:spPr>
        <p:txBody>
          <a:bodyPr wrap="square" rtlCol="0">
            <a:spAutoFit/>
          </a:bodyPr>
          <a:lstStyle/>
          <a:p>
            <a:r>
              <a:rPr lang="tr-TR" sz="1400" dirty="0"/>
              <a:t>Teknik kalite</a:t>
            </a:r>
          </a:p>
          <a:p>
            <a:r>
              <a:rPr lang="tr-TR" sz="1400" dirty="0"/>
              <a:t>Hasta güvenliği</a:t>
            </a:r>
          </a:p>
          <a:p>
            <a:r>
              <a:rPr lang="tr-TR" sz="1400" dirty="0"/>
              <a:t>Hasta eğitimi</a:t>
            </a:r>
          </a:p>
          <a:p>
            <a:r>
              <a:rPr lang="tr-TR" sz="1400" dirty="0"/>
              <a:t>Hizmet hızı</a:t>
            </a:r>
          </a:p>
          <a:p>
            <a:r>
              <a:rPr lang="tr-TR" sz="1400" dirty="0"/>
              <a:t>Randevu sistemi</a:t>
            </a:r>
          </a:p>
        </p:txBody>
      </p:sp>
      <p:sp>
        <p:nvSpPr>
          <p:cNvPr id="15" name="Metin kutusu 14">
            <a:extLst>
              <a:ext uri="{FF2B5EF4-FFF2-40B4-BE49-F238E27FC236}">
                <a16:creationId xmlns:a16="http://schemas.microsoft.com/office/drawing/2014/main" id="{8E60E31B-9E69-4F49-9A1E-A0E9DD487E8E}"/>
              </a:ext>
            </a:extLst>
          </p:cNvPr>
          <p:cNvSpPr txBox="1"/>
          <p:nvPr/>
        </p:nvSpPr>
        <p:spPr>
          <a:xfrm>
            <a:off x="5844016" y="2437515"/>
            <a:ext cx="3261568" cy="1169551"/>
          </a:xfrm>
          <a:prstGeom prst="rect">
            <a:avLst/>
          </a:prstGeom>
          <a:solidFill>
            <a:schemeClr val="bg1"/>
          </a:solidFill>
        </p:spPr>
        <p:txBody>
          <a:bodyPr wrap="square" rtlCol="0">
            <a:spAutoFit/>
          </a:bodyPr>
          <a:lstStyle/>
          <a:p>
            <a:r>
              <a:rPr lang="tr-TR" sz="1400" dirty="0"/>
              <a:t>Net otopsi oranı</a:t>
            </a:r>
          </a:p>
          <a:p>
            <a:r>
              <a:rPr lang="tr-TR" sz="1400" dirty="0"/>
              <a:t>Cerrahi alan enfeksiyonu (CABG)</a:t>
            </a:r>
          </a:p>
          <a:p>
            <a:r>
              <a:rPr lang="tr-TR" sz="1400" dirty="0"/>
              <a:t>Diyabet eğitimi alan hasta oranı</a:t>
            </a:r>
          </a:p>
          <a:p>
            <a:r>
              <a:rPr lang="tr-TR" sz="1400" dirty="0"/>
              <a:t>Ertelenen ameliyat oranı</a:t>
            </a:r>
          </a:p>
          <a:p>
            <a:r>
              <a:rPr lang="tr-TR" sz="1400" dirty="0"/>
              <a:t>Çağrı yanıtlama süresi</a:t>
            </a:r>
          </a:p>
        </p:txBody>
      </p:sp>
      <p:sp>
        <p:nvSpPr>
          <p:cNvPr id="16" name="Metin kutusu 15">
            <a:extLst>
              <a:ext uri="{FF2B5EF4-FFF2-40B4-BE49-F238E27FC236}">
                <a16:creationId xmlns:a16="http://schemas.microsoft.com/office/drawing/2014/main" id="{FE3294EF-38F4-4786-BDE8-82B371C49D0B}"/>
              </a:ext>
            </a:extLst>
          </p:cNvPr>
          <p:cNvSpPr txBox="1"/>
          <p:nvPr/>
        </p:nvSpPr>
        <p:spPr>
          <a:xfrm>
            <a:off x="9291084" y="2437515"/>
            <a:ext cx="2693436" cy="1169551"/>
          </a:xfrm>
          <a:prstGeom prst="rect">
            <a:avLst/>
          </a:prstGeom>
          <a:solidFill>
            <a:schemeClr val="bg1"/>
          </a:solidFill>
        </p:spPr>
        <p:txBody>
          <a:bodyPr wrap="square" rtlCol="0">
            <a:spAutoFit/>
          </a:bodyPr>
          <a:lstStyle/>
          <a:p>
            <a:r>
              <a:rPr lang="tr-TR" sz="1400" dirty="0"/>
              <a:t>&gt; % 10</a:t>
            </a:r>
          </a:p>
          <a:p>
            <a:r>
              <a:rPr lang="tr-TR" sz="1400" dirty="0"/>
              <a:t>&lt; % 0,4</a:t>
            </a:r>
          </a:p>
          <a:p>
            <a:r>
              <a:rPr lang="tr-TR" sz="1400" dirty="0"/>
              <a:t>&gt; % 95</a:t>
            </a:r>
          </a:p>
          <a:p>
            <a:r>
              <a:rPr lang="tr-TR" sz="1400" dirty="0"/>
              <a:t>&lt; % 5</a:t>
            </a:r>
          </a:p>
          <a:p>
            <a:r>
              <a:rPr lang="tr-TR" sz="1400" dirty="0"/>
              <a:t>&lt; 1 dakika</a:t>
            </a:r>
          </a:p>
        </p:txBody>
      </p:sp>
      <p:sp>
        <p:nvSpPr>
          <p:cNvPr id="17" name="Dikdörtgen 16">
            <a:extLst>
              <a:ext uri="{FF2B5EF4-FFF2-40B4-BE49-F238E27FC236}">
                <a16:creationId xmlns:a16="http://schemas.microsoft.com/office/drawing/2014/main" id="{6C19AE10-D828-46BB-9088-FF45A137278A}"/>
              </a:ext>
            </a:extLst>
          </p:cNvPr>
          <p:cNvSpPr/>
          <p:nvPr/>
        </p:nvSpPr>
        <p:spPr>
          <a:xfrm>
            <a:off x="1649897" y="5295900"/>
            <a:ext cx="10476401" cy="140037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400"/>
          </a:p>
        </p:txBody>
      </p:sp>
      <p:sp>
        <p:nvSpPr>
          <p:cNvPr id="18" name="Metin kutusu 17">
            <a:extLst>
              <a:ext uri="{FF2B5EF4-FFF2-40B4-BE49-F238E27FC236}">
                <a16:creationId xmlns:a16="http://schemas.microsoft.com/office/drawing/2014/main" id="{7F682DFC-A9A7-44E6-BD8B-3348BEF9FA6F}"/>
              </a:ext>
            </a:extLst>
          </p:cNvPr>
          <p:cNvSpPr txBox="1"/>
          <p:nvPr/>
        </p:nvSpPr>
        <p:spPr>
          <a:xfrm>
            <a:off x="1888971" y="5713830"/>
            <a:ext cx="1364343" cy="523220"/>
          </a:xfrm>
          <a:prstGeom prst="rect">
            <a:avLst/>
          </a:prstGeom>
          <a:solidFill>
            <a:schemeClr val="bg1"/>
          </a:solidFill>
        </p:spPr>
        <p:txBody>
          <a:bodyPr wrap="square" rtlCol="0">
            <a:spAutoFit/>
          </a:bodyPr>
          <a:lstStyle/>
          <a:p>
            <a:pPr algn="ctr"/>
            <a:r>
              <a:rPr lang="tr-TR" sz="1400" dirty="0"/>
              <a:t>Finansal Perspektif</a:t>
            </a:r>
          </a:p>
        </p:txBody>
      </p:sp>
      <p:sp>
        <p:nvSpPr>
          <p:cNvPr id="19" name="Metin kutusu 18">
            <a:extLst>
              <a:ext uri="{FF2B5EF4-FFF2-40B4-BE49-F238E27FC236}">
                <a16:creationId xmlns:a16="http://schemas.microsoft.com/office/drawing/2014/main" id="{1CA5DF7D-F059-4026-A3C3-93AF239ADEC2}"/>
              </a:ext>
            </a:extLst>
          </p:cNvPr>
          <p:cNvSpPr txBox="1"/>
          <p:nvPr/>
        </p:nvSpPr>
        <p:spPr>
          <a:xfrm>
            <a:off x="3492388" y="5402118"/>
            <a:ext cx="2191658" cy="1169551"/>
          </a:xfrm>
          <a:prstGeom prst="rect">
            <a:avLst/>
          </a:prstGeom>
          <a:solidFill>
            <a:schemeClr val="bg1"/>
          </a:solidFill>
        </p:spPr>
        <p:txBody>
          <a:bodyPr wrap="square" rtlCol="0">
            <a:spAutoFit/>
          </a:bodyPr>
          <a:lstStyle/>
          <a:p>
            <a:r>
              <a:rPr lang="tr-TR" sz="1400" dirty="0"/>
              <a:t>Personel temini</a:t>
            </a:r>
          </a:p>
          <a:p>
            <a:r>
              <a:rPr lang="tr-TR" sz="1400" dirty="0"/>
              <a:t>Envanter yönetimi</a:t>
            </a:r>
          </a:p>
          <a:p>
            <a:r>
              <a:rPr lang="tr-TR" sz="1400" dirty="0"/>
              <a:t>Denk bütçe</a:t>
            </a:r>
          </a:p>
          <a:p>
            <a:r>
              <a:rPr lang="tr-TR" sz="1400" dirty="0"/>
              <a:t>Maliyet ölçümü</a:t>
            </a:r>
          </a:p>
          <a:p>
            <a:r>
              <a:rPr lang="tr-TR" sz="1400" dirty="0"/>
              <a:t>Hizmet miktarı</a:t>
            </a:r>
          </a:p>
        </p:txBody>
      </p:sp>
      <p:sp>
        <p:nvSpPr>
          <p:cNvPr id="20" name="Metin kutusu 19">
            <a:extLst>
              <a:ext uri="{FF2B5EF4-FFF2-40B4-BE49-F238E27FC236}">
                <a16:creationId xmlns:a16="http://schemas.microsoft.com/office/drawing/2014/main" id="{25C6F376-7F45-4258-8F37-638ADD040C8A}"/>
              </a:ext>
            </a:extLst>
          </p:cNvPr>
          <p:cNvSpPr txBox="1"/>
          <p:nvPr/>
        </p:nvSpPr>
        <p:spPr>
          <a:xfrm>
            <a:off x="5907865" y="5423401"/>
            <a:ext cx="3261568" cy="1169551"/>
          </a:xfrm>
          <a:prstGeom prst="rect">
            <a:avLst/>
          </a:prstGeom>
          <a:solidFill>
            <a:schemeClr val="bg1"/>
          </a:solidFill>
        </p:spPr>
        <p:txBody>
          <a:bodyPr wrap="square" rtlCol="0">
            <a:spAutoFit/>
          </a:bodyPr>
          <a:lstStyle/>
          <a:p>
            <a:r>
              <a:rPr lang="tr-TR" sz="1400" dirty="0"/>
              <a:t>Hemşire/Hasta Günü Sayısı</a:t>
            </a:r>
          </a:p>
          <a:p>
            <a:r>
              <a:rPr lang="tr-TR" sz="1400" dirty="0"/>
              <a:t>Stok devir hızı</a:t>
            </a:r>
          </a:p>
          <a:p>
            <a:r>
              <a:rPr lang="tr-TR" sz="1400" dirty="0"/>
              <a:t>Döner sermaye gelir gider oranı</a:t>
            </a:r>
          </a:p>
          <a:p>
            <a:r>
              <a:rPr lang="tr-TR" sz="1400" dirty="0"/>
              <a:t>Ortalama poliklinik maliyeti</a:t>
            </a:r>
          </a:p>
          <a:p>
            <a:r>
              <a:rPr lang="tr-TR" sz="1400" dirty="0"/>
              <a:t>Başvuru oranındaki artış</a:t>
            </a:r>
          </a:p>
        </p:txBody>
      </p:sp>
      <p:sp>
        <p:nvSpPr>
          <p:cNvPr id="21" name="Metin kutusu 20">
            <a:extLst>
              <a:ext uri="{FF2B5EF4-FFF2-40B4-BE49-F238E27FC236}">
                <a16:creationId xmlns:a16="http://schemas.microsoft.com/office/drawing/2014/main" id="{1F97DEDF-B0BA-4DF7-8424-34BB648336E3}"/>
              </a:ext>
            </a:extLst>
          </p:cNvPr>
          <p:cNvSpPr txBox="1"/>
          <p:nvPr/>
        </p:nvSpPr>
        <p:spPr>
          <a:xfrm>
            <a:off x="9309490" y="5423401"/>
            <a:ext cx="2693436" cy="1169551"/>
          </a:xfrm>
          <a:prstGeom prst="rect">
            <a:avLst/>
          </a:prstGeom>
          <a:solidFill>
            <a:schemeClr val="bg1"/>
          </a:solidFill>
        </p:spPr>
        <p:txBody>
          <a:bodyPr wrap="square" rtlCol="0">
            <a:spAutoFit/>
          </a:bodyPr>
          <a:lstStyle/>
          <a:p>
            <a:r>
              <a:rPr lang="tr-TR" sz="1400" dirty="0"/>
              <a:t>1/4</a:t>
            </a:r>
          </a:p>
          <a:p>
            <a:r>
              <a:rPr lang="tr-TR" sz="1400" dirty="0"/>
              <a:t>30</a:t>
            </a:r>
          </a:p>
          <a:p>
            <a:r>
              <a:rPr lang="tr-TR" sz="1400" dirty="0"/>
              <a:t>&gt; 0,90</a:t>
            </a:r>
          </a:p>
          <a:p>
            <a:r>
              <a:rPr lang="tr-TR" sz="1400" dirty="0"/>
              <a:t>&lt; 60 </a:t>
            </a:r>
          </a:p>
          <a:p>
            <a:r>
              <a:rPr lang="tr-TR" sz="1400" dirty="0"/>
              <a:t>&gt; % 5</a:t>
            </a:r>
          </a:p>
        </p:txBody>
      </p:sp>
      <p:sp>
        <p:nvSpPr>
          <p:cNvPr id="22" name="Dikdörtgen 21">
            <a:extLst>
              <a:ext uri="{FF2B5EF4-FFF2-40B4-BE49-F238E27FC236}">
                <a16:creationId xmlns:a16="http://schemas.microsoft.com/office/drawing/2014/main" id="{B1E0461F-4928-4A5E-811F-B3DFD4ACBB11}"/>
              </a:ext>
            </a:extLst>
          </p:cNvPr>
          <p:cNvSpPr/>
          <p:nvPr/>
        </p:nvSpPr>
        <p:spPr>
          <a:xfrm>
            <a:off x="1676403" y="3830484"/>
            <a:ext cx="10410696" cy="1354016"/>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400"/>
          </a:p>
        </p:txBody>
      </p:sp>
      <p:sp>
        <p:nvSpPr>
          <p:cNvPr id="23" name="Metin kutusu 22">
            <a:extLst>
              <a:ext uri="{FF2B5EF4-FFF2-40B4-BE49-F238E27FC236}">
                <a16:creationId xmlns:a16="http://schemas.microsoft.com/office/drawing/2014/main" id="{C1F78EE6-53B4-4C14-9D05-E8B61C32A832}"/>
              </a:ext>
            </a:extLst>
          </p:cNvPr>
          <p:cNvSpPr txBox="1"/>
          <p:nvPr/>
        </p:nvSpPr>
        <p:spPr>
          <a:xfrm>
            <a:off x="1919550" y="4152949"/>
            <a:ext cx="1364343" cy="738664"/>
          </a:xfrm>
          <a:prstGeom prst="rect">
            <a:avLst/>
          </a:prstGeom>
          <a:solidFill>
            <a:schemeClr val="bg1"/>
          </a:solidFill>
        </p:spPr>
        <p:txBody>
          <a:bodyPr wrap="square" rtlCol="0">
            <a:spAutoFit/>
          </a:bodyPr>
          <a:lstStyle/>
          <a:p>
            <a:pPr algn="ctr"/>
            <a:r>
              <a:rPr lang="tr-TR" sz="1400" dirty="0"/>
              <a:t>Öğrenme ve Gelişme Perspektifi</a:t>
            </a:r>
          </a:p>
        </p:txBody>
      </p:sp>
      <p:sp>
        <p:nvSpPr>
          <p:cNvPr id="24" name="Metin kutusu 23">
            <a:extLst>
              <a:ext uri="{FF2B5EF4-FFF2-40B4-BE49-F238E27FC236}">
                <a16:creationId xmlns:a16="http://schemas.microsoft.com/office/drawing/2014/main" id="{7E89A16C-CF1D-441C-844B-67D15E8E27EF}"/>
              </a:ext>
            </a:extLst>
          </p:cNvPr>
          <p:cNvSpPr txBox="1"/>
          <p:nvPr/>
        </p:nvSpPr>
        <p:spPr>
          <a:xfrm>
            <a:off x="3452165" y="3922716"/>
            <a:ext cx="2191658" cy="1169551"/>
          </a:xfrm>
          <a:prstGeom prst="rect">
            <a:avLst/>
          </a:prstGeom>
          <a:solidFill>
            <a:schemeClr val="bg1"/>
          </a:solidFill>
        </p:spPr>
        <p:txBody>
          <a:bodyPr wrap="square" rtlCol="0">
            <a:spAutoFit/>
          </a:bodyPr>
          <a:lstStyle/>
          <a:p>
            <a:r>
              <a:rPr lang="tr-TR" sz="1400" dirty="0"/>
              <a:t>Personel geliştirme</a:t>
            </a:r>
          </a:p>
          <a:p>
            <a:r>
              <a:rPr lang="tr-TR" sz="1400" dirty="0"/>
              <a:t>Personel elde tutma</a:t>
            </a:r>
          </a:p>
          <a:p>
            <a:r>
              <a:rPr lang="tr-TR" sz="1400" dirty="0" err="1"/>
              <a:t>Metod</a:t>
            </a:r>
            <a:r>
              <a:rPr lang="tr-TR" sz="1400" dirty="0"/>
              <a:t> geliştirme</a:t>
            </a:r>
          </a:p>
          <a:p>
            <a:r>
              <a:rPr lang="tr-TR" sz="1400" dirty="0"/>
              <a:t>Klinik araştırma</a:t>
            </a:r>
          </a:p>
          <a:p>
            <a:r>
              <a:rPr lang="tr-TR" sz="1400" dirty="0"/>
              <a:t>Yeni teknoloji</a:t>
            </a:r>
          </a:p>
        </p:txBody>
      </p:sp>
      <p:sp>
        <p:nvSpPr>
          <p:cNvPr id="25" name="Metin kutusu 24">
            <a:extLst>
              <a:ext uri="{FF2B5EF4-FFF2-40B4-BE49-F238E27FC236}">
                <a16:creationId xmlns:a16="http://schemas.microsoft.com/office/drawing/2014/main" id="{9736DAFE-B298-4867-86D5-8BD031C33A42}"/>
              </a:ext>
            </a:extLst>
          </p:cNvPr>
          <p:cNvSpPr txBox="1"/>
          <p:nvPr/>
        </p:nvSpPr>
        <p:spPr>
          <a:xfrm>
            <a:off x="5907865" y="3922715"/>
            <a:ext cx="3261568" cy="1169551"/>
          </a:xfrm>
          <a:prstGeom prst="rect">
            <a:avLst/>
          </a:prstGeom>
          <a:solidFill>
            <a:schemeClr val="bg1"/>
          </a:solidFill>
        </p:spPr>
        <p:txBody>
          <a:bodyPr wrap="square" rtlCol="0">
            <a:spAutoFit/>
          </a:bodyPr>
          <a:lstStyle/>
          <a:p>
            <a:r>
              <a:rPr lang="tr-TR" sz="1400" dirty="0"/>
              <a:t>Eğitime katılan personel oranı</a:t>
            </a:r>
          </a:p>
          <a:p>
            <a:r>
              <a:rPr lang="tr-TR" sz="1400" dirty="0"/>
              <a:t>Personel kararlılık oranı</a:t>
            </a:r>
          </a:p>
          <a:p>
            <a:r>
              <a:rPr lang="tr-TR" sz="1400" dirty="0"/>
              <a:t>AR-GE Proje sayısı</a:t>
            </a:r>
          </a:p>
          <a:p>
            <a:r>
              <a:rPr lang="tr-TR" sz="1400" dirty="0"/>
              <a:t>Online dergi aboneliği</a:t>
            </a:r>
          </a:p>
          <a:p>
            <a:r>
              <a:rPr lang="tr-TR" sz="1400" dirty="0"/>
              <a:t>Yatırım gideri/Toplam Gider</a:t>
            </a:r>
          </a:p>
        </p:txBody>
      </p:sp>
      <p:sp>
        <p:nvSpPr>
          <p:cNvPr id="26" name="Metin kutusu 25">
            <a:extLst>
              <a:ext uri="{FF2B5EF4-FFF2-40B4-BE49-F238E27FC236}">
                <a16:creationId xmlns:a16="http://schemas.microsoft.com/office/drawing/2014/main" id="{7265A328-B796-4538-99F0-83B7FD469C5D}"/>
              </a:ext>
            </a:extLst>
          </p:cNvPr>
          <p:cNvSpPr txBox="1"/>
          <p:nvPr/>
        </p:nvSpPr>
        <p:spPr>
          <a:xfrm>
            <a:off x="9291084" y="3922715"/>
            <a:ext cx="2693436" cy="1169551"/>
          </a:xfrm>
          <a:prstGeom prst="rect">
            <a:avLst/>
          </a:prstGeom>
          <a:solidFill>
            <a:schemeClr val="bg1"/>
          </a:solidFill>
        </p:spPr>
        <p:txBody>
          <a:bodyPr wrap="square" rtlCol="0">
            <a:spAutoFit/>
          </a:bodyPr>
          <a:lstStyle/>
          <a:p>
            <a:r>
              <a:rPr lang="tr-TR" sz="1400" dirty="0"/>
              <a:t>% 100</a:t>
            </a:r>
          </a:p>
          <a:p>
            <a:r>
              <a:rPr lang="tr-TR" sz="1400" dirty="0"/>
              <a:t>&gt; %95</a:t>
            </a:r>
          </a:p>
          <a:p>
            <a:r>
              <a:rPr lang="tr-TR" sz="1400" dirty="0"/>
              <a:t>&gt;5 patent</a:t>
            </a:r>
          </a:p>
          <a:p>
            <a:r>
              <a:rPr lang="tr-TR" sz="1400" dirty="0"/>
              <a:t>Var-yok</a:t>
            </a:r>
          </a:p>
          <a:p>
            <a:r>
              <a:rPr lang="tr-TR" sz="1400" dirty="0"/>
              <a:t>% 10</a:t>
            </a:r>
          </a:p>
        </p:txBody>
      </p:sp>
      <p:sp>
        <p:nvSpPr>
          <p:cNvPr id="37" name="Metin kutusu 36">
            <a:extLst>
              <a:ext uri="{FF2B5EF4-FFF2-40B4-BE49-F238E27FC236}">
                <a16:creationId xmlns:a16="http://schemas.microsoft.com/office/drawing/2014/main" id="{C4806889-7B5E-449D-B423-45649085DB33}"/>
              </a:ext>
            </a:extLst>
          </p:cNvPr>
          <p:cNvSpPr txBox="1"/>
          <p:nvPr/>
        </p:nvSpPr>
        <p:spPr>
          <a:xfrm rot="16200000">
            <a:off x="-934344" y="3225416"/>
            <a:ext cx="4112939" cy="307777"/>
          </a:xfrm>
          <a:prstGeom prst="rect">
            <a:avLst/>
          </a:prstGeom>
          <a:noFill/>
        </p:spPr>
        <p:txBody>
          <a:bodyPr wrap="square" rtlCol="0">
            <a:spAutoFit/>
          </a:bodyPr>
          <a:lstStyle/>
          <a:p>
            <a:r>
              <a:rPr lang="tr-TR" sz="1400" b="1" dirty="0"/>
              <a:t>Kurumsal karne Boyutları (Perspektifleri)</a:t>
            </a:r>
          </a:p>
        </p:txBody>
      </p:sp>
      <p:sp>
        <p:nvSpPr>
          <p:cNvPr id="38" name="Metin kutusu 37">
            <a:extLst>
              <a:ext uri="{FF2B5EF4-FFF2-40B4-BE49-F238E27FC236}">
                <a16:creationId xmlns:a16="http://schemas.microsoft.com/office/drawing/2014/main" id="{BBA378FB-CCF3-4896-B21E-D0CC68AA3DEF}"/>
              </a:ext>
            </a:extLst>
          </p:cNvPr>
          <p:cNvSpPr txBox="1"/>
          <p:nvPr/>
        </p:nvSpPr>
        <p:spPr>
          <a:xfrm>
            <a:off x="3422249" y="302529"/>
            <a:ext cx="1866123" cy="307777"/>
          </a:xfrm>
          <a:prstGeom prst="rect">
            <a:avLst/>
          </a:prstGeom>
          <a:noFill/>
        </p:spPr>
        <p:txBody>
          <a:bodyPr wrap="square" rtlCol="0">
            <a:spAutoFit/>
          </a:bodyPr>
          <a:lstStyle/>
          <a:p>
            <a:r>
              <a:rPr lang="tr-TR" sz="1400" b="1" dirty="0"/>
              <a:t>Amaçlar</a:t>
            </a:r>
          </a:p>
        </p:txBody>
      </p:sp>
      <p:sp>
        <p:nvSpPr>
          <p:cNvPr id="39" name="Metin kutusu 38">
            <a:extLst>
              <a:ext uri="{FF2B5EF4-FFF2-40B4-BE49-F238E27FC236}">
                <a16:creationId xmlns:a16="http://schemas.microsoft.com/office/drawing/2014/main" id="{EC439BAB-0957-4B48-96B6-93D6EA7A2E1A}"/>
              </a:ext>
            </a:extLst>
          </p:cNvPr>
          <p:cNvSpPr txBox="1"/>
          <p:nvPr/>
        </p:nvSpPr>
        <p:spPr>
          <a:xfrm>
            <a:off x="5741222" y="308619"/>
            <a:ext cx="2932043" cy="307777"/>
          </a:xfrm>
          <a:prstGeom prst="rect">
            <a:avLst/>
          </a:prstGeom>
          <a:noFill/>
        </p:spPr>
        <p:txBody>
          <a:bodyPr wrap="square" rtlCol="0">
            <a:spAutoFit/>
          </a:bodyPr>
          <a:lstStyle/>
          <a:p>
            <a:r>
              <a:rPr lang="tr-TR" sz="1400" b="1" dirty="0"/>
              <a:t>Anahtar Performans Göstergeleri</a:t>
            </a:r>
          </a:p>
        </p:txBody>
      </p:sp>
      <p:sp>
        <p:nvSpPr>
          <p:cNvPr id="40" name="Metin kutusu 39">
            <a:extLst>
              <a:ext uri="{FF2B5EF4-FFF2-40B4-BE49-F238E27FC236}">
                <a16:creationId xmlns:a16="http://schemas.microsoft.com/office/drawing/2014/main" id="{492AD98B-CDC1-400A-AC9A-747F66CAED10}"/>
              </a:ext>
            </a:extLst>
          </p:cNvPr>
          <p:cNvSpPr txBox="1"/>
          <p:nvPr/>
        </p:nvSpPr>
        <p:spPr>
          <a:xfrm>
            <a:off x="9291084" y="313173"/>
            <a:ext cx="2303625" cy="307777"/>
          </a:xfrm>
          <a:prstGeom prst="rect">
            <a:avLst/>
          </a:prstGeom>
          <a:noFill/>
        </p:spPr>
        <p:txBody>
          <a:bodyPr wrap="square" rtlCol="0">
            <a:spAutoFit/>
          </a:bodyPr>
          <a:lstStyle/>
          <a:p>
            <a:r>
              <a:rPr lang="tr-TR" sz="1400" b="1" dirty="0"/>
              <a:t>Hedeflenen Değerler</a:t>
            </a:r>
          </a:p>
        </p:txBody>
      </p:sp>
      <p:sp>
        <p:nvSpPr>
          <p:cNvPr id="2" name="Metin kutusu 1">
            <a:extLst>
              <a:ext uri="{FF2B5EF4-FFF2-40B4-BE49-F238E27FC236}">
                <a16:creationId xmlns:a16="http://schemas.microsoft.com/office/drawing/2014/main" id="{401958FD-1CE9-E5B4-BC4D-E65287990D37}"/>
              </a:ext>
            </a:extLst>
          </p:cNvPr>
          <p:cNvSpPr txBox="1"/>
          <p:nvPr/>
        </p:nvSpPr>
        <p:spPr>
          <a:xfrm>
            <a:off x="546651" y="98703"/>
            <a:ext cx="2230644" cy="646331"/>
          </a:xfrm>
          <a:prstGeom prst="rect">
            <a:avLst/>
          </a:prstGeom>
          <a:noFill/>
        </p:spPr>
        <p:txBody>
          <a:bodyPr wrap="square" rtlCol="0">
            <a:spAutoFit/>
          </a:bodyPr>
          <a:lstStyle/>
          <a:p>
            <a:r>
              <a:rPr lang="tr-TR" b="1" dirty="0"/>
              <a:t>Misyon</a:t>
            </a:r>
          </a:p>
          <a:p>
            <a:r>
              <a:rPr lang="tr-TR" b="1" dirty="0"/>
              <a:t>      Hedefler</a:t>
            </a:r>
          </a:p>
        </p:txBody>
      </p:sp>
      <p:cxnSp>
        <p:nvCxnSpPr>
          <p:cNvPr id="6" name="Düz Ok Bağlayıcısı 5">
            <a:extLst>
              <a:ext uri="{FF2B5EF4-FFF2-40B4-BE49-F238E27FC236}">
                <a16:creationId xmlns:a16="http://schemas.microsoft.com/office/drawing/2014/main" id="{148CCFFE-9396-160B-63A9-CDFC12AA1C58}"/>
              </a:ext>
            </a:extLst>
          </p:cNvPr>
          <p:cNvCxnSpPr>
            <a:cxnSpLocks/>
          </p:cNvCxnSpPr>
          <p:nvPr/>
        </p:nvCxnSpPr>
        <p:spPr>
          <a:xfrm>
            <a:off x="1843496" y="620950"/>
            <a:ext cx="941038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 name="Düz Ok Bağlayıcısı 11">
            <a:extLst>
              <a:ext uri="{FF2B5EF4-FFF2-40B4-BE49-F238E27FC236}">
                <a16:creationId xmlns:a16="http://schemas.microsoft.com/office/drawing/2014/main" id="{D6FC5C17-760A-1FF4-26ED-1338E9680569}"/>
              </a:ext>
            </a:extLst>
          </p:cNvPr>
          <p:cNvCxnSpPr/>
          <p:nvPr/>
        </p:nvCxnSpPr>
        <p:spPr>
          <a:xfrm flipH="1">
            <a:off x="1390650" y="285213"/>
            <a:ext cx="9806085" cy="2796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8" name="Düz Ok Bağlayıcısı 27">
            <a:extLst>
              <a:ext uri="{FF2B5EF4-FFF2-40B4-BE49-F238E27FC236}">
                <a16:creationId xmlns:a16="http://schemas.microsoft.com/office/drawing/2014/main" id="{17B875D9-E7A3-6506-9EB8-ADDDEF7E2936}"/>
              </a:ext>
            </a:extLst>
          </p:cNvPr>
          <p:cNvCxnSpPr/>
          <p:nvPr/>
        </p:nvCxnSpPr>
        <p:spPr>
          <a:xfrm flipV="1">
            <a:off x="1276015" y="745840"/>
            <a:ext cx="0" cy="577613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 name="Rectangle: Rounded Corners 5">
            <a:extLst>
              <a:ext uri="{FF2B5EF4-FFF2-40B4-BE49-F238E27FC236}">
                <a16:creationId xmlns:a16="http://schemas.microsoft.com/office/drawing/2014/main" id="{C90F828B-D07C-720D-1113-5D43ED46C498}"/>
              </a:ext>
            </a:extLst>
          </p:cNvPr>
          <p:cNvSpPr/>
          <p:nvPr/>
        </p:nvSpPr>
        <p:spPr>
          <a:xfrm rot="16200000">
            <a:off x="-2053997" y="3204562"/>
            <a:ext cx="5148586" cy="526187"/>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a:t>
            </a:r>
            <a:r>
              <a:rPr lang="tr-TR" sz="1600" b="1" dirty="0">
                <a:solidFill>
                  <a:schemeClr val="bg1"/>
                </a:solidFill>
                <a:latin typeface="+mj-lt"/>
              </a:rPr>
              <a:t>kurumsal karne boyutları, amaçlar, hedefler, KPI</a:t>
            </a:r>
            <a:endParaRPr lang="en-US" sz="2000" b="1" dirty="0">
              <a:solidFill>
                <a:schemeClr val="bg1"/>
              </a:solidFill>
              <a:latin typeface="+mj-lt"/>
            </a:endParaRPr>
          </a:p>
        </p:txBody>
      </p:sp>
      <p:sp>
        <p:nvSpPr>
          <p:cNvPr id="27" name="Oval 26">
            <a:extLst>
              <a:ext uri="{FF2B5EF4-FFF2-40B4-BE49-F238E27FC236}">
                <a16:creationId xmlns:a16="http://schemas.microsoft.com/office/drawing/2014/main" id="{55ADA569-F68F-E578-A747-4BB9890BC5B9}"/>
              </a:ext>
            </a:extLst>
          </p:cNvPr>
          <p:cNvSpPr/>
          <p:nvPr/>
        </p:nvSpPr>
        <p:spPr>
          <a:xfrm rot="16200000">
            <a:off x="207780" y="5342195"/>
            <a:ext cx="646331" cy="598553"/>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900974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723113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kritik başarı faktörleri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7583556" y="747711"/>
            <a:ext cx="4608444"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10" name="Tablo 7">
            <a:extLst>
              <a:ext uri="{FF2B5EF4-FFF2-40B4-BE49-F238E27FC236}">
                <a16:creationId xmlns:a16="http://schemas.microsoft.com/office/drawing/2014/main" id="{3649FFCD-F299-E9C4-256C-0C66DC31C2A2}"/>
              </a:ext>
            </a:extLst>
          </p:cNvPr>
          <p:cNvGraphicFramePr>
            <a:graphicFrameLocks noGrp="1"/>
          </p:cNvGraphicFramePr>
          <p:nvPr>
            <p:extLst>
              <p:ext uri="{D42A27DB-BD31-4B8C-83A1-F6EECF244321}">
                <p14:modId xmlns:p14="http://schemas.microsoft.com/office/powerpoint/2010/main" val="2926392955"/>
              </p:ext>
            </p:extLst>
          </p:nvPr>
        </p:nvGraphicFramePr>
        <p:xfrm>
          <a:off x="4424049" y="4257976"/>
          <a:ext cx="6358769" cy="1454468"/>
        </p:xfrm>
        <a:graphic>
          <a:graphicData uri="http://schemas.openxmlformats.org/drawingml/2006/table">
            <a:tbl>
              <a:tblPr firstRow="1" bandRow="1">
                <a:tableStyleId>{5C22544A-7EE6-4342-B048-85BDC9FD1C3A}</a:tableStyleId>
              </a:tblPr>
              <a:tblGrid>
                <a:gridCol w="2286664">
                  <a:extLst>
                    <a:ext uri="{9D8B030D-6E8A-4147-A177-3AD203B41FA5}">
                      <a16:colId xmlns:a16="http://schemas.microsoft.com/office/drawing/2014/main" val="2605278236"/>
                    </a:ext>
                  </a:extLst>
                </a:gridCol>
                <a:gridCol w="4072105">
                  <a:extLst>
                    <a:ext uri="{9D8B030D-6E8A-4147-A177-3AD203B41FA5}">
                      <a16:colId xmlns:a16="http://schemas.microsoft.com/office/drawing/2014/main" val="2297800038"/>
                    </a:ext>
                  </a:extLst>
                </a:gridCol>
              </a:tblGrid>
              <a:tr h="0">
                <a:tc>
                  <a:txBody>
                    <a:bodyPr/>
                    <a:lstStyle/>
                    <a:p>
                      <a:pPr marL="0" indent="0" algn="ctr">
                        <a:lnSpc>
                          <a:spcPct val="107000"/>
                        </a:lnSpc>
                        <a:spcAft>
                          <a:spcPts val="800"/>
                        </a:spcAft>
                        <a:buFont typeface="Wingdings" panose="05000000000000000000" pitchFamily="2" charset="2"/>
                        <a:buNone/>
                      </a:pPr>
                      <a:r>
                        <a:rPr lang="tr-TR" sz="1800" b="1"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nedir-ne değildir?</a:t>
                      </a:r>
                    </a:p>
                  </a:txBody>
                  <a:tcPr marL="68580" marR="68580" marT="0" marB="0">
                    <a:lnL w="57150" cap="flat" cmpd="sng" algn="ctr">
                      <a:noFill/>
                      <a:prstDash val="solid"/>
                      <a:round/>
                      <a:headEnd type="none" w="med" len="med"/>
                      <a:tailEnd type="none" w="med" len="med"/>
                    </a:lnL>
                    <a:lnR w="57150" cap="flat" cmpd="sng" algn="ctr">
                      <a:solidFill>
                        <a:schemeClr val="accent6">
                          <a:lumMod val="50000"/>
                        </a:schemeClr>
                      </a:solidFill>
                      <a:prstDash val="solid"/>
                      <a:round/>
                      <a:headEnd type="none" w="med" len="med"/>
                      <a:tailEnd type="none" w="med" len="med"/>
                    </a:lnR>
                    <a:lnT w="57150" cap="flat" cmpd="sng" algn="ctr">
                      <a:noFill/>
                      <a:prstDash val="solid"/>
                      <a:round/>
                      <a:headEnd type="none" w="med" len="med"/>
                      <a:tailEnd type="none" w="med" len="med"/>
                    </a:lnT>
                    <a:lnB w="38100" cmpd="sng">
                      <a:noFill/>
                    </a:lnB>
                    <a:solidFill>
                      <a:schemeClr val="bg1"/>
                    </a:solidFill>
                  </a:tcPr>
                </a:tc>
                <a:tc>
                  <a:txBody>
                    <a:bodyPr/>
                    <a:lstStyle/>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Kritik başarı faktörü bir sonuç değildir. “hasta sayısının artırılması” kritik başarı faktörleri değildir; “hastalarımıza ilk seferde doğru hizmeti vermek”  ise bir kritik başarı faktörüdür.</a:t>
                      </a:r>
                    </a:p>
                  </a:txBody>
                  <a:tcPr marL="68580" marR="68580" marT="0" marB="0">
                    <a:lnL w="57150" cap="flat" cmpd="sng" algn="ctr">
                      <a:solidFill>
                        <a:schemeClr val="accent6">
                          <a:lumMod val="50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graphicFrame>
        <p:nvGraphicFramePr>
          <p:cNvPr id="5" name="Tablo 7">
            <a:extLst>
              <a:ext uri="{FF2B5EF4-FFF2-40B4-BE49-F238E27FC236}">
                <a16:creationId xmlns:a16="http://schemas.microsoft.com/office/drawing/2014/main" id="{12DF392E-8A28-F4C5-E841-554DE43180F7}"/>
              </a:ext>
            </a:extLst>
          </p:cNvPr>
          <p:cNvGraphicFramePr>
            <a:graphicFrameLocks noGrp="1"/>
          </p:cNvGraphicFramePr>
          <p:nvPr>
            <p:extLst>
              <p:ext uri="{D42A27DB-BD31-4B8C-83A1-F6EECF244321}">
                <p14:modId xmlns:p14="http://schemas.microsoft.com/office/powerpoint/2010/main" val="176424300"/>
              </p:ext>
            </p:extLst>
          </p:nvPr>
        </p:nvGraphicFramePr>
        <p:xfrm>
          <a:off x="4818821" y="2160376"/>
          <a:ext cx="5529470" cy="1657668"/>
        </p:xfrm>
        <a:graphic>
          <a:graphicData uri="http://schemas.openxmlformats.org/drawingml/2006/table">
            <a:tbl>
              <a:tblPr firstRow="1" bandRow="1">
                <a:tableStyleId>{5C22544A-7EE6-4342-B048-85BDC9FD1C3A}</a:tableStyleId>
              </a:tblPr>
              <a:tblGrid>
                <a:gridCol w="1908313">
                  <a:extLst>
                    <a:ext uri="{9D8B030D-6E8A-4147-A177-3AD203B41FA5}">
                      <a16:colId xmlns:a16="http://schemas.microsoft.com/office/drawing/2014/main" val="2605278236"/>
                    </a:ext>
                  </a:extLst>
                </a:gridCol>
                <a:gridCol w="3621157">
                  <a:extLst>
                    <a:ext uri="{9D8B030D-6E8A-4147-A177-3AD203B41FA5}">
                      <a16:colId xmlns:a16="http://schemas.microsoft.com/office/drawing/2014/main" val="2297800038"/>
                    </a:ext>
                  </a:extLst>
                </a:gridCol>
              </a:tblGrid>
              <a:tr h="0">
                <a:tc>
                  <a:txBody>
                    <a:bodyPr/>
                    <a:lstStyle/>
                    <a:p>
                      <a:pPr marL="0" indent="0" algn="l">
                        <a:lnSpc>
                          <a:spcPct val="107000"/>
                        </a:lnSpc>
                        <a:spcAft>
                          <a:spcPts val="800"/>
                        </a:spcAft>
                        <a:buFont typeface="Wingdings" panose="05000000000000000000" pitchFamily="2" charset="2"/>
                        <a:buNone/>
                      </a:pPr>
                      <a:r>
                        <a:rPr lang="tr-TR" sz="1800" b="1" dirty="0">
                          <a:solidFill>
                            <a:schemeClr val="tx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İçerik   </a:t>
                      </a:r>
                    </a:p>
                  </a:txBody>
                  <a:tcPr marL="68580" marR="68580" marT="0" marB="0">
                    <a:lnL w="57150" cap="flat" cmpd="sng" algn="ctr">
                      <a:noFill/>
                      <a:prstDash val="solid"/>
                      <a:round/>
                      <a:headEnd type="none" w="med" len="med"/>
                      <a:tailEnd type="none" w="med" len="med"/>
                    </a:lnL>
                    <a:lnR w="57150" cap="flat" cmpd="sng" algn="ctr">
                      <a:solidFill>
                        <a:schemeClr val="tx2">
                          <a:lumMod val="75000"/>
                        </a:schemeClr>
                      </a:solidFill>
                      <a:prstDash val="solid"/>
                      <a:round/>
                      <a:headEnd type="none" w="med" len="med"/>
                      <a:tailEnd type="none" w="med" len="med"/>
                    </a:lnR>
                    <a:lnT w="57150" cap="flat" cmpd="sng" algn="ctr">
                      <a:noFill/>
                      <a:prstDash val="solid"/>
                      <a:round/>
                      <a:headEnd type="none" w="med" len="med"/>
                      <a:tailEnd type="none" w="med" len="med"/>
                    </a:lnT>
                    <a:lnB w="38100" cmpd="sng">
                      <a:noFill/>
                    </a:lnB>
                    <a:solidFill>
                      <a:schemeClr val="bg1"/>
                    </a:solidFill>
                  </a:tcPr>
                </a:tc>
                <a:tc>
                  <a:txBody>
                    <a:bodyPr/>
                    <a:lstStyle/>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Kurumun başarılı olması için dikkat edilmesi gereken, </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İşin doğru yapılması için kritik önem arz eden</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püf noktalarıdır.</a:t>
                      </a:r>
                    </a:p>
                  </a:txBody>
                  <a:tcPr marL="68580" marR="68580" marT="0" marB="0">
                    <a:lnL w="57150" cap="flat" cmpd="sng" algn="ctr">
                      <a:solidFill>
                        <a:schemeClr val="tx2">
                          <a:lumMod val="75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pic>
        <p:nvPicPr>
          <p:cNvPr id="6" name="Resim 5">
            <a:extLst>
              <a:ext uri="{FF2B5EF4-FFF2-40B4-BE49-F238E27FC236}">
                <a16:creationId xmlns:a16="http://schemas.microsoft.com/office/drawing/2014/main" id="{71E3283C-7B84-FE52-D250-2A9CD11C3F13}"/>
              </a:ext>
            </a:extLst>
          </p:cNvPr>
          <p:cNvPicPr>
            <a:picLocks noChangeAspect="1"/>
          </p:cNvPicPr>
          <p:nvPr/>
        </p:nvPicPr>
        <p:blipFill>
          <a:blip r:embed="rId2"/>
          <a:stretch>
            <a:fillRect/>
          </a:stretch>
        </p:blipFill>
        <p:spPr>
          <a:xfrm>
            <a:off x="5420299" y="2520796"/>
            <a:ext cx="1112862" cy="1105728"/>
          </a:xfrm>
          <a:prstGeom prst="rect">
            <a:avLst/>
          </a:prstGeom>
        </p:spPr>
      </p:pic>
    </p:spTree>
    <p:extLst>
      <p:ext uri="{BB962C8B-B14F-4D97-AF65-F5344CB8AC3E}">
        <p14:creationId xmlns:p14="http://schemas.microsoft.com/office/powerpoint/2010/main" val="22746498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723113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kritik başarı faktörleri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7583556" y="747711"/>
            <a:ext cx="4608444"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5" name="Tablo 7">
            <a:extLst>
              <a:ext uri="{FF2B5EF4-FFF2-40B4-BE49-F238E27FC236}">
                <a16:creationId xmlns:a16="http://schemas.microsoft.com/office/drawing/2014/main" id="{12DF392E-8A28-F4C5-E841-554DE43180F7}"/>
              </a:ext>
            </a:extLst>
          </p:cNvPr>
          <p:cNvGraphicFramePr>
            <a:graphicFrameLocks noGrp="1"/>
          </p:cNvGraphicFramePr>
          <p:nvPr>
            <p:extLst>
              <p:ext uri="{D42A27DB-BD31-4B8C-83A1-F6EECF244321}">
                <p14:modId xmlns:p14="http://schemas.microsoft.com/office/powerpoint/2010/main" val="3915405513"/>
              </p:ext>
            </p:extLst>
          </p:nvPr>
        </p:nvGraphicFramePr>
        <p:xfrm>
          <a:off x="5047420" y="3069933"/>
          <a:ext cx="6481970" cy="2549462"/>
        </p:xfrm>
        <a:graphic>
          <a:graphicData uri="http://schemas.openxmlformats.org/drawingml/2006/table">
            <a:tbl>
              <a:tblPr firstRow="1" bandRow="1">
                <a:tableStyleId>{5C22544A-7EE6-4342-B048-85BDC9FD1C3A}</a:tableStyleId>
              </a:tblPr>
              <a:tblGrid>
                <a:gridCol w="2237037">
                  <a:extLst>
                    <a:ext uri="{9D8B030D-6E8A-4147-A177-3AD203B41FA5}">
                      <a16:colId xmlns:a16="http://schemas.microsoft.com/office/drawing/2014/main" val="2605278236"/>
                    </a:ext>
                  </a:extLst>
                </a:gridCol>
                <a:gridCol w="4244933">
                  <a:extLst>
                    <a:ext uri="{9D8B030D-6E8A-4147-A177-3AD203B41FA5}">
                      <a16:colId xmlns:a16="http://schemas.microsoft.com/office/drawing/2014/main" val="2297800038"/>
                    </a:ext>
                  </a:extLst>
                </a:gridCol>
              </a:tblGrid>
              <a:tr h="0">
                <a:tc>
                  <a:txBody>
                    <a:bodyPr/>
                    <a:lstStyle/>
                    <a:p>
                      <a:pPr marL="0" indent="0" algn="l">
                        <a:lnSpc>
                          <a:spcPct val="107000"/>
                        </a:lnSpc>
                        <a:spcAft>
                          <a:spcPts val="800"/>
                        </a:spcAft>
                        <a:buFont typeface="Wingdings" panose="05000000000000000000" pitchFamily="2" charset="2"/>
                        <a:buNone/>
                      </a:pPr>
                      <a:r>
                        <a:rPr lang="tr-TR" sz="1800" b="1" dirty="0">
                          <a:solidFill>
                            <a:schemeClr val="tx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Örnekler</a:t>
                      </a:r>
                    </a:p>
                  </a:txBody>
                  <a:tcPr marL="68580" marR="68580" marT="0" marB="0">
                    <a:lnL w="57150" cap="flat" cmpd="sng" algn="ctr">
                      <a:noFill/>
                      <a:prstDash val="solid"/>
                      <a:round/>
                      <a:headEnd type="none" w="med" len="med"/>
                      <a:tailEnd type="none" w="med" len="med"/>
                    </a:lnL>
                    <a:lnR w="57150" cap="flat" cmpd="sng" algn="ctr">
                      <a:solidFill>
                        <a:schemeClr val="tx2">
                          <a:lumMod val="75000"/>
                        </a:schemeClr>
                      </a:solidFill>
                      <a:prstDash val="solid"/>
                      <a:round/>
                      <a:headEnd type="none" w="med" len="med"/>
                      <a:tailEnd type="none" w="med" len="med"/>
                    </a:lnR>
                    <a:lnT w="57150" cap="flat" cmpd="sng" algn="ctr">
                      <a:noFill/>
                      <a:prstDash val="solid"/>
                      <a:round/>
                      <a:headEnd type="none" w="med" len="med"/>
                      <a:tailEnd type="none" w="med" len="med"/>
                    </a:lnT>
                    <a:lnB w="38100" cmpd="sng">
                      <a:noFill/>
                    </a:lnB>
                    <a:solidFill>
                      <a:schemeClr val="bg1"/>
                    </a:solidFill>
                  </a:tcPr>
                </a:tc>
                <a:tc>
                  <a:txBody>
                    <a:bodyPr/>
                    <a:lstStyle/>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Başladığını bitir</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Sağlıklı güvenli iş ortamı yarat</a:t>
                      </a:r>
                    </a:p>
                    <a:p>
                      <a:pPr marL="285750" indent="-285750">
                        <a:lnSpc>
                          <a:spcPct val="107000"/>
                        </a:lnSpc>
                        <a:spcAft>
                          <a:spcPts val="800"/>
                        </a:spcAft>
                        <a:buFont typeface="Wingdings" panose="05000000000000000000" pitchFamily="2" charset="2"/>
                        <a:buChar char="q"/>
                      </a:pPr>
                      <a:r>
                        <a:rPr lang="tr-TR" sz="1800"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Liyakata</a:t>
                      </a: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önem verme</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‘Hasta için iyi ise kurum için de iyidir’ felsefesini benimse</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Hastalarla tartışma, </a:t>
                      </a:r>
                      <a:r>
                        <a:rPr lang="tr-TR" sz="1800"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güleryüzle</a:t>
                      </a: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yaklaş</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Yeniliği işin bir parçası haline getirme</a:t>
                      </a:r>
                    </a:p>
                  </a:txBody>
                  <a:tcPr marL="68580" marR="68580" marT="0" marB="0">
                    <a:lnL w="57150" cap="flat" cmpd="sng" algn="ctr">
                      <a:solidFill>
                        <a:schemeClr val="tx2">
                          <a:lumMod val="75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233568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yönelim stratejisi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26251629"/>
              </p:ext>
            </p:extLst>
          </p:nvPr>
        </p:nvGraphicFramePr>
        <p:xfrm>
          <a:off x="4207884" y="2676268"/>
          <a:ext cx="7511845" cy="2560320"/>
        </p:xfrm>
        <a:graphic>
          <a:graphicData uri="http://schemas.openxmlformats.org/drawingml/2006/table">
            <a:tbl>
              <a:tblPr firstRow="1" bandRow="1">
                <a:tableStyleId>{5C22544A-7EE6-4342-B048-85BDC9FD1C3A}</a:tableStyleId>
              </a:tblPr>
              <a:tblGrid>
                <a:gridCol w="7511845">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b="0" dirty="0">
                          <a:solidFill>
                            <a:schemeClr val="tx1"/>
                          </a:solidFill>
                          <a:latin typeface="+mj-lt"/>
                        </a:rPr>
                        <a:t>Yönelim stratejisi, çevresel fırsat ve tehditlere yönelik olarak kurumun genel davranış eğilimini ortaya koyan kavramlar kümesidir.  Nereye gideceğiz sorusunun yanıtıdır.</a:t>
                      </a:r>
                    </a:p>
                    <a:p>
                      <a:pPr marL="0" indent="0">
                        <a:buFont typeface="Arial" panose="020B0604020202020204" pitchFamily="34" charset="0"/>
                        <a:buNone/>
                      </a:pPr>
                      <a:endParaRPr lang="tr-TR" b="0" dirty="0">
                        <a:solidFill>
                          <a:schemeClr val="tx1"/>
                        </a:solidFill>
                        <a:latin typeface="+mj-lt"/>
                      </a:endParaRPr>
                    </a:p>
                    <a:p>
                      <a:pPr marL="0" indent="0">
                        <a:buFont typeface="Arial" panose="020B0604020202020204" pitchFamily="34" charset="0"/>
                        <a:buNone/>
                      </a:pPr>
                      <a:r>
                        <a:rPr lang="tr-TR" b="0" dirty="0">
                          <a:solidFill>
                            <a:schemeClr val="tx1"/>
                          </a:solidFill>
                          <a:latin typeface="+mj-lt"/>
                        </a:rPr>
                        <a:t>Bu kavramlar şunlardır:</a:t>
                      </a:r>
                    </a:p>
                    <a:p>
                      <a:pPr marL="342900" indent="-342900">
                        <a:buFont typeface="Wingdings" panose="05000000000000000000" pitchFamily="2" charset="2"/>
                        <a:buChar char="q"/>
                      </a:pPr>
                      <a:r>
                        <a:rPr lang="tr-TR" b="0" dirty="0">
                          <a:solidFill>
                            <a:schemeClr val="tx1"/>
                          </a:solidFill>
                          <a:latin typeface="+mj-lt"/>
                        </a:rPr>
                        <a:t>Misyon</a:t>
                      </a:r>
                    </a:p>
                    <a:p>
                      <a:pPr marL="342900" indent="-342900">
                        <a:buFont typeface="Wingdings" panose="05000000000000000000" pitchFamily="2" charset="2"/>
                        <a:buChar char="q"/>
                      </a:pPr>
                      <a:r>
                        <a:rPr lang="tr-TR" b="0" dirty="0">
                          <a:solidFill>
                            <a:schemeClr val="tx1"/>
                          </a:solidFill>
                          <a:latin typeface="+mj-lt"/>
                        </a:rPr>
                        <a:t>Vizyon</a:t>
                      </a:r>
                    </a:p>
                    <a:p>
                      <a:pPr marL="342900" indent="-342900">
                        <a:buFont typeface="Wingdings" panose="05000000000000000000" pitchFamily="2" charset="2"/>
                        <a:buChar char="q"/>
                      </a:pPr>
                      <a:r>
                        <a:rPr lang="tr-TR" b="0" dirty="0">
                          <a:solidFill>
                            <a:schemeClr val="tx1"/>
                          </a:solidFill>
                          <a:latin typeface="+mj-lt"/>
                        </a:rPr>
                        <a:t>Değerler</a:t>
                      </a:r>
                    </a:p>
                    <a:p>
                      <a:pPr marL="342900" indent="-342900">
                        <a:buFont typeface="Wingdings" panose="05000000000000000000" pitchFamily="2" charset="2"/>
                        <a:buChar char="q"/>
                      </a:pPr>
                      <a:r>
                        <a:rPr lang="tr-TR" b="0" dirty="0">
                          <a:solidFill>
                            <a:schemeClr val="tx1"/>
                          </a:solidFill>
                          <a:latin typeface="+mj-lt"/>
                        </a:rPr>
                        <a:t>Hedefler ve amaçlar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4431851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723113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anahtar performans göstergeleri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7583556" y="747711"/>
            <a:ext cx="4608444"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10" name="Tablo 7">
            <a:extLst>
              <a:ext uri="{FF2B5EF4-FFF2-40B4-BE49-F238E27FC236}">
                <a16:creationId xmlns:a16="http://schemas.microsoft.com/office/drawing/2014/main" id="{3649FFCD-F299-E9C4-256C-0C66DC31C2A2}"/>
              </a:ext>
            </a:extLst>
          </p:cNvPr>
          <p:cNvGraphicFramePr>
            <a:graphicFrameLocks noGrp="1"/>
          </p:cNvGraphicFramePr>
          <p:nvPr>
            <p:extLst>
              <p:ext uri="{D42A27DB-BD31-4B8C-83A1-F6EECF244321}">
                <p14:modId xmlns:p14="http://schemas.microsoft.com/office/powerpoint/2010/main" val="1342096599"/>
              </p:ext>
            </p:extLst>
          </p:nvPr>
        </p:nvGraphicFramePr>
        <p:xfrm>
          <a:off x="4818821" y="4248037"/>
          <a:ext cx="6358769" cy="2255965"/>
        </p:xfrm>
        <a:graphic>
          <a:graphicData uri="http://schemas.openxmlformats.org/drawingml/2006/table">
            <a:tbl>
              <a:tblPr firstRow="1" bandRow="1">
                <a:tableStyleId>{5C22544A-7EE6-4342-B048-85BDC9FD1C3A}</a:tableStyleId>
              </a:tblPr>
              <a:tblGrid>
                <a:gridCol w="2286664">
                  <a:extLst>
                    <a:ext uri="{9D8B030D-6E8A-4147-A177-3AD203B41FA5}">
                      <a16:colId xmlns:a16="http://schemas.microsoft.com/office/drawing/2014/main" val="2605278236"/>
                    </a:ext>
                  </a:extLst>
                </a:gridCol>
                <a:gridCol w="4072105">
                  <a:extLst>
                    <a:ext uri="{9D8B030D-6E8A-4147-A177-3AD203B41FA5}">
                      <a16:colId xmlns:a16="http://schemas.microsoft.com/office/drawing/2014/main" val="2297800038"/>
                    </a:ext>
                  </a:extLst>
                </a:gridCol>
              </a:tblGrid>
              <a:tr h="0">
                <a:tc>
                  <a:txBody>
                    <a:bodyPr/>
                    <a:lstStyle/>
                    <a:p>
                      <a:pPr marL="0" indent="0" algn="ctr">
                        <a:lnSpc>
                          <a:spcPct val="107000"/>
                        </a:lnSpc>
                        <a:spcAft>
                          <a:spcPts val="800"/>
                        </a:spcAft>
                        <a:buFont typeface="Wingdings" panose="05000000000000000000" pitchFamily="2" charset="2"/>
                        <a:buNone/>
                      </a:pPr>
                      <a:r>
                        <a:rPr lang="tr-TR" sz="1800" b="1"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örnekler </a:t>
                      </a:r>
                    </a:p>
                  </a:txBody>
                  <a:tcPr marL="68580" marR="68580" marT="0" marB="0">
                    <a:lnL w="57150" cap="flat" cmpd="sng" algn="ctr">
                      <a:noFill/>
                      <a:prstDash val="solid"/>
                      <a:round/>
                      <a:headEnd type="none" w="med" len="med"/>
                      <a:tailEnd type="none" w="med" len="med"/>
                    </a:lnL>
                    <a:lnR w="57150" cap="flat" cmpd="sng" algn="ctr">
                      <a:solidFill>
                        <a:schemeClr val="accent6">
                          <a:lumMod val="50000"/>
                        </a:schemeClr>
                      </a:solidFill>
                      <a:prstDash val="solid"/>
                      <a:round/>
                      <a:headEnd type="none" w="med" len="med"/>
                      <a:tailEnd type="none" w="med" len="med"/>
                    </a:lnR>
                    <a:lnT w="57150" cap="flat" cmpd="sng" algn="ctr">
                      <a:noFill/>
                      <a:prstDash val="solid"/>
                      <a:round/>
                      <a:headEnd type="none" w="med" len="med"/>
                      <a:tailEnd type="none" w="med" len="med"/>
                    </a:lnT>
                    <a:lnB w="38100" cmpd="sng">
                      <a:noFill/>
                    </a:lnB>
                    <a:solidFill>
                      <a:schemeClr val="bg1"/>
                    </a:solidFill>
                  </a:tcPr>
                </a:tc>
                <a:tc>
                  <a:txBody>
                    <a:bodyPr/>
                    <a:lstStyle/>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Cerrahi alan enfeksiyonu (diz protezi)</a:t>
                      </a:r>
                    </a:p>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Net tavsiye oranı</a:t>
                      </a:r>
                    </a:p>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Pazar payı</a:t>
                      </a:r>
                    </a:p>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Ameliyathane kapasite kullanım oranı</a:t>
                      </a:r>
                    </a:p>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Ertelenen ameliyat sayısı</a:t>
                      </a:r>
                    </a:p>
                    <a:p>
                      <a:pPr marL="285750" indent="-285750" algn="l">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Hasta sadakati</a:t>
                      </a:r>
                    </a:p>
                  </a:txBody>
                  <a:tcPr marL="68580" marR="68580" marT="0" marB="0">
                    <a:lnL w="57150" cap="flat" cmpd="sng" algn="ctr">
                      <a:solidFill>
                        <a:schemeClr val="accent6">
                          <a:lumMod val="50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graphicFrame>
        <p:nvGraphicFramePr>
          <p:cNvPr id="5" name="Tablo 7">
            <a:extLst>
              <a:ext uri="{FF2B5EF4-FFF2-40B4-BE49-F238E27FC236}">
                <a16:creationId xmlns:a16="http://schemas.microsoft.com/office/drawing/2014/main" id="{12DF392E-8A28-F4C5-E841-554DE43180F7}"/>
              </a:ext>
            </a:extLst>
          </p:cNvPr>
          <p:cNvGraphicFramePr>
            <a:graphicFrameLocks noGrp="1"/>
          </p:cNvGraphicFramePr>
          <p:nvPr>
            <p:extLst>
              <p:ext uri="{D42A27DB-BD31-4B8C-83A1-F6EECF244321}">
                <p14:modId xmlns:p14="http://schemas.microsoft.com/office/powerpoint/2010/main" val="2269911907"/>
              </p:ext>
            </p:extLst>
          </p:nvPr>
        </p:nvGraphicFramePr>
        <p:xfrm>
          <a:off x="4818821" y="2160376"/>
          <a:ext cx="6640996" cy="1556068"/>
        </p:xfrm>
        <a:graphic>
          <a:graphicData uri="http://schemas.openxmlformats.org/drawingml/2006/table">
            <a:tbl>
              <a:tblPr firstRow="1" bandRow="1">
                <a:tableStyleId>{5C22544A-7EE6-4342-B048-85BDC9FD1C3A}</a:tableStyleId>
              </a:tblPr>
              <a:tblGrid>
                <a:gridCol w="2291919">
                  <a:extLst>
                    <a:ext uri="{9D8B030D-6E8A-4147-A177-3AD203B41FA5}">
                      <a16:colId xmlns:a16="http://schemas.microsoft.com/office/drawing/2014/main" val="2605278236"/>
                    </a:ext>
                  </a:extLst>
                </a:gridCol>
                <a:gridCol w="4349077">
                  <a:extLst>
                    <a:ext uri="{9D8B030D-6E8A-4147-A177-3AD203B41FA5}">
                      <a16:colId xmlns:a16="http://schemas.microsoft.com/office/drawing/2014/main" val="2297800038"/>
                    </a:ext>
                  </a:extLst>
                </a:gridCol>
              </a:tblGrid>
              <a:tr h="0">
                <a:tc>
                  <a:txBody>
                    <a:bodyPr/>
                    <a:lstStyle/>
                    <a:p>
                      <a:pPr marL="0" indent="0" algn="l">
                        <a:lnSpc>
                          <a:spcPct val="107000"/>
                        </a:lnSpc>
                        <a:spcAft>
                          <a:spcPts val="800"/>
                        </a:spcAft>
                        <a:buFont typeface="Wingdings" panose="05000000000000000000" pitchFamily="2" charset="2"/>
                        <a:buNone/>
                      </a:pPr>
                      <a:r>
                        <a:rPr lang="tr-TR" sz="1800" b="1" dirty="0">
                          <a:solidFill>
                            <a:schemeClr val="tx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tanımlar</a:t>
                      </a:r>
                    </a:p>
                  </a:txBody>
                  <a:tcPr marL="68580" marR="68580" marT="0" marB="0">
                    <a:lnL w="57150" cap="flat" cmpd="sng" algn="ctr">
                      <a:noFill/>
                      <a:prstDash val="solid"/>
                      <a:round/>
                      <a:headEnd type="none" w="med" len="med"/>
                      <a:tailEnd type="none" w="med" len="med"/>
                    </a:lnL>
                    <a:lnR w="57150" cap="flat" cmpd="sng" algn="ctr">
                      <a:solidFill>
                        <a:schemeClr val="tx2">
                          <a:lumMod val="75000"/>
                        </a:schemeClr>
                      </a:solidFill>
                      <a:prstDash val="solid"/>
                      <a:round/>
                      <a:headEnd type="none" w="med" len="med"/>
                      <a:tailEnd type="none" w="med" len="med"/>
                    </a:lnR>
                    <a:lnT w="57150" cap="flat" cmpd="sng" algn="ctr">
                      <a:noFill/>
                      <a:prstDash val="solid"/>
                      <a:round/>
                      <a:headEnd type="none" w="med" len="med"/>
                      <a:tailEnd type="none" w="med" len="med"/>
                    </a:lnT>
                    <a:lnB w="38100" cmpd="sng">
                      <a:noFill/>
                    </a:lnB>
                    <a:solidFill>
                      <a:schemeClr val="bg1"/>
                    </a:solidFill>
                  </a:tcPr>
                </a:tc>
                <a:tc>
                  <a:txBody>
                    <a:bodyPr/>
                    <a:lstStyle/>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Kurumsal performans: Amaçlara yaklaşma derecesi, </a:t>
                      </a:r>
                    </a:p>
                    <a:p>
                      <a:pPr marL="285750" indent="-285750">
                        <a:lnSpc>
                          <a:spcPct val="107000"/>
                        </a:lnSpc>
                        <a:spcAft>
                          <a:spcPts val="800"/>
                        </a:spcAft>
                        <a:buFont typeface="Wingdings" panose="05000000000000000000" pitchFamily="2" charset="2"/>
                        <a:buChar char="q"/>
                      </a:pPr>
                      <a:r>
                        <a:rPr lang="tr-TR"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Performans Göstergesi: Hedef veya amaçlara yaklaşma derecesini ölçmek ve değerlendirmek için kullanılan ölçütlerdir.</a:t>
                      </a:r>
                    </a:p>
                  </a:txBody>
                  <a:tcPr marL="68580" marR="68580" marT="0" marB="0">
                    <a:lnL w="57150" cap="flat" cmpd="sng" algn="ctr">
                      <a:solidFill>
                        <a:schemeClr val="tx2">
                          <a:lumMod val="75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pic>
        <p:nvPicPr>
          <p:cNvPr id="6" name="Resim 5">
            <a:extLst>
              <a:ext uri="{FF2B5EF4-FFF2-40B4-BE49-F238E27FC236}">
                <a16:creationId xmlns:a16="http://schemas.microsoft.com/office/drawing/2014/main" id="{71E3283C-7B84-FE52-D250-2A9CD11C3F13}"/>
              </a:ext>
            </a:extLst>
          </p:cNvPr>
          <p:cNvPicPr>
            <a:picLocks noChangeAspect="1"/>
          </p:cNvPicPr>
          <p:nvPr/>
        </p:nvPicPr>
        <p:blipFill>
          <a:blip r:embed="rId2"/>
          <a:stretch>
            <a:fillRect/>
          </a:stretch>
        </p:blipFill>
        <p:spPr>
          <a:xfrm>
            <a:off x="5420299" y="2520796"/>
            <a:ext cx="1112862" cy="1105728"/>
          </a:xfrm>
          <a:prstGeom prst="rect">
            <a:avLst/>
          </a:prstGeom>
        </p:spPr>
      </p:pic>
    </p:spTree>
    <p:extLst>
      <p:ext uri="{BB962C8B-B14F-4D97-AF65-F5344CB8AC3E}">
        <p14:creationId xmlns:p14="http://schemas.microsoft.com/office/powerpoint/2010/main" val="6112086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2DDF6107-4977-2D27-3A26-3B2B8668A79C}"/>
              </a:ext>
            </a:extLst>
          </p:cNvPr>
          <p:cNvGraphicFramePr>
            <a:graphicFrameLocks noGrp="1"/>
          </p:cNvGraphicFramePr>
          <p:nvPr>
            <p:extLst>
              <p:ext uri="{D42A27DB-BD31-4B8C-83A1-F6EECF244321}">
                <p14:modId xmlns:p14="http://schemas.microsoft.com/office/powerpoint/2010/main" val="3311016138"/>
              </p:ext>
            </p:extLst>
          </p:nvPr>
        </p:nvGraphicFramePr>
        <p:xfrm>
          <a:off x="2912165" y="1828800"/>
          <a:ext cx="8736496" cy="4641574"/>
        </p:xfrm>
        <a:graphic>
          <a:graphicData uri="http://schemas.openxmlformats.org/drawingml/2006/table">
            <a:tbl>
              <a:tblPr firstRow="1" firstCol="1" bandRow="1">
                <a:tableStyleId>{C4B1156A-380E-4F78-BDF5-A606A8083BF9}</a:tableStyleId>
              </a:tblPr>
              <a:tblGrid>
                <a:gridCol w="1855009">
                  <a:extLst>
                    <a:ext uri="{9D8B030D-6E8A-4147-A177-3AD203B41FA5}">
                      <a16:colId xmlns:a16="http://schemas.microsoft.com/office/drawing/2014/main" val="2170807456"/>
                    </a:ext>
                  </a:extLst>
                </a:gridCol>
                <a:gridCol w="6881487">
                  <a:extLst>
                    <a:ext uri="{9D8B030D-6E8A-4147-A177-3AD203B41FA5}">
                      <a16:colId xmlns:a16="http://schemas.microsoft.com/office/drawing/2014/main" val="1347445189"/>
                    </a:ext>
                  </a:extLst>
                </a:gridCol>
              </a:tblGrid>
              <a:tr h="290098">
                <a:tc>
                  <a:txBody>
                    <a:bodyPr/>
                    <a:lstStyle/>
                    <a:p>
                      <a:r>
                        <a:rPr lang="tr-TR" sz="1800">
                          <a:effectLst/>
                        </a:rPr>
                        <a:t>GÖSTERGE ADI</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tr-TR" sz="1800">
                          <a:effectLst/>
                        </a:rPr>
                        <a:t>Cerrahi Alan Enfeksiyonu</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75004710"/>
                  </a:ext>
                </a:extLst>
              </a:tr>
              <a:tr h="580197">
                <a:tc>
                  <a:txBody>
                    <a:bodyPr/>
                    <a:lstStyle/>
                    <a:p>
                      <a:r>
                        <a:rPr lang="tr-TR" sz="1800">
                          <a:effectLst/>
                        </a:rPr>
                        <a:t>GÖSTERGE KODU</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tr-TR" sz="1800" dirty="0">
                          <a:effectLst/>
                        </a:rPr>
                        <a:t>GKG28</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70760021"/>
                  </a:ext>
                </a:extLst>
              </a:tr>
              <a:tr h="580197">
                <a:tc>
                  <a:txBody>
                    <a:bodyPr/>
                    <a:lstStyle/>
                    <a:p>
                      <a:r>
                        <a:rPr lang="tr-TR" sz="1800" dirty="0">
                          <a:effectLst/>
                        </a:rPr>
                        <a:t>TANIM</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tr-TR" sz="1800" dirty="0">
                          <a:effectLst/>
                        </a:rPr>
                        <a:t>İlgili dönemde, seçilen prosedürlerde, cerrahi işlem sonrasında cerrahi alan enfeksiyonu gelişme oranını ifade eder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87959149"/>
                  </a:ext>
                </a:extLst>
              </a:tr>
              <a:tr h="870295">
                <a:tc>
                  <a:txBody>
                    <a:bodyPr/>
                    <a:lstStyle/>
                    <a:p>
                      <a:r>
                        <a:rPr lang="tr-TR" sz="1800">
                          <a:effectLst/>
                        </a:rPr>
                        <a:t>AMAÇ</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tr-TR" sz="1800" dirty="0">
                          <a:effectLst/>
                        </a:rPr>
                        <a:t>Cerrahi işlemler sonrasında hastalarda görülen cerrahi alan enfeksiyonlarının (CAE) erken dönemde tespit edilerek, gerekli önlemlerin alınmasına yönelik kuralların oluşturulması amaçlanmaktadır.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7522957"/>
                  </a:ext>
                </a:extLst>
              </a:tr>
              <a:tr h="290098">
                <a:tc>
                  <a:txBody>
                    <a:bodyPr/>
                    <a:lstStyle/>
                    <a:p>
                      <a:r>
                        <a:rPr lang="tr-TR" sz="1800">
                          <a:effectLst/>
                        </a:rPr>
                        <a:t>VERİ KAYNAĞI</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tr-TR" sz="1800" dirty="0">
                          <a:effectLst/>
                        </a:rPr>
                        <a:t>Enfeksiyon kontrol komitesi kayıtları</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68708829"/>
                  </a:ext>
                </a:extLst>
              </a:tr>
              <a:tr h="580197">
                <a:tc>
                  <a:txBody>
                    <a:bodyPr/>
                    <a:lstStyle/>
                    <a:p>
                      <a:r>
                        <a:rPr lang="tr-TR" sz="1800">
                          <a:effectLst/>
                        </a:rPr>
                        <a:t>HESAPLAMA METODU</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tr-TR" sz="1800" dirty="0">
                          <a:effectLst/>
                        </a:rPr>
                        <a:t> (Seçilen prosedürle ilişkili cerrahi alan enfeksiyonu sayısı/Seçilen prosedüre ilişkin cerrahi girişim sayısı) x 100</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71785932"/>
                  </a:ext>
                </a:extLst>
              </a:tr>
              <a:tr h="580197">
                <a:tc>
                  <a:txBody>
                    <a:bodyPr/>
                    <a:lstStyle/>
                    <a:p>
                      <a:r>
                        <a:rPr lang="tr-TR" sz="1800">
                          <a:effectLst/>
                        </a:rPr>
                        <a:t>RAPORLAMA SIKLIĞI</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tr-TR" sz="1800" dirty="0">
                          <a:effectLst/>
                        </a:rPr>
                        <a:t>3 aylık dönemler halinde hesaplanarak raporlanacak</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71224920"/>
                  </a:ext>
                </a:extLst>
              </a:tr>
              <a:tr h="870295">
                <a:tc>
                  <a:txBody>
                    <a:bodyPr/>
                    <a:lstStyle/>
                    <a:p>
                      <a:r>
                        <a:rPr lang="tr-TR" sz="1800">
                          <a:effectLst/>
                        </a:rPr>
                        <a:t>AÇIKLAMALAR</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tr-TR" sz="1800" dirty="0">
                          <a:effectLst/>
                        </a:rPr>
                        <a:t>Takip edilecek ameliyat kategorileri kurumun Enfeksiyon Kontrol Komitesi tarafından Ulusal sağlık hizmeti ilişkili enfeksiyonlar </a:t>
                      </a:r>
                      <a:r>
                        <a:rPr lang="tr-TR" sz="1800" dirty="0" err="1">
                          <a:effectLst/>
                        </a:rPr>
                        <a:t>sürveyans</a:t>
                      </a:r>
                      <a:r>
                        <a:rPr lang="tr-TR" sz="1800" dirty="0">
                          <a:effectLst/>
                        </a:rPr>
                        <a:t> standartlarına göre belirlenmelidir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63419029"/>
                  </a:ext>
                </a:extLst>
              </a:tr>
            </a:tbl>
          </a:graphicData>
        </a:graphic>
      </p:graphicFrame>
      <p:sp>
        <p:nvSpPr>
          <p:cNvPr id="3" name="Rectangle: Rounded Corners 5">
            <a:extLst>
              <a:ext uri="{FF2B5EF4-FFF2-40B4-BE49-F238E27FC236}">
                <a16:creationId xmlns:a16="http://schemas.microsoft.com/office/drawing/2014/main" id="{91D9712D-2982-1823-2F84-7E26866E2CF0}"/>
              </a:ext>
            </a:extLst>
          </p:cNvPr>
          <p:cNvSpPr/>
          <p:nvPr/>
        </p:nvSpPr>
        <p:spPr>
          <a:xfrm>
            <a:off x="352423" y="407192"/>
            <a:ext cx="723113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anahtar performans gösterge kartı örneği [1]</a:t>
            </a:r>
            <a:endParaRPr lang="en-US" sz="2000" b="1" dirty="0">
              <a:solidFill>
                <a:schemeClr val="bg1"/>
              </a:solidFill>
              <a:latin typeface="+mj-lt"/>
            </a:endParaRPr>
          </a:p>
        </p:txBody>
      </p:sp>
      <p:sp>
        <p:nvSpPr>
          <p:cNvPr id="4" name="Oval 3">
            <a:extLst>
              <a:ext uri="{FF2B5EF4-FFF2-40B4-BE49-F238E27FC236}">
                <a16:creationId xmlns:a16="http://schemas.microsoft.com/office/drawing/2014/main" id="{363DD0C0-8DFB-A7B2-32DD-73E5B4D594C1}"/>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7">
            <a:extLst>
              <a:ext uri="{FF2B5EF4-FFF2-40B4-BE49-F238E27FC236}">
                <a16:creationId xmlns:a16="http://schemas.microsoft.com/office/drawing/2014/main" id="{57E2A3D5-379C-63EC-EAEE-D8549A61509F}"/>
              </a:ext>
            </a:extLst>
          </p:cNvPr>
          <p:cNvCxnSpPr>
            <a:cxnSpLocks/>
            <a:stCxn id="3" idx="3"/>
          </p:cNvCxnSpPr>
          <p:nvPr/>
        </p:nvCxnSpPr>
        <p:spPr>
          <a:xfrm>
            <a:off x="7583556" y="747711"/>
            <a:ext cx="4608444"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90464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82EC465E-72FE-B439-F002-29A47A884A6D}"/>
              </a:ext>
            </a:extLst>
          </p:cNvPr>
          <p:cNvSpPr/>
          <p:nvPr/>
        </p:nvSpPr>
        <p:spPr>
          <a:xfrm>
            <a:off x="352423" y="407192"/>
            <a:ext cx="723113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anahtar performans gösterge kartı örneği [2]</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55F59D43-6D5F-29D2-35D5-411B68C7DDD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FCCE444A-716D-A606-1730-0350C3A19273}"/>
              </a:ext>
            </a:extLst>
          </p:cNvPr>
          <p:cNvCxnSpPr>
            <a:cxnSpLocks/>
            <a:stCxn id="2" idx="3"/>
          </p:cNvCxnSpPr>
          <p:nvPr/>
        </p:nvCxnSpPr>
        <p:spPr>
          <a:xfrm>
            <a:off x="7583556" y="747711"/>
            <a:ext cx="4608444"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8" name="Tablo 7">
            <a:extLst>
              <a:ext uri="{FF2B5EF4-FFF2-40B4-BE49-F238E27FC236}">
                <a16:creationId xmlns:a16="http://schemas.microsoft.com/office/drawing/2014/main" id="{CFC7918D-4796-4F00-2830-37B4C080C5AA}"/>
              </a:ext>
            </a:extLst>
          </p:cNvPr>
          <p:cNvGraphicFramePr>
            <a:graphicFrameLocks noGrp="1"/>
          </p:cNvGraphicFramePr>
          <p:nvPr>
            <p:extLst>
              <p:ext uri="{D42A27DB-BD31-4B8C-83A1-F6EECF244321}">
                <p14:modId xmlns:p14="http://schemas.microsoft.com/office/powerpoint/2010/main" val="2350572189"/>
              </p:ext>
            </p:extLst>
          </p:nvPr>
        </p:nvGraphicFramePr>
        <p:xfrm>
          <a:off x="1470992" y="2326086"/>
          <a:ext cx="10545418" cy="3700970"/>
        </p:xfrm>
        <a:graphic>
          <a:graphicData uri="http://schemas.openxmlformats.org/drawingml/2006/table">
            <a:tbl>
              <a:tblPr firstRow="1" firstCol="1" bandRow="1">
                <a:tableStyleId>{0505E3EF-67EA-436B-97B2-0124C06EBD24}</a:tableStyleId>
              </a:tblPr>
              <a:tblGrid>
                <a:gridCol w="2892286">
                  <a:extLst>
                    <a:ext uri="{9D8B030D-6E8A-4147-A177-3AD203B41FA5}">
                      <a16:colId xmlns:a16="http://schemas.microsoft.com/office/drawing/2014/main" val="3566954937"/>
                    </a:ext>
                  </a:extLst>
                </a:gridCol>
                <a:gridCol w="7653132">
                  <a:extLst>
                    <a:ext uri="{9D8B030D-6E8A-4147-A177-3AD203B41FA5}">
                      <a16:colId xmlns:a16="http://schemas.microsoft.com/office/drawing/2014/main" val="3348896031"/>
                    </a:ext>
                  </a:extLst>
                </a:gridCol>
              </a:tblGrid>
              <a:tr h="332478">
                <a:tc>
                  <a:txBody>
                    <a:bodyPr/>
                    <a:lstStyle/>
                    <a:p>
                      <a:r>
                        <a:rPr lang="tr-TR" sz="1800" dirty="0">
                          <a:effectLst/>
                        </a:rPr>
                        <a:t>GÖSTERGE ADI</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tr-TR" sz="1800" dirty="0">
                          <a:effectLst/>
                        </a:rPr>
                        <a:t>Net Tavsiye Puanı  (NTP)</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29632134"/>
                  </a:ext>
                </a:extLst>
              </a:tr>
              <a:tr h="332478">
                <a:tc>
                  <a:txBody>
                    <a:bodyPr/>
                    <a:lstStyle/>
                    <a:p>
                      <a:r>
                        <a:rPr lang="tr-TR" sz="1800" dirty="0">
                          <a:effectLst/>
                        </a:rPr>
                        <a:t>GÖSTERGE KODU</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tr-TR" sz="1800" dirty="0">
                          <a:effectLst/>
                        </a:rPr>
                        <a:t>HT 001</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6045468"/>
                  </a:ext>
                </a:extLst>
              </a:tr>
              <a:tr h="370850">
                <a:tc>
                  <a:txBody>
                    <a:bodyPr/>
                    <a:lstStyle/>
                    <a:p>
                      <a:r>
                        <a:rPr lang="tr-TR" sz="1800" dirty="0">
                          <a:effectLst/>
                        </a:rPr>
                        <a:t>TANIM</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tr-TR" sz="1800" dirty="0">
                          <a:effectLst/>
                        </a:rPr>
                        <a:t>Hastaneyi diğerlerine tavsiye edecek hastaların oranını gösterir.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01559586"/>
                  </a:ext>
                </a:extLst>
              </a:tr>
              <a:tr h="491085">
                <a:tc>
                  <a:txBody>
                    <a:bodyPr/>
                    <a:lstStyle/>
                    <a:p>
                      <a:r>
                        <a:rPr lang="tr-TR" sz="1800">
                          <a:effectLst/>
                        </a:rPr>
                        <a:t>AMAÇ</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tr-TR" sz="1800" dirty="0">
                          <a:effectLst/>
                        </a:rPr>
                        <a:t>Hizmetten yararlanan hastaların kurumu tavsiye etmesi hastane açısından önemli bir tutundurma etkinliğidir.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9032078"/>
                  </a:ext>
                </a:extLst>
              </a:tr>
              <a:tr h="266369">
                <a:tc rowSpan="2">
                  <a:txBody>
                    <a:bodyPr/>
                    <a:lstStyle/>
                    <a:p>
                      <a:r>
                        <a:rPr lang="tr-TR" sz="1800">
                          <a:effectLst/>
                        </a:rPr>
                        <a:t>VERİ KAYNAĞI</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tr-TR" sz="1800" dirty="0">
                          <a:effectLst/>
                        </a:rPr>
                        <a:t>Hasta anketleri. Aşağıda verilen görsel analog ölçek kullanılır.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13828704"/>
                  </a:ext>
                </a:extLst>
              </a:tr>
              <a:tr h="1157501">
                <a:tc vMerge="1">
                  <a:txBody>
                    <a:bodyPr/>
                    <a:lstStyle/>
                    <a:p>
                      <a:endParaRPr lang="tr-TR"/>
                    </a:p>
                  </a:txBody>
                  <a:tcPr/>
                </a:tc>
                <a:tc>
                  <a:txBody>
                    <a:bodyPr/>
                    <a:lstStyle/>
                    <a:p>
                      <a:pPr algn="ctr"/>
                      <a:r>
                        <a:rPr lang="tr-TR" sz="1800" dirty="0">
                          <a:effectLst/>
                        </a:rPr>
                        <a:t>Bu kurumu çevrenize tavsiye etme niyetinizi aşağıdaki ölçeğe göre belirtiniz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58526983"/>
                  </a:ext>
                </a:extLst>
              </a:tr>
              <a:tr h="352225">
                <a:tc>
                  <a:txBody>
                    <a:bodyPr/>
                    <a:lstStyle/>
                    <a:p>
                      <a:r>
                        <a:rPr lang="tr-TR" sz="1800">
                          <a:effectLst/>
                        </a:rPr>
                        <a:t>HESAPLAMA METODU</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tr-TR" sz="1800" dirty="0">
                          <a:effectLst/>
                        </a:rPr>
                        <a:t>NTP=[(9-10 işaretleyen hastaların oranı)–(1-6 işaretleyen hastaların oranı)]</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37274048"/>
                  </a:ext>
                </a:extLst>
              </a:tr>
              <a:tr h="332478">
                <a:tc>
                  <a:txBody>
                    <a:bodyPr/>
                    <a:lstStyle/>
                    <a:p>
                      <a:r>
                        <a:rPr lang="tr-TR" sz="1800">
                          <a:effectLst/>
                        </a:rPr>
                        <a:t>RAPORLAMA SIKLIĞI</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tr-TR" sz="1800" dirty="0">
                          <a:effectLst/>
                        </a:rPr>
                        <a:t>Ayda bir kez</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55746670"/>
                  </a:ext>
                </a:extLst>
              </a:tr>
            </a:tbl>
          </a:graphicData>
        </a:graphic>
      </p:graphicFrame>
      <p:pic>
        <p:nvPicPr>
          <p:cNvPr id="6" name="Resim 5">
            <a:extLst>
              <a:ext uri="{FF2B5EF4-FFF2-40B4-BE49-F238E27FC236}">
                <a16:creationId xmlns:a16="http://schemas.microsoft.com/office/drawing/2014/main" id="{96D50067-1D3C-4305-A3FD-5F5421C391CE}"/>
              </a:ext>
            </a:extLst>
          </p:cNvPr>
          <p:cNvPicPr>
            <a:picLocks noChangeAspect="1"/>
          </p:cNvPicPr>
          <p:nvPr/>
        </p:nvPicPr>
        <p:blipFill>
          <a:blip r:embed="rId2"/>
          <a:stretch>
            <a:fillRect/>
          </a:stretch>
        </p:blipFill>
        <p:spPr>
          <a:xfrm>
            <a:off x="5208104" y="4574136"/>
            <a:ext cx="5794513" cy="636104"/>
          </a:xfrm>
          <a:prstGeom prst="rect">
            <a:avLst/>
          </a:prstGeom>
        </p:spPr>
      </p:pic>
    </p:spTree>
    <p:extLst>
      <p:ext uri="{BB962C8B-B14F-4D97-AF65-F5344CB8AC3E}">
        <p14:creationId xmlns:p14="http://schemas.microsoft.com/office/powerpoint/2010/main" val="3709140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82EC465E-72FE-B439-F002-29A47A884A6D}"/>
              </a:ext>
            </a:extLst>
          </p:cNvPr>
          <p:cNvSpPr/>
          <p:nvPr/>
        </p:nvSpPr>
        <p:spPr>
          <a:xfrm>
            <a:off x="352423" y="407192"/>
            <a:ext cx="7231133"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özet ve bir sonraki konuya hazırlık</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55F59D43-6D5F-29D2-35D5-411B68C7DDD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FCCE444A-716D-A606-1730-0350C3A19273}"/>
              </a:ext>
            </a:extLst>
          </p:cNvPr>
          <p:cNvCxnSpPr>
            <a:cxnSpLocks/>
            <a:stCxn id="2" idx="3"/>
          </p:cNvCxnSpPr>
          <p:nvPr/>
        </p:nvCxnSpPr>
        <p:spPr>
          <a:xfrm>
            <a:off x="7583556" y="747711"/>
            <a:ext cx="4608444"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5" name="Tablo 7">
            <a:extLst>
              <a:ext uri="{FF2B5EF4-FFF2-40B4-BE49-F238E27FC236}">
                <a16:creationId xmlns:a16="http://schemas.microsoft.com/office/drawing/2014/main" id="{398EE7E3-30A8-7A0C-838F-6060E068B384}"/>
              </a:ext>
            </a:extLst>
          </p:cNvPr>
          <p:cNvGraphicFramePr>
            <a:graphicFrameLocks noGrp="1"/>
          </p:cNvGraphicFramePr>
          <p:nvPr>
            <p:extLst>
              <p:ext uri="{D42A27DB-BD31-4B8C-83A1-F6EECF244321}">
                <p14:modId xmlns:p14="http://schemas.microsoft.com/office/powerpoint/2010/main" val="13327229"/>
              </p:ext>
            </p:extLst>
          </p:nvPr>
        </p:nvGraphicFramePr>
        <p:xfrm>
          <a:off x="2742795" y="1428749"/>
          <a:ext cx="8676860" cy="3791955"/>
        </p:xfrm>
        <a:graphic>
          <a:graphicData uri="http://schemas.openxmlformats.org/drawingml/2006/table">
            <a:tbl>
              <a:tblPr firstRow="1" bandRow="1">
                <a:tableStyleId>{5C22544A-7EE6-4342-B048-85BDC9FD1C3A}</a:tableStyleId>
              </a:tblPr>
              <a:tblGrid>
                <a:gridCol w="954156">
                  <a:extLst>
                    <a:ext uri="{9D8B030D-6E8A-4147-A177-3AD203B41FA5}">
                      <a16:colId xmlns:a16="http://schemas.microsoft.com/office/drawing/2014/main" val="2605278236"/>
                    </a:ext>
                  </a:extLst>
                </a:gridCol>
                <a:gridCol w="7722704">
                  <a:extLst>
                    <a:ext uri="{9D8B030D-6E8A-4147-A177-3AD203B41FA5}">
                      <a16:colId xmlns:a16="http://schemas.microsoft.com/office/drawing/2014/main" val="4287252703"/>
                    </a:ext>
                  </a:extLst>
                </a:gridCol>
              </a:tblGrid>
              <a:tr h="3791955">
                <a:tc>
                  <a:txBody>
                    <a:bodyPr/>
                    <a:lstStyle/>
                    <a:p>
                      <a:pPr marL="0" indent="0" algn="ctr">
                        <a:lnSpc>
                          <a:spcPct val="107000"/>
                        </a:lnSpc>
                        <a:spcAft>
                          <a:spcPts val="800"/>
                        </a:spcAft>
                        <a:buFont typeface="Wingdings" panose="05000000000000000000" pitchFamily="2" charset="2"/>
                        <a:buNone/>
                      </a:pPr>
                      <a:r>
                        <a:rPr lang="tr-TR" sz="18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Özet</a:t>
                      </a:r>
                      <a:r>
                        <a:rPr lang="tr-TR" sz="1800" b="1" dirty="0">
                          <a:solidFill>
                            <a:schemeClr val="tx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57150" cap="flat" cmpd="sng" algn="ctr">
                      <a:noFill/>
                      <a:prstDash val="solid"/>
                      <a:round/>
                      <a:headEnd type="none" w="med" len="med"/>
                      <a:tailEnd type="none" w="med" len="med"/>
                    </a:lnL>
                    <a:lnR w="57150" cap="flat" cmpd="sng" algn="ctr">
                      <a:solidFill>
                        <a:schemeClr val="tx2">
                          <a:lumMod val="75000"/>
                        </a:schemeClr>
                      </a:solidFill>
                      <a:prstDash val="solid"/>
                      <a:round/>
                      <a:headEnd type="none" w="med" len="med"/>
                      <a:tailEnd type="none" w="med" len="med"/>
                    </a:lnR>
                    <a:lnT w="57150" cap="flat" cmpd="sng" algn="ctr">
                      <a:noFill/>
                      <a:prstDash val="solid"/>
                      <a:round/>
                      <a:headEnd type="none" w="med" len="med"/>
                      <a:tailEnd type="none" w="med" len="med"/>
                    </a:lnT>
                    <a:lnB w="38100" cmpd="sng">
                      <a:noFill/>
                    </a:lnB>
                    <a:solidFill>
                      <a:schemeClr val="bg1"/>
                    </a:solidFill>
                  </a:tcPr>
                </a:tc>
                <a:tc>
                  <a:txBody>
                    <a:bodyPr/>
                    <a:lstStyle/>
                    <a:p>
                      <a:pPr marL="285750" indent="-285750">
                        <a:lnSpc>
                          <a:spcPct val="107000"/>
                        </a:lnSpc>
                        <a:spcAft>
                          <a:spcPts val="800"/>
                        </a:spcAft>
                        <a:buFont typeface="Wingdings" panose="05000000000000000000" pitchFamily="2" charset="2"/>
                        <a:buChar char="q"/>
                      </a:pPr>
                      <a:r>
                        <a:rPr lang="tr-TR"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Yönelim stratejileri, sağlık kurumunun ne yönde ilerleyeceğini ortaya koyan, niyet, beklenti, hedef ve amaçlar bütünüdür. </a:t>
                      </a:r>
                    </a:p>
                    <a:p>
                      <a:pPr marL="285750" indent="-285750">
                        <a:lnSpc>
                          <a:spcPct val="107000"/>
                        </a:lnSpc>
                        <a:spcAft>
                          <a:spcPts val="800"/>
                        </a:spcAft>
                        <a:buFont typeface="Wingdings" panose="05000000000000000000" pitchFamily="2" charset="2"/>
                        <a:buChar char="q"/>
                      </a:pPr>
                      <a:r>
                        <a:rPr lang="tr-TR"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Misyon bir sağlık kurumunun niçin ve kim için var olduğunu gösteren çok genel hedef (niyet) veya gerekçedir.</a:t>
                      </a:r>
                    </a:p>
                    <a:p>
                      <a:pPr marL="285750" indent="-285750">
                        <a:lnSpc>
                          <a:spcPct val="107000"/>
                        </a:lnSpc>
                        <a:spcAft>
                          <a:spcPts val="800"/>
                        </a:spcAft>
                        <a:buFont typeface="Wingdings" panose="05000000000000000000" pitchFamily="2" charset="2"/>
                        <a:buChar char="q"/>
                      </a:pPr>
                      <a:r>
                        <a:rPr lang="tr-TR"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Vizyon, geleceği şekillendirmek, gelecekle ilgili hatıralar oluşturmaktır.</a:t>
                      </a:r>
                    </a:p>
                    <a:p>
                      <a:pPr marL="285750" indent="-285750">
                        <a:lnSpc>
                          <a:spcPct val="107000"/>
                        </a:lnSpc>
                        <a:spcAft>
                          <a:spcPts val="800"/>
                        </a:spcAft>
                        <a:buFont typeface="Wingdings" panose="05000000000000000000" pitchFamily="2" charset="2"/>
                        <a:buChar char="q"/>
                      </a:pPr>
                      <a:r>
                        <a:rPr lang="tr-TR"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Hedefler ve amaçlar vizyona ve misyona hizmet eder.</a:t>
                      </a:r>
                    </a:p>
                    <a:p>
                      <a:pPr marL="285750" indent="-285750">
                        <a:lnSpc>
                          <a:spcPct val="107000"/>
                        </a:lnSpc>
                        <a:spcAft>
                          <a:spcPts val="800"/>
                        </a:spcAft>
                        <a:buFont typeface="Wingdings" panose="05000000000000000000" pitchFamily="2" charset="2"/>
                        <a:buChar char="q"/>
                      </a:pPr>
                      <a:r>
                        <a:rPr lang="tr-TR"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Kurumsal performans açısından olmazsa olmaz denilen, ‘başarının sırrını-püf noktalarını’ oluşturan ve taviz verilmemesi gereken konu ve davranışlara kritik başarı faktörleri denir.</a:t>
                      </a:r>
                    </a:p>
                    <a:p>
                      <a:pPr marL="285750" indent="-285750">
                        <a:lnSpc>
                          <a:spcPct val="107000"/>
                        </a:lnSpc>
                        <a:spcAft>
                          <a:spcPts val="800"/>
                        </a:spcAft>
                        <a:buFont typeface="Wingdings" panose="05000000000000000000" pitchFamily="2" charset="2"/>
                        <a:buChar char="q"/>
                      </a:pPr>
                      <a:r>
                        <a:rPr lang="tr-TR"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Kurumsal performansın ölçümü, takibi ve değerlendirilmesinde yöneticilere ışık tutan göstergelere, kritik (anahtar) performans göstergeleri denir.</a:t>
                      </a:r>
                    </a:p>
                    <a:p>
                      <a:pPr marL="285750" indent="-285750">
                        <a:lnSpc>
                          <a:spcPct val="107000"/>
                        </a:lnSpc>
                        <a:spcAft>
                          <a:spcPts val="800"/>
                        </a:spcAft>
                        <a:buFont typeface="Wingdings" panose="05000000000000000000" pitchFamily="2" charset="2"/>
                        <a:buChar char="q"/>
                      </a:pPr>
                      <a:r>
                        <a:rPr lang="tr-TR"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Kurumsal vizyon-misyon-hedef ve amaçlar arasındaki araçsallık ilişkilerine dayalı olarak kurumsal performansa bütüncül perspektif kazandıran model, kurumsal karne modelidir.</a:t>
                      </a:r>
                    </a:p>
                  </a:txBody>
                  <a:tcPr marL="68580" marR="68580" marT="0" marB="0">
                    <a:lnL w="57150" cap="flat" cmpd="sng" algn="ctr">
                      <a:solidFill>
                        <a:schemeClr val="tx2">
                          <a:lumMod val="75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graphicFrame>
        <p:nvGraphicFramePr>
          <p:cNvPr id="7" name="Tablo 7">
            <a:extLst>
              <a:ext uri="{FF2B5EF4-FFF2-40B4-BE49-F238E27FC236}">
                <a16:creationId xmlns:a16="http://schemas.microsoft.com/office/drawing/2014/main" id="{492E5253-C196-FC08-333C-FA557A9352FD}"/>
              </a:ext>
            </a:extLst>
          </p:cNvPr>
          <p:cNvGraphicFramePr>
            <a:graphicFrameLocks noGrp="1"/>
          </p:cNvGraphicFramePr>
          <p:nvPr>
            <p:extLst>
              <p:ext uri="{D42A27DB-BD31-4B8C-83A1-F6EECF244321}">
                <p14:modId xmlns:p14="http://schemas.microsoft.com/office/powerpoint/2010/main" val="3444781249"/>
              </p:ext>
            </p:extLst>
          </p:nvPr>
        </p:nvGraphicFramePr>
        <p:xfrm>
          <a:off x="1155116" y="5373265"/>
          <a:ext cx="9674506" cy="1032066"/>
        </p:xfrm>
        <a:graphic>
          <a:graphicData uri="http://schemas.openxmlformats.org/drawingml/2006/table">
            <a:tbl>
              <a:tblPr firstRow="1" bandRow="1">
                <a:tableStyleId>{5C22544A-7EE6-4342-B048-85BDC9FD1C3A}</a:tableStyleId>
              </a:tblPr>
              <a:tblGrid>
                <a:gridCol w="2508596">
                  <a:extLst>
                    <a:ext uri="{9D8B030D-6E8A-4147-A177-3AD203B41FA5}">
                      <a16:colId xmlns:a16="http://schemas.microsoft.com/office/drawing/2014/main" val="2605278236"/>
                    </a:ext>
                  </a:extLst>
                </a:gridCol>
                <a:gridCol w="7165910">
                  <a:extLst>
                    <a:ext uri="{9D8B030D-6E8A-4147-A177-3AD203B41FA5}">
                      <a16:colId xmlns:a16="http://schemas.microsoft.com/office/drawing/2014/main" val="2297800038"/>
                    </a:ext>
                  </a:extLst>
                </a:gridCol>
              </a:tblGrid>
              <a:tr h="0">
                <a:tc>
                  <a:txBody>
                    <a:bodyPr/>
                    <a:lstStyle/>
                    <a:p>
                      <a:pPr marL="0" indent="0" algn="r">
                        <a:lnSpc>
                          <a:spcPct val="107000"/>
                        </a:lnSpc>
                        <a:spcAft>
                          <a:spcPts val="800"/>
                        </a:spcAft>
                        <a:buFont typeface="Wingdings" panose="05000000000000000000" pitchFamily="2" charset="2"/>
                        <a:buNone/>
                      </a:pPr>
                      <a:r>
                        <a:rPr lang="tr-TR" sz="1800" b="1" dirty="0">
                          <a:solidFill>
                            <a:srgbClr val="339933"/>
                          </a:solidFill>
                        </a:rPr>
                        <a:t>bir sonraki konunun amacı</a:t>
                      </a:r>
                      <a:endParaRPr lang="tr-TR" sz="1800" b="1"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57150" cap="flat" cmpd="sng" algn="ctr">
                      <a:noFill/>
                      <a:prstDash val="solid"/>
                      <a:round/>
                      <a:headEnd type="none" w="med" len="med"/>
                      <a:tailEnd type="none" w="med" len="med"/>
                    </a:lnL>
                    <a:lnR w="57150" cap="flat" cmpd="sng" algn="ctr">
                      <a:solidFill>
                        <a:schemeClr val="accent6">
                          <a:lumMod val="50000"/>
                        </a:schemeClr>
                      </a:solidFill>
                      <a:prstDash val="solid"/>
                      <a:round/>
                      <a:headEnd type="none" w="med" len="med"/>
                      <a:tailEnd type="none" w="med" len="med"/>
                    </a:lnR>
                    <a:lnT w="57150" cap="flat" cmpd="sng" algn="ctr">
                      <a:noFill/>
                      <a:prstDash val="solid"/>
                      <a:round/>
                      <a:headEnd type="none" w="med" len="med"/>
                      <a:tailEnd type="none" w="med" len="med"/>
                    </a:lnT>
                    <a:lnB w="38100" cmpd="sng">
                      <a:noFill/>
                    </a:lnB>
                    <a:solidFill>
                      <a:schemeClr val="bg1"/>
                    </a:solidFill>
                  </a:tcPr>
                </a:tc>
                <a:tc>
                  <a:txBody>
                    <a:bodyPr/>
                    <a:lstStyle/>
                    <a:p>
                      <a:pPr marL="285750" indent="-285750" algn="l">
                        <a:lnSpc>
                          <a:spcPct val="107000"/>
                        </a:lnSpc>
                        <a:spcAft>
                          <a:spcPts val="800"/>
                        </a:spcAft>
                        <a:buFont typeface="Wingdings" panose="05000000000000000000" pitchFamily="2" charset="2"/>
                        <a:buChar char="q"/>
                      </a:pPr>
                      <a:r>
                        <a:rPr lang="tr-TR"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Dış ve iç çevre faktörlerindeki gelişmeler, sağlık kurumlarının büyümesine elverişli koşulların ortaya çıkmasına zemin oluşturabilir. Büyümeden ne anlamalıyız? Büyümede yönelimlerimiz neler olabilir? Büyümemizi sağlayacak stratejiler nelerdir?  Bu soruların yanıtları için  bir sonraki konuya geçelim.</a:t>
                      </a:r>
                    </a:p>
                  </a:txBody>
                  <a:tcPr marL="68580" marR="68580" marT="0" marB="0">
                    <a:lnL w="57150" cap="flat" cmpd="sng" algn="ctr">
                      <a:solidFill>
                        <a:schemeClr val="accent6">
                          <a:lumMod val="50000"/>
                        </a:schemeClr>
                      </a:solidFill>
                      <a:prstDash val="solid"/>
                      <a:round/>
                      <a:headEnd type="none" w="med" len="med"/>
                      <a:tailEnd type="none" w="med" len="med"/>
                    </a:lnL>
                    <a:lnT w="57150" cap="flat" cmpd="sng" algn="ctr">
                      <a:noFill/>
                      <a:prstDash val="solid"/>
                      <a:round/>
                      <a:headEnd type="none" w="med" len="med"/>
                      <a:tailEnd type="none" w="med" len="med"/>
                    </a:lnT>
                    <a:lnB w="38100" cmpd="sng">
                      <a:noFill/>
                    </a:lnB>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1373710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yönelim stratejisi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8" name="3 İçerik Yer Tutucusu">
            <a:extLst>
              <a:ext uri="{FF2B5EF4-FFF2-40B4-BE49-F238E27FC236}">
                <a16:creationId xmlns:a16="http://schemas.microsoft.com/office/drawing/2014/main" id="{D1C98E35-A7B6-8DC0-48B0-9F40BE9CF6A5}"/>
              </a:ext>
            </a:extLst>
          </p:cNvPr>
          <p:cNvGraphicFramePr>
            <a:graphicFrameLocks/>
          </p:cNvGraphicFramePr>
          <p:nvPr>
            <p:extLst>
              <p:ext uri="{D42A27DB-BD31-4B8C-83A1-F6EECF244321}">
                <p14:modId xmlns:p14="http://schemas.microsoft.com/office/powerpoint/2010/main" val="4215672965"/>
              </p:ext>
            </p:extLst>
          </p:nvPr>
        </p:nvGraphicFramePr>
        <p:xfrm>
          <a:off x="2862469" y="1924845"/>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380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kavramlar arasındaki araçsallık ilişkileri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pic>
        <p:nvPicPr>
          <p:cNvPr id="5" name="3 İçerik Yer Tutucusu">
            <a:extLst>
              <a:ext uri="{FF2B5EF4-FFF2-40B4-BE49-F238E27FC236}">
                <a16:creationId xmlns:a16="http://schemas.microsoft.com/office/drawing/2014/main" id="{42236BFE-4E61-3B99-F427-16296257FA65}"/>
              </a:ext>
            </a:extLst>
          </p:cNvPr>
          <p:cNvPicPr>
            <a:picLocks/>
          </p:cNvPicPr>
          <p:nvPr/>
        </p:nvPicPr>
        <p:blipFill>
          <a:blip r:embed="rId2" cstate="print"/>
          <a:srcRect/>
          <a:stretch>
            <a:fillRect/>
          </a:stretch>
        </p:blipFill>
        <p:spPr bwMode="auto">
          <a:xfrm>
            <a:off x="2978155" y="2029643"/>
            <a:ext cx="8532440" cy="4104456"/>
          </a:xfrm>
          <a:prstGeom prst="rect">
            <a:avLst/>
          </a:prstGeom>
          <a:noFill/>
        </p:spPr>
      </p:pic>
    </p:spTree>
    <p:extLst>
      <p:ext uri="{BB962C8B-B14F-4D97-AF65-F5344CB8AC3E}">
        <p14:creationId xmlns:p14="http://schemas.microsoft.com/office/powerpoint/2010/main" val="1403782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misyon nedir?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6" name="Tablo 7">
            <a:extLst>
              <a:ext uri="{FF2B5EF4-FFF2-40B4-BE49-F238E27FC236}">
                <a16:creationId xmlns:a16="http://schemas.microsoft.com/office/drawing/2014/main" id="{62D8DE90-45C3-1FB9-D0F1-6A138162C06E}"/>
              </a:ext>
            </a:extLst>
          </p:cNvPr>
          <p:cNvGraphicFramePr>
            <a:graphicFrameLocks noGrp="1"/>
          </p:cNvGraphicFramePr>
          <p:nvPr>
            <p:extLst>
              <p:ext uri="{D42A27DB-BD31-4B8C-83A1-F6EECF244321}">
                <p14:modId xmlns:p14="http://schemas.microsoft.com/office/powerpoint/2010/main" val="101709986"/>
              </p:ext>
            </p:extLst>
          </p:nvPr>
        </p:nvGraphicFramePr>
        <p:xfrm>
          <a:off x="3145384" y="2835660"/>
          <a:ext cx="8128000" cy="1828800"/>
        </p:xfrm>
        <a:graphic>
          <a:graphicData uri="http://schemas.openxmlformats.org/drawingml/2006/table">
            <a:tbl>
              <a:tblPr firstRow="1" bandRow="1">
                <a:tableStyleId>{5C22544A-7EE6-4342-B048-85BDC9FD1C3A}</a:tableStyleId>
              </a:tblPr>
              <a:tblGrid>
                <a:gridCol w="1993348">
                  <a:extLst>
                    <a:ext uri="{9D8B030D-6E8A-4147-A177-3AD203B41FA5}">
                      <a16:colId xmlns:a16="http://schemas.microsoft.com/office/drawing/2014/main" val="967296438"/>
                    </a:ext>
                  </a:extLst>
                </a:gridCol>
                <a:gridCol w="6134652">
                  <a:extLst>
                    <a:ext uri="{9D8B030D-6E8A-4147-A177-3AD203B41FA5}">
                      <a16:colId xmlns:a16="http://schemas.microsoft.com/office/drawing/2014/main" val="1600343968"/>
                    </a:ext>
                  </a:extLst>
                </a:gridCol>
              </a:tblGrid>
              <a:tr h="185420">
                <a:tc rowSpan="2">
                  <a:txBody>
                    <a:bodyPr/>
                    <a:lstStyle/>
                    <a:p>
                      <a:pPr marL="0" marR="0" lvl="0" indent="0" algn="r" defTabSz="914400" rtl="0" eaLnBrk="1" fontAlgn="auto" latinLnBrk="0" hangingPunct="1">
                        <a:lnSpc>
                          <a:spcPct val="100000"/>
                        </a:lnSpc>
                        <a:spcBef>
                          <a:spcPts val="0"/>
                        </a:spcBef>
                        <a:spcAft>
                          <a:spcPts val="0"/>
                        </a:spcAft>
                        <a:buClrTx/>
                        <a:buSzTx/>
                        <a:buFontTx/>
                        <a:buNone/>
                        <a:tabLst>
                          <a:tab pos="1520825" algn="l"/>
                        </a:tabLst>
                        <a:defRPr/>
                      </a:pPr>
                      <a:r>
                        <a:rPr lang="tr-TR" sz="1800" b="1" dirty="0">
                          <a:solidFill>
                            <a:schemeClr val="accent1">
                              <a:lumMod val="50000"/>
                            </a:schemeClr>
                          </a:solidFill>
                        </a:rPr>
                        <a:t>misyon   </a:t>
                      </a:r>
                    </a:p>
                  </a:txBody>
                  <a:tcPr>
                    <a:lnL w="12700" cmpd="sng">
                      <a:noFill/>
                    </a:lnL>
                    <a:lnR w="57150" cap="flat" cmpd="sng" algn="ctr">
                      <a:solidFill>
                        <a:schemeClr val="accent1">
                          <a:lumMod val="50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Niçin varız?</a:t>
                      </a:r>
                    </a:p>
                    <a:p>
                      <a:pPr marL="0" indent="0">
                        <a:buFont typeface="Arial" panose="020B0604020202020204" pitchFamily="34" charset="0"/>
                        <a:buNone/>
                      </a:pPr>
                      <a:r>
                        <a:rPr lang="tr-TR" sz="1800" b="0" kern="1200" dirty="0">
                          <a:solidFill>
                            <a:schemeClr val="tx1"/>
                          </a:solidFill>
                          <a:latin typeface="+mn-lt"/>
                          <a:ea typeface="+mn-ea"/>
                          <a:cs typeface="+mn-cs"/>
                        </a:rPr>
                        <a:t>Kurulmamızı yol açan temel gerekçe nedir?</a:t>
                      </a:r>
                    </a:p>
                    <a:p>
                      <a:pPr marL="0" indent="0">
                        <a:buFont typeface="Arial" panose="020B0604020202020204" pitchFamily="34" charset="0"/>
                        <a:buNone/>
                      </a:pPr>
                      <a:r>
                        <a:rPr lang="tr-TR" sz="1800" b="0" kern="1200" dirty="0">
                          <a:solidFill>
                            <a:schemeClr val="tx1"/>
                          </a:solidFill>
                          <a:latin typeface="+mn-lt"/>
                          <a:ea typeface="+mn-ea"/>
                          <a:cs typeface="+mn-cs"/>
                        </a:rPr>
                        <a:t>Kim için varız?</a:t>
                      </a:r>
                    </a:p>
                    <a:p>
                      <a:r>
                        <a:rPr lang="tr-TR" b="0" dirty="0">
                          <a:solidFill>
                            <a:schemeClr val="tx1"/>
                          </a:solidFill>
                        </a:rPr>
                        <a:t>Bir sağlık kurumunun varoluş nedeni oluşturan en genel/temel hedeftir.</a:t>
                      </a:r>
                    </a:p>
                  </a:txBody>
                  <a:tcPr>
                    <a:lnL w="57150" cap="flat" cmpd="sng" algn="ctr">
                      <a:solidFill>
                        <a:schemeClr val="accent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26005561"/>
                  </a:ext>
                </a:extLst>
              </a:tr>
              <a:tr h="185420">
                <a:tc vMerge="1">
                  <a:txBody>
                    <a:bodyPr/>
                    <a:lstStyle/>
                    <a:p>
                      <a:endParaRPr lang="tr-TR"/>
                    </a:p>
                  </a:txBody>
                  <a:tcPr/>
                </a:tc>
                <a:tc>
                  <a:txBody>
                    <a:bodyPr/>
                    <a:lstStyle/>
                    <a:p>
                      <a:endParaRPr lang="tr-TR" dirty="0"/>
                    </a:p>
                  </a:txBody>
                  <a:tcPr>
                    <a:lnL w="57150" cap="flat" cmpd="sng" algn="ctr">
                      <a:no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72261171"/>
                  </a:ext>
                </a:extLst>
              </a:tr>
            </a:tbl>
          </a:graphicData>
        </a:graphic>
      </p:graphicFrame>
    </p:spTree>
    <p:extLst>
      <p:ext uri="{BB962C8B-B14F-4D97-AF65-F5344CB8AC3E}">
        <p14:creationId xmlns:p14="http://schemas.microsoft.com/office/powerpoint/2010/main" val="3252471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misyon nedir?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6" name="Tablo 7">
            <a:extLst>
              <a:ext uri="{FF2B5EF4-FFF2-40B4-BE49-F238E27FC236}">
                <a16:creationId xmlns:a16="http://schemas.microsoft.com/office/drawing/2014/main" id="{62D8DE90-45C3-1FB9-D0F1-6A138162C06E}"/>
              </a:ext>
            </a:extLst>
          </p:cNvPr>
          <p:cNvGraphicFramePr>
            <a:graphicFrameLocks noGrp="1"/>
          </p:cNvGraphicFramePr>
          <p:nvPr>
            <p:extLst>
              <p:ext uri="{D42A27DB-BD31-4B8C-83A1-F6EECF244321}">
                <p14:modId xmlns:p14="http://schemas.microsoft.com/office/powerpoint/2010/main" val="3324061538"/>
              </p:ext>
            </p:extLst>
          </p:nvPr>
        </p:nvGraphicFramePr>
        <p:xfrm>
          <a:off x="3223911" y="2697480"/>
          <a:ext cx="8128000" cy="2011680"/>
        </p:xfrm>
        <a:graphic>
          <a:graphicData uri="http://schemas.openxmlformats.org/drawingml/2006/table">
            <a:tbl>
              <a:tblPr firstRow="1" bandRow="1">
                <a:tableStyleId>{5C22544A-7EE6-4342-B048-85BDC9FD1C3A}</a:tableStyleId>
              </a:tblPr>
              <a:tblGrid>
                <a:gridCol w="1993348">
                  <a:extLst>
                    <a:ext uri="{9D8B030D-6E8A-4147-A177-3AD203B41FA5}">
                      <a16:colId xmlns:a16="http://schemas.microsoft.com/office/drawing/2014/main" val="967296438"/>
                    </a:ext>
                  </a:extLst>
                </a:gridCol>
                <a:gridCol w="6134652">
                  <a:extLst>
                    <a:ext uri="{9D8B030D-6E8A-4147-A177-3AD203B41FA5}">
                      <a16:colId xmlns:a16="http://schemas.microsoft.com/office/drawing/2014/main" val="1600343968"/>
                    </a:ext>
                  </a:extLst>
                </a:gridCol>
              </a:tblGrid>
              <a:tr h="185420">
                <a:tc>
                  <a:txBody>
                    <a:bodyPr/>
                    <a:lstStyle/>
                    <a:p>
                      <a:pPr marL="0" marR="0" lvl="0" indent="0" algn="r" defTabSz="914400" rtl="0" eaLnBrk="1" fontAlgn="auto" latinLnBrk="0" hangingPunct="1">
                        <a:lnSpc>
                          <a:spcPct val="100000"/>
                        </a:lnSpc>
                        <a:spcBef>
                          <a:spcPts val="0"/>
                        </a:spcBef>
                        <a:spcAft>
                          <a:spcPts val="0"/>
                        </a:spcAft>
                        <a:buClrTx/>
                        <a:buSzTx/>
                        <a:buFontTx/>
                        <a:buNone/>
                        <a:tabLst>
                          <a:tab pos="1520825" algn="l"/>
                        </a:tabLst>
                        <a:defRPr/>
                      </a:pPr>
                      <a:r>
                        <a:rPr lang="tr-TR" sz="1800" b="1" dirty="0">
                          <a:solidFill>
                            <a:schemeClr val="tx2">
                              <a:lumMod val="75000"/>
                            </a:schemeClr>
                          </a:solidFill>
                        </a:rPr>
                        <a:t>misyon</a:t>
                      </a:r>
                      <a:r>
                        <a:rPr lang="tr-TR" sz="1800" b="1" dirty="0">
                          <a:solidFill>
                            <a:schemeClr val="accent1">
                              <a:lumMod val="50000"/>
                            </a:schemeClr>
                          </a:solidFill>
                        </a:rPr>
                        <a:t>   </a:t>
                      </a:r>
                    </a:p>
                  </a:txBody>
                  <a:tcPr>
                    <a:lnL w="12700" cmpd="sng">
                      <a:noFill/>
                    </a:lnL>
                    <a:lnR w="57150" cap="flat" cmpd="sng" algn="ctr">
                      <a:solidFill>
                        <a:schemeClr val="tx2"/>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Niçin varız?</a:t>
                      </a:r>
                    </a:p>
                    <a:p>
                      <a:pPr marL="0" indent="0">
                        <a:buFont typeface="Arial" panose="020B0604020202020204" pitchFamily="34" charset="0"/>
                        <a:buNone/>
                      </a:pPr>
                      <a:r>
                        <a:rPr lang="tr-TR" sz="1800" b="0" kern="1200" dirty="0">
                          <a:solidFill>
                            <a:schemeClr val="tx1"/>
                          </a:solidFill>
                          <a:latin typeface="+mn-lt"/>
                          <a:ea typeface="+mn-ea"/>
                          <a:cs typeface="+mn-cs"/>
                        </a:rPr>
                        <a:t>Kim için varız?</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tr-TR" sz="1800" b="0" kern="1200" dirty="0">
                          <a:solidFill>
                            <a:schemeClr val="tx1"/>
                          </a:solidFill>
                          <a:latin typeface="+mn-lt"/>
                          <a:ea typeface="+mn-ea"/>
                          <a:cs typeface="+mn-cs"/>
                        </a:rPr>
                        <a:t>Kurulmamıza yol açan temel gerekçe nedir?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tr-TR" sz="1800" b="0" kern="1200" dirty="0">
                          <a:solidFill>
                            <a:schemeClr val="tx1"/>
                          </a:solidFill>
                          <a:latin typeface="+mn-lt"/>
                          <a:ea typeface="+mn-ea"/>
                          <a:cs typeface="+mn-cs"/>
                        </a:rPr>
                        <a:t>Ne şekilde değer yaratacağız?</a:t>
                      </a:r>
                    </a:p>
                    <a:p>
                      <a:r>
                        <a:rPr lang="tr-TR" b="0" dirty="0">
                          <a:solidFill>
                            <a:schemeClr val="tx1"/>
                          </a:solidFill>
                        </a:rPr>
                        <a:t>Bir sağlık kurumunun varoluş nedeni oluşturan en genel/temel hedeftir.</a:t>
                      </a:r>
                    </a:p>
                    <a:p>
                      <a:r>
                        <a:rPr lang="tr-TR" b="0" dirty="0">
                          <a:solidFill>
                            <a:schemeClr val="tx1"/>
                          </a:solidFill>
                        </a:rPr>
                        <a:t>Topluma verdiğimiz bir mesajdır.</a:t>
                      </a:r>
                    </a:p>
                  </a:txBody>
                  <a:tcPr>
                    <a:lnL w="57150" cap="flat" cmpd="sng" algn="ctr">
                      <a:solidFill>
                        <a:schemeClr val="tx2"/>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26005561"/>
                  </a:ext>
                </a:extLst>
              </a:tr>
            </a:tbl>
          </a:graphicData>
        </a:graphic>
      </p:graphicFrame>
      <p:pic>
        <p:nvPicPr>
          <p:cNvPr id="1026" name="Picture 2" descr="Best Hospital in Hyderabad | Best Multispeciality Hospital | CARE Hospitals">
            <a:extLst>
              <a:ext uri="{FF2B5EF4-FFF2-40B4-BE49-F238E27FC236}">
                <a16:creationId xmlns:a16="http://schemas.microsoft.com/office/drawing/2014/main" id="{CBA00714-203C-FB42-2FD2-E9EB684921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0366" y="3222867"/>
            <a:ext cx="1245436" cy="12454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3998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misyon cümlesi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nvGraphicFramePr>
        <p:xfrm>
          <a:off x="4237702" y="3272616"/>
          <a:ext cx="7511845" cy="365760"/>
        </p:xfrm>
        <a:graphic>
          <a:graphicData uri="http://schemas.openxmlformats.org/drawingml/2006/table">
            <a:tbl>
              <a:tblPr firstRow="1" bandRow="1">
                <a:tableStyleId>{5C22544A-7EE6-4342-B048-85BDC9FD1C3A}</a:tableStyleId>
              </a:tblPr>
              <a:tblGrid>
                <a:gridCol w="7511845">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endParaRPr lang="tr-TR" sz="1800" b="0" kern="1200" dirty="0">
                        <a:solidFill>
                          <a:schemeClr val="tx1"/>
                        </a:solidFill>
                        <a:latin typeface="+mj-lt"/>
                        <a:ea typeface="+mn-ea"/>
                        <a:cs typeface="+mn-cs"/>
                      </a:endParaRPr>
                    </a:p>
                  </a:txBody>
                  <a:tcPr>
                    <a:lnL w="57150" cap="flat" cmpd="sng" algn="ctr">
                      <a:solidFill>
                        <a:schemeClr val="accent6">
                          <a:lumMod val="50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5" name="Metin kutusu 4">
            <a:extLst>
              <a:ext uri="{FF2B5EF4-FFF2-40B4-BE49-F238E27FC236}">
                <a16:creationId xmlns:a16="http://schemas.microsoft.com/office/drawing/2014/main" id="{03118D20-68BE-1803-470C-87932A0DF112}"/>
              </a:ext>
            </a:extLst>
          </p:cNvPr>
          <p:cNvSpPr txBox="1"/>
          <p:nvPr/>
        </p:nvSpPr>
        <p:spPr>
          <a:xfrm>
            <a:off x="3204033" y="3213025"/>
            <a:ext cx="1033669" cy="400110"/>
          </a:xfrm>
          <a:prstGeom prst="rect">
            <a:avLst/>
          </a:prstGeom>
          <a:noFill/>
        </p:spPr>
        <p:txBody>
          <a:bodyPr wrap="square" rtlCol="0">
            <a:spAutoFit/>
          </a:bodyPr>
          <a:lstStyle/>
          <a:p>
            <a:r>
              <a:rPr lang="tr-TR" sz="2000" b="1" dirty="0">
                <a:solidFill>
                  <a:schemeClr val="accent1">
                    <a:lumMod val="50000"/>
                  </a:schemeClr>
                </a:solidFill>
              </a:rPr>
              <a:t>misyon</a:t>
            </a:r>
          </a:p>
        </p:txBody>
      </p:sp>
      <p:graphicFrame>
        <p:nvGraphicFramePr>
          <p:cNvPr id="6" name="Tablo 7">
            <a:extLst>
              <a:ext uri="{FF2B5EF4-FFF2-40B4-BE49-F238E27FC236}">
                <a16:creationId xmlns:a16="http://schemas.microsoft.com/office/drawing/2014/main" id="{62D8DE90-45C3-1FB9-D0F1-6A138162C06E}"/>
              </a:ext>
            </a:extLst>
          </p:cNvPr>
          <p:cNvGraphicFramePr>
            <a:graphicFrameLocks noGrp="1"/>
          </p:cNvGraphicFramePr>
          <p:nvPr>
            <p:extLst>
              <p:ext uri="{D42A27DB-BD31-4B8C-83A1-F6EECF244321}">
                <p14:modId xmlns:p14="http://schemas.microsoft.com/office/powerpoint/2010/main" val="2180605630"/>
              </p:ext>
            </p:extLst>
          </p:nvPr>
        </p:nvGraphicFramePr>
        <p:xfrm>
          <a:off x="2558774" y="2268304"/>
          <a:ext cx="8128000" cy="3017520"/>
        </p:xfrm>
        <a:graphic>
          <a:graphicData uri="http://schemas.openxmlformats.org/drawingml/2006/table">
            <a:tbl>
              <a:tblPr firstRow="1" bandRow="1">
                <a:tableStyleId>{5C22544A-7EE6-4342-B048-85BDC9FD1C3A}</a:tableStyleId>
              </a:tblPr>
              <a:tblGrid>
                <a:gridCol w="1993348">
                  <a:extLst>
                    <a:ext uri="{9D8B030D-6E8A-4147-A177-3AD203B41FA5}">
                      <a16:colId xmlns:a16="http://schemas.microsoft.com/office/drawing/2014/main" val="967296438"/>
                    </a:ext>
                  </a:extLst>
                </a:gridCol>
                <a:gridCol w="6134652">
                  <a:extLst>
                    <a:ext uri="{9D8B030D-6E8A-4147-A177-3AD203B41FA5}">
                      <a16:colId xmlns:a16="http://schemas.microsoft.com/office/drawing/2014/main" val="1600343968"/>
                    </a:ext>
                  </a:extLst>
                </a:gridCol>
              </a:tblGrid>
              <a:tr h="185420">
                <a:tc rowSpan="2">
                  <a:txBody>
                    <a:bodyPr/>
                    <a:lstStyle/>
                    <a:p>
                      <a:pPr marL="0" marR="0" lvl="0" indent="0" algn="r" defTabSz="914400" rtl="0" eaLnBrk="1" fontAlgn="auto" latinLnBrk="0" hangingPunct="1">
                        <a:lnSpc>
                          <a:spcPct val="100000"/>
                        </a:lnSpc>
                        <a:spcBef>
                          <a:spcPts val="0"/>
                        </a:spcBef>
                        <a:spcAft>
                          <a:spcPts val="0"/>
                        </a:spcAft>
                        <a:buClrTx/>
                        <a:buSzTx/>
                        <a:buFontTx/>
                        <a:buNone/>
                        <a:tabLst>
                          <a:tab pos="1520825" algn="l"/>
                        </a:tabLst>
                        <a:defRPr/>
                      </a:pPr>
                      <a:endParaRPr lang="tr-TR" sz="1800" b="1" dirty="0">
                        <a:solidFill>
                          <a:schemeClr val="accent1">
                            <a:lumMod val="50000"/>
                          </a:schemeClr>
                        </a:solidFill>
                      </a:endParaRPr>
                    </a:p>
                  </a:txBody>
                  <a:tcPr>
                    <a:lnL w="12700" cmpd="sng">
                      <a:noFill/>
                    </a:lnL>
                    <a:lnR w="57150" cap="flat" cmpd="sng" algn="ctr">
                      <a:solidFill>
                        <a:schemeClr val="accent1">
                          <a:lumMod val="50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Niçin varız? Kurulmamızı yol açan temel gerekçe nedir?</a:t>
                      </a:r>
                    </a:p>
                    <a:p>
                      <a:pPr marL="0" indent="0">
                        <a:buFont typeface="Arial" panose="020B0604020202020204" pitchFamily="34" charset="0"/>
                        <a:buNone/>
                      </a:pPr>
                      <a:r>
                        <a:rPr lang="tr-TR" sz="1800" b="0" kern="1200" dirty="0">
                          <a:solidFill>
                            <a:schemeClr val="tx1"/>
                          </a:solidFill>
                          <a:latin typeface="+mn-lt"/>
                          <a:ea typeface="+mn-ea"/>
                          <a:cs typeface="+mn-cs"/>
                        </a:rPr>
                        <a:t>Kim için varız?  sorularının özlü yanıtıdır. </a:t>
                      </a:r>
                      <a:endParaRPr lang="tr-TR" b="0" dirty="0">
                        <a:solidFill>
                          <a:schemeClr val="tx1"/>
                        </a:solidFill>
                      </a:endParaRPr>
                    </a:p>
                  </a:txBody>
                  <a:tcPr>
                    <a:lnL w="57150" cap="flat" cmpd="sng" algn="ctr">
                      <a:solidFill>
                        <a:schemeClr val="accent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26005561"/>
                  </a:ext>
                </a:extLst>
              </a:tr>
              <a:tr h="185420">
                <a:tc vMerge="1">
                  <a:txBody>
                    <a:bodyPr/>
                    <a:lstStyle/>
                    <a:p>
                      <a:endParaRPr lang="tr-TR"/>
                    </a:p>
                  </a:txBody>
                  <a:tcPr/>
                </a:tc>
                <a:tc>
                  <a:txBody>
                    <a:bodyPr/>
                    <a:lstStyle/>
                    <a:p>
                      <a:endParaRPr lang="tr-TR" dirty="0"/>
                    </a:p>
                  </a:txBody>
                  <a:tcPr>
                    <a:lnL w="57150" cap="flat" cmpd="sng" algn="ctr">
                      <a:no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72261171"/>
                  </a:ext>
                </a:extLst>
              </a:tr>
              <a:tr h="370840">
                <a:tc>
                  <a:txBody>
                    <a:bodyPr/>
                    <a:lstStyle/>
                    <a:p>
                      <a:pPr algn="r"/>
                      <a:r>
                        <a:rPr lang="tr-TR" dirty="0">
                          <a:solidFill>
                            <a:schemeClr val="accent6">
                              <a:lumMod val="50000"/>
                            </a:schemeClr>
                          </a:solidFill>
                        </a:rPr>
                        <a:t>örnekler</a:t>
                      </a:r>
                    </a:p>
                  </a:txBody>
                  <a:tcPr>
                    <a:lnL w="12700" cmpd="sng">
                      <a:noFill/>
                    </a:lnL>
                    <a:lnR w="57150" cap="flat" cmpd="sng" algn="ctr">
                      <a:solidFill>
                        <a:schemeClr val="accent6">
                          <a:lumMod val="50000"/>
                        </a:schemeClr>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Wingdings" panose="05000000000000000000" pitchFamily="2" charset="2"/>
                        <a:buChar char="q"/>
                      </a:pPr>
                      <a:r>
                        <a:rPr lang="tr-TR" sz="1800" i="1" kern="1200" dirty="0">
                          <a:solidFill>
                            <a:schemeClr val="dk1"/>
                          </a:solidFill>
                          <a:effectLst/>
                          <a:latin typeface="+mn-lt"/>
                          <a:ea typeface="+mn-ea"/>
                          <a:cs typeface="+mn-cs"/>
                        </a:rPr>
                        <a:t>Tüm insanların sağlıklı bir hayat sürmesi için çalışırız (</a:t>
                      </a:r>
                      <a:r>
                        <a:rPr lang="tr-TR" sz="1800" i="1" kern="1200" dirty="0" err="1">
                          <a:solidFill>
                            <a:schemeClr val="dk1"/>
                          </a:solidFill>
                          <a:effectLst/>
                          <a:latin typeface="+mn-lt"/>
                          <a:ea typeface="+mn-ea"/>
                          <a:cs typeface="+mn-cs"/>
                        </a:rPr>
                        <a:t>MedikalPark</a:t>
                      </a:r>
                      <a:r>
                        <a:rPr lang="tr-TR" sz="1800" i="1" kern="1200" dirty="0">
                          <a:solidFill>
                            <a:schemeClr val="dk1"/>
                          </a:solidFill>
                          <a:effectLst/>
                          <a:latin typeface="+mn-lt"/>
                          <a:ea typeface="+mn-ea"/>
                          <a:cs typeface="+mn-cs"/>
                        </a:rPr>
                        <a:t>). </a:t>
                      </a:r>
                    </a:p>
                    <a:p>
                      <a:pPr marL="285750" indent="-285750">
                        <a:buFont typeface="Wingdings" panose="05000000000000000000" pitchFamily="2" charset="2"/>
                        <a:buChar char="q"/>
                      </a:pPr>
                      <a:r>
                        <a:rPr lang="tr-TR" sz="1800" i="1" kern="1200" dirty="0">
                          <a:solidFill>
                            <a:schemeClr val="dk1"/>
                          </a:solidFill>
                          <a:effectLst/>
                          <a:latin typeface="+mn-lt"/>
                          <a:ea typeface="+mn-ea"/>
                          <a:cs typeface="+mn-cs"/>
                        </a:rPr>
                        <a:t>Hasta ve çalışan memnuniyetini temel alan yönetim anlayışı doğrultusunda alanında uzman sağlık çalışanlarından oluşan ekibi ile çağdaş ve etik değerler ışığında, topluma ve çevreye duyarlı, kaliteden ödün vermeden zamanında, hızlı ve güvenilir sağlık hizmeti sunmak (</a:t>
                      </a:r>
                      <a:r>
                        <a:rPr lang="tr-TR" sz="1800" i="1" kern="1200" dirty="0" err="1">
                          <a:solidFill>
                            <a:schemeClr val="dk1"/>
                          </a:solidFill>
                          <a:effectLst/>
                          <a:latin typeface="+mn-lt"/>
                          <a:ea typeface="+mn-ea"/>
                          <a:cs typeface="+mn-cs"/>
                        </a:rPr>
                        <a:t>Medisun</a:t>
                      </a:r>
                      <a:r>
                        <a:rPr lang="tr-TR" sz="1800" i="1" kern="1200" dirty="0">
                          <a:solidFill>
                            <a:schemeClr val="dk1"/>
                          </a:solidFill>
                          <a:effectLst/>
                          <a:latin typeface="+mn-lt"/>
                          <a:ea typeface="+mn-ea"/>
                          <a:cs typeface="+mn-cs"/>
                        </a:rPr>
                        <a:t>).</a:t>
                      </a:r>
                    </a:p>
                  </a:txBody>
                  <a:tcPr>
                    <a:lnL w="57150" cap="flat" cmpd="sng" algn="ctr">
                      <a:solidFill>
                        <a:schemeClr val="accent6">
                          <a:lumMod val="50000"/>
                        </a:schemeClr>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5185068"/>
                  </a:ext>
                </a:extLst>
              </a:tr>
            </a:tbl>
          </a:graphicData>
        </a:graphic>
      </p:graphicFrame>
    </p:spTree>
    <p:extLst>
      <p:ext uri="{BB962C8B-B14F-4D97-AF65-F5344CB8AC3E}">
        <p14:creationId xmlns:p14="http://schemas.microsoft.com/office/powerpoint/2010/main" val="2792364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376367"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misyon cümlesinin içeriğinde yer alan ögeler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flipV="1">
            <a:off x="6728791" y="723901"/>
            <a:ext cx="5463209"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5" name="Metin kutusu 4">
            <a:extLst>
              <a:ext uri="{FF2B5EF4-FFF2-40B4-BE49-F238E27FC236}">
                <a16:creationId xmlns:a16="http://schemas.microsoft.com/office/drawing/2014/main" id="{03118D20-68BE-1803-470C-87932A0DF112}"/>
              </a:ext>
            </a:extLst>
          </p:cNvPr>
          <p:cNvSpPr txBox="1"/>
          <p:nvPr/>
        </p:nvSpPr>
        <p:spPr>
          <a:xfrm>
            <a:off x="3204033" y="3213025"/>
            <a:ext cx="1033669" cy="400110"/>
          </a:xfrm>
          <a:prstGeom prst="rect">
            <a:avLst/>
          </a:prstGeom>
          <a:noFill/>
        </p:spPr>
        <p:txBody>
          <a:bodyPr wrap="square" rtlCol="0">
            <a:spAutoFit/>
          </a:bodyPr>
          <a:lstStyle/>
          <a:p>
            <a:r>
              <a:rPr lang="tr-TR" sz="2000" b="1" dirty="0">
                <a:solidFill>
                  <a:schemeClr val="accent1">
                    <a:lumMod val="50000"/>
                  </a:schemeClr>
                </a:solidFill>
              </a:rPr>
              <a:t>misyon</a:t>
            </a:r>
          </a:p>
        </p:txBody>
      </p:sp>
      <p:graphicFrame>
        <p:nvGraphicFramePr>
          <p:cNvPr id="6" name="Tablo 7">
            <a:extLst>
              <a:ext uri="{FF2B5EF4-FFF2-40B4-BE49-F238E27FC236}">
                <a16:creationId xmlns:a16="http://schemas.microsoft.com/office/drawing/2014/main" id="{62D8DE90-45C3-1FB9-D0F1-6A138162C06E}"/>
              </a:ext>
            </a:extLst>
          </p:cNvPr>
          <p:cNvGraphicFramePr>
            <a:graphicFrameLocks noGrp="1"/>
          </p:cNvGraphicFramePr>
          <p:nvPr>
            <p:extLst>
              <p:ext uri="{D42A27DB-BD31-4B8C-83A1-F6EECF244321}">
                <p14:modId xmlns:p14="http://schemas.microsoft.com/office/powerpoint/2010/main" val="552868180"/>
              </p:ext>
            </p:extLst>
          </p:nvPr>
        </p:nvGraphicFramePr>
        <p:xfrm>
          <a:off x="3204033" y="1801165"/>
          <a:ext cx="8128000" cy="4480560"/>
        </p:xfrm>
        <a:graphic>
          <a:graphicData uri="http://schemas.openxmlformats.org/drawingml/2006/table">
            <a:tbl>
              <a:tblPr firstRow="1" bandRow="1">
                <a:tableStyleId>{5C22544A-7EE6-4342-B048-85BDC9FD1C3A}</a:tableStyleId>
              </a:tblPr>
              <a:tblGrid>
                <a:gridCol w="287131">
                  <a:extLst>
                    <a:ext uri="{9D8B030D-6E8A-4147-A177-3AD203B41FA5}">
                      <a16:colId xmlns:a16="http://schemas.microsoft.com/office/drawing/2014/main" val="967296438"/>
                    </a:ext>
                  </a:extLst>
                </a:gridCol>
                <a:gridCol w="7840869">
                  <a:extLst>
                    <a:ext uri="{9D8B030D-6E8A-4147-A177-3AD203B41FA5}">
                      <a16:colId xmlns:a16="http://schemas.microsoft.com/office/drawing/2014/main" val="1600343968"/>
                    </a:ext>
                  </a:extLst>
                </a:gridCol>
              </a:tblGrid>
              <a:tr h="185420">
                <a:tc>
                  <a:txBody>
                    <a:bodyPr/>
                    <a:lstStyle/>
                    <a:p>
                      <a:pPr marL="0" marR="0" lvl="0" indent="0" algn="r" defTabSz="914400" rtl="0" eaLnBrk="1" fontAlgn="auto" latinLnBrk="0" hangingPunct="1">
                        <a:lnSpc>
                          <a:spcPct val="100000"/>
                        </a:lnSpc>
                        <a:spcBef>
                          <a:spcPts val="0"/>
                        </a:spcBef>
                        <a:spcAft>
                          <a:spcPts val="0"/>
                        </a:spcAft>
                        <a:buClrTx/>
                        <a:buSzTx/>
                        <a:buFontTx/>
                        <a:buNone/>
                        <a:tabLst>
                          <a:tab pos="1520825" algn="l"/>
                        </a:tabLst>
                        <a:defRPr/>
                      </a:pPr>
                      <a:endParaRPr lang="tr-TR" sz="1800" b="1" dirty="0">
                        <a:solidFill>
                          <a:schemeClr val="accent1">
                            <a:lumMod val="50000"/>
                          </a:schemeClr>
                        </a:solidFill>
                        <a:latin typeface="+mj-lt"/>
                      </a:endParaRPr>
                    </a:p>
                  </a:txBody>
                  <a:tcPr>
                    <a:lnL w="12700" cmpd="sng">
                      <a:noFill/>
                    </a:lnL>
                    <a:lnR w="57150" cap="flat" cmpd="sng" algn="ctr">
                      <a:solidFill>
                        <a:schemeClr val="accent1">
                          <a:lumMod val="50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Hedef nüfus: Misyon cümlesi, kurumun hangi nüfusa ve nüfus (hasta) grubuna hizmet ettiğini göstermelidir.</a:t>
                      </a:r>
                    </a:p>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Hizmetler: Misyon cümlesi kurumun sunduğu hizmetleri göstermelidir. </a:t>
                      </a:r>
                    </a:p>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Hizmet bölgesi: Misyon cümlesi kurumun hitap ettiği bölge veya bölgeleri ifade etmelidir.</a:t>
                      </a:r>
                    </a:p>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Tıbbi teknoloji: Misyon cümlesi kurumun teknolojik olanakları, ileri teknolojilerin varlığı hakkında bilgi vermelidir. </a:t>
                      </a:r>
                    </a:p>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Yaşamını sürdürme, büyüme ve ekonomik amaçlar: Misyon cümlesinde kurumun temel amaçları belirtilmeli; bu amaçların başarılması yönünde irade ve kararlılık vurgulanmalıdır.</a:t>
                      </a:r>
                    </a:p>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Kurumsal felsefe: Misyon cümlesinde kurumun değerleri, inançları, tercihleri ve önceliklerine yer verilmelidir. </a:t>
                      </a:r>
                    </a:p>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Kurumsal Yetenekleri: Misyon cümlesi, kurumu diğer kurumlardan ayıran özgün yeteneklerini yansıtmalıdır.</a:t>
                      </a:r>
                    </a:p>
                    <a:p>
                      <a:pPr marL="285750" lvl="0" indent="-285750">
                        <a:buFont typeface="Wingdings" panose="05000000000000000000" pitchFamily="2" charset="2"/>
                        <a:buChar char="q"/>
                      </a:pPr>
                      <a:r>
                        <a:rPr lang="tr-TR" sz="1800" b="0" kern="1200" dirty="0">
                          <a:solidFill>
                            <a:schemeClr val="tx1"/>
                          </a:solidFill>
                          <a:effectLst/>
                          <a:latin typeface="+mj-lt"/>
                          <a:ea typeface="+mn-ea"/>
                          <a:cs typeface="+mn-cs"/>
                        </a:rPr>
                        <a:t>Toplumsal imaj: Misyon cümlesinde toplumsal sorumlulukları ön plana çıkaran kurumsal özelliklere yer verilmelidir</a:t>
                      </a:r>
                    </a:p>
                  </a:txBody>
                  <a:tcPr>
                    <a:lnL w="57150" cap="flat" cmpd="sng" algn="ctr">
                      <a:solidFill>
                        <a:schemeClr val="accent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26005561"/>
                  </a:ext>
                </a:extLst>
              </a:tr>
            </a:tbl>
          </a:graphicData>
        </a:graphic>
      </p:graphicFrame>
    </p:spTree>
    <p:extLst>
      <p:ext uri="{BB962C8B-B14F-4D97-AF65-F5344CB8AC3E}">
        <p14:creationId xmlns:p14="http://schemas.microsoft.com/office/powerpoint/2010/main" val="234563482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4046</TotalTime>
  <Words>2422</Words>
  <Application>Microsoft Office PowerPoint</Application>
  <PresentationFormat>Geniş ekran</PresentationFormat>
  <Paragraphs>396</Paragraphs>
  <Slides>33</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33</vt:i4>
      </vt:variant>
    </vt:vector>
  </HeadingPairs>
  <TitlesOfParts>
    <vt:vector size="41" baseType="lpstr">
      <vt:lpstr>Amasis MT Pro Black</vt:lpstr>
      <vt:lpstr>Arial</vt:lpstr>
      <vt:lpstr>Arial Black</vt:lpstr>
      <vt:lpstr>Calibri</vt:lpstr>
      <vt:lpstr>Calibri Light</vt:lpstr>
      <vt:lpstr>Rockwell Nova Extra Bold</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sahin kavuncubasi</dc:creator>
  <cp:lastModifiedBy>sahin kavuncubasi</cp:lastModifiedBy>
  <cp:revision>56</cp:revision>
  <dcterms:created xsi:type="dcterms:W3CDTF">2022-09-02T11:58:59Z</dcterms:created>
  <dcterms:modified xsi:type="dcterms:W3CDTF">2022-09-30T10:46:27Z</dcterms:modified>
</cp:coreProperties>
</file>