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64" r:id="rId2"/>
    <p:sldId id="265" r:id="rId3"/>
    <p:sldId id="259" r:id="rId4"/>
    <p:sldId id="286" r:id="rId5"/>
    <p:sldId id="307" r:id="rId6"/>
    <p:sldId id="308" r:id="rId7"/>
    <p:sldId id="309" r:id="rId8"/>
    <p:sldId id="290" r:id="rId9"/>
    <p:sldId id="310" r:id="rId10"/>
    <p:sldId id="312" r:id="rId11"/>
    <p:sldId id="315" r:id="rId12"/>
    <p:sldId id="318" r:id="rId13"/>
    <p:sldId id="313" r:id="rId14"/>
    <p:sldId id="319" r:id="rId15"/>
    <p:sldId id="295" r:id="rId16"/>
    <p:sldId id="320" r:id="rId17"/>
    <p:sldId id="321" r:id="rId18"/>
    <p:sldId id="293" r:id="rId19"/>
    <p:sldId id="297" r:id="rId20"/>
    <p:sldId id="299" r:id="rId21"/>
    <p:sldId id="294" r:id="rId22"/>
    <p:sldId id="300" r:id="rId23"/>
    <p:sldId id="301" r:id="rId24"/>
    <p:sldId id="302" r:id="rId25"/>
    <p:sldId id="303"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4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DE73CD-D03F-414D-A895-071002ADE771}" type="datetimeFigureOut">
              <a:rPr lang="tr-TR" smtClean="0"/>
              <a:t>16.09.2022</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35935D-F255-45AA-ACF2-E3AEC057E704}" type="slidenum">
              <a:rPr lang="tr-TR" smtClean="0"/>
              <a:t>‹#›</a:t>
            </a:fld>
            <a:endParaRPr lang="tr-TR"/>
          </a:p>
        </p:txBody>
      </p:sp>
    </p:spTree>
    <p:extLst>
      <p:ext uri="{BB962C8B-B14F-4D97-AF65-F5344CB8AC3E}">
        <p14:creationId xmlns:p14="http://schemas.microsoft.com/office/powerpoint/2010/main" val="40362447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59EAF99-FF1D-40EA-B04A-652998394D1A}" type="slidenum">
              <a:rPr lang="en-US" smtClean="0"/>
              <a:t>18</a:t>
            </a:fld>
            <a:endParaRPr lang="en-US"/>
          </a:p>
        </p:txBody>
      </p:sp>
    </p:spTree>
    <p:extLst>
      <p:ext uri="{BB962C8B-B14F-4D97-AF65-F5344CB8AC3E}">
        <p14:creationId xmlns:p14="http://schemas.microsoft.com/office/powerpoint/2010/main" val="3431354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59EAF99-FF1D-40EA-B04A-652998394D1A}" type="slidenum">
              <a:rPr lang="en-US" smtClean="0"/>
              <a:t>21</a:t>
            </a:fld>
            <a:endParaRPr lang="en-US"/>
          </a:p>
        </p:txBody>
      </p:sp>
    </p:spTree>
    <p:extLst>
      <p:ext uri="{BB962C8B-B14F-4D97-AF65-F5344CB8AC3E}">
        <p14:creationId xmlns:p14="http://schemas.microsoft.com/office/powerpoint/2010/main" val="9438896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B03DAC-4DC8-4D62-1CB7-A1149F7EA13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9930F596-D4A0-1868-5F27-804216BCD9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275F9EFF-D937-DCA9-AD74-9A89AB0A6835}"/>
              </a:ext>
            </a:extLst>
          </p:cNvPr>
          <p:cNvSpPr>
            <a:spLocks noGrp="1"/>
          </p:cNvSpPr>
          <p:nvPr>
            <p:ph type="dt" sz="half" idx="10"/>
          </p:nvPr>
        </p:nvSpPr>
        <p:spPr/>
        <p:txBody>
          <a:bodyPr/>
          <a:lstStyle/>
          <a:p>
            <a:fld id="{85C162A7-CD37-47B4-A0E0-51F66CF26983}" type="datetimeFigureOut">
              <a:rPr lang="tr-TR" smtClean="0"/>
              <a:t>16.09.2022</a:t>
            </a:fld>
            <a:endParaRPr lang="tr-TR"/>
          </a:p>
        </p:txBody>
      </p:sp>
      <p:sp>
        <p:nvSpPr>
          <p:cNvPr id="5" name="Alt Bilgi Yer Tutucusu 4">
            <a:extLst>
              <a:ext uri="{FF2B5EF4-FFF2-40B4-BE49-F238E27FC236}">
                <a16:creationId xmlns:a16="http://schemas.microsoft.com/office/drawing/2014/main" id="{6C209F12-CFB3-C3E7-C22E-22CA09535B6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C459D84-A4CB-1F2E-85FD-7CF645DE3066}"/>
              </a:ext>
            </a:extLst>
          </p:cNvPr>
          <p:cNvSpPr>
            <a:spLocks noGrp="1"/>
          </p:cNvSpPr>
          <p:nvPr>
            <p:ph type="sldNum" sz="quarter" idx="12"/>
          </p:nvPr>
        </p:nvSpPr>
        <p:spPr/>
        <p:txBody>
          <a:bodyPr/>
          <a:lstStyle/>
          <a:p>
            <a:fld id="{FB1E8F64-F76A-49F6-B42D-DAAFECF6AA61}" type="slidenum">
              <a:rPr lang="tr-TR" smtClean="0"/>
              <a:t>‹#›</a:t>
            </a:fld>
            <a:endParaRPr lang="tr-TR"/>
          </a:p>
        </p:txBody>
      </p:sp>
    </p:spTree>
    <p:extLst>
      <p:ext uri="{BB962C8B-B14F-4D97-AF65-F5344CB8AC3E}">
        <p14:creationId xmlns:p14="http://schemas.microsoft.com/office/powerpoint/2010/main" val="1064526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9C1CF0-446A-C62E-2460-C1893A338609}"/>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B845182-2071-7E4C-A5A9-F4ABE87BE252}"/>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15532D2-7676-9882-8176-878716E379E3}"/>
              </a:ext>
            </a:extLst>
          </p:cNvPr>
          <p:cNvSpPr>
            <a:spLocks noGrp="1"/>
          </p:cNvSpPr>
          <p:nvPr>
            <p:ph type="dt" sz="half" idx="10"/>
          </p:nvPr>
        </p:nvSpPr>
        <p:spPr/>
        <p:txBody>
          <a:bodyPr/>
          <a:lstStyle/>
          <a:p>
            <a:fld id="{85C162A7-CD37-47B4-A0E0-51F66CF26983}" type="datetimeFigureOut">
              <a:rPr lang="tr-TR" smtClean="0"/>
              <a:t>16.09.2022</a:t>
            </a:fld>
            <a:endParaRPr lang="tr-TR"/>
          </a:p>
        </p:txBody>
      </p:sp>
      <p:sp>
        <p:nvSpPr>
          <p:cNvPr id="5" name="Alt Bilgi Yer Tutucusu 4">
            <a:extLst>
              <a:ext uri="{FF2B5EF4-FFF2-40B4-BE49-F238E27FC236}">
                <a16:creationId xmlns:a16="http://schemas.microsoft.com/office/drawing/2014/main" id="{1BCE48AA-D4C0-A916-6C14-4F1B01A80EE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BE53AA7-8C16-6211-9776-3C8C9AAA58DE}"/>
              </a:ext>
            </a:extLst>
          </p:cNvPr>
          <p:cNvSpPr>
            <a:spLocks noGrp="1"/>
          </p:cNvSpPr>
          <p:nvPr>
            <p:ph type="sldNum" sz="quarter" idx="12"/>
          </p:nvPr>
        </p:nvSpPr>
        <p:spPr/>
        <p:txBody>
          <a:bodyPr/>
          <a:lstStyle/>
          <a:p>
            <a:fld id="{FB1E8F64-F76A-49F6-B42D-DAAFECF6AA61}" type="slidenum">
              <a:rPr lang="tr-TR" smtClean="0"/>
              <a:t>‹#›</a:t>
            </a:fld>
            <a:endParaRPr lang="tr-TR"/>
          </a:p>
        </p:txBody>
      </p:sp>
    </p:spTree>
    <p:extLst>
      <p:ext uri="{BB962C8B-B14F-4D97-AF65-F5344CB8AC3E}">
        <p14:creationId xmlns:p14="http://schemas.microsoft.com/office/powerpoint/2010/main" val="358050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F240F09D-3DDE-32C3-8CB8-387017C48B6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1BBFEA1-C963-4A6A-B8B1-E4676DAD16C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998E430-B6BE-8B71-CE63-E45B5D6C498A}"/>
              </a:ext>
            </a:extLst>
          </p:cNvPr>
          <p:cNvSpPr>
            <a:spLocks noGrp="1"/>
          </p:cNvSpPr>
          <p:nvPr>
            <p:ph type="dt" sz="half" idx="10"/>
          </p:nvPr>
        </p:nvSpPr>
        <p:spPr/>
        <p:txBody>
          <a:bodyPr/>
          <a:lstStyle/>
          <a:p>
            <a:fld id="{85C162A7-CD37-47B4-A0E0-51F66CF26983}" type="datetimeFigureOut">
              <a:rPr lang="tr-TR" smtClean="0"/>
              <a:t>16.09.2022</a:t>
            </a:fld>
            <a:endParaRPr lang="tr-TR"/>
          </a:p>
        </p:txBody>
      </p:sp>
      <p:sp>
        <p:nvSpPr>
          <p:cNvPr id="5" name="Alt Bilgi Yer Tutucusu 4">
            <a:extLst>
              <a:ext uri="{FF2B5EF4-FFF2-40B4-BE49-F238E27FC236}">
                <a16:creationId xmlns:a16="http://schemas.microsoft.com/office/drawing/2014/main" id="{F3E987D0-E416-62E8-62B5-61662FFE89E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CA1C369-184B-ECD9-0403-A3462B3F1102}"/>
              </a:ext>
            </a:extLst>
          </p:cNvPr>
          <p:cNvSpPr>
            <a:spLocks noGrp="1"/>
          </p:cNvSpPr>
          <p:nvPr>
            <p:ph type="sldNum" sz="quarter" idx="12"/>
          </p:nvPr>
        </p:nvSpPr>
        <p:spPr/>
        <p:txBody>
          <a:bodyPr/>
          <a:lstStyle/>
          <a:p>
            <a:fld id="{FB1E8F64-F76A-49F6-B42D-DAAFECF6AA61}" type="slidenum">
              <a:rPr lang="tr-TR" smtClean="0"/>
              <a:t>‹#›</a:t>
            </a:fld>
            <a:endParaRPr lang="tr-TR"/>
          </a:p>
        </p:txBody>
      </p:sp>
    </p:spTree>
    <p:extLst>
      <p:ext uri="{BB962C8B-B14F-4D97-AF65-F5344CB8AC3E}">
        <p14:creationId xmlns:p14="http://schemas.microsoft.com/office/powerpoint/2010/main" val="3435793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119C8B-3548-9CEC-BB71-7721FA13812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78385E3-C261-11AC-A4BF-681E1CC674AC}"/>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F993E69-DECA-DF2F-E996-6B7C2F3092B7}"/>
              </a:ext>
            </a:extLst>
          </p:cNvPr>
          <p:cNvSpPr>
            <a:spLocks noGrp="1"/>
          </p:cNvSpPr>
          <p:nvPr>
            <p:ph type="dt" sz="half" idx="10"/>
          </p:nvPr>
        </p:nvSpPr>
        <p:spPr/>
        <p:txBody>
          <a:bodyPr/>
          <a:lstStyle/>
          <a:p>
            <a:fld id="{85C162A7-CD37-47B4-A0E0-51F66CF26983}" type="datetimeFigureOut">
              <a:rPr lang="tr-TR" smtClean="0"/>
              <a:t>16.09.2022</a:t>
            </a:fld>
            <a:endParaRPr lang="tr-TR"/>
          </a:p>
        </p:txBody>
      </p:sp>
      <p:sp>
        <p:nvSpPr>
          <p:cNvPr id="5" name="Alt Bilgi Yer Tutucusu 4">
            <a:extLst>
              <a:ext uri="{FF2B5EF4-FFF2-40B4-BE49-F238E27FC236}">
                <a16:creationId xmlns:a16="http://schemas.microsoft.com/office/drawing/2014/main" id="{D8A532E8-08F3-249C-6F48-5A0D9E22DB9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F0A2AD-3E46-8E72-6285-5F5ADFCFD59E}"/>
              </a:ext>
            </a:extLst>
          </p:cNvPr>
          <p:cNvSpPr>
            <a:spLocks noGrp="1"/>
          </p:cNvSpPr>
          <p:nvPr>
            <p:ph type="sldNum" sz="quarter" idx="12"/>
          </p:nvPr>
        </p:nvSpPr>
        <p:spPr/>
        <p:txBody>
          <a:bodyPr/>
          <a:lstStyle/>
          <a:p>
            <a:fld id="{FB1E8F64-F76A-49F6-B42D-DAAFECF6AA61}" type="slidenum">
              <a:rPr lang="tr-TR" smtClean="0"/>
              <a:t>‹#›</a:t>
            </a:fld>
            <a:endParaRPr lang="tr-TR"/>
          </a:p>
        </p:txBody>
      </p:sp>
    </p:spTree>
    <p:extLst>
      <p:ext uri="{BB962C8B-B14F-4D97-AF65-F5344CB8AC3E}">
        <p14:creationId xmlns:p14="http://schemas.microsoft.com/office/powerpoint/2010/main" val="1612167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7FE509-B265-DB74-D073-1A413B46F77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5FA8E8F-60BB-42ED-3C56-481F067D1E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0503C5EC-933D-404F-F4A7-7AB253CD2826}"/>
              </a:ext>
            </a:extLst>
          </p:cNvPr>
          <p:cNvSpPr>
            <a:spLocks noGrp="1"/>
          </p:cNvSpPr>
          <p:nvPr>
            <p:ph type="dt" sz="half" idx="10"/>
          </p:nvPr>
        </p:nvSpPr>
        <p:spPr/>
        <p:txBody>
          <a:bodyPr/>
          <a:lstStyle/>
          <a:p>
            <a:fld id="{85C162A7-CD37-47B4-A0E0-51F66CF26983}" type="datetimeFigureOut">
              <a:rPr lang="tr-TR" smtClean="0"/>
              <a:t>16.09.2022</a:t>
            </a:fld>
            <a:endParaRPr lang="tr-TR"/>
          </a:p>
        </p:txBody>
      </p:sp>
      <p:sp>
        <p:nvSpPr>
          <p:cNvPr id="5" name="Alt Bilgi Yer Tutucusu 4">
            <a:extLst>
              <a:ext uri="{FF2B5EF4-FFF2-40B4-BE49-F238E27FC236}">
                <a16:creationId xmlns:a16="http://schemas.microsoft.com/office/drawing/2014/main" id="{77B266E0-2F70-1441-351B-23DD9F00739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5734D32-4AE6-4359-02E9-87A32EE007D6}"/>
              </a:ext>
            </a:extLst>
          </p:cNvPr>
          <p:cNvSpPr>
            <a:spLocks noGrp="1"/>
          </p:cNvSpPr>
          <p:nvPr>
            <p:ph type="sldNum" sz="quarter" idx="12"/>
          </p:nvPr>
        </p:nvSpPr>
        <p:spPr/>
        <p:txBody>
          <a:bodyPr/>
          <a:lstStyle/>
          <a:p>
            <a:fld id="{FB1E8F64-F76A-49F6-B42D-DAAFECF6AA61}" type="slidenum">
              <a:rPr lang="tr-TR" smtClean="0"/>
              <a:t>‹#›</a:t>
            </a:fld>
            <a:endParaRPr lang="tr-TR"/>
          </a:p>
        </p:txBody>
      </p:sp>
    </p:spTree>
    <p:extLst>
      <p:ext uri="{BB962C8B-B14F-4D97-AF65-F5344CB8AC3E}">
        <p14:creationId xmlns:p14="http://schemas.microsoft.com/office/powerpoint/2010/main" val="148924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BA9D4A-AC26-9550-206E-ABC7B477558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F9FF552-0B56-F7B4-BEDF-EC5CC066DDD5}"/>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2644DE5D-4FCA-73E9-748B-134AA774DB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3B9EFB64-B1CE-2414-97DC-701A28848328}"/>
              </a:ext>
            </a:extLst>
          </p:cNvPr>
          <p:cNvSpPr>
            <a:spLocks noGrp="1"/>
          </p:cNvSpPr>
          <p:nvPr>
            <p:ph type="dt" sz="half" idx="10"/>
          </p:nvPr>
        </p:nvSpPr>
        <p:spPr/>
        <p:txBody>
          <a:bodyPr/>
          <a:lstStyle/>
          <a:p>
            <a:fld id="{85C162A7-CD37-47B4-A0E0-51F66CF26983}" type="datetimeFigureOut">
              <a:rPr lang="tr-TR" smtClean="0"/>
              <a:t>16.09.2022</a:t>
            </a:fld>
            <a:endParaRPr lang="tr-TR"/>
          </a:p>
        </p:txBody>
      </p:sp>
      <p:sp>
        <p:nvSpPr>
          <p:cNvPr id="6" name="Alt Bilgi Yer Tutucusu 5">
            <a:extLst>
              <a:ext uri="{FF2B5EF4-FFF2-40B4-BE49-F238E27FC236}">
                <a16:creationId xmlns:a16="http://schemas.microsoft.com/office/drawing/2014/main" id="{39B24D11-80D8-5867-8B3D-6E297C99DBE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04CF927-5600-F7F7-AF60-91FB2F9A5EA9}"/>
              </a:ext>
            </a:extLst>
          </p:cNvPr>
          <p:cNvSpPr>
            <a:spLocks noGrp="1"/>
          </p:cNvSpPr>
          <p:nvPr>
            <p:ph type="sldNum" sz="quarter" idx="12"/>
          </p:nvPr>
        </p:nvSpPr>
        <p:spPr/>
        <p:txBody>
          <a:bodyPr/>
          <a:lstStyle/>
          <a:p>
            <a:fld id="{FB1E8F64-F76A-49F6-B42D-DAAFECF6AA61}" type="slidenum">
              <a:rPr lang="tr-TR" smtClean="0"/>
              <a:t>‹#›</a:t>
            </a:fld>
            <a:endParaRPr lang="tr-TR"/>
          </a:p>
        </p:txBody>
      </p:sp>
    </p:spTree>
    <p:extLst>
      <p:ext uri="{BB962C8B-B14F-4D97-AF65-F5344CB8AC3E}">
        <p14:creationId xmlns:p14="http://schemas.microsoft.com/office/powerpoint/2010/main" val="2226751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4C00CB-2E66-FDA1-EADC-C6A6F58979B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ED00F0A-D79E-D352-4A88-53CD6E2069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F932A39-430C-E493-9FA5-39AC035DFB6C}"/>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E43A917C-AC6E-AB3A-B98B-06E7683E64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61556B9A-3522-F1E1-5B32-F24A102AF99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676DC55C-8F5F-D770-702B-AE8A9CBDE420}"/>
              </a:ext>
            </a:extLst>
          </p:cNvPr>
          <p:cNvSpPr>
            <a:spLocks noGrp="1"/>
          </p:cNvSpPr>
          <p:nvPr>
            <p:ph type="dt" sz="half" idx="10"/>
          </p:nvPr>
        </p:nvSpPr>
        <p:spPr/>
        <p:txBody>
          <a:bodyPr/>
          <a:lstStyle/>
          <a:p>
            <a:fld id="{85C162A7-CD37-47B4-A0E0-51F66CF26983}" type="datetimeFigureOut">
              <a:rPr lang="tr-TR" smtClean="0"/>
              <a:t>16.09.2022</a:t>
            </a:fld>
            <a:endParaRPr lang="tr-TR"/>
          </a:p>
        </p:txBody>
      </p:sp>
      <p:sp>
        <p:nvSpPr>
          <p:cNvPr id="8" name="Alt Bilgi Yer Tutucusu 7">
            <a:extLst>
              <a:ext uri="{FF2B5EF4-FFF2-40B4-BE49-F238E27FC236}">
                <a16:creationId xmlns:a16="http://schemas.microsoft.com/office/drawing/2014/main" id="{D40E80ED-0FCC-B568-8C12-C369C8B4DDB1}"/>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F5231773-9CCA-319D-1F79-707AB42300BC}"/>
              </a:ext>
            </a:extLst>
          </p:cNvPr>
          <p:cNvSpPr>
            <a:spLocks noGrp="1"/>
          </p:cNvSpPr>
          <p:nvPr>
            <p:ph type="sldNum" sz="quarter" idx="12"/>
          </p:nvPr>
        </p:nvSpPr>
        <p:spPr/>
        <p:txBody>
          <a:bodyPr/>
          <a:lstStyle/>
          <a:p>
            <a:fld id="{FB1E8F64-F76A-49F6-B42D-DAAFECF6AA61}" type="slidenum">
              <a:rPr lang="tr-TR" smtClean="0"/>
              <a:t>‹#›</a:t>
            </a:fld>
            <a:endParaRPr lang="tr-TR"/>
          </a:p>
        </p:txBody>
      </p:sp>
    </p:spTree>
    <p:extLst>
      <p:ext uri="{BB962C8B-B14F-4D97-AF65-F5344CB8AC3E}">
        <p14:creationId xmlns:p14="http://schemas.microsoft.com/office/powerpoint/2010/main" val="333618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4FB230-7DCF-9705-F65A-5DBC106423E2}"/>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2C61193-9361-A58B-1EBB-0B50C2F5B64F}"/>
              </a:ext>
            </a:extLst>
          </p:cNvPr>
          <p:cNvSpPr>
            <a:spLocks noGrp="1"/>
          </p:cNvSpPr>
          <p:nvPr>
            <p:ph type="dt" sz="half" idx="10"/>
          </p:nvPr>
        </p:nvSpPr>
        <p:spPr/>
        <p:txBody>
          <a:bodyPr/>
          <a:lstStyle/>
          <a:p>
            <a:fld id="{85C162A7-CD37-47B4-A0E0-51F66CF26983}" type="datetimeFigureOut">
              <a:rPr lang="tr-TR" smtClean="0"/>
              <a:t>16.09.2022</a:t>
            </a:fld>
            <a:endParaRPr lang="tr-TR"/>
          </a:p>
        </p:txBody>
      </p:sp>
      <p:sp>
        <p:nvSpPr>
          <p:cNvPr id="4" name="Alt Bilgi Yer Tutucusu 3">
            <a:extLst>
              <a:ext uri="{FF2B5EF4-FFF2-40B4-BE49-F238E27FC236}">
                <a16:creationId xmlns:a16="http://schemas.microsoft.com/office/drawing/2014/main" id="{13D341E3-BDCB-B875-4FEA-D39731F735E1}"/>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CB2301A4-CF0C-210A-74B4-C27B183561C8}"/>
              </a:ext>
            </a:extLst>
          </p:cNvPr>
          <p:cNvSpPr>
            <a:spLocks noGrp="1"/>
          </p:cNvSpPr>
          <p:nvPr>
            <p:ph type="sldNum" sz="quarter" idx="12"/>
          </p:nvPr>
        </p:nvSpPr>
        <p:spPr/>
        <p:txBody>
          <a:bodyPr/>
          <a:lstStyle/>
          <a:p>
            <a:fld id="{FB1E8F64-F76A-49F6-B42D-DAAFECF6AA61}" type="slidenum">
              <a:rPr lang="tr-TR" smtClean="0"/>
              <a:t>‹#›</a:t>
            </a:fld>
            <a:endParaRPr lang="tr-TR"/>
          </a:p>
        </p:txBody>
      </p:sp>
    </p:spTree>
    <p:extLst>
      <p:ext uri="{BB962C8B-B14F-4D97-AF65-F5344CB8AC3E}">
        <p14:creationId xmlns:p14="http://schemas.microsoft.com/office/powerpoint/2010/main" val="354808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2CB04B2-C89B-0137-2A3E-6E726673838E}"/>
              </a:ext>
            </a:extLst>
          </p:cNvPr>
          <p:cNvSpPr>
            <a:spLocks noGrp="1"/>
          </p:cNvSpPr>
          <p:nvPr>
            <p:ph type="dt" sz="half" idx="10"/>
          </p:nvPr>
        </p:nvSpPr>
        <p:spPr/>
        <p:txBody>
          <a:bodyPr/>
          <a:lstStyle/>
          <a:p>
            <a:fld id="{85C162A7-CD37-47B4-A0E0-51F66CF26983}" type="datetimeFigureOut">
              <a:rPr lang="tr-TR" smtClean="0"/>
              <a:t>16.09.2022</a:t>
            </a:fld>
            <a:endParaRPr lang="tr-TR"/>
          </a:p>
        </p:txBody>
      </p:sp>
      <p:sp>
        <p:nvSpPr>
          <p:cNvPr id="3" name="Alt Bilgi Yer Tutucusu 2">
            <a:extLst>
              <a:ext uri="{FF2B5EF4-FFF2-40B4-BE49-F238E27FC236}">
                <a16:creationId xmlns:a16="http://schemas.microsoft.com/office/drawing/2014/main" id="{8D1EEC1D-474C-9143-07F5-B2C0484DA28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847DC634-C5C6-7BBF-9000-557552BEC008}"/>
              </a:ext>
            </a:extLst>
          </p:cNvPr>
          <p:cNvSpPr>
            <a:spLocks noGrp="1"/>
          </p:cNvSpPr>
          <p:nvPr>
            <p:ph type="sldNum" sz="quarter" idx="12"/>
          </p:nvPr>
        </p:nvSpPr>
        <p:spPr/>
        <p:txBody>
          <a:bodyPr/>
          <a:lstStyle/>
          <a:p>
            <a:fld id="{FB1E8F64-F76A-49F6-B42D-DAAFECF6AA61}" type="slidenum">
              <a:rPr lang="tr-TR" smtClean="0"/>
              <a:t>‹#›</a:t>
            </a:fld>
            <a:endParaRPr lang="tr-TR"/>
          </a:p>
        </p:txBody>
      </p:sp>
    </p:spTree>
    <p:extLst>
      <p:ext uri="{BB962C8B-B14F-4D97-AF65-F5344CB8AC3E}">
        <p14:creationId xmlns:p14="http://schemas.microsoft.com/office/powerpoint/2010/main" val="3440781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BC2135-FECA-3ADB-1CD6-5D0FA035ADE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91AC83DC-94BB-EEBD-4AFC-8946933481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C4733B46-899A-45F4-BAE7-6C1B873BBF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577C70D-4FE7-145A-CEEC-6FD0BCB219A4}"/>
              </a:ext>
            </a:extLst>
          </p:cNvPr>
          <p:cNvSpPr>
            <a:spLocks noGrp="1"/>
          </p:cNvSpPr>
          <p:nvPr>
            <p:ph type="dt" sz="half" idx="10"/>
          </p:nvPr>
        </p:nvSpPr>
        <p:spPr/>
        <p:txBody>
          <a:bodyPr/>
          <a:lstStyle/>
          <a:p>
            <a:fld id="{85C162A7-CD37-47B4-A0E0-51F66CF26983}" type="datetimeFigureOut">
              <a:rPr lang="tr-TR" smtClean="0"/>
              <a:t>16.09.2022</a:t>
            </a:fld>
            <a:endParaRPr lang="tr-TR"/>
          </a:p>
        </p:txBody>
      </p:sp>
      <p:sp>
        <p:nvSpPr>
          <p:cNvPr id="6" name="Alt Bilgi Yer Tutucusu 5">
            <a:extLst>
              <a:ext uri="{FF2B5EF4-FFF2-40B4-BE49-F238E27FC236}">
                <a16:creationId xmlns:a16="http://schemas.microsoft.com/office/drawing/2014/main" id="{B880281D-9C49-26B0-D5FB-4760CA1DFBF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E0BE176-149F-0BFF-1566-90EC63418C26}"/>
              </a:ext>
            </a:extLst>
          </p:cNvPr>
          <p:cNvSpPr>
            <a:spLocks noGrp="1"/>
          </p:cNvSpPr>
          <p:nvPr>
            <p:ph type="sldNum" sz="quarter" idx="12"/>
          </p:nvPr>
        </p:nvSpPr>
        <p:spPr/>
        <p:txBody>
          <a:bodyPr/>
          <a:lstStyle/>
          <a:p>
            <a:fld id="{FB1E8F64-F76A-49F6-B42D-DAAFECF6AA61}" type="slidenum">
              <a:rPr lang="tr-TR" smtClean="0"/>
              <a:t>‹#›</a:t>
            </a:fld>
            <a:endParaRPr lang="tr-TR"/>
          </a:p>
        </p:txBody>
      </p:sp>
    </p:spTree>
    <p:extLst>
      <p:ext uri="{BB962C8B-B14F-4D97-AF65-F5344CB8AC3E}">
        <p14:creationId xmlns:p14="http://schemas.microsoft.com/office/powerpoint/2010/main" val="2615004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BFA7EF-3B4C-F63C-5214-2D6B8AB2F94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8339C025-0CFF-F02D-0CA2-CF60A4DAD2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F79B54F5-0614-2EC5-D9F4-147DF5D186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F54F6CB-A03A-F7CC-CBFB-476B0E20B315}"/>
              </a:ext>
            </a:extLst>
          </p:cNvPr>
          <p:cNvSpPr>
            <a:spLocks noGrp="1"/>
          </p:cNvSpPr>
          <p:nvPr>
            <p:ph type="dt" sz="half" idx="10"/>
          </p:nvPr>
        </p:nvSpPr>
        <p:spPr/>
        <p:txBody>
          <a:bodyPr/>
          <a:lstStyle/>
          <a:p>
            <a:fld id="{85C162A7-CD37-47B4-A0E0-51F66CF26983}" type="datetimeFigureOut">
              <a:rPr lang="tr-TR" smtClean="0"/>
              <a:t>16.09.2022</a:t>
            </a:fld>
            <a:endParaRPr lang="tr-TR"/>
          </a:p>
        </p:txBody>
      </p:sp>
      <p:sp>
        <p:nvSpPr>
          <p:cNvPr id="6" name="Alt Bilgi Yer Tutucusu 5">
            <a:extLst>
              <a:ext uri="{FF2B5EF4-FFF2-40B4-BE49-F238E27FC236}">
                <a16:creationId xmlns:a16="http://schemas.microsoft.com/office/drawing/2014/main" id="{38B93E51-A021-2CE5-62B8-519A441F797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2D1FC76-DF73-55B6-86D0-4E4E44F21443}"/>
              </a:ext>
            </a:extLst>
          </p:cNvPr>
          <p:cNvSpPr>
            <a:spLocks noGrp="1"/>
          </p:cNvSpPr>
          <p:nvPr>
            <p:ph type="sldNum" sz="quarter" idx="12"/>
          </p:nvPr>
        </p:nvSpPr>
        <p:spPr/>
        <p:txBody>
          <a:bodyPr/>
          <a:lstStyle/>
          <a:p>
            <a:fld id="{FB1E8F64-F76A-49F6-B42D-DAAFECF6AA61}" type="slidenum">
              <a:rPr lang="tr-TR" smtClean="0"/>
              <a:t>‹#›</a:t>
            </a:fld>
            <a:endParaRPr lang="tr-TR"/>
          </a:p>
        </p:txBody>
      </p:sp>
    </p:spTree>
    <p:extLst>
      <p:ext uri="{BB962C8B-B14F-4D97-AF65-F5344CB8AC3E}">
        <p14:creationId xmlns:p14="http://schemas.microsoft.com/office/powerpoint/2010/main" val="428680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78357E7D-188E-4A29-1D20-974A959B32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2F6C40F-83BB-4D64-E7E7-CD3EEE6303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4ADC384-DCA6-1BC4-EF1A-9317026190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C162A7-CD37-47B4-A0E0-51F66CF26983}" type="datetimeFigureOut">
              <a:rPr lang="tr-TR" smtClean="0"/>
              <a:t>16.09.2022</a:t>
            </a:fld>
            <a:endParaRPr lang="tr-TR"/>
          </a:p>
        </p:txBody>
      </p:sp>
      <p:sp>
        <p:nvSpPr>
          <p:cNvPr id="5" name="Alt Bilgi Yer Tutucusu 4">
            <a:extLst>
              <a:ext uri="{FF2B5EF4-FFF2-40B4-BE49-F238E27FC236}">
                <a16:creationId xmlns:a16="http://schemas.microsoft.com/office/drawing/2014/main" id="{E77BC6B5-784A-DCA7-A306-1132A0052A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915450FA-8307-4FB4-908B-6D548DCD0F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1E8F64-F76A-49F6-B42D-DAAFECF6AA61}" type="slidenum">
              <a:rPr lang="tr-TR" smtClean="0"/>
              <a:t>‹#›</a:t>
            </a:fld>
            <a:endParaRPr lang="tr-TR"/>
          </a:p>
        </p:txBody>
      </p:sp>
    </p:spTree>
    <p:extLst>
      <p:ext uri="{BB962C8B-B14F-4D97-AF65-F5344CB8AC3E}">
        <p14:creationId xmlns:p14="http://schemas.microsoft.com/office/powerpoint/2010/main" val="24082825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B99E8A7A-8581-4D83-82EC-8B51F15FC67F}"/>
              </a:ext>
            </a:extLst>
          </p:cNvPr>
          <p:cNvGrpSpPr/>
          <p:nvPr/>
        </p:nvGrpSpPr>
        <p:grpSpPr>
          <a:xfrm>
            <a:off x="360218" y="2713908"/>
            <a:ext cx="7422911" cy="3147547"/>
            <a:chOff x="483118" y="3114428"/>
            <a:chExt cx="6873692" cy="3147547"/>
          </a:xfrm>
        </p:grpSpPr>
        <p:sp>
          <p:nvSpPr>
            <p:cNvPr id="11" name="TextBox 10">
              <a:extLst>
                <a:ext uri="{FF2B5EF4-FFF2-40B4-BE49-F238E27FC236}">
                  <a16:creationId xmlns:a16="http://schemas.microsoft.com/office/drawing/2014/main" id="{42CC7C91-872C-4F33-92F5-592F00CD333C}"/>
                </a:ext>
              </a:extLst>
            </p:cNvPr>
            <p:cNvSpPr txBox="1"/>
            <p:nvPr/>
          </p:nvSpPr>
          <p:spPr>
            <a:xfrm>
              <a:off x="483118" y="3114428"/>
              <a:ext cx="5946448" cy="369332"/>
            </a:xfrm>
            <a:prstGeom prst="rect">
              <a:avLst/>
            </a:prstGeom>
            <a:noFill/>
          </p:spPr>
          <p:txBody>
            <a:bodyPr wrap="square" lIns="0" tIns="0" rIns="0" bIns="0" rtlCol="0">
              <a:spAutoFit/>
            </a:bodyPr>
            <a:lstStyle/>
            <a:p>
              <a:r>
                <a:rPr lang="tr-TR" sz="2400" b="1" dirty="0">
                  <a:solidFill>
                    <a:schemeClr val="bg1"/>
                  </a:solidFill>
                  <a:latin typeface="+mj-lt"/>
                </a:rPr>
                <a:t>sağlık sistemleri ve güncel gelişmeler</a:t>
              </a:r>
              <a:endParaRPr lang="en-US" sz="2400" b="1" dirty="0">
                <a:solidFill>
                  <a:schemeClr val="bg1"/>
                </a:solidFill>
                <a:latin typeface="+mj-lt"/>
              </a:endParaRPr>
            </a:p>
          </p:txBody>
        </p:sp>
        <p:sp>
          <p:nvSpPr>
            <p:cNvPr id="12" name="TextBox 11">
              <a:extLst>
                <a:ext uri="{FF2B5EF4-FFF2-40B4-BE49-F238E27FC236}">
                  <a16:creationId xmlns:a16="http://schemas.microsoft.com/office/drawing/2014/main" id="{4DC62499-0964-4B93-A3F9-C58FCC7FA301}"/>
                </a:ext>
              </a:extLst>
            </p:cNvPr>
            <p:cNvSpPr txBox="1"/>
            <p:nvPr/>
          </p:nvSpPr>
          <p:spPr>
            <a:xfrm>
              <a:off x="1692610" y="3491986"/>
              <a:ext cx="5664200" cy="2769989"/>
            </a:xfrm>
            <a:prstGeom prst="rect">
              <a:avLst/>
            </a:prstGeom>
            <a:noFill/>
          </p:spPr>
          <p:txBody>
            <a:bodyPr wrap="square" lIns="0" tIns="0" rIns="0" bIns="0" rtlCol="0">
              <a:spAutoFit/>
            </a:bodyPr>
            <a:lstStyle/>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r>
                <a:rPr lang="tr-TR" sz="2000" dirty="0">
                  <a:solidFill>
                    <a:schemeClr val="bg1"/>
                  </a:solidFill>
                </a:rPr>
                <a:t>Dr. Şahin Kavuncubaşı</a:t>
              </a:r>
              <a:endParaRPr lang="en-US" sz="2000" dirty="0">
                <a:solidFill>
                  <a:schemeClr val="bg1"/>
                </a:solidFill>
              </a:endParaRPr>
            </a:p>
          </p:txBody>
        </p:sp>
      </p:grpSp>
      <p:sp>
        <p:nvSpPr>
          <p:cNvPr id="2" name="Metin kutusu 1">
            <a:extLst>
              <a:ext uri="{FF2B5EF4-FFF2-40B4-BE49-F238E27FC236}">
                <a16:creationId xmlns:a16="http://schemas.microsoft.com/office/drawing/2014/main" id="{2F00FAA7-5AEE-4409-9CE4-E87A7EC4D45F}"/>
              </a:ext>
            </a:extLst>
          </p:cNvPr>
          <p:cNvSpPr txBox="1"/>
          <p:nvPr/>
        </p:nvSpPr>
        <p:spPr>
          <a:xfrm>
            <a:off x="7924811" y="2713908"/>
            <a:ext cx="4076700" cy="3170099"/>
          </a:xfrm>
          <a:prstGeom prst="rect">
            <a:avLst/>
          </a:prstGeom>
          <a:noFill/>
        </p:spPr>
        <p:txBody>
          <a:bodyPr wrap="square" rtlCol="0">
            <a:spAutoFit/>
          </a:bodyPr>
          <a:lstStyle/>
          <a:p>
            <a:pPr marL="285750" indent="-285750">
              <a:buFont typeface="Wingdings" panose="05000000000000000000" pitchFamily="2" charset="2"/>
              <a:buChar char="q"/>
            </a:pPr>
            <a:r>
              <a:rPr lang="tr-TR" sz="2000" dirty="0">
                <a:solidFill>
                  <a:schemeClr val="tx2">
                    <a:lumMod val="75000"/>
                  </a:schemeClr>
                </a:solidFill>
                <a:latin typeface="Calibri" panose="020F0502020204030204" pitchFamily="34" charset="0"/>
                <a:cs typeface="Calibri" panose="020F0502020204030204" pitchFamily="34" charset="0"/>
              </a:rPr>
              <a:t>Sağlık sistemi ve hedefleri</a:t>
            </a:r>
          </a:p>
          <a:p>
            <a:pPr marL="285750" indent="-285750">
              <a:buFont typeface="Wingdings" panose="05000000000000000000" pitchFamily="2" charset="2"/>
              <a:buChar char="q"/>
            </a:pPr>
            <a:r>
              <a:rPr lang="tr-TR" sz="2000" dirty="0">
                <a:solidFill>
                  <a:schemeClr val="tx2">
                    <a:lumMod val="75000"/>
                  </a:schemeClr>
                </a:solidFill>
                <a:latin typeface="Calibri" panose="020F0502020204030204" pitchFamily="34" charset="0"/>
                <a:cs typeface="Calibri" panose="020F0502020204030204" pitchFamily="34" charset="0"/>
              </a:rPr>
              <a:t>Sağlık sisteminin işlevleri</a:t>
            </a:r>
          </a:p>
          <a:p>
            <a:pPr marL="742950" lvl="1" indent="-285750">
              <a:buSzPct val="63000"/>
              <a:buFont typeface="Wingdings" panose="05000000000000000000" pitchFamily="2" charset="2"/>
              <a:buChar char="q"/>
            </a:pPr>
            <a:r>
              <a:rPr lang="tr-TR" sz="2000" dirty="0">
                <a:solidFill>
                  <a:schemeClr val="tx2">
                    <a:lumMod val="75000"/>
                  </a:schemeClr>
                </a:solidFill>
                <a:latin typeface="Calibri" panose="020F0502020204030204" pitchFamily="34" charset="0"/>
                <a:cs typeface="Calibri" panose="020F0502020204030204" pitchFamily="34" charset="0"/>
              </a:rPr>
              <a:t>Hizmet sunumu</a:t>
            </a:r>
          </a:p>
          <a:p>
            <a:pPr marL="742950" lvl="1" indent="-285750">
              <a:buSzPct val="63000"/>
              <a:buFont typeface="Wingdings" panose="05000000000000000000" pitchFamily="2" charset="2"/>
              <a:buChar char="q"/>
            </a:pPr>
            <a:r>
              <a:rPr lang="tr-TR" sz="2000" dirty="0">
                <a:solidFill>
                  <a:schemeClr val="tx2">
                    <a:lumMod val="75000"/>
                  </a:schemeClr>
                </a:solidFill>
                <a:latin typeface="Calibri" panose="020F0502020204030204" pitchFamily="34" charset="0"/>
                <a:cs typeface="Calibri" panose="020F0502020204030204" pitchFamily="34" charset="0"/>
              </a:rPr>
              <a:t>Kaynak sağlama</a:t>
            </a:r>
          </a:p>
          <a:p>
            <a:pPr marL="742950" lvl="1" indent="-285750">
              <a:buSzPct val="63000"/>
              <a:buFont typeface="Wingdings" panose="05000000000000000000" pitchFamily="2" charset="2"/>
              <a:buChar char="q"/>
            </a:pPr>
            <a:r>
              <a:rPr lang="tr-TR" sz="2000" dirty="0">
                <a:solidFill>
                  <a:schemeClr val="tx2">
                    <a:lumMod val="75000"/>
                  </a:schemeClr>
                </a:solidFill>
                <a:latin typeface="Calibri" panose="020F0502020204030204" pitchFamily="34" charset="0"/>
                <a:cs typeface="Calibri" panose="020F0502020204030204" pitchFamily="34" charset="0"/>
              </a:rPr>
              <a:t>Finansman</a:t>
            </a:r>
          </a:p>
          <a:p>
            <a:pPr marL="742950" lvl="1" indent="-285750">
              <a:buSzPct val="63000"/>
              <a:buFont typeface="Wingdings" panose="05000000000000000000" pitchFamily="2" charset="2"/>
              <a:buChar char="q"/>
            </a:pPr>
            <a:r>
              <a:rPr lang="tr-TR" sz="2000" dirty="0">
                <a:solidFill>
                  <a:schemeClr val="tx2">
                    <a:lumMod val="75000"/>
                  </a:schemeClr>
                </a:solidFill>
                <a:latin typeface="Calibri" panose="020F0502020204030204" pitchFamily="34" charset="0"/>
                <a:cs typeface="Calibri" panose="020F0502020204030204" pitchFamily="34" charset="0"/>
              </a:rPr>
              <a:t>Kılavuzluk ve yönlendirme</a:t>
            </a:r>
          </a:p>
          <a:p>
            <a:pPr marL="285750" indent="-285750">
              <a:buFont typeface="Wingdings" panose="05000000000000000000" pitchFamily="2" charset="2"/>
              <a:buChar char="q"/>
            </a:pPr>
            <a:r>
              <a:rPr lang="tr-TR" sz="2000" dirty="0">
                <a:solidFill>
                  <a:schemeClr val="tx2">
                    <a:lumMod val="75000"/>
                  </a:schemeClr>
                </a:solidFill>
                <a:latin typeface="Calibri" panose="020F0502020204030204" pitchFamily="34" charset="0"/>
                <a:cs typeface="Calibri" panose="020F0502020204030204" pitchFamily="34" charset="0"/>
              </a:rPr>
              <a:t>Sağlık alanında güncel gelişmeler</a:t>
            </a:r>
          </a:p>
          <a:p>
            <a:pPr marL="742950" lvl="1" indent="-285750">
              <a:buSzPct val="63000"/>
              <a:buFont typeface="Wingdings" panose="05000000000000000000" pitchFamily="2" charset="2"/>
              <a:buChar char="q"/>
            </a:pPr>
            <a:r>
              <a:rPr lang="tr-TR" sz="2000" dirty="0">
                <a:solidFill>
                  <a:schemeClr val="tx2">
                    <a:lumMod val="75000"/>
                  </a:schemeClr>
                </a:solidFill>
                <a:latin typeface="Calibri" panose="020F0502020204030204" pitchFamily="34" charset="0"/>
                <a:cs typeface="Calibri" panose="020F0502020204030204" pitchFamily="34" charset="0"/>
              </a:rPr>
              <a:t>Temel trendler</a:t>
            </a:r>
          </a:p>
          <a:p>
            <a:pPr marL="742950" lvl="1" indent="-285750">
              <a:buSzPct val="63000"/>
              <a:buFont typeface="Wingdings" panose="05000000000000000000" pitchFamily="2" charset="2"/>
              <a:buChar char="q"/>
            </a:pPr>
            <a:r>
              <a:rPr lang="tr-TR" sz="2000" dirty="0">
                <a:solidFill>
                  <a:schemeClr val="tx2">
                    <a:lumMod val="75000"/>
                  </a:schemeClr>
                </a:solidFill>
                <a:latin typeface="Calibri" panose="020F0502020204030204" pitchFamily="34" charset="0"/>
                <a:cs typeface="Calibri" panose="020F0502020204030204" pitchFamily="34" charset="0"/>
              </a:rPr>
              <a:t>Yerinden oynayan taşlar</a:t>
            </a:r>
          </a:p>
          <a:p>
            <a:pPr marL="742950" lvl="1" indent="-285750">
              <a:buSzPct val="63000"/>
              <a:buFont typeface="Wingdings" panose="05000000000000000000" pitchFamily="2" charset="2"/>
              <a:buChar char="q"/>
            </a:pPr>
            <a:r>
              <a:rPr lang="tr-TR" sz="2000" dirty="0">
                <a:solidFill>
                  <a:schemeClr val="tx2">
                    <a:lumMod val="75000"/>
                  </a:schemeClr>
                </a:solidFill>
                <a:latin typeface="Calibri" panose="020F0502020204030204" pitchFamily="34" charset="0"/>
                <a:cs typeface="Calibri" panose="020F0502020204030204" pitchFamily="34" charset="0"/>
              </a:rPr>
              <a:t>Radikal potansiyel</a:t>
            </a:r>
          </a:p>
        </p:txBody>
      </p:sp>
      <p:sp>
        <p:nvSpPr>
          <p:cNvPr id="3" name="Veri Yer Tutucusu 2">
            <a:extLst>
              <a:ext uri="{FF2B5EF4-FFF2-40B4-BE49-F238E27FC236}">
                <a16:creationId xmlns:a16="http://schemas.microsoft.com/office/drawing/2014/main" id="{20624A29-0E4C-44DE-A3B8-98E3C16A9EFD}"/>
              </a:ext>
            </a:extLst>
          </p:cNvPr>
          <p:cNvSpPr>
            <a:spLocks noGrp="1"/>
          </p:cNvSpPr>
          <p:nvPr>
            <p:ph type="dt" sz="half" idx="10"/>
          </p:nvPr>
        </p:nvSpPr>
        <p:spPr/>
        <p:txBody>
          <a:bodyPr/>
          <a:lstStyle/>
          <a:p>
            <a:fld id="{A19246B6-7C5A-40AA-A924-3DD20D1860FD}" type="datetime1">
              <a:rPr lang="en-US" smtClean="0"/>
              <a:t>9/16/2022</a:t>
            </a:fld>
            <a:endParaRPr lang="en-US"/>
          </a:p>
        </p:txBody>
      </p:sp>
      <p:sp>
        <p:nvSpPr>
          <p:cNvPr id="4" name="Slayt Numarası Yer Tutucusu 3">
            <a:extLst>
              <a:ext uri="{FF2B5EF4-FFF2-40B4-BE49-F238E27FC236}">
                <a16:creationId xmlns:a16="http://schemas.microsoft.com/office/drawing/2014/main" id="{13C5C232-8B10-4FEF-BEEF-082EB900B354}"/>
              </a:ext>
            </a:extLst>
          </p:cNvPr>
          <p:cNvSpPr>
            <a:spLocks noGrp="1"/>
          </p:cNvSpPr>
          <p:nvPr>
            <p:ph type="sldNum" sz="quarter" idx="12"/>
          </p:nvPr>
        </p:nvSpPr>
        <p:spPr/>
        <p:txBody>
          <a:bodyPr/>
          <a:lstStyle/>
          <a:p>
            <a:fld id="{585A37CE-56CC-4263-A743-6EA01FAEC455}" type="slidenum">
              <a:rPr lang="en-US" smtClean="0"/>
              <a:t>1</a:t>
            </a:fld>
            <a:endParaRPr lang="en-US"/>
          </a:p>
        </p:txBody>
      </p:sp>
      <p:grpSp>
        <p:nvGrpSpPr>
          <p:cNvPr id="6" name="Grup 5">
            <a:extLst>
              <a:ext uri="{FF2B5EF4-FFF2-40B4-BE49-F238E27FC236}">
                <a16:creationId xmlns:a16="http://schemas.microsoft.com/office/drawing/2014/main" id="{0D65409A-813A-4D19-9000-09FF8548ADCD}"/>
              </a:ext>
            </a:extLst>
          </p:cNvPr>
          <p:cNvGrpSpPr/>
          <p:nvPr/>
        </p:nvGrpSpPr>
        <p:grpSpPr>
          <a:xfrm>
            <a:off x="7259017" y="2809610"/>
            <a:ext cx="534164" cy="2978004"/>
            <a:chOff x="7259017" y="2809610"/>
            <a:chExt cx="534164" cy="2978004"/>
          </a:xfrm>
        </p:grpSpPr>
        <p:sp>
          <p:nvSpPr>
            <p:cNvPr id="5" name="Metin kutusu 4">
              <a:extLst>
                <a:ext uri="{FF2B5EF4-FFF2-40B4-BE49-F238E27FC236}">
                  <a16:creationId xmlns:a16="http://schemas.microsoft.com/office/drawing/2014/main" id="{BA210E14-3AA3-46C3-B4BB-9AEC1E705FE6}"/>
                </a:ext>
              </a:extLst>
            </p:cNvPr>
            <p:cNvSpPr txBox="1"/>
            <p:nvPr/>
          </p:nvSpPr>
          <p:spPr>
            <a:xfrm rot="16200000">
              <a:off x="6006303" y="4062324"/>
              <a:ext cx="2967093" cy="461665"/>
            </a:xfrm>
            <a:prstGeom prst="rect">
              <a:avLst/>
            </a:prstGeom>
            <a:noFill/>
          </p:spPr>
          <p:txBody>
            <a:bodyPr wrap="square" rtlCol="0">
              <a:spAutoFit/>
            </a:bodyPr>
            <a:lstStyle/>
            <a:p>
              <a:pPr algn="ctr"/>
              <a:r>
                <a:rPr lang="tr-TR" sz="2400" b="1" dirty="0">
                  <a:solidFill>
                    <a:schemeClr val="accent1">
                      <a:lumMod val="50000"/>
                    </a:schemeClr>
                  </a:solidFill>
                </a:rPr>
                <a:t>Konular</a:t>
              </a:r>
              <a:r>
                <a:rPr lang="tr-TR" sz="2400" b="1" u="sng" dirty="0">
                  <a:solidFill>
                    <a:schemeClr val="accent1">
                      <a:lumMod val="50000"/>
                    </a:schemeClr>
                  </a:solidFill>
                </a:rPr>
                <a:t> </a:t>
              </a:r>
            </a:p>
          </p:txBody>
        </p:sp>
        <p:sp>
          <p:nvSpPr>
            <p:cNvPr id="17" name="Rectangle 39">
              <a:extLst>
                <a:ext uri="{FF2B5EF4-FFF2-40B4-BE49-F238E27FC236}">
                  <a16:creationId xmlns:a16="http://schemas.microsoft.com/office/drawing/2014/main" id="{120C2FDA-9976-4933-B55E-349C587A5CE7}"/>
                </a:ext>
              </a:extLst>
            </p:cNvPr>
            <p:cNvSpPr/>
            <p:nvPr/>
          </p:nvSpPr>
          <p:spPr>
            <a:xfrm>
              <a:off x="7676608" y="2809611"/>
              <a:ext cx="116573" cy="297800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Metin kutusu 6">
            <a:extLst>
              <a:ext uri="{FF2B5EF4-FFF2-40B4-BE49-F238E27FC236}">
                <a16:creationId xmlns:a16="http://schemas.microsoft.com/office/drawing/2014/main" id="{04567FF3-0D36-4556-BE2C-FCD73A527E3A}"/>
              </a:ext>
            </a:extLst>
          </p:cNvPr>
          <p:cNvSpPr txBox="1"/>
          <p:nvPr/>
        </p:nvSpPr>
        <p:spPr>
          <a:xfrm>
            <a:off x="5335396" y="1513059"/>
            <a:ext cx="606490" cy="923330"/>
          </a:xfrm>
          <a:prstGeom prst="rect">
            <a:avLst/>
          </a:prstGeom>
          <a:noFill/>
        </p:spPr>
        <p:txBody>
          <a:bodyPr wrap="square" rtlCol="0">
            <a:spAutoFit/>
          </a:bodyPr>
          <a:lstStyle/>
          <a:p>
            <a:r>
              <a:rPr lang="tr-TR" sz="5400" b="1" dirty="0">
                <a:solidFill>
                  <a:schemeClr val="bg1"/>
                </a:solidFill>
                <a:latin typeface="Arial Black" panose="020B0A04020102020204" pitchFamily="34" charset="0"/>
              </a:rPr>
              <a:t>1</a:t>
            </a:r>
          </a:p>
        </p:txBody>
      </p:sp>
      <p:pic>
        <p:nvPicPr>
          <p:cNvPr id="10" name="Resim 9">
            <a:extLst>
              <a:ext uri="{FF2B5EF4-FFF2-40B4-BE49-F238E27FC236}">
                <a16:creationId xmlns:a16="http://schemas.microsoft.com/office/drawing/2014/main" id="{8CD629EE-96AD-45F3-6E97-5D591C0E7D96}"/>
              </a:ext>
            </a:extLst>
          </p:cNvPr>
          <p:cNvPicPr>
            <a:picLocks noChangeAspect="1"/>
          </p:cNvPicPr>
          <p:nvPr/>
        </p:nvPicPr>
        <p:blipFill>
          <a:blip r:embed="rId2"/>
          <a:stretch>
            <a:fillRect/>
          </a:stretch>
        </p:blipFill>
        <p:spPr>
          <a:xfrm>
            <a:off x="18882" y="0"/>
            <a:ext cx="6426915" cy="6858000"/>
          </a:xfrm>
          <a:prstGeom prst="rect">
            <a:avLst/>
          </a:prstGeom>
        </p:spPr>
      </p:pic>
      <p:sp>
        <p:nvSpPr>
          <p:cNvPr id="13" name="Metin kutusu 12">
            <a:extLst>
              <a:ext uri="{FF2B5EF4-FFF2-40B4-BE49-F238E27FC236}">
                <a16:creationId xmlns:a16="http://schemas.microsoft.com/office/drawing/2014/main" id="{5461C3D0-5C88-5778-6FD5-A50901AE2F6E}"/>
              </a:ext>
            </a:extLst>
          </p:cNvPr>
          <p:cNvSpPr txBox="1"/>
          <p:nvPr/>
        </p:nvSpPr>
        <p:spPr>
          <a:xfrm>
            <a:off x="924787" y="3276131"/>
            <a:ext cx="4270663" cy="1200329"/>
          </a:xfrm>
          <a:prstGeom prst="rect">
            <a:avLst/>
          </a:prstGeom>
          <a:noFill/>
        </p:spPr>
        <p:txBody>
          <a:bodyPr wrap="square" rtlCol="0">
            <a:spAutoFit/>
          </a:bodyPr>
          <a:lstStyle/>
          <a:p>
            <a:pPr algn="r"/>
            <a:r>
              <a:rPr lang="tr-TR" sz="2400" dirty="0">
                <a:solidFill>
                  <a:srgbClr val="FFC1C2"/>
                </a:solidFill>
                <a:latin typeface="Rockwell Nova Extra Bold" panose="02060903020205020403" pitchFamily="18" charset="0"/>
              </a:rPr>
              <a:t>BÖLÜM</a:t>
            </a:r>
          </a:p>
          <a:p>
            <a:pPr algn="r"/>
            <a:r>
              <a:rPr lang="tr-TR" sz="2400" dirty="0">
                <a:solidFill>
                  <a:srgbClr val="FFC1C2"/>
                </a:solidFill>
                <a:latin typeface="Rockwell Nova Extra Bold" panose="02060903020205020403" pitchFamily="18" charset="0"/>
              </a:rPr>
              <a:t>sağlık sistemleri ve güncel gelişmeler</a:t>
            </a:r>
          </a:p>
        </p:txBody>
      </p:sp>
      <p:sp>
        <p:nvSpPr>
          <p:cNvPr id="14" name="Metin kutusu 13">
            <a:extLst>
              <a:ext uri="{FF2B5EF4-FFF2-40B4-BE49-F238E27FC236}">
                <a16:creationId xmlns:a16="http://schemas.microsoft.com/office/drawing/2014/main" id="{17F5059E-F9FA-17FC-26DD-E41A5B28FCD8}"/>
              </a:ext>
            </a:extLst>
          </p:cNvPr>
          <p:cNvSpPr txBox="1"/>
          <p:nvPr/>
        </p:nvSpPr>
        <p:spPr>
          <a:xfrm>
            <a:off x="5140627" y="2907175"/>
            <a:ext cx="609600" cy="1862048"/>
          </a:xfrm>
          <a:prstGeom prst="rect">
            <a:avLst/>
          </a:prstGeom>
          <a:noFill/>
        </p:spPr>
        <p:txBody>
          <a:bodyPr wrap="square" rtlCol="0">
            <a:spAutoFit/>
          </a:bodyPr>
          <a:lstStyle/>
          <a:p>
            <a:r>
              <a:rPr lang="tr-TR" sz="11500" dirty="0">
                <a:solidFill>
                  <a:srgbClr val="FFC1C2"/>
                </a:solidFill>
                <a:latin typeface="Amasis MT Pro Black" panose="020B0604020202020204" pitchFamily="18" charset="-94"/>
              </a:rPr>
              <a:t>1</a:t>
            </a:r>
          </a:p>
        </p:txBody>
      </p:sp>
      <p:sp>
        <p:nvSpPr>
          <p:cNvPr id="8" name="Metin kutusu 7">
            <a:extLst>
              <a:ext uri="{FF2B5EF4-FFF2-40B4-BE49-F238E27FC236}">
                <a16:creationId xmlns:a16="http://schemas.microsoft.com/office/drawing/2014/main" id="{9435E8C3-9695-F51B-49F5-268772AE31D2}"/>
              </a:ext>
            </a:extLst>
          </p:cNvPr>
          <p:cNvSpPr txBox="1"/>
          <p:nvPr/>
        </p:nvSpPr>
        <p:spPr>
          <a:xfrm>
            <a:off x="269866" y="6247402"/>
            <a:ext cx="2743200" cy="369332"/>
          </a:xfrm>
          <a:prstGeom prst="rect">
            <a:avLst/>
          </a:prstGeom>
          <a:noFill/>
        </p:spPr>
        <p:txBody>
          <a:bodyPr wrap="square" rtlCol="0">
            <a:spAutoFit/>
          </a:bodyPr>
          <a:lstStyle/>
          <a:p>
            <a:r>
              <a:rPr lang="tr-TR" dirty="0">
                <a:solidFill>
                  <a:schemeClr val="accent3">
                    <a:lumMod val="20000"/>
                    <a:lumOff val="80000"/>
                  </a:schemeClr>
                </a:solidFill>
              </a:rPr>
              <a:t>Dr. Şahin Kavuncubaşı</a:t>
            </a:r>
          </a:p>
        </p:txBody>
      </p:sp>
    </p:spTree>
    <p:extLst>
      <p:ext uri="{BB962C8B-B14F-4D97-AF65-F5344CB8AC3E}">
        <p14:creationId xmlns:p14="http://schemas.microsoft.com/office/powerpoint/2010/main" val="39081889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623456" y="407192"/>
            <a:ext cx="5694254"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hizmet sunum işlevi</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6317710" y="723901"/>
            <a:ext cx="587429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5570C600-3167-49D5-B953-3BFC16F3A3D1}" type="datetime1">
              <a:rPr lang="en-US" smtClean="0"/>
              <a:t>9/16/2022</a:t>
            </a:fld>
            <a:endParaRPr lang="en-US"/>
          </a:p>
        </p:txBody>
      </p:sp>
      <p:sp>
        <p:nvSpPr>
          <p:cNvPr id="7" name="Metin kutusu 6">
            <a:extLst>
              <a:ext uri="{FF2B5EF4-FFF2-40B4-BE49-F238E27FC236}">
                <a16:creationId xmlns:a16="http://schemas.microsoft.com/office/drawing/2014/main" id="{A1DAD31C-1E66-46D5-BF9E-2B98B477F20E}"/>
              </a:ext>
            </a:extLst>
          </p:cNvPr>
          <p:cNvSpPr txBox="1"/>
          <p:nvPr/>
        </p:nvSpPr>
        <p:spPr>
          <a:xfrm>
            <a:off x="4799135" y="3228865"/>
            <a:ext cx="6075219" cy="2031325"/>
          </a:xfrm>
          <a:prstGeom prst="rect">
            <a:avLst/>
          </a:prstGeom>
          <a:solidFill>
            <a:schemeClr val="bg1"/>
          </a:solidFill>
        </p:spPr>
        <p:txBody>
          <a:bodyPr wrap="square" rtlCol="0">
            <a:spAutoFit/>
          </a:bodyPr>
          <a:lstStyle/>
          <a:p>
            <a:r>
              <a:rPr lang="tr-TR" dirty="0"/>
              <a:t>Kurumsal yapı içinde girdilerin </a:t>
            </a:r>
            <a:r>
              <a:rPr lang="tr-TR" dirty="0" err="1"/>
              <a:t>biraraya</a:t>
            </a:r>
            <a:r>
              <a:rPr lang="tr-TR" dirty="0"/>
              <a:t> getirilmesi ve harekete geçirilmesi yoluyla sağlık müdahalelerinin gerçekleştirilmesidir. Müdahale (</a:t>
            </a:r>
            <a:r>
              <a:rPr lang="tr-TR" dirty="0" err="1"/>
              <a:t>intervention</a:t>
            </a:r>
            <a:r>
              <a:rPr lang="tr-TR" dirty="0"/>
              <a:t>), sağlığı yükseltmek, hastalıkları önlemek, </a:t>
            </a:r>
            <a:r>
              <a:rPr lang="tr-TR" dirty="0" err="1"/>
              <a:t>varolan</a:t>
            </a:r>
            <a:r>
              <a:rPr lang="tr-TR" dirty="0"/>
              <a:t> bir hastalığı tedavi etmek; hastalığın şiddetini ve süresini azaltmak veya hastalık nedeniyle yitirilen bir bedensel/zihinsel işlevi yeniden kazandırmak amacıyla yapılan işlemler kümesidir. </a:t>
            </a:r>
          </a:p>
        </p:txBody>
      </p:sp>
      <p:sp>
        <p:nvSpPr>
          <p:cNvPr id="9" name="Slayt Numarası Yer Tutucusu 8">
            <a:extLst>
              <a:ext uri="{FF2B5EF4-FFF2-40B4-BE49-F238E27FC236}">
                <a16:creationId xmlns:a16="http://schemas.microsoft.com/office/drawing/2014/main" id="{DB14458F-D51E-44C6-B45C-3F937FC7BFFA}"/>
              </a:ext>
            </a:extLst>
          </p:cNvPr>
          <p:cNvSpPr>
            <a:spLocks noGrp="1"/>
          </p:cNvSpPr>
          <p:nvPr>
            <p:ph type="sldNum" sz="quarter" idx="12"/>
          </p:nvPr>
        </p:nvSpPr>
        <p:spPr/>
        <p:txBody>
          <a:bodyPr/>
          <a:lstStyle/>
          <a:p>
            <a:fld id="{585A37CE-56CC-4263-A743-6EA01FAEC455}" type="slidenum">
              <a:rPr lang="en-US" smtClean="0"/>
              <a:t>10</a:t>
            </a:fld>
            <a:endParaRPr lang="en-US"/>
          </a:p>
        </p:txBody>
      </p:sp>
      <p:sp>
        <p:nvSpPr>
          <p:cNvPr id="18" name="Rectangle 39">
            <a:extLst>
              <a:ext uri="{FF2B5EF4-FFF2-40B4-BE49-F238E27FC236}">
                <a16:creationId xmlns:a16="http://schemas.microsoft.com/office/drawing/2014/main" id="{74ABD719-F946-44DB-A02C-C34EB3C5A260}"/>
              </a:ext>
            </a:extLst>
          </p:cNvPr>
          <p:cNvSpPr/>
          <p:nvPr/>
        </p:nvSpPr>
        <p:spPr>
          <a:xfrm flipH="1">
            <a:off x="4536528" y="3228865"/>
            <a:ext cx="45719" cy="2031325"/>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94700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623456" y="407192"/>
            <a:ext cx="5694254"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sağlık hizmeti türleri</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6317710" y="723901"/>
            <a:ext cx="587429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5570C600-3167-49D5-B953-3BFC16F3A3D1}" type="datetime1">
              <a:rPr lang="en-US" smtClean="0"/>
              <a:t>9/16/2022</a:t>
            </a:fld>
            <a:endParaRPr lang="en-US"/>
          </a:p>
        </p:txBody>
      </p:sp>
      <p:sp>
        <p:nvSpPr>
          <p:cNvPr id="7" name="Metin kutusu 6">
            <a:extLst>
              <a:ext uri="{FF2B5EF4-FFF2-40B4-BE49-F238E27FC236}">
                <a16:creationId xmlns:a16="http://schemas.microsoft.com/office/drawing/2014/main" id="{A1DAD31C-1E66-46D5-BF9E-2B98B477F20E}"/>
              </a:ext>
            </a:extLst>
          </p:cNvPr>
          <p:cNvSpPr txBox="1"/>
          <p:nvPr/>
        </p:nvSpPr>
        <p:spPr>
          <a:xfrm>
            <a:off x="4799135" y="3228865"/>
            <a:ext cx="6285632" cy="1200329"/>
          </a:xfrm>
          <a:prstGeom prst="rect">
            <a:avLst/>
          </a:prstGeom>
          <a:solidFill>
            <a:schemeClr val="bg1"/>
          </a:solidFill>
        </p:spPr>
        <p:txBody>
          <a:bodyPr wrap="square" rtlCol="0">
            <a:spAutoFit/>
          </a:bodyPr>
          <a:lstStyle/>
          <a:p>
            <a:pPr marL="285750" indent="-285750">
              <a:buFont typeface="Arial" panose="020B0604020202020204" pitchFamily="34" charset="0"/>
              <a:buChar char="•"/>
            </a:pPr>
            <a:r>
              <a:rPr lang="tr-TR" dirty="0"/>
              <a:t>Sağlığın yükseltilmesi, geliştirilmesi hizmetleri</a:t>
            </a:r>
          </a:p>
          <a:p>
            <a:pPr marL="285750" indent="-285750">
              <a:buFont typeface="Arial" panose="020B0604020202020204" pitchFamily="34" charset="0"/>
              <a:buChar char="•"/>
            </a:pPr>
            <a:r>
              <a:rPr lang="tr-TR" dirty="0"/>
              <a:t>Koruyucu sağlık hizmetleri</a:t>
            </a:r>
          </a:p>
          <a:p>
            <a:pPr marL="285750" indent="-285750">
              <a:buFont typeface="Arial" panose="020B0604020202020204" pitchFamily="34" charset="0"/>
              <a:buChar char="•"/>
            </a:pPr>
            <a:r>
              <a:rPr lang="tr-TR" dirty="0"/>
              <a:t>Tedavi hizmetleri</a:t>
            </a:r>
          </a:p>
          <a:p>
            <a:pPr marL="285750" indent="-285750">
              <a:buFont typeface="Arial" panose="020B0604020202020204" pitchFamily="34" charset="0"/>
              <a:buChar char="•"/>
            </a:pPr>
            <a:r>
              <a:rPr lang="tr-TR" dirty="0"/>
              <a:t>İyileştirme (rehabilitasyon ve uzunlu dönemli bakım) hizmetleri</a:t>
            </a:r>
          </a:p>
        </p:txBody>
      </p:sp>
      <p:sp>
        <p:nvSpPr>
          <p:cNvPr id="9" name="Slayt Numarası Yer Tutucusu 8">
            <a:extLst>
              <a:ext uri="{FF2B5EF4-FFF2-40B4-BE49-F238E27FC236}">
                <a16:creationId xmlns:a16="http://schemas.microsoft.com/office/drawing/2014/main" id="{DB14458F-D51E-44C6-B45C-3F937FC7BFFA}"/>
              </a:ext>
            </a:extLst>
          </p:cNvPr>
          <p:cNvSpPr>
            <a:spLocks noGrp="1"/>
          </p:cNvSpPr>
          <p:nvPr>
            <p:ph type="sldNum" sz="quarter" idx="12"/>
          </p:nvPr>
        </p:nvSpPr>
        <p:spPr/>
        <p:txBody>
          <a:bodyPr/>
          <a:lstStyle/>
          <a:p>
            <a:fld id="{585A37CE-56CC-4263-A743-6EA01FAEC455}" type="slidenum">
              <a:rPr lang="en-US" smtClean="0"/>
              <a:t>11</a:t>
            </a:fld>
            <a:endParaRPr lang="en-US"/>
          </a:p>
        </p:txBody>
      </p:sp>
      <p:sp>
        <p:nvSpPr>
          <p:cNvPr id="18" name="Rectangle 39">
            <a:extLst>
              <a:ext uri="{FF2B5EF4-FFF2-40B4-BE49-F238E27FC236}">
                <a16:creationId xmlns:a16="http://schemas.microsoft.com/office/drawing/2014/main" id="{74ABD719-F946-44DB-A02C-C34EB3C5A260}"/>
              </a:ext>
            </a:extLst>
          </p:cNvPr>
          <p:cNvSpPr/>
          <p:nvPr/>
        </p:nvSpPr>
        <p:spPr>
          <a:xfrm>
            <a:off x="4694217" y="3340359"/>
            <a:ext cx="45719" cy="958677"/>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61743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401609" y="405198"/>
            <a:ext cx="724038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sağlık hizmetleri zinciri</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7641994" y="721907"/>
            <a:ext cx="432816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866193" y="6804218"/>
            <a:ext cx="2743200" cy="365125"/>
          </a:xfrm>
        </p:spPr>
        <p:txBody>
          <a:bodyPr/>
          <a:lstStyle/>
          <a:p>
            <a:fld id="{5570C600-3167-49D5-B953-3BFC16F3A3D1}" type="datetime1">
              <a:rPr lang="en-US" smtClean="0">
                <a:solidFill>
                  <a:schemeClr val="tx1"/>
                </a:solidFill>
              </a:rPr>
              <a:t>9/16/2022</a:t>
            </a:fld>
            <a:endParaRPr lang="en-US" dirty="0">
              <a:solidFill>
                <a:schemeClr val="tx1"/>
              </a:solidFill>
            </a:endParaRPr>
          </a:p>
        </p:txBody>
      </p:sp>
      <p:grpSp>
        <p:nvGrpSpPr>
          <p:cNvPr id="21" name="Group 70">
            <a:extLst>
              <a:ext uri="{FF2B5EF4-FFF2-40B4-BE49-F238E27FC236}">
                <a16:creationId xmlns:a16="http://schemas.microsoft.com/office/drawing/2014/main" id="{19711AC9-9A52-4372-BAC9-2B5D8CBAD7E3}"/>
              </a:ext>
            </a:extLst>
          </p:cNvPr>
          <p:cNvGrpSpPr/>
          <p:nvPr/>
        </p:nvGrpSpPr>
        <p:grpSpPr>
          <a:xfrm>
            <a:off x="371961" y="2465648"/>
            <a:ext cx="2736056" cy="720080"/>
            <a:chOff x="623888" y="2465648"/>
            <a:chExt cx="2736056" cy="720080"/>
          </a:xfrm>
          <a:solidFill>
            <a:schemeClr val="accent4">
              <a:lumMod val="20000"/>
              <a:lumOff val="80000"/>
            </a:schemeClr>
          </a:solidFill>
        </p:grpSpPr>
        <p:sp>
          <p:nvSpPr>
            <p:cNvPr id="47" name="Rectangle 6">
              <a:extLst>
                <a:ext uri="{FF2B5EF4-FFF2-40B4-BE49-F238E27FC236}">
                  <a16:creationId xmlns:a16="http://schemas.microsoft.com/office/drawing/2014/main" id="{B4C140B6-43B8-49DD-8731-AE722B77F64C}"/>
                </a:ext>
              </a:extLst>
            </p:cNvPr>
            <p:cNvSpPr>
              <a:spLocks/>
            </p:cNvSpPr>
            <p:nvPr/>
          </p:nvSpPr>
          <p:spPr bwMode="auto">
            <a:xfrm>
              <a:off x="623888" y="2465648"/>
              <a:ext cx="1800447" cy="229322"/>
            </a:xfrm>
            <a:prstGeom prst="rect">
              <a:avLst/>
            </a:prstGeom>
            <a:grp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US" dirty="0"/>
            </a:p>
          </p:txBody>
        </p:sp>
        <p:sp>
          <p:nvSpPr>
            <p:cNvPr id="48" name="Freeform: Shape 19">
              <a:extLst>
                <a:ext uri="{FF2B5EF4-FFF2-40B4-BE49-F238E27FC236}">
                  <a16:creationId xmlns:a16="http://schemas.microsoft.com/office/drawing/2014/main" id="{73A4936C-7497-4626-86E2-7FF6314CA1F5}"/>
                </a:ext>
              </a:extLst>
            </p:cNvPr>
            <p:cNvSpPr/>
            <p:nvPr/>
          </p:nvSpPr>
          <p:spPr>
            <a:xfrm>
              <a:off x="1559744" y="2465648"/>
              <a:ext cx="648072" cy="229322"/>
            </a:xfrm>
            <a:custGeom>
              <a:avLst/>
              <a:gdLst>
                <a:gd name="connsiteX0" fmla="*/ 0 w 648072"/>
                <a:gd name="connsiteY0" fmla="*/ 0 h 229322"/>
                <a:gd name="connsiteX1" fmla="*/ 648072 w 648072"/>
                <a:gd name="connsiteY1" fmla="*/ 0 h 229322"/>
                <a:gd name="connsiteX2" fmla="*/ 648072 w 648072"/>
                <a:gd name="connsiteY2" fmla="*/ 229322 h 229322"/>
                <a:gd name="connsiteX3" fmla="*/ 0 w 648072"/>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648072" h="229322">
                  <a:moveTo>
                    <a:pt x="0" y="0"/>
                  </a:moveTo>
                  <a:lnTo>
                    <a:pt x="648072" y="0"/>
                  </a:lnTo>
                  <a:lnTo>
                    <a:pt x="648072" y="229322"/>
                  </a:lnTo>
                  <a:lnTo>
                    <a:pt x="0" y="22932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9" name="Right Triangle 2">
              <a:extLst>
                <a:ext uri="{FF2B5EF4-FFF2-40B4-BE49-F238E27FC236}">
                  <a16:creationId xmlns:a16="http://schemas.microsoft.com/office/drawing/2014/main" id="{DC34F7CC-5584-4035-9B5D-D89FFADADA3D}"/>
                </a:ext>
              </a:extLst>
            </p:cNvPr>
            <p:cNvSpPr/>
            <p:nvPr/>
          </p:nvSpPr>
          <p:spPr>
            <a:xfrm rot="5400000">
              <a:off x="2423840" y="2249624"/>
              <a:ext cx="720080" cy="1152128"/>
            </a:xfrm>
            <a:prstGeom prst="rtTriangle">
              <a:avLst/>
            </a:pr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22" name="Group 71">
            <a:extLst>
              <a:ext uri="{FF2B5EF4-FFF2-40B4-BE49-F238E27FC236}">
                <a16:creationId xmlns:a16="http://schemas.microsoft.com/office/drawing/2014/main" id="{E349A6BC-0FB2-4D7D-A64A-F6E4CF5176E5}"/>
              </a:ext>
            </a:extLst>
          </p:cNvPr>
          <p:cNvGrpSpPr/>
          <p:nvPr/>
        </p:nvGrpSpPr>
        <p:grpSpPr>
          <a:xfrm>
            <a:off x="8405000" y="2465648"/>
            <a:ext cx="2911186" cy="720080"/>
            <a:chOff x="8656927" y="2465648"/>
            <a:chExt cx="2911186" cy="720080"/>
          </a:xfrm>
          <a:gradFill flip="none" rotWithShape="1">
            <a:gsLst>
              <a:gs pos="0">
                <a:schemeClr val="accent5">
                  <a:lumMod val="60000"/>
                  <a:lumOff val="40000"/>
                  <a:shade val="30000"/>
                  <a:satMod val="115000"/>
                </a:schemeClr>
              </a:gs>
              <a:gs pos="50000">
                <a:schemeClr val="accent5">
                  <a:lumMod val="60000"/>
                  <a:lumOff val="40000"/>
                  <a:shade val="67500"/>
                  <a:satMod val="115000"/>
                </a:schemeClr>
              </a:gs>
              <a:gs pos="100000">
                <a:schemeClr val="accent5">
                  <a:lumMod val="60000"/>
                  <a:lumOff val="40000"/>
                  <a:shade val="100000"/>
                  <a:satMod val="115000"/>
                </a:schemeClr>
              </a:gs>
            </a:gsLst>
            <a:lin ang="13500000" scaled="1"/>
            <a:tileRect/>
          </a:gradFill>
        </p:grpSpPr>
        <p:sp>
          <p:nvSpPr>
            <p:cNvPr id="43" name="Freeform: Shape 12">
              <a:extLst>
                <a:ext uri="{FF2B5EF4-FFF2-40B4-BE49-F238E27FC236}">
                  <a16:creationId xmlns:a16="http://schemas.microsoft.com/office/drawing/2014/main" id="{2A0A77A0-72F6-4821-B3AD-4B97D4912A0E}"/>
                </a:ext>
              </a:extLst>
            </p:cNvPr>
            <p:cNvSpPr>
              <a:spLocks/>
            </p:cNvSpPr>
            <p:nvPr/>
          </p:nvSpPr>
          <p:spPr bwMode="auto">
            <a:xfrm>
              <a:off x="8656927" y="2465648"/>
              <a:ext cx="1975579" cy="229322"/>
            </a:xfrm>
            <a:custGeom>
              <a:avLst/>
              <a:gdLst>
                <a:gd name="connsiteX0" fmla="*/ 366916 w 1975579"/>
                <a:gd name="connsiteY0" fmla="*/ 0 h 229322"/>
                <a:gd name="connsiteX1" fmla="*/ 1975579 w 1975579"/>
                <a:gd name="connsiteY1" fmla="*/ 0 h 229322"/>
                <a:gd name="connsiteX2" fmla="*/ 1975579 w 1975579"/>
                <a:gd name="connsiteY2" fmla="*/ 229322 h 229322"/>
                <a:gd name="connsiteX3" fmla="*/ 0 w 1975579"/>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1975579" h="229322">
                  <a:moveTo>
                    <a:pt x="366916" y="0"/>
                  </a:moveTo>
                  <a:lnTo>
                    <a:pt x="1975579" y="0"/>
                  </a:lnTo>
                  <a:lnTo>
                    <a:pt x="1975579" y="229322"/>
                  </a:lnTo>
                  <a:lnTo>
                    <a:pt x="0" y="22932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44" name="Freeform: Shape 21">
              <a:extLst>
                <a:ext uri="{FF2B5EF4-FFF2-40B4-BE49-F238E27FC236}">
                  <a16:creationId xmlns:a16="http://schemas.microsoft.com/office/drawing/2014/main" id="{786930C8-86BF-445C-8301-4DFA98413CC2}"/>
                </a:ext>
              </a:extLst>
            </p:cNvPr>
            <p:cNvSpPr/>
            <p:nvPr/>
          </p:nvSpPr>
          <p:spPr>
            <a:xfrm>
              <a:off x="9767913" y="2465648"/>
              <a:ext cx="648072" cy="229322"/>
            </a:xfrm>
            <a:custGeom>
              <a:avLst/>
              <a:gdLst>
                <a:gd name="connsiteX0" fmla="*/ 0 w 648072"/>
                <a:gd name="connsiteY0" fmla="*/ 0 h 229322"/>
                <a:gd name="connsiteX1" fmla="*/ 648072 w 648072"/>
                <a:gd name="connsiteY1" fmla="*/ 0 h 229322"/>
                <a:gd name="connsiteX2" fmla="*/ 648072 w 648072"/>
                <a:gd name="connsiteY2" fmla="*/ 229322 h 229322"/>
                <a:gd name="connsiteX3" fmla="*/ 0 w 648072"/>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648072" h="229322">
                  <a:moveTo>
                    <a:pt x="0" y="0"/>
                  </a:moveTo>
                  <a:lnTo>
                    <a:pt x="648072" y="0"/>
                  </a:lnTo>
                  <a:lnTo>
                    <a:pt x="648072" y="229322"/>
                  </a:lnTo>
                  <a:lnTo>
                    <a:pt x="0" y="22932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5" name="Right Triangle 4">
              <a:extLst>
                <a:ext uri="{FF2B5EF4-FFF2-40B4-BE49-F238E27FC236}">
                  <a16:creationId xmlns:a16="http://schemas.microsoft.com/office/drawing/2014/main" id="{CFC14700-6741-43A0-826D-55667A4C59FF}"/>
                </a:ext>
              </a:extLst>
            </p:cNvPr>
            <p:cNvSpPr/>
            <p:nvPr/>
          </p:nvSpPr>
          <p:spPr>
            <a:xfrm rot="5400000">
              <a:off x="10632009" y="2249624"/>
              <a:ext cx="720080" cy="1152128"/>
            </a:xfrm>
            <a:prstGeom prst="rtTriangle">
              <a:avLst/>
            </a:pr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3" name="Group 76">
            <a:extLst>
              <a:ext uri="{FF2B5EF4-FFF2-40B4-BE49-F238E27FC236}">
                <a16:creationId xmlns:a16="http://schemas.microsoft.com/office/drawing/2014/main" id="{03179C8A-CE21-4624-B528-850302514E29}"/>
              </a:ext>
            </a:extLst>
          </p:cNvPr>
          <p:cNvGrpSpPr/>
          <p:nvPr/>
        </p:nvGrpSpPr>
        <p:grpSpPr>
          <a:xfrm>
            <a:off x="2932889" y="2465648"/>
            <a:ext cx="2911184" cy="720080"/>
            <a:chOff x="3184816" y="2465648"/>
            <a:chExt cx="2911184" cy="720080"/>
          </a:xfrm>
          <a:gradFill flip="none" rotWithShape="1">
            <a:gsLst>
              <a:gs pos="0">
                <a:schemeClr val="accent6">
                  <a:lumMod val="40000"/>
                  <a:lumOff val="60000"/>
                  <a:shade val="30000"/>
                  <a:satMod val="115000"/>
                </a:schemeClr>
              </a:gs>
              <a:gs pos="50000">
                <a:schemeClr val="accent6">
                  <a:lumMod val="40000"/>
                  <a:lumOff val="60000"/>
                  <a:shade val="67500"/>
                  <a:satMod val="115000"/>
                </a:schemeClr>
              </a:gs>
              <a:gs pos="100000">
                <a:schemeClr val="accent6">
                  <a:lumMod val="40000"/>
                  <a:lumOff val="60000"/>
                  <a:shade val="100000"/>
                  <a:satMod val="115000"/>
                </a:schemeClr>
              </a:gs>
            </a:gsLst>
            <a:lin ang="10800000" scaled="1"/>
            <a:tileRect/>
          </a:gradFill>
        </p:grpSpPr>
        <p:sp>
          <p:nvSpPr>
            <p:cNvPr id="40" name="Freeform: Shape 8">
              <a:extLst>
                <a:ext uri="{FF2B5EF4-FFF2-40B4-BE49-F238E27FC236}">
                  <a16:creationId xmlns:a16="http://schemas.microsoft.com/office/drawing/2014/main" id="{7E468353-5489-43A5-A7CC-C760FA9B4F39}"/>
                </a:ext>
              </a:extLst>
            </p:cNvPr>
            <p:cNvSpPr>
              <a:spLocks/>
            </p:cNvSpPr>
            <p:nvPr/>
          </p:nvSpPr>
          <p:spPr bwMode="auto">
            <a:xfrm>
              <a:off x="3184816" y="2465648"/>
              <a:ext cx="1975577" cy="229322"/>
            </a:xfrm>
            <a:custGeom>
              <a:avLst/>
              <a:gdLst>
                <a:gd name="connsiteX0" fmla="*/ 366915 w 1975577"/>
                <a:gd name="connsiteY0" fmla="*/ 0 h 229322"/>
                <a:gd name="connsiteX1" fmla="*/ 1975577 w 1975577"/>
                <a:gd name="connsiteY1" fmla="*/ 0 h 229322"/>
                <a:gd name="connsiteX2" fmla="*/ 1975577 w 1975577"/>
                <a:gd name="connsiteY2" fmla="*/ 229322 h 229322"/>
                <a:gd name="connsiteX3" fmla="*/ 0 w 1975577"/>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1975577" h="229322">
                  <a:moveTo>
                    <a:pt x="366915" y="0"/>
                  </a:moveTo>
                  <a:lnTo>
                    <a:pt x="1975577" y="0"/>
                  </a:lnTo>
                  <a:lnTo>
                    <a:pt x="1975577" y="229322"/>
                  </a:lnTo>
                  <a:lnTo>
                    <a:pt x="0" y="22932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41" name="Freeform: Shape 18">
              <a:extLst>
                <a:ext uri="{FF2B5EF4-FFF2-40B4-BE49-F238E27FC236}">
                  <a16:creationId xmlns:a16="http://schemas.microsoft.com/office/drawing/2014/main" id="{CB04DC4A-A43F-4E9C-87A9-9F7F6150B33C}"/>
                </a:ext>
              </a:extLst>
            </p:cNvPr>
            <p:cNvSpPr/>
            <p:nvPr/>
          </p:nvSpPr>
          <p:spPr>
            <a:xfrm>
              <a:off x="4295800" y="2465648"/>
              <a:ext cx="648072" cy="229322"/>
            </a:xfrm>
            <a:custGeom>
              <a:avLst/>
              <a:gdLst>
                <a:gd name="connsiteX0" fmla="*/ 0 w 648072"/>
                <a:gd name="connsiteY0" fmla="*/ 0 h 229322"/>
                <a:gd name="connsiteX1" fmla="*/ 648072 w 648072"/>
                <a:gd name="connsiteY1" fmla="*/ 0 h 229322"/>
                <a:gd name="connsiteX2" fmla="*/ 648072 w 648072"/>
                <a:gd name="connsiteY2" fmla="*/ 229322 h 229322"/>
                <a:gd name="connsiteX3" fmla="*/ 0 w 648072"/>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648072" h="229322">
                  <a:moveTo>
                    <a:pt x="0" y="0"/>
                  </a:moveTo>
                  <a:lnTo>
                    <a:pt x="648072" y="0"/>
                  </a:lnTo>
                  <a:lnTo>
                    <a:pt x="648072" y="229322"/>
                  </a:lnTo>
                  <a:lnTo>
                    <a:pt x="0" y="22932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2" name="Right Triangle 14">
              <a:extLst>
                <a:ext uri="{FF2B5EF4-FFF2-40B4-BE49-F238E27FC236}">
                  <a16:creationId xmlns:a16="http://schemas.microsoft.com/office/drawing/2014/main" id="{BA9CD37C-B1AC-4F02-97E1-CEBE7A183B25}"/>
                </a:ext>
              </a:extLst>
            </p:cNvPr>
            <p:cNvSpPr/>
            <p:nvPr/>
          </p:nvSpPr>
          <p:spPr>
            <a:xfrm rot="5400000">
              <a:off x="5159896" y="2249624"/>
              <a:ext cx="720080" cy="1152128"/>
            </a:xfrm>
            <a:prstGeom prst="rtTriangle">
              <a:avLst/>
            </a:pr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4" name="Group 77">
            <a:extLst>
              <a:ext uri="{FF2B5EF4-FFF2-40B4-BE49-F238E27FC236}">
                <a16:creationId xmlns:a16="http://schemas.microsoft.com/office/drawing/2014/main" id="{CDB476E5-47A0-4CE0-A0D6-A1E9123F0234}"/>
              </a:ext>
            </a:extLst>
          </p:cNvPr>
          <p:cNvGrpSpPr/>
          <p:nvPr/>
        </p:nvGrpSpPr>
        <p:grpSpPr>
          <a:xfrm>
            <a:off x="5668944" y="2465648"/>
            <a:ext cx="2911185" cy="720080"/>
            <a:chOff x="5920871" y="2465648"/>
            <a:chExt cx="2911185" cy="720080"/>
          </a:xfr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10800000" scaled="1"/>
            <a:tileRect/>
          </a:gradFill>
        </p:grpSpPr>
        <p:sp>
          <p:nvSpPr>
            <p:cNvPr id="37" name="Freeform: Shape 10">
              <a:extLst>
                <a:ext uri="{FF2B5EF4-FFF2-40B4-BE49-F238E27FC236}">
                  <a16:creationId xmlns:a16="http://schemas.microsoft.com/office/drawing/2014/main" id="{C448F627-96A1-48FF-8C5C-E70A3274ECE6}"/>
                </a:ext>
              </a:extLst>
            </p:cNvPr>
            <p:cNvSpPr>
              <a:spLocks/>
            </p:cNvSpPr>
            <p:nvPr/>
          </p:nvSpPr>
          <p:spPr bwMode="auto">
            <a:xfrm>
              <a:off x="5920871" y="2465648"/>
              <a:ext cx="1975578" cy="229322"/>
            </a:xfrm>
            <a:custGeom>
              <a:avLst/>
              <a:gdLst>
                <a:gd name="connsiteX0" fmla="*/ 366915 w 1975578"/>
                <a:gd name="connsiteY0" fmla="*/ 0 h 229322"/>
                <a:gd name="connsiteX1" fmla="*/ 1975578 w 1975578"/>
                <a:gd name="connsiteY1" fmla="*/ 0 h 229322"/>
                <a:gd name="connsiteX2" fmla="*/ 1975578 w 1975578"/>
                <a:gd name="connsiteY2" fmla="*/ 229322 h 229322"/>
                <a:gd name="connsiteX3" fmla="*/ 0 w 1975578"/>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1975578" h="229322">
                  <a:moveTo>
                    <a:pt x="366915" y="0"/>
                  </a:moveTo>
                  <a:lnTo>
                    <a:pt x="1975578" y="0"/>
                  </a:lnTo>
                  <a:lnTo>
                    <a:pt x="1975578" y="229322"/>
                  </a:lnTo>
                  <a:lnTo>
                    <a:pt x="0" y="22932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38" name="Freeform: Shape 20">
              <a:extLst>
                <a:ext uri="{FF2B5EF4-FFF2-40B4-BE49-F238E27FC236}">
                  <a16:creationId xmlns:a16="http://schemas.microsoft.com/office/drawing/2014/main" id="{5AC80A32-C05B-4FB8-90DD-6F21964EA528}"/>
                </a:ext>
              </a:extLst>
            </p:cNvPr>
            <p:cNvSpPr/>
            <p:nvPr/>
          </p:nvSpPr>
          <p:spPr>
            <a:xfrm>
              <a:off x="7028483" y="2465648"/>
              <a:ext cx="648072" cy="229322"/>
            </a:xfrm>
            <a:custGeom>
              <a:avLst/>
              <a:gdLst>
                <a:gd name="connsiteX0" fmla="*/ 0 w 648072"/>
                <a:gd name="connsiteY0" fmla="*/ 0 h 229322"/>
                <a:gd name="connsiteX1" fmla="*/ 648072 w 648072"/>
                <a:gd name="connsiteY1" fmla="*/ 0 h 229322"/>
                <a:gd name="connsiteX2" fmla="*/ 648072 w 648072"/>
                <a:gd name="connsiteY2" fmla="*/ 229322 h 229322"/>
                <a:gd name="connsiteX3" fmla="*/ 0 w 648072"/>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648072" h="229322">
                  <a:moveTo>
                    <a:pt x="0" y="0"/>
                  </a:moveTo>
                  <a:lnTo>
                    <a:pt x="648072" y="0"/>
                  </a:lnTo>
                  <a:lnTo>
                    <a:pt x="648072" y="229322"/>
                  </a:lnTo>
                  <a:lnTo>
                    <a:pt x="0" y="22932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9" name="Right Triangle 16">
              <a:extLst>
                <a:ext uri="{FF2B5EF4-FFF2-40B4-BE49-F238E27FC236}">
                  <a16:creationId xmlns:a16="http://schemas.microsoft.com/office/drawing/2014/main" id="{62F20AE0-3CCB-4E84-90FC-13D0BE456BA0}"/>
                </a:ext>
              </a:extLst>
            </p:cNvPr>
            <p:cNvSpPr/>
            <p:nvPr/>
          </p:nvSpPr>
          <p:spPr>
            <a:xfrm rot="5400000">
              <a:off x="7895952" y="2249624"/>
              <a:ext cx="720080" cy="1152128"/>
            </a:xfrm>
            <a:prstGeom prst="rtTriangle">
              <a:avLst/>
            </a:pr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5" name="TextBox 36">
            <a:extLst>
              <a:ext uri="{FF2B5EF4-FFF2-40B4-BE49-F238E27FC236}">
                <a16:creationId xmlns:a16="http://schemas.microsoft.com/office/drawing/2014/main" id="{B0D10D77-1F0F-482A-88AD-843C4151E640}"/>
              </a:ext>
            </a:extLst>
          </p:cNvPr>
          <p:cNvSpPr txBox="1"/>
          <p:nvPr/>
        </p:nvSpPr>
        <p:spPr>
          <a:xfrm>
            <a:off x="2475941" y="1949586"/>
            <a:ext cx="2641236" cy="369332"/>
          </a:xfrm>
          <a:prstGeom prst="rect">
            <a:avLst/>
          </a:prstGeom>
          <a:noFill/>
        </p:spPr>
        <p:txBody>
          <a:bodyPr wrap="none" rtlCol="0" anchor="b">
            <a:spAutoFit/>
          </a:bodyPr>
          <a:lstStyle/>
          <a:p>
            <a:pPr algn="ctr"/>
            <a:r>
              <a:rPr lang="tr-TR" dirty="0"/>
              <a:t>Koruyucu Sağlık Hizmetleri</a:t>
            </a:r>
            <a:endParaRPr lang="en-US" dirty="0"/>
          </a:p>
        </p:txBody>
      </p:sp>
      <p:sp>
        <p:nvSpPr>
          <p:cNvPr id="26" name="TextBox 35">
            <a:extLst>
              <a:ext uri="{FF2B5EF4-FFF2-40B4-BE49-F238E27FC236}">
                <a16:creationId xmlns:a16="http://schemas.microsoft.com/office/drawing/2014/main" id="{BE616585-412E-4C54-8024-832B65624C4E}"/>
              </a:ext>
            </a:extLst>
          </p:cNvPr>
          <p:cNvSpPr txBox="1"/>
          <p:nvPr/>
        </p:nvSpPr>
        <p:spPr>
          <a:xfrm>
            <a:off x="6992785" y="1973055"/>
            <a:ext cx="3833931" cy="369332"/>
          </a:xfrm>
          <a:prstGeom prst="rect">
            <a:avLst/>
          </a:prstGeom>
          <a:noFill/>
        </p:spPr>
        <p:txBody>
          <a:bodyPr wrap="square" rtlCol="0" anchor="b">
            <a:spAutoFit/>
          </a:bodyPr>
          <a:lstStyle/>
          <a:p>
            <a:pPr algn="ctr"/>
            <a:r>
              <a:rPr lang="tr-TR" dirty="0"/>
              <a:t>İyileşme/Uzun Dönemli Bakım</a:t>
            </a:r>
            <a:endParaRPr lang="en-US" dirty="0"/>
          </a:p>
        </p:txBody>
      </p:sp>
      <p:sp>
        <p:nvSpPr>
          <p:cNvPr id="28" name="TextBox 46">
            <a:extLst>
              <a:ext uri="{FF2B5EF4-FFF2-40B4-BE49-F238E27FC236}">
                <a16:creationId xmlns:a16="http://schemas.microsoft.com/office/drawing/2014/main" id="{755617A8-0639-4DC9-B0F2-D1B5E955324E}"/>
              </a:ext>
            </a:extLst>
          </p:cNvPr>
          <p:cNvSpPr txBox="1"/>
          <p:nvPr/>
        </p:nvSpPr>
        <p:spPr>
          <a:xfrm>
            <a:off x="5459831" y="1943737"/>
            <a:ext cx="1772922" cy="369332"/>
          </a:xfrm>
          <a:prstGeom prst="rect">
            <a:avLst/>
          </a:prstGeom>
          <a:noFill/>
        </p:spPr>
        <p:txBody>
          <a:bodyPr wrap="none" rtlCol="0" anchor="b">
            <a:spAutoFit/>
          </a:bodyPr>
          <a:lstStyle/>
          <a:p>
            <a:pPr algn="ctr"/>
            <a:r>
              <a:rPr lang="tr-TR" dirty="0"/>
              <a:t>Tedavi Hizmetleri</a:t>
            </a:r>
            <a:endParaRPr lang="en-US" dirty="0"/>
          </a:p>
        </p:txBody>
      </p:sp>
      <p:cxnSp>
        <p:nvCxnSpPr>
          <p:cNvPr id="29" name="Straight Connector 56">
            <a:extLst>
              <a:ext uri="{FF2B5EF4-FFF2-40B4-BE49-F238E27FC236}">
                <a16:creationId xmlns:a16="http://schemas.microsoft.com/office/drawing/2014/main" id="{8C059B7B-46AF-47EE-8501-A5613A284140}"/>
              </a:ext>
            </a:extLst>
          </p:cNvPr>
          <p:cNvCxnSpPr>
            <a:cxnSpLocks/>
          </p:cNvCxnSpPr>
          <p:nvPr/>
        </p:nvCxnSpPr>
        <p:spPr>
          <a:xfrm>
            <a:off x="371959" y="2295445"/>
            <a:ext cx="2879826" cy="0"/>
          </a:xfrm>
          <a:prstGeom prst="line">
            <a:avLst/>
          </a:prstGeom>
          <a:ln w="3175">
            <a:solidFill>
              <a:schemeClr val="accent4">
                <a:lumMod val="75000"/>
              </a:schemeClr>
            </a:solidFill>
            <a:headEnd type="oval" w="sm" len="sm"/>
            <a:tailEnd type="oval" w="sm" len="sm"/>
          </a:ln>
        </p:spPr>
        <p:style>
          <a:lnRef idx="1">
            <a:schemeClr val="accent1"/>
          </a:lnRef>
          <a:fillRef idx="0">
            <a:schemeClr val="accent1"/>
          </a:fillRef>
          <a:effectRef idx="0">
            <a:schemeClr val="accent1"/>
          </a:effectRef>
          <a:fontRef idx="minor">
            <a:schemeClr val="tx1"/>
          </a:fontRef>
        </p:style>
      </p:cxnSp>
      <p:cxnSp>
        <p:nvCxnSpPr>
          <p:cNvPr id="30" name="Straight Connector 57">
            <a:extLst>
              <a:ext uri="{FF2B5EF4-FFF2-40B4-BE49-F238E27FC236}">
                <a16:creationId xmlns:a16="http://schemas.microsoft.com/office/drawing/2014/main" id="{6B38C1E4-8E65-4AB8-B1A7-135E105458A3}"/>
              </a:ext>
            </a:extLst>
          </p:cNvPr>
          <p:cNvCxnSpPr>
            <a:cxnSpLocks/>
          </p:cNvCxnSpPr>
          <p:nvPr/>
        </p:nvCxnSpPr>
        <p:spPr>
          <a:xfrm>
            <a:off x="8816764" y="2290861"/>
            <a:ext cx="2499422" cy="0"/>
          </a:xfrm>
          <a:prstGeom prst="line">
            <a:avLst/>
          </a:prstGeom>
          <a:ln w="3175">
            <a:solidFill>
              <a:schemeClr val="accent5"/>
            </a:solidFill>
            <a:headEnd type="oval" w="sm" len="sm"/>
            <a:tailEnd type="oval" w="sm" len="sm"/>
          </a:ln>
        </p:spPr>
        <p:style>
          <a:lnRef idx="1">
            <a:schemeClr val="accent1"/>
          </a:lnRef>
          <a:fillRef idx="0">
            <a:schemeClr val="accent1"/>
          </a:fillRef>
          <a:effectRef idx="0">
            <a:schemeClr val="accent1"/>
          </a:effectRef>
          <a:fontRef idx="minor">
            <a:schemeClr val="tx1"/>
          </a:fontRef>
        </p:style>
      </p:cxnSp>
      <p:cxnSp>
        <p:nvCxnSpPr>
          <p:cNvPr id="31" name="Straight Connector 59">
            <a:extLst>
              <a:ext uri="{FF2B5EF4-FFF2-40B4-BE49-F238E27FC236}">
                <a16:creationId xmlns:a16="http://schemas.microsoft.com/office/drawing/2014/main" id="{5E4BF528-5871-4F97-BB4F-675F31EF31E1}"/>
              </a:ext>
            </a:extLst>
          </p:cNvPr>
          <p:cNvCxnSpPr>
            <a:cxnSpLocks/>
          </p:cNvCxnSpPr>
          <p:nvPr/>
        </p:nvCxnSpPr>
        <p:spPr>
          <a:xfrm>
            <a:off x="3419829" y="2290861"/>
            <a:ext cx="2561425" cy="0"/>
          </a:xfrm>
          <a:prstGeom prst="line">
            <a:avLst/>
          </a:prstGeom>
          <a:ln w="3175">
            <a:solidFill>
              <a:schemeClr val="accent1"/>
            </a:solidFill>
            <a:headEnd type="oval" w="sm" len="sm"/>
            <a:tailEnd type="oval" w="sm" len="sm"/>
          </a:ln>
        </p:spPr>
        <p:style>
          <a:lnRef idx="1">
            <a:schemeClr val="accent1"/>
          </a:lnRef>
          <a:fillRef idx="0">
            <a:schemeClr val="accent1"/>
          </a:fillRef>
          <a:effectRef idx="0">
            <a:schemeClr val="accent1"/>
          </a:effectRef>
          <a:fontRef idx="minor">
            <a:schemeClr val="tx1"/>
          </a:fontRef>
        </p:style>
      </p:cxnSp>
      <p:cxnSp>
        <p:nvCxnSpPr>
          <p:cNvPr id="32" name="Straight Connector 67">
            <a:extLst>
              <a:ext uri="{FF2B5EF4-FFF2-40B4-BE49-F238E27FC236}">
                <a16:creationId xmlns:a16="http://schemas.microsoft.com/office/drawing/2014/main" id="{5CB0464B-C5C5-4F62-9002-AA5888B341BE}"/>
              </a:ext>
            </a:extLst>
          </p:cNvPr>
          <p:cNvCxnSpPr>
            <a:cxnSpLocks/>
          </p:cNvCxnSpPr>
          <p:nvPr/>
        </p:nvCxnSpPr>
        <p:spPr>
          <a:xfrm>
            <a:off x="6149298" y="2290861"/>
            <a:ext cx="2499422" cy="0"/>
          </a:xfrm>
          <a:prstGeom prst="line">
            <a:avLst/>
          </a:prstGeom>
          <a:ln w="3175">
            <a:solidFill>
              <a:schemeClr val="accent2"/>
            </a:solidFill>
            <a:headEnd type="oval" w="sm" len="sm"/>
            <a:tailEnd type="oval" w="sm" len="sm"/>
          </a:ln>
        </p:spPr>
        <p:style>
          <a:lnRef idx="1">
            <a:schemeClr val="accent1"/>
          </a:lnRef>
          <a:fillRef idx="0">
            <a:schemeClr val="accent1"/>
          </a:fillRef>
          <a:effectRef idx="0">
            <a:schemeClr val="accent1"/>
          </a:effectRef>
          <a:fontRef idx="minor">
            <a:schemeClr val="tx1"/>
          </a:fontRef>
        </p:style>
      </p:cxnSp>
      <p:sp>
        <p:nvSpPr>
          <p:cNvPr id="33" name="Rectangle 6">
            <a:extLst>
              <a:ext uri="{FF2B5EF4-FFF2-40B4-BE49-F238E27FC236}">
                <a16:creationId xmlns:a16="http://schemas.microsoft.com/office/drawing/2014/main" id="{7BDD5125-8CC7-4502-AAE0-1DE71362954A}"/>
              </a:ext>
            </a:extLst>
          </p:cNvPr>
          <p:cNvSpPr>
            <a:spLocks/>
          </p:cNvSpPr>
          <p:nvPr/>
        </p:nvSpPr>
        <p:spPr bwMode="auto">
          <a:xfrm>
            <a:off x="98291" y="3295610"/>
            <a:ext cx="1800447" cy="1220408"/>
          </a:xfrm>
          <a:prstGeom prst="rect">
            <a:avLst/>
          </a:prstGeom>
          <a:solidFill>
            <a:srgbClr val="FFFFCC"/>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algn="ctr"/>
            <a:r>
              <a:rPr lang="tr-TR" dirty="0"/>
              <a:t>HİZMETLER</a:t>
            </a:r>
          </a:p>
          <a:p>
            <a:pPr algn="ctr"/>
            <a:r>
              <a:rPr lang="tr-TR" sz="1600" dirty="0"/>
              <a:t>Eğitim </a:t>
            </a:r>
          </a:p>
          <a:p>
            <a:pPr algn="ctr"/>
            <a:r>
              <a:rPr lang="tr-TR" sz="1600" dirty="0"/>
              <a:t>Danışmanlık</a:t>
            </a:r>
          </a:p>
          <a:p>
            <a:pPr algn="ctr"/>
            <a:r>
              <a:rPr lang="tr-TR" sz="1600" dirty="0"/>
              <a:t>Güçlendirme</a:t>
            </a:r>
            <a:endParaRPr lang="en-US" sz="1600" dirty="0"/>
          </a:p>
        </p:txBody>
      </p:sp>
      <p:sp>
        <p:nvSpPr>
          <p:cNvPr id="34" name="Rectangle 6">
            <a:extLst>
              <a:ext uri="{FF2B5EF4-FFF2-40B4-BE49-F238E27FC236}">
                <a16:creationId xmlns:a16="http://schemas.microsoft.com/office/drawing/2014/main" id="{B50A9DCC-1EFF-4C88-A0F1-54E783CAF222}"/>
              </a:ext>
            </a:extLst>
          </p:cNvPr>
          <p:cNvSpPr>
            <a:spLocks/>
          </p:cNvSpPr>
          <p:nvPr/>
        </p:nvSpPr>
        <p:spPr bwMode="auto">
          <a:xfrm>
            <a:off x="2702028" y="3322519"/>
            <a:ext cx="1800447" cy="1193499"/>
          </a:xfrm>
          <a:prstGeom prst="rect">
            <a:avLst/>
          </a:prstGeom>
          <a:solidFill>
            <a:schemeClr val="accent6">
              <a:lumMod val="40000"/>
              <a:lumOff val="60000"/>
            </a:schemeClr>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algn="ctr"/>
            <a:r>
              <a:rPr lang="tr-TR" sz="1600" dirty="0"/>
              <a:t>HİZMETLER</a:t>
            </a:r>
          </a:p>
          <a:p>
            <a:pPr algn="ctr"/>
            <a:r>
              <a:rPr lang="tr-TR" sz="1600" dirty="0"/>
              <a:t>Aşılama</a:t>
            </a:r>
          </a:p>
          <a:p>
            <a:pPr algn="ctr"/>
            <a:r>
              <a:rPr lang="tr-TR" sz="1600" dirty="0"/>
              <a:t>Bebek Takibi</a:t>
            </a:r>
          </a:p>
          <a:p>
            <a:pPr algn="ctr"/>
            <a:r>
              <a:rPr lang="tr-TR" sz="1600" dirty="0"/>
              <a:t>Çevre Sağlığı</a:t>
            </a:r>
            <a:endParaRPr lang="en-US" sz="1600" dirty="0"/>
          </a:p>
        </p:txBody>
      </p:sp>
      <p:sp>
        <p:nvSpPr>
          <p:cNvPr id="35" name="Rectangle 6">
            <a:extLst>
              <a:ext uri="{FF2B5EF4-FFF2-40B4-BE49-F238E27FC236}">
                <a16:creationId xmlns:a16="http://schemas.microsoft.com/office/drawing/2014/main" id="{99838605-A50E-4C96-A43B-619FE81ECF5E}"/>
              </a:ext>
            </a:extLst>
          </p:cNvPr>
          <p:cNvSpPr>
            <a:spLocks/>
          </p:cNvSpPr>
          <p:nvPr/>
        </p:nvSpPr>
        <p:spPr bwMode="auto">
          <a:xfrm>
            <a:off x="5546815" y="3329879"/>
            <a:ext cx="1800447" cy="1186140"/>
          </a:xfrm>
          <a:prstGeom prst="rect">
            <a:avLst/>
          </a:prstGeom>
          <a:solidFill>
            <a:schemeClr val="accent2">
              <a:lumMod val="40000"/>
              <a:lumOff val="60000"/>
            </a:schemeClr>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algn="ctr"/>
            <a:r>
              <a:rPr lang="tr-TR" sz="1600" dirty="0"/>
              <a:t>HİZMETLER</a:t>
            </a:r>
          </a:p>
          <a:p>
            <a:pPr algn="ctr"/>
            <a:r>
              <a:rPr lang="tr-TR" sz="1600" dirty="0"/>
              <a:t>Tedavi</a:t>
            </a:r>
          </a:p>
          <a:p>
            <a:pPr algn="ctr"/>
            <a:r>
              <a:rPr lang="tr-TR" sz="1600" dirty="0"/>
              <a:t>Hizmetleri</a:t>
            </a:r>
            <a:endParaRPr lang="en-US" sz="1600" dirty="0"/>
          </a:p>
        </p:txBody>
      </p:sp>
      <p:sp>
        <p:nvSpPr>
          <p:cNvPr id="36" name="Rectangle 6">
            <a:extLst>
              <a:ext uri="{FF2B5EF4-FFF2-40B4-BE49-F238E27FC236}">
                <a16:creationId xmlns:a16="http://schemas.microsoft.com/office/drawing/2014/main" id="{E392849F-2CA6-4BC1-968F-4A3B4FD38D0F}"/>
              </a:ext>
            </a:extLst>
          </p:cNvPr>
          <p:cNvSpPr>
            <a:spLocks/>
          </p:cNvSpPr>
          <p:nvPr/>
        </p:nvSpPr>
        <p:spPr bwMode="auto">
          <a:xfrm>
            <a:off x="8174139" y="3314271"/>
            <a:ext cx="1920329" cy="1186140"/>
          </a:xfrm>
          <a:prstGeom prst="rect">
            <a:avLst/>
          </a:prstGeom>
          <a:solidFill>
            <a:schemeClr val="accent5">
              <a:lumMod val="40000"/>
              <a:lumOff val="60000"/>
            </a:schemeClr>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algn="ctr"/>
            <a:r>
              <a:rPr lang="tr-TR" sz="1600" dirty="0"/>
              <a:t>HİZMETLER</a:t>
            </a:r>
          </a:p>
          <a:p>
            <a:pPr algn="ctr"/>
            <a:r>
              <a:rPr lang="tr-TR" sz="1600" dirty="0"/>
              <a:t>Rehabilitasyon </a:t>
            </a:r>
          </a:p>
          <a:p>
            <a:pPr algn="ctr"/>
            <a:r>
              <a:rPr lang="tr-TR" sz="1600" dirty="0"/>
              <a:t>Yaşlı Bakımı</a:t>
            </a:r>
          </a:p>
          <a:p>
            <a:pPr algn="ctr"/>
            <a:r>
              <a:rPr lang="tr-TR" sz="1600" dirty="0"/>
              <a:t>Palyatif Bakım</a:t>
            </a:r>
            <a:endParaRPr lang="en-US" sz="1600" dirty="0"/>
          </a:p>
        </p:txBody>
      </p:sp>
      <p:sp>
        <p:nvSpPr>
          <p:cNvPr id="50" name="Metin kutusu 49">
            <a:extLst>
              <a:ext uri="{FF2B5EF4-FFF2-40B4-BE49-F238E27FC236}">
                <a16:creationId xmlns:a16="http://schemas.microsoft.com/office/drawing/2014/main" id="{2CA4641F-89E4-40AC-B56B-2A4AC0209B30}"/>
              </a:ext>
            </a:extLst>
          </p:cNvPr>
          <p:cNvSpPr txBox="1"/>
          <p:nvPr/>
        </p:nvSpPr>
        <p:spPr>
          <a:xfrm>
            <a:off x="199626" y="1943737"/>
            <a:ext cx="2256614" cy="369332"/>
          </a:xfrm>
          <a:prstGeom prst="rect">
            <a:avLst/>
          </a:prstGeom>
          <a:noFill/>
        </p:spPr>
        <p:txBody>
          <a:bodyPr wrap="square">
            <a:spAutoFit/>
          </a:bodyPr>
          <a:lstStyle/>
          <a:p>
            <a:pPr algn="ctr"/>
            <a:r>
              <a:rPr lang="tr-TR" dirty="0"/>
              <a:t>Sağlığın Geliştirilmesi</a:t>
            </a:r>
            <a:endParaRPr lang="en-US" dirty="0"/>
          </a:p>
        </p:txBody>
      </p:sp>
      <p:sp>
        <p:nvSpPr>
          <p:cNvPr id="51" name="Rectangle 6">
            <a:extLst>
              <a:ext uri="{FF2B5EF4-FFF2-40B4-BE49-F238E27FC236}">
                <a16:creationId xmlns:a16="http://schemas.microsoft.com/office/drawing/2014/main" id="{F1A52104-98B8-467A-BEDA-480ADF1225CC}"/>
              </a:ext>
            </a:extLst>
          </p:cNvPr>
          <p:cNvSpPr>
            <a:spLocks/>
          </p:cNvSpPr>
          <p:nvPr/>
        </p:nvSpPr>
        <p:spPr bwMode="auto">
          <a:xfrm>
            <a:off x="86943" y="4767137"/>
            <a:ext cx="1800447" cy="1220408"/>
          </a:xfrm>
          <a:prstGeom prst="rect">
            <a:avLst/>
          </a:prstGeom>
          <a:solidFill>
            <a:srgbClr val="FFFFCC"/>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algn="ctr"/>
            <a:r>
              <a:rPr lang="tr-TR" dirty="0"/>
              <a:t>KURUMLAR</a:t>
            </a:r>
          </a:p>
          <a:p>
            <a:pPr algn="ctr"/>
            <a:r>
              <a:rPr lang="tr-TR" sz="1600" dirty="0"/>
              <a:t>Sağlıklı Yaşam Merkezleri</a:t>
            </a:r>
          </a:p>
          <a:p>
            <a:pPr algn="ctr"/>
            <a:r>
              <a:rPr lang="tr-TR" sz="1600" dirty="0"/>
              <a:t>Spor kulüpleri</a:t>
            </a:r>
          </a:p>
          <a:p>
            <a:pPr algn="ctr"/>
            <a:endParaRPr lang="en-US" sz="1600" dirty="0"/>
          </a:p>
        </p:txBody>
      </p:sp>
      <p:sp>
        <p:nvSpPr>
          <p:cNvPr id="52" name="Rectangle 6">
            <a:extLst>
              <a:ext uri="{FF2B5EF4-FFF2-40B4-BE49-F238E27FC236}">
                <a16:creationId xmlns:a16="http://schemas.microsoft.com/office/drawing/2014/main" id="{EFD47F34-31A5-446E-9249-CE430CAD8A96}"/>
              </a:ext>
            </a:extLst>
          </p:cNvPr>
          <p:cNvSpPr>
            <a:spLocks/>
          </p:cNvSpPr>
          <p:nvPr/>
        </p:nvSpPr>
        <p:spPr bwMode="auto">
          <a:xfrm>
            <a:off x="2702028" y="4748671"/>
            <a:ext cx="1800447" cy="1220408"/>
          </a:xfrm>
          <a:prstGeom prst="rect">
            <a:avLst/>
          </a:prstGeom>
          <a:solidFill>
            <a:schemeClr val="accent6">
              <a:lumMod val="40000"/>
              <a:lumOff val="60000"/>
            </a:schemeClr>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algn="ctr"/>
            <a:r>
              <a:rPr lang="tr-TR" sz="1600" dirty="0"/>
              <a:t>KURUMLAR</a:t>
            </a:r>
          </a:p>
          <a:p>
            <a:pPr algn="ctr"/>
            <a:r>
              <a:rPr lang="tr-TR" sz="1600" dirty="0"/>
              <a:t>Aile Sağlık Merkezi</a:t>
            </a:r>
          </a:p>
          <a:p>
            <a:pPr algn="ctr"/>
            <a:r>
              <a:rPr lang="tr-TR" sz="1600" dirty="0"/>
              <a:t>AVM Klinikleri</a:t>
            </a:r>
          </a:p>
          <a:p>
            <a:pPr algn="ctr"/>
            <a:r>
              <a:rPr lang="tr-TR" sz="1600" dirty="0"/>
              <a:t>Halk Sağ. Lab.</a:t>
            </a:r>
            <a:endParaRPr lang="en-US" sz="1600" dirty="0"/>
          </a:p>
        </p:txBody>
      </p:sp>
      <p:sp>
        <p:nvSpPr>
          <p:cNvPr id="53" name="Rectangle 6">
            <a:extLst>
              <a:ext uri="{FF2B5EF4-FFF2-40B4-BE49-F238E27FC236}">
                <a16:creationId xmlns:a16="http://schemas.microsoft.com/office/drawing/2014/main" id="{31EEAF5E-AF1E-4776-9E34-F3E77B26567A}"/>
              </a:ext>
            </a:extLst>
          </p:cNvPr>
          <p:cNvSpPr>
            <a:spLocks/>
          </p:cNvSpPr>
          <p:nvPr/>
        </p:nvSpPr>
        <p:spPr bwMode="auto">
          <a:xfrm>
            <a:off x="5519419" y="4748671"/>
            <a:ext cx="1800447" cy="1220408"/>
          </a:xfrm>
          <a:prstGeom prst="rect">
            <a:avLst/>
          </a:prstGeom>
          <a:solidFill>
            <a:schemeClr val="accent2">
              <a:lumMod val="40000"/>
              <a:lumOff val="60000"/>
            </a:schemeClr>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algn="ctr"/>
            <a:r>
              <a:rPr lang="tr-TR" sz="1600" dirty="0"/>
              <a:t>KURUMLAR</a:t>
            </a:r>
          </a:p>
          <a:p>
            <a:pPr algn="ctr"/>
            <a:r>
              <a:rPr lang="tr-TR" sz="1600" dirty="0"/>
              <a:t>Hastane</a:t>
            </a:r>
          </a:p>
          <a:p>
            <a:pPr algn="ctr"/>
            <a:r>
              <a:rPr lang="tr-TR" sz="1600" dirty="0"/>
              <a:t>Günübirlik Cerrahi </a:t>
            </a:r>
          </a:p>
          <a:p>
            <a:pPr algn="ctr"/>
            <a:r>
              <a:rPr lang="tr-TR" sz="1600" dirty="0"/>
              <a:t>Tıp Merkezleri</a:t>
            </a:r>
          </a:p>
        </p:txBody>
      </p:sp>
      <p:sp>
        <p:nvSpPr>
          <p:cNvPr id="54" name="Rectangle 6">
            <a:extLst>
              <a:ext uri="{FF2B5EF4-FFF2-40B4-BE49-F238E27FC236}">
                <a16:creationId xmlns:a16="http://schemas.microsoft.com/office/drawing/2014/main" id="{5079A8C8-E3C0-4DF9-B48E-923D3C3A84EC}"/>
              </a:ext>
            </a:extLst>
          </p:cNvPr>
          <p:cNvSpPr>
            <a:spLocks/>
          </p:cNvSpPr>
          <p:nvPr/>
        </p:nvSpPr>
        <p:spPr bwMode="auto">
          <a:xfrm>
            <a:off x="8234079" y="4740039"/>
            <a:ext cx="1800447" cy="1220408"/>
          </a:xfrm>
          <a:prstGeom prst="rect">
            <a:avLst/>
          </a:prstGeom>
          <a:solidFill>
            <a:schemeClr val="accent5">
              <a:lumMod val="40000"/>
              <a:lumOff val="60000"/>
            </a:schemeClr>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algn="ctr"/>
            <a:r>
              <a:rPr lang="tr-TR" sz="1600" dirty="0"/>
              <a:t>KURUMLAR</a:t>
            </a:r>
          </a:p>
          <a:p>
            <a:pPr algn="ctr"/>
            <a:r>
              <a:rPr lang="tr-TR" sz="1600" dirty="0"/>
              <a:t>Rehabilitasyon </a:t>
            </a:r>
            <a:r>
              <a:rPr lang="tr-TR" sz="1600" dirty="0" err="1"/>
              <a:t>Mer</a:t>
            </a:r>
            <a:r>
              <a:rPr lang="tr-TR" sz="1600" dirty="0"/>
              <a:t>.</a:t>
            </a:r>
          </a:p>
          <a:p>
            <a:pPr algn="ctr"/>
            <a:r>
              <a:rPr lang="tr-TR" sz="1600" dirty="0"/>
              <a:t>Huzurevleri</a:t>
            </a:r>
          </a:p>
          <a:p>
            <a:pPr algn="ctr"/>
            <a:r>
              <a:rPr lang="tr-TR" sz="1600" dirty="0"/>
              <a:t>Palyatif Bakım </a:t>
            </a:r>
            <a:r>
              <a:rPr lang="tr-TR" sz="1600" dirty="0" err="1"/>
              <a:t>Mer</a:t>
            </a:r>
            <a:r>
              <a:rPr lang="tr-TR" sz="1600" dirty="0"/>
              <a:t>.</a:t>
            </a:r>
            <a:endParaRPr lang="en-US" sz="1600" dirty="0"/>
          </a:p>
        </p:txBody>
      </p:sp>
      <p:cxnSp>
        <p:nvCxnSpPr>
          <p:cNvPr id="4" name="Düz Bağlayıcı 3">
            <a:extLst>
              <a:ext uri="{FF2B5EF4-FFF2-40B4-BE49-F238E27FC236}">
                <a16:creationId xmlns:a16="http://schemas.microsoft.com/office/drawing/2014/main" id="{497FB57D-8BA7-496E-B153-192783E59853}"/>
              </a:ext>
            </a:extLst>
          </p:cNvPr>
          <p:cNvCxnSpPr>
            <a:cxnSpLocks/>
          </p:cNvCxnSpPr>
          <p:nvPr/>
        </p:nvCxnSpPr>
        <p:spPr>
          <a:xfrm>
            <a:off x="0" y="4637316"/>
            <a:ext cx="11316186" cy="0"/>
          </a:xfrm>
          <a:prstGeom prst="line">
            <a:avLst/>
          </a:prstGeom>
          <a:ln>
            <a:prstDash val="lgDash"/>
          </a:ln>
        </p:spPr>
        <p:style>
          <a:lnRef idx="1">
            <a:schemeClr val="dk1"/>
          </a:lnRef>
          <a:fillRef idx="0">
            <a:schemeClr val="dk1"/>
          </a:fillRef>
          <a:effectRef idx="0">
            <a:schemeClr val="dk1"/>
          </a:effectRef>
          <a:fontRef idx="minor">
            <a:schemeClr val="tx1"/>
          </a:fontRef>
        </p:style>
      </p:cxnSp>
      <p:sp>
        <p:nvSpPr>
          <p:cNvPr id="10" name="Metin kutusu 9">
            <a:extLst>
              <a:ext uri="{FF2B5EF4-FFF2-40B4-BE49-F238E27FC236}">
                <a16:creationId xmlns:a16="http://schemas.microsoft.com/office/drawing/2014/main" id="{98B344F4-76A1-4BE0-910F-78926B973AC9}"/>
              </a:ext>
            </a:extLst>
          </p:cNvPr>
          <p:cNvSpPr txBox="1"/>
          <p:nvPr/>
        </p:nvSpPr>
        <p:spPr>
          <a:xfrm>
            <a:off x="10374018" y="4811634"/>
            <a:ext cx="1734750" cy="1077218"/>
          </a:xfrm>
          <a:prstGeom prst="rect">
            <a:avLst/>
          </a:prstGeom>
          <a:noFill/>
        </p:spPr>
        <p:txBody>
          <a:bodyPr wrap="square" rtlCol="0">
            <a:spAutoFit/>
          </a:bodyPr>
          <a:lstStyle/>
          <a:p>
            <a:r>
              <a:rPr lang="tr-TR" sz="1600" dirty="0"/>
              <a:t>Bütüncül (Entegre) Sağlık Hizmeti Sunan Kurumlar /Sistemler </a:t>
            </a:r>
          </a:p>
        </p:txBody>
      </p:sp>
      <p:cxnSp>
        <p:nvCxnSpPr>
          <p:cNvPr id="55" name="Düz Bağlayıcı 54">
            <a:extLst>
              <a:ext uri="{FF2B5EF4-FFF2-40B4-BE49-F238E27FC236}">
                <a16:creationId xmlns:a16="http://schemas.microsoft.com/office/drawing/2014/main" id="{8B1B103B-609B-44A8-B00E-C3548EE4745D}"/>
              </a:ext>
            </a:extLst>
          </p:cNvPr>
          <p:cNvCxnSpPr>
            <a:cxnSpLocks/>
          </p:cNvCxnSpPr>
          <p:nvPr/>
        </p:nvCxnSpPr>
        <p:spPr>
          <a:xfrm>
            <a:off x="0" y="6114655"/>
            <a:ext cx="11319291" cy="0"/>
          </a:xfrm>
          <a:prstGeom prst="line">
            <a:avLst/>
          </a:prstGeom>
          <a:ln>
            <a:prstDash val="lgDash"/>
          </a:ln>
        </p:spPr>
        <p:style>
          <a:lnRef idx="1">
            <a:schemeClr val="dk1"/>
          </a:lnRef>
          <a:fillRef idx="0">
            <a:schemeClr val="dk1"/>
          </a:fillRef>
          <a:effectRef idx="0">
            <a:schemeClr val="dk1"/>
          </a:effectRef>
          <a:fontRef idx="minor">
            <a:schemeClr val="tx1"/>
          </a:fontRef>
        </p:style>
      </p:cxnSp>
      <p:cxnSp>
        <p:nvCxnSpPr>
          <p:cNvPr id="56" name="Düz Bağlayıcı 55">
            <a:extLst>
              <a:ext uri="{FF2B5EF4-FFF2-40B4-BE49-F238E27FC236}">
                <a16:creationId xmlns:a16="http://schemas.microsoft.com/office/drawing/2014/main" id="{798906C2-874E-4C26-9E9E-BC05542F15F3}"/>
              </a:ext>
            </a:extLst>
          </p:cNvPr>
          <p:cNvCxnSpPr>
            <a:cxnSpLocks/>
          </p:cNvCxnSpPr>
          <p:nvPr/>
        </p:nvCxnSpPr>
        <p:spPr>
          <a:xfrm>
            <a:off x="0" y="3194182"/>
            <a:ext cx="11309964" cy="0"/>
          </a:xfrm>
          <a:prstGeom prst="line">
            <a:avLst/>
          </a:prstGeom>
          <a:ln>
            <a:prstDash val="lgDash"/>
          </a:ln>
        </p:spPr>
        <p:style>
          <a:lnRef idx="1">
            <a:schemeClr val="dk1"/>
          </a:lnRef>
          <a:fillRef idx="0">
            <a:schemeClr val="dk1"/>
          </a:fillRef>
          <a:effectRef idx="0">
            <a:schemeClr val="dk1"/>
          </a:effectRef>
          <a:fontRef idx="minor">
            <a:schemeClr val="tx1"/>
          </a:fontRef>
        </p:style>
      </p:cxnSp>
      <p:sp>
        <p:nvSpPr>
          <p:cNvPr id="11" name="Ok: Sağ 10">
            <a:extLst>
              <a:ext uri="{FF2B5EF4-FFF2-40B4-BE49-F238E27FC236}">
                <a16:creationId xmlns:a16="http://schemas.microsoft.com/office/drawing/2014/main" id="{41AF2409-EF91-4F5F-A3E9-C3F3DBE8E904}"/>
              </a:ext>
            </a:extLst>
          </p:cNvPr>
          <p:cNvSpPr/>
          <p:nvPr/>
        </p:nvSpPr>
        <p:spPr>
          <a:xfrm>
            <a:off x="1955889" y="3769567"/>
            <a:ext cx="704409" cy="458724"/>
          </a:xfrm>
          <a:prstGeom prst="rightArrow">
            <a:avLst/>
          </a:prstGeom>
          <a:solidFill>
            <a:schemeClr val="accent4">
              <a:lumMod val="20000"/>
              <a:lumOff val="8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58" name="Ok: Sağ 57">
            <a:extLst>
              <a:ext uri="{FF2B5EF4-FFF2-40B4-BE49-F238E27FC236}">
                <a16:creationId xmlns:a16="http://schemas.microsoft.com/office/drawing/2014/main" id="{247B70C0-37AD-4C65-82AE-D8EB878E9558}"/>
              </a:ext>
            </a:extLst>
          </p:cNvPr>
          <p:cNvSpPr/>
          <p:nvPr/>
        </p:nvSpPr>
        <p:spPr>
          <a:xfrm>
            <a:off x="4665508" y="3793561"/>
            <a:ext cx="704409" cy="458724"/>
          </a:xfrm>
          <a:prstGeom prst="rightArrow">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59" name="Ok: Sağ 58">
            <a:extLst>
              <a:ext uri="{FF2B5EF4-FFF2-40B4-BE49-F238E27FC236}">
                <a16:creationId xmlns:a16="http://schemas.microsoft.com/office/drawing/2014/main" id="{E00228E2-47F2-419B-8576-F01FB5C9DC17}"/>
              </a:ext>
            </a:extLst>
          </p:cNvPr>
          <p:cNvSpPr/>
          <p:nvPr/>
        </p:nvSpPr>
        <p:spPr>
          <a:xfrm>
            <a:off x="7424628" y="3723028"/>
            <a:ext cx="704409" cy="458724"/>
          </a:xfrm>
          <a:prstGeom prst="rightArrow">
            <a:avLst/>
          </a:prstGeom>
          <a:solidFill>
            <a:schemeClr val="accent2">
              <a:lumMod val="40000"/>
              <a:lumOff val="6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12" name="Metin kutusu 11">
            <a:extLst>
              <a:ext uri="{FF2B5EF4-FFF2-40B4-BE49-F238E27FC236}">
                <a16:creationId xmlns:a16="http://schemas.microsoft.com/office/drawing/2014/main" id="{9CE319DB-4906-499E-979F-633FB5E8C6C8}"/>
              </a:ext>
            </a:extLst>
          </p:cNvPr>
          <p:cNvSpPr txBox="1"/>
          <p:nvPr/>
        </p:nvSpPr>
        <p:spPr>
          <a:xfrm>
            <a:off x="10722177" y="3459111"/>
            <a:ext cx="1279532" cy="830997"/>
          </a:xfrm>
          <a:prstGeom prst="rect">
            <a:avLst/>
          </a:prstGeom>
          <a:noFill/>
        </p:spPr>
        <p:txBody>
          <a:bodyPr wrap="square" rtlCol="0">
            <a:spAutoFit/>
          </a:bodyPr>
          <a:lstStyle/>
          <a:p>
            <a:r>
              <a:rPr lang="tr-TR" sz="1600"/>
              <a:t>Sağlık Hizmetleri Değer Zinciri</a:t>
            </a:r>
            <a:endParaRPr lang="tr-TR" sz="1600" dirty="0"/>
          </a:p>
        </p:txBody>
      </p:sp>
      <p:sp>
        <p:nvSpPr>
          <p:cNvPr id="61" name="Metin kutusu 60">
            <a:extLst>
              <a:ext uri="{FF2B5EF4-FFF2-40B4-BE49-F238E27FC236}">
                <a16:creationId xmlns:a16="http://schemas.microsoft.com/office/drawing/2014/main" id="{65931112-D470-45FF-AFCE-1480B6367903}"/>
              </a:ext>
            </a:extLst>
          </p:cNvPr>
          <p:cNvSpPr txBox="1"/>
          <p:nvPr/>
        </p:nvSpPr>
        <p:spPr>
          <a:xfrm>
            <a:off x="1987617" y="5020756"/>
            <a:ext cx="500351" cy="646331"/>
          </a:xfrm>
          <a:prstGeom prst="rect">
            <a:avLst/>
          </a:prstGeom>
          <a:noFill/>
        </p:spPr>
        <p:txBody>
          <a:bodyPr wrap="square" rtlCol="0">
            <a:spAutoFit/>
          </a:bodyPr>
          <a:lstStyle/>
          <a:p>
            <a:r>
              <a:rPr lang="tr-TR" sz="3600" dirty="0"/>
              <a:t>+</a:t>
            </a:r>
          </a:p>
        </p:txBody>
      </p:sp>
      <p:sp>
        <p:nvSpPr>
          <p:cNvPr id="62" name="Metin kutusu 61">
            <a:extLst>
              <a:ext uri="{FF2B5EF4-FFF2-40B4-BE49-F238E27FC236}">
                <a16:creationId xmlns:a16="http://schemas.microsoft.com/office/drawing/2014/main" id="{367D570E-469E-4FBE-8996-70AB67D93DAC}"/>
              </a:ext>
            </a:extLst>
          </p:cNvPr>
          <p:cNvSpPr txBox="1"/>
          <p:nvPr/>
        </p:nvSpPr>
        <p:spPr>
          <a:xfrm>
            <a:off x="4716535" y="4990356"/>
            <a:ext cx="500351" cy="646331"/>
          </a:xfrm>
          <a:prstGeom prst="rect">
            <a:avLst/>
          </a:prstGeom>
          <a:noFill/>
        </p:spPr>
        <p:txBody>
          <a:bodyPr wrap="square" rtlCol="0">
            <a:spAutoFit/>
          </a:bodyPr>
          <a:lstStyle/>
          <a:p>
            <a:r>
              <a:rPr lang="tr-TR" sz="3600" dirty="0"/>
              <a:t>+</a:t>
            </a:r>
          </a:p>
        </p:txBody>
      </p:sp>
      <p:sp>
        <p:nvSpPr>
          <p:cNvPr id="63" name="Metin kutusu 62">
            <a:extLst>
              <a:ext uri="{FF2B5EF4-FFF2-40B4-BE49-F238E27FC236}">
                <a16:creationId xmlns:a16="http://schemas.microsoft.com/office/drawing/2014/main" id="{CC34A7BA-54E9-4FD4-B3EF-087B5CB33C21}"/>
              </a:ext>
            </a:extLst>
          </p:cNvPr>
          <p:cNvSpPr txBox="1"/>
          <p:nvPr/>
        </p:nvSpPr>
        <p:spPr>
          <a:xfrm>
            <a:off x="7516402" y="4969110"/>
            <a:ext cx="500351" cy="646331"/>
          </a:xfrm>
          <a:prstGeom prst="rect">
            <a:avLst/>
          </a:prstGeom>
          <a:noFill/>
        </p:spPr>
        <p:txBody>
          <a:bodyPr wrap="square" rtlCol="0">
            <a:spAutoFit/>
          </a:bodyPr>
          <a:lstStyle/>
          <a:p>
            <a:r>
              <a:rPr lang="tr-TR" sz="3600" dirty="0"/>
              <a:t>+</a:t>
            </a:r>
          </a:p>
        </p:txBody>
      </p:sp>
      <p:sp>
        <p:nvSpPr>
          <p:cNvPr id="64" name="Metin kutusu 63">
            <a:extLst>
              <a:ext uri="{FF2B5EF4-FFF2-40B4-BE49-F238E27FC236}">
                <a16:creationId xmlns:a16="http://schemas.microsoft.com/office/drawing/2014/main" id="{0144680D-33B0-4924-A29F-D48D62CC8915}"/>
              </a:ext>
            </a:extLst>
          </p:cNvPr>
          <p:cNvSpPr txBox="1"/>
          <p:nvPr/>
        </p:nvSpPr>
        <p:spPr>
          <a:xfrm>
            <a:off x="9954207" y="4929194"/>
            <a:ext cx="500351" cy="646331"/>
          </a:xfrm>
          <a:prstGeom prst="rect">
            <a:avLst/>
          </a:prstGeom>
          <a:noFill/>
        </p:spPr>
        <p:txBody>
          <a:bodyPr wrap="square" rtlCol="0">
            <a:spAutoFit/>
          </a:bodyPr>
          <a:lstStyle/>
          <a:p>
            <a:r>
              <a:rPr lang="tr-TR" sz="3600" dirty="0"/>
              <a:t>=</a:t>
            </a:r>
          </a:p>
        </p:txBody>
      </p:sp>
      <p:sp>
        <p:nvSpPr>
          <p:cNvPr id="57" name="Metin kutusu 56">
            <a:extLst>
              <a:ext uri="{FF2B5EF4-FFF2-40B4-BE49-F238E27FC236}">
                <a16:creationId xmlns:a16="http://schemas.microsoft.com/office/drawing/2014/main" id="{9CE319DB-4906-499E-979F-633FB5E8C6C8}"/>
              </a:ext>
            </a:extLst>
          </p:cNvPr>
          <p:cNvSpPr txBox="1"/>
          <p:nvPr/>
        </p:nvSpPr>
        <p:spPr>
          <a:xfrm>
            <a:off x="10689535" y="1989511"/>
            <a:ext cx="1469823" cy="584775"/>
          </a:xfrm>
          <a:prstGeom prst="rect">
            <a:avLst/>
          </a:prstGeom>
          <a:noFill/>
        </p:spPr>
        <p:txBody>
          <a:bodyPr wrap="square" rtlCol="0">
            <a:spAutoFit/>
          </a:bodyPr>
          <a:lstStyle/>
          <a:p>
            <a:pPr algn="r"/>
            <a:r>
              <a:rPr lang="tr-TR" sz="1600" dirty="0"/>
              <a:t>Sağlık Hizmeti</a:t>
            </a:r>
          </a:p>
          <a:p>
            <a:pPr algn="r"/>
            <a:r>
              <a:rPr lang="tr-TR" sz="1600" dirty="0"/>
              <a:t>Türleri</a:t>
            </a:r>
          </a:p>
        </p:txBody>
      </p:sp>
    </p:spTree>
    <p:extLst>
      <p:ext uri="{BB962C8B-B14F-4D97-AF65-F5344CB8AC3E}">
        <p14:creationId xmlns:p14="http://schemas.microsoft.com/office/powerpoint/2010/main" val="23306069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623456" y="407192"/>
            <a:ext cx="5694254"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sağlık hizmeti sunucuları</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6317710" y="723901"/>
            <a:ext cx="587429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5570C600-3167-49D5-B953-3BFC16F3A3D1}" type="datetime1">
              <a:rPr lang="en-US" smtClean="0"/>
              <a:t>9/16/2022</a:t>
            </a:fld>
            <a:endParaRPr lang="en-US"/>
          </a:p>
        </p:txBody>
      </p:sp>
      <p:sp>
        <p:nvSpPr>
          <p:cNvPr id="9" name="Slayt Numarası Yer Tutucusu 8">
            <a:extLst>
              <a:ext uri="{FF2B5EF4-FFF2-40B4-BE49-F238E27FC236}">
                <a16:creationId xmlns:a16="http://schemas.microsoft.com/office/drawing/2014/main" id="{DB14458F-D51E-44C6-B45C-3F937FC7BFFA}"/>
              </a:ext>
            </a:extLst>
          </p:cNvPr>
          <p:cNvSpPr>
            <a:spLocks noGrp="1"/>
          </p:cNvSpPr>
          <p:nvPr>
            <p:ph type="sldNum" sz="quarter" idx="12"/>
          </p:nvPr>
        </p:nvSpPr>
        <p:spPr/>
        <p:txBody>
          <a:bodyPr/>
          <a:lstStyle/>
          <a:p>
            <a:fld id="{585A37CE-56CC-4263-A743-6EA01FAEC455}" type="slidenum">
              <a:rPr lang="en-US" smtClean="0"/>
              <a:t>13</a:t>
            </a:fld>
            <a:endParaRPr lang="en-US"/>
          </a:p>
        </p:txBody>
      </p:sp>
      <p:graphicFrame>
        <p:nvGraphicFramePr>
          <p:cNvPr id="2" name="Tablo 1">
            <a:extLst>
              <a:ext uri="{FF2B5EF4-FFF2-40B4-BE49-F238E27FC236}">
                <a16:creationId xmlns:a16="http://schemas.microsoft.com/office/drawing/2014/main" id="{2EC2308E-35E4-5BCF-BD82-5A8F6E8B51E1}"/>
              </a:ext>
            </a:extLst>
          </p:cNvPr>
          <p:cNvGraphicFramePr>
            <a:graphicFrameLocks noGrp="1"/>
          </p:cNvGraphicFramePr>
          <p:nvPr/>
        </p:nvGraphicFramePr>
        <p:xfrm>
          <a:off x="1143903" y="2416715"/>
          <a:ext cx="10647783" cy="3892804"/>
        </p:xfrm>
        <a:graphic>
          <a:graphicData uri="http://schemas.openxmlformats.org/drawingml/2006/table">
            <a:tbl>
              <a:tblPr firstRow="1" firstCol="1" bandRow="1">
                <a:tableStyleId>{F2DE63D5-997A-4646-A377-4702673A728D}</a:tableStyleId>
              </a:tblPr>
              <a:tblGrid>
                <a:gridCol w="2349441">
                  <a:extLst>
                    <a:ext uri="{9D8B030D-6E8A-4147-A177-3AD203B41FA5}">
                      <a16:colId xmlns:a16="http://schemas.microsoft.com/office/drawing/2014/main" val="3936444813"/>
                    </a:ext>
                  </a:extLst>
                </a:gridCol>
                <a:gridCol w="2715412">
                  <a:extLst>
                    <a:ext uri="{9D8B030D-6E8A-4147-A177-3AD203B41FA5}">
                      <a16:colId xmlns:a16="http://schemas.microsoft.com/office/drawing/2014/main" val="397447482"/>
                    </a:ext>
                  </a:extLst>
                </a:gridCol>
                <a:gridCol w="2807279">
                  <a:extLst>
                    <a:ext uri="{9D8B030D-6E8A-4147-A177-3AD203B41FA5}">
                      <a16:colId xmlns:a16="http://schemas.microsoft.com/office/drawing/2014/main" val="3152980958"/>
                    </a:ext>
                  </a:extLst>
                </a:gridCol>
                <a:gridCol w="2775651">
                  <a:extLst>
                    <a:ext uri="{9D8B030D-6E8A-4147-A177-3AD203B41FA5}">
                      <a16:colId xmlns:a16="http://schemas.microsoft.com/office/drawing/2014/main" val="394436300"/>
                    </a:ext>
                  </a:extLst>
                </a:gridCol>
              </a:tblGrid>
              <a:tr h="195943">
                <a:tc>
                  <a:txBody>
                    <a:bodyPr/>
                    <a:lstStyle/>
                    <a:p>
                      <a:pPr marL="0" indent="0" algn="l">
                        <a:lnSpc>
                          <a:spcPct val="115000"/>
                        </a:lnSpc>
                        <a:spcAft>
                          <a:spcPts val="1000"/>
                        </a:spcAft>
                        <a:buFont typeface="Arial" panose="020B0604020202020204" pitchFamily="34" charset="0"/>
                        <a:buNone/>
                      </a:pPr>
                      <a:r>
                        <a:rPr lang="tr-TR" sz="1600" b="0">
                          <a:effectLst/>
                        </a:rPr>
                        <a:t>Sağlığın Yükseltilmesi</a:t>
                      </a:r>
                      <a:endParaRPr lang="tr-TR"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indent="0" algn="l">
                        <a:lnSpc>
                          <a:spcPct val="115000"/>
                        </a:lnSpc>
                        <a:spcAft>
                          <a:spcPts val="1000"/>
                        </a:spcAft>
                        <a:buFont typeface="Arial" panose="020B0604020202020204" pitchFamily="34" charset="0"/>
                        <a:buNone/>
                      </a:pPr>
                      <a:r>
                        <a:rPr lang="tr-TR" sz="1600" b="0" dirty="0">
                          <a:effectLst/>
                        </a:rPr>
                        <a:t>Koruyucu Hizmetler</a:t>
                      </a:r>
                      <a:endParaRPr lang="tr-TR"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indent="0" algn="l">
                        <a:lnSpc>
                          <a:spcPct val="115000"/>
                        </a:lnSpc>
                        <a:spcAft>
                          <a:spcPts val="1000"/>
                        </a:spcAft>
                        <a:buFont typeface="Arial" panose="020B0604020202020204" pitchFamily="34" charset="0"/>
                        <a:buNone/>
                      </a:pPr>
                      <a:r>
                        <a:rPr lang="tr-TR" sz="1600" b="0">
                          <a:effectLst/>
                        </a:rPr>
                        <a:t>Tedavi Hizmetleri</a:t>
                      </a:r>
                      <a:endParaRPr lang="tr-TR"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indent="0" algn="l">
                        <a:lnSpc>
                          <a:spcPct val="115000"/>
                        </a:lnSpc>
                        <a:spcAft>
                          <a:spcPts val="1000"/>
                        </a:spcAft>
                        <a:buFont typeface="Arial" panose="020B0604020202020204" pitchFamily="34" charset="0"/>
                        <a:buNone/>
                      </a:pPr>
                      <a:r>
                        <a:rPr lang="tr-TR" sz="1600" b="0" dirty="0">
                          <a:effectLst/>
                        </a:rPr>
                        <a:t>İyileştirme Hizmetleri</a:t>
                      </a:r>
                      <a:endParaRPr lang="tr-TR"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78135397"/>
                  </a:ext>
                </a:extLst>
              </a:tr>
              <a:tr h="2530363">
                <a:tc>
                  <a:txBody>
                    <a:bodyPr/>
                    <a:lstStyle/>
                    <a:p>
                      <a:pPr marL="0" lvl="0" indent="0">
                        <a:lnSpc>
                          <a:spcPct val="115000"/>
                        </a:lnSpc>
                        <a:buFont typeface="Symbol" panose="05050102010706020507" pitchFamily="18" charset="2"/>
                        <a:buNone/>
                      </a:pPr>
                      <a:r>
                        <a:rPr lang="tr-TR" sz="1600" b="0" dirty="0">
                          <a:effectLst/>
                        </a:rPr>
                        <a:t>Sağlıklı Yaşam Merkezleri</a:t>
                      </a:r>
                      <a:endParaRPr lang="tr-TR" sz="2400" b="0" dirty="0">
                        <a:effectLst/>
                      </a:endParaRPr>
                    </a:p>
                    <a:p>
                      <a:pPr marL="0" lvl="0" indent="0">
                        <a:lnSpc>
                          <a:spcPct val="115000"/>
                        </a:lnSpc>
                        <a:buFont typeface="Symbol" panose="05050102010706020507" pitchFamily="18" charset="2"/>
                        <a:buNone/>
                      </a:pPr>
                      <a:r>
                        <a:rPr lang="tr-TR" sz="1600" b="0" dirty="0">
                          <a:effectLst/>
                        </a:rPr>
                        <a:t>Aile Sağlık Merkezleri</a:t>
                      </a:r>
                      <a:endParaRPr lang="tr-TR" sz="2400" b="0" dirty="0">
                        <a:effectLst/>
                      </a:endParaRPr>
                    </a:p>
                    <a:p>
                      <a:pPr marL="0" lvl="0" indent="0">
                        <a:lnSpc>
                          <a:spcPct val="115000"/>
                        </a:lnSpc>
                        <a:buFont typeface="Symbol" panose="05050102010706020507" pitchFamily="18" charset="2"/>
                        <a:buNone/>
                      </a:pPr>
                      <a:r>
                        <a:rPr lang="tr-TR" sz="1600" b="0" dirty="0">
                          <a:effectLst/>
                        </a:rPr>
                        <a:t>Yeşilay</a:t>
                      </a:r>
                      <a:endParaRPr lang="tr-TR" sz="2400" b="0" dirty="0">
                        <a:effectLst/>
                      </a:endParaRPr>
                    </a:p>
                    <a:p>
                      <a:pPr marL="0" lvl="0" indent="0">
                        <a:lnSpc>
                          <a:spcPct val="115000"/>
                        </a:lnSpc>
                        <a:buFont typeface="Symbol" panose="05050102010706020507" pitchFamily="18" charset="2"/>
                        <a:buNone/>
                      </a:pPr>
                      <a:r>
                        <a:rPr lang="tr-TR" sz="1600" b="0" dirty="0">
                          <a:effectLst/>
                        </a:rPr>
                        <a:t>Özel Muayenehane</a:t>
                      </a:r>
                      <a:endParaRPr lang="tr-TR" sz="2400" b="0" dirty="0">
                        <a:effectLst/>
                      </a:endParaRPr>
                    </a:p>
                    <a:p>
                      <a:pPr marL="0" lvl="0" indent="0">
                        <a:lnSpc>
                          <a:spcPct val="115000"/>
                        </a:lnSpc>
                        <a:buFont typeface="Symbol" panose="05050102010706020507" pitchFamily="18" charset="2"/>
                        <a:buNone/>
                      </a:pPr>
                      <a:r>
                        <a:rPr lang="tr-TR" sz="1600" b="0" dirty="0">
                          <a:effectLst/>
                        </a:rPr>
                        <a:t>Sağlık Danışmanları (Psikolog, Beslenme ve Diyetetik uzmanı)</a:t>
                      </a:r>
                      <a:endParaRPr lang="tr-TR" sz="2400" b="0" dirty="0">
                        <a:effectLst/>
                      </a:endParaRPr>
                    </a:p>
                    <a:p>
                      <a:pPr marL="0" lvl="0" indent="0">
                        <a:lnSpc>
                          <a:spcPct val="115000"/>
                        </a:lnSpc>
                        <a:buFont typeface="Symbol" panose="05050102010706020507" pitchFamily="18" charset="2"/>
                        <a:buNone/>
                      </a:pPr>
                      <a:r>
                        <a:rPr lang="tr-TR" sz="1600" b="0" dirty="0">
                          <a:effectLst/>
                        </a:rPr>
                        <a:t>Hastaneler</a:t>
                      </a:r>
                      <a:endParaRPr lang="tr-TR" sz="2400" b="0" dirty="0">
                        <a:effectLst/>
                      </a:endParaRPr>
                    </a:p>
                    <a:p>
                      <a:pPr marL="0" lvl="0" indent="0">
                        <a:lnSpc>
                          <a:spcPct val="115000"/>
                        </a:lnSpc>
                        <a:buFont typeface="Symbol" panose="05050102010706020507" pitchFamily="18" charset="2"/>
                        <a:buNone/>
                      </a:pPr>
                      <a:r>
                        <a:rPr lang="tr-TR" sz="1600" b="0" dirty="0">
                          <a:effectLst/>
                        </a:rPr>
                        <a:t>Spor ve Güzellik (</a:t>
                      </a:r>
                      <a:r>
                        <a:rPr lang="tr-TR" sz="1600" b="0" dirty="0" err="1">
                          <a:effectLst/>
                        </a:rPr>
                        <a:t>fitness</a:t>
                      </a:r>
                      <a:r>
                        <a:rPr lang="tr-TR" sz="1600" b="0" dirty="0">
                          <a:effectLst/>
                        </a:rPr>
                        <a:t>) Merkezleri</a:t>
                      </a:r>
                      <a:endParaRPr lang="tr-TR" sz="2400" b="0" dirty="0">
                        <a:effectLst/>
                      </a:endParaRPr>
                    </a:p>
                    <a:p>
                      <a:pPr marL="144145" indent="0">
                        <a:lnSpc>
                          <a:spcPct val="115000"/>
                        </a:lnSpc>
                        <a:buFont typeface="Arial" panose="020B0604020202020204" pitchFamily="34" charset="0"/>
                        <a:buNone/>
                      </a:pPr>
                      <a:r>
                        <a:rPr lang="tr-TR" sz="1600" b="0" dirty="0">
                          <a:effectLst/>
                        </a:rPr>
                        <a:t> </a:t>
                      </a:r>
                      <a:endParaRPr lang="tr-TR"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lnSpc>
                          <a:spcPct val="115000"/>
                        </a:lnSpc>
                        <a:buFont typeface="Symbol" panose="05050102010706020507" pitchFamily="18" charset="2"/>
                        <a:buNone/>
                      </a:pPr>
                      <a:r>
                        <a:rPr lang="tr-TR" sz="1600" b="0" dirty="0">
                          <a:effectLst/>
                        </a:rPr>
                        <a:t>Aile Sağlık (hekim)Merkezleri</a:t>
                      </a:r>
                      <a:endParaRPr lang="tr-TR" sz="2400" b="0" dirty="0">
                        <a:effectLst/>
                      </a:endParaRPr>
                    </a:p>
                    <a:p>
                      <a:pPr marL="0" lvl="0" indent="0">
                        <a:lnSpc>
                          <a:spcPct val="115000"/>
                        </a:lnSpc>
                        <a:buFont typeface="Symbol" panose="05050102010706020507" pitchFamily="18" charset="2"/>
                        <a:buNone/>
                      </a:pPr>
                      <a:r>
                        <a:rPr lang="tr-TR" sz="1600" b="0" dirty="0">
                          <a:effectLst/>
                        </a:rPr>
                        <a:t>Halk Sağlığı Laboratuvarları</a:t>
                      </a:r>
                      <a:endParaRPr lang="tr-TR" sz="2400" b="0" dirty="0">
                        <a:effectLst/>
                      </a:endParaRPr>
                    </a:p>
                    <a:p>
                      <a:pPr marL="0" lvl="0" indent="0">
                        <a:lnSpc>
                          <a:spcPct val="115000"/>
                        </a:lnSpc>
                        <a:buFont typeface="Symbol" panose="05050102010706020507" pitchFamily="18" charset="2"/>
                        <a:buNone/>
                      </a:pPr>
                      <a:r>
                        <a:rPr lang="tr-TR" sz="1600" b="0" dirty="0">
                          <a:effectLst/>
                        </a:rPr>
                        <a:t>Çevre Sağlığı Merkezleri</a:t>
                      </a:r>
                      <a:endParaRPr lang="tr-TR" sz="2400" b="0" dirty="0">
                        <a:effectLst/>
                      </a:endParaRPr>
                    </a:p>
                    <a:p>
                      <a:pPr marL="0" lvl="0" indent="0">
                        <a:lnSpc>
                          <a:spcPct val="115000"/>
                        </a:lnSpc>
                        <a:buFont typeface="Symbol" panose="05050102010706020507" pitchFamily="18" charset="2"/>
                        <a:buNone/>
                      </a:pPr>
                      <a:r>
                        <a:rPr lang="tr-TR" sz="1600" b="0" dirty="0">
                          <a:effectLst/>
                        </a:rPr>
                        <a:t>Gıda ve Kontrol Müdürlükleri</a:t>
                      </a:r>
                      <a:endParaRPr lang="tr-TR" sz="2400" b="0" dirty="0">
                        <a:effectLst/>
                      </a:endParaRPr>
                    </a:p>
                    <a:p>
                      <a:pPr marL="0" lvl="0" indent="0">
                        <a:lnSpc>
                          <a:spcPct val="115000"/>
                        </a:lnSpc>
                        <a:buFont typeface="Symbol" panose="05050102010706020507" pitchFamily="18" charset="2"/>
                        <a:buNone/>
                      </a:pPr>
                      <a:r>
                        <a:rPr lang="tr-TR" sz="1600" b="0" dirty="0">
                          <a:effectLst/>
                        </a:rPr>
                        <a:t>Okul Sağlığı Hizmetleri</a:t>
                      </a:r>
                      <a:endParaRPr lang="tr-TR" sz="2400" b="0" dirty="0">
                        <a:effectLst/>
                      </a:endParaRPr>
                    </a:p>
                    <a:p>
                      <a:pPr marL="0" lvl="0" indent="0">
                        <a:lnSpc>
                          <a:spcPct val="115000"/>
                        </a:lnSpc>
                        <a:buFont typeface="Symbol" panose="05050102010706020507" pitchFamily="18" charset="2"/>
                        <a:buNone/>
                      </a:pPr>
                      <a:r>
                        <a:rPr lang="tr-TR" sz="1600" b="0" dirty="0">
                          <a:effectLst/>
                        </a:rPr>
                        <a:t>İşyeri hekimliği</a:t>
                      </a:r>
                      <a:endParaRPr lang="tr-TR" sz="2400" b="0" dirty="0">
                        <a:effectLst/>
                      </a:endParaRPr>
                    </a:p>
                    <a:p>
                      <a:pPr marL="0" lvl="0" indent="0">
                        <a:lnSpc>
                          <a:spcPct val="115000"/>
                        </a:lnSpc>
                        <a:buFont typeface="Symbol" panose="05050102010706020507" pitchFamily="18" charset="2"/>
                        <a:buNone/>
                      </a:pPr>
                      <a:r>
                        <a:rPr lang="tr-TR" sz="1600" b="0" dirty="0">
                          <a:effectLst/>
                        </a:rPr>
                        <a:t>KETEM</a:t>
                      </a:r>
                      <a:endParaRPr lang="tr-TR" sz="2400" b="0" dirty="0">
                        <a:effectLst/>
                      </a:endParaRPr>
                    </a:p>
                    <a:p>
                      <a:pPr marL="0" lvl="0" indent="0">
                        <a:lnSpc>
                          <a:spcPct val="115000"/>
                        </a:lnSpc>
                        <a:buFont typeface="Symbol" panose="05050102010706020507" pitchFamily="18" charset="2"/>
                        <a:buNone/>
                      </a:pPr>
                      <a:r>
                        <a:rPr lang="tr-TR" sz="1600" b="0" dirty="0">
                          <a:effectLst/>
                        </a:rPr>
                        <a:t>Hastaneler</a:t>
                      </a:r>
                      <a:endParaRPr lang="tr-TR" sz="2400" b="0" dirty="0">
                        <a:effectLst/>
                      </a:endParaRPr>
                    </a:p>
                    <a:p>
                      <a:pPr marL="0" lvl="0" indent="0">
                        <a:lnSpc>
                          <a:spcPct val="115000"/>
                        </a:lnSpc>
                        <a:spcAft>
                          <a:spcPts val="1000"/>
                        </a:spcAft>
                        <a:buFont typeface="Symbol" panose="05050102010706020507" pitchFamily="18" charset="2"/>
                        <a:buNone/>
                      </a:pPr>
                      <a:r>
                        <a:rPr lang="tr-TR" sz="1600" b="0" dirty="0">
                          <a:effectLst/>
                        </a:rPr>
                        <a:t>Mobil klinikler</a:t>
                      </a:r>
                      <a:endParaRPr lang="tr-TR" sz="2400" b="0" dirty="0">
                        <a:effectLst/>
                      </a:endParaRPr>
                    </a:p>
                    <a:p>
                      <a:pPr marL="0" indent="0" algn="just">
                        <a:lnSpc>
                          <a:spcPct val="115000"/>
                        </a:lnSpc>
                        <a:spcAft>
                          <a:spcPts val="1000"/>
                        </a:spcAft>
                        <a:buFont typeface="Arial" panose="020B0604020202020204" pitchFamily="34" charset="0"/>
                        <a:buNone/>
                      </a:pPr>
                      <a:r>
                        <a:rPr lang="tr-TR" sz="1600" b="0" dirty="0">
                          <a:effectLst/>
                        </a:rPr>
                        <a:t> </a:t>
                      </a:r>
                      <a:endParaRPr lang="tr-TR"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lgn="just">
                        <a:lnSpc>
                          <a:spcPct val="115000"/>
                        </a:lnSpc>
                        <a:buFont typeface="Symbol" panose="05050102010706020507" pitchFamily="18" charset="2"/>
                        <a:buNone/>
                      </a:pPr>
                      <a:r>
                        <a:rPr lang="tr-TR" sz="1600" b="0" dirty="0">
                          <a:effectLst/>
                        </a:rPr>
                        <a:t>Hastaneler</a:t>
                      </a:r>
                      <a:endParaRPr lang="tr-TR" sz="2400" b="0" dirty="0">
                        <a:effectLst/>
                      </a:endParaRPr>
                    </a:p>
                    <a:p>
                      <a:pPr marL="0" lvl="0" indent="0" algn="just">
                        <a:lnSpc>
                          <a:spcPct val="115000"/>
                        </a:lnSpc>
                        <a:buFont typeface="Symbol" panose="05050102010706020507" pitchFamily="18" charset="2"/>
                        <a:buNone/>
                      </a:pPr>
                      <a:r>
                        <a:rPr lang="tr-TR" sz="1600" b="0" dirty="0">
                          <a:effectLst/>
                        </a:rPr>
                        <a:t>Tıp Merkezleri</a:t>
                      </a:r>
                      <a:endParaRPr lang="tr-TR" sz="2400" b="0" dirty="0">
                        <a:effectLst/>
                      </a:endParaRPr>
                    </a:p>
                    <a:p>
                      <a:pPr marL="0" lvl="0" indent="0" algn="just">
                        <a:lnSpc>
                          <a:spcPct val="115000"/>
                        </a:lnSpc>
                        <a:buFont typeface="Symbol" panose="05050102010706020507" pitchFamily="18" charset="2"/>
                        <a:buNone/>
                      </a:pPr>
                      <a:r>
                        <a:rPr lang="tr-TR" sz="1600" b="0" dirty="0">
                          <a:effectLst/>
                        </a:rPr>
                        <a:t>Günübirlik Bakım Merkezleri</a:t>
                      </a:r>
                      <a:endParaRPr lang="tr-TR" sz="2400" b="0" dirty="0">
                        <a:effectLst/>
                      </a:endParaRPr>
                    </a:p>
                    <a:p>
                      <a:pPr marL="0" lvl="0" indent="0" algn="just">
                        <a:lnSpc>
                          <a:spcPct val="115000"/>
                        </a:lnSpc>
                        <a:buFont typeface="Symbol" panose="05050102010706020507" pitchFamily="18" charset="2"/>
                        <a:buNone/>
                      </a:pPr>
                      <a:r>
                        <a:rPr lang="tr-TR" sz="1600" b="0" dirty="0">
                          <a:effectLst/>
                        </a:rPr>
                        <a:t>Günübirlik Cerrahi Merkezler</a:t>
                      </a:r>
                      <a:endParaRPr lang="tr-TR" sz="2400" b="0" dirty="0">
                        <a:effectLst/>
                      </a:endParaRPr>
                    </a:p>
                    <a:p>
                      <a:pPr marL="0" lvl="0" indent="0" algn="just">
                        <a:lnSpc>
                          <a:spcPct val="115000"/>
                        </a:lnSpc>
                        <a:buFont typeface="Symbol" panose="05050102010706020507" pitchFamily="18" charset="2"/>
                        <a:buNone/>
                      </a:pPr>
                      <a:r>
                        <a:rPr lang="tr-TR" sz="1600" b="0" dirty="0">
                          <a:effectLst/>
                        </a:rPr>
                        <a:t>Özel Muayenehane</a:t>
                      </a:r>
                      <a:endParaRPr lang="tr-TR" sz="2400" b="0" dirty="0">
                        <a:effectLst/>
                      </a:endParaRPr>
                    </a:p>
                    <a:p>
                      <a:pPr marL="0" lvl="0" indent="0" algn="just">
                        <a:lnSpc>
                          <a:spcPct val="115000"/>
                        </a:lnSpc>
                        <a:buFont typeface="Symbol" panose="05050102010706020507" pitchFamily="18" charset="2"/>
                        <a:buNone/>
                      </a:pPr>
                      <a:r>
                        <a:rPr lang="tr-TR" sz="1600" b="0" dirty="0">
                          <a:effectLst/>
                        </a:rPr>
                        <a:t>Evde Günübirlik Bakım</a:t>
                      </a:r>
                      <a:endParaRPr lang="tr-TR" sz="2400" b="0" dirty="0">
                        <a:effectLst/>
                      </a:endParaRPr>
                    </a:p>
                    <a:p>
                      <a:pPr marL="0" lvl="0" indent="0" algn="just">
                        <a:lnSpc>
                          <a:spcPct val="115000"/>
                        </a:lnSpc>
                        <a:buFont typeface="Symbol" panose="05050102010706020507" pitchFamily="18" charset="2"/>
                        <a:buNone/>
                      </a:pPr>
                      <a:r>
                        <a:rPr lang="tr-TR" sz="1600" b="0" dirty="0">
                          <a:effectLst/>
                        </a:rPr>
                        <a:t>Hemodiyaliz Merkezleri</a:t>
                      </a:r>
                      <a:endParaRPr lang="tr-TR" sz="2400" b="0" dirty="0">
                        <a:effectLst/>
                      </a:endParaRPr>
                    </a:p>
                    <a:p>
                      <a:pPr marL="0" lvl="0" indent="0" algn="just">
                        <a:lnSpc>
                          <a:spcPct val="115000"/>
                        </a:lnSpc>
                        <a:buFont typeface="Symbol" panose="05050102010706020507" pitchFamily="18" charset="2"/>
                        <a:buNone/>
                      </a:pPr>
                      <a:r>
                        <a:rPr lang="tr-TR" sz="1600" b="0" dirty="0">
                          <a:effectLst/>
                        </a:rPr>
                        <a:t>Özel görüntüleme merkezleri</a:t>
                      </a:r>
                      <a:endParaRPr lang="tr-TR" sz="2400" b="0" dirty="0">
                        <a:effectLst/>
                      </a:endParaRPr>
                    </a:p>
                    <a:p>
                      <a:pPr marL="0" lvl="0" indent="0" algn="just">
                        <a:lnSpc>
                          <a:spcPct val="115000"/>
                        </a:lnSpc>
                        <a:buFont typeface="Symbol" panose="05050102010706020507" pitchFamily="18" charset="2"/>
                        <a:buNone/>
                      </a:pPr>
                      <a:r>
                        <a:rPr lang="tr-TR" sz="1600" b="0" dirty="0">
                          <a:effectLst/>
                        </a:rPr>
                        <a:t>Ağız-Diş Sağlığı Merkezleri</a:t>
                      </a:r>
                      <a:endParaRPr lang="tr-TR" sz="2400" b="0" dirty="0">
                        <a:effectLst/>
                      </a:endParaRPr>
                    </a:p>
                    <a:p>
                      <a:pPr marL="0" lvl="0" indent="0" algn="just">
                        <a:lnSpc>
                          <a:spcPct val="115000"/>
                        </a:lnSpc>
                        <a:buFont typeface="Symbol" panose="05050102010706020507" pitchFamily="18" charset="2"/>
                        <a:buNone/>
                      </a:pPr>
                      <a:r>
                        <a:rPr lang="tr-TR" sz="1600" b="0" dirty="0">
                          <a:effectLst/>
                        </a:rPr>
                        <a:t>Sağlık Kabinleri</a:t>
                      </a:r>
                      <a:endParaRPr lang="tr-TR" sz="2400" b="0" dirty="0">
                        <a:effectLst/>
                      </a:endParaRPr>
                    </a:p>
                    <a:p>
                      <a:pPr marL="0" lvl="0" indent="0" algn="just">
                        <a:lnSpc>
                          <a:spcPct val="115000"/>
                        </a:lnSpc>
                        <a:buFont typeface="Symbol" panose="05050102010706020507" pitchFamily="18" charset="2"/>
                        <a:buNone/>
                      </a:pPr>
                      <a:r>
                        <a:rPr lang="tr-TR" sz="1600" b="0" dirty="0">
                          <a:effectLst/>
                        </a:rPr>
                        <a:t>AVM Klinikleri</a:t>
                      </a:r>
                      <a:endParaRPr lang="tr-TR"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lnSpc>
                          <a:spcPct val="115000"/>
                        </a:lnSpc>
                        <a:buFont typeface="Symbol" panose="05050102010706020507" pitchFamily="18" charset="2"/>
                        <a:buNone/>
                      </a:pPr>
                      <a:r>
                        <a:rPr lang="tr-TR" sz="1600" b="0" dirty="0">
                          <a:effectLst/>
                        </a:rPr>
                        <a:t>Fizik Tedavi ve Rehabilitasyon merkezleri</a:t>
                      </a:r>
                      <a:endParaRPr lang="tr-TR" sz="2400" b="0" dirty="0">
                        <a:effectLst/>
                      </a:endParaRPr>
                    </a:p>
                    <a:p>
                      <a:pPr marL="0" lvl="0" indent="0">
                        <a:lnSpc>
                          <a:spcPct val="115000"/>
                        </a:lnSpc>
                        <a:buFont typeface="Symbol" panose="05050102010706020507" pitchFamily="18" charset="2"/>
                        <a:buNone/>
                      </a:pPr>
                      <a:r>
                        <a:rPr lang="tr-TR" sz="1600" b="0" dirty="0">
                          <a:effectLst/>
                        </a:rPr>
                        <a:t>Akıl Ruh Sağlığı Hastaneleri</a:t>
                      </a:r>
                      <a:endParaRPr lang="tr-TR" sz="2400" b="0" dirty="0">
                        <a:effectLst/>
                      </a:endParaRPr>
                    </a:p>
                    <a:p>
                      <a:pPr marL="0" lvl="0" indent="0">
                        <a:lnSpc>
                          <a:spcPct val="115000"/>
                        </a:lnSpc>
                        <a:buFont typeface="Symbol" panose="05050102010706020507" pitchFamily="18" charset="2"/>
                        <a:buNone/>
                      </a:pPr>
                      <a:r>
                        <a:rPr lang="tr-TR" sz="1600" b="0" dirty="0">
                          <a:effectLst/>
                        </a:rPr>
                        <a:t>Sanatoryum</a:t>
                      </a:r>
                      <a:endParaRPr lang="tr-TR" sz="2400" b="0" dirty="0">
                        <a:effectLst/>
                      </a:endParaRPr>
                    </a:p>
                    <a:p>
                      <a:pPr marL="0" lvl="0" indent="0">
                        <a:lnSpc>
                          <a:spcPct val="115000"/>
                        </a:lnSpc>
                        <a:buFont typeface="Symbol" panose="05050102010706020507" pitchFamily="18" charset="2"/>
                        <a:buNone/>
                      </a:pPr>
                      <a:r>
                        <a:rPr lang="tr-TR" sz="1600" b="0" dirty="0">
                          <a:effectLst/>
                        </a:rPr>
                        <a:t>Madde Bağımlılığı Merkezleri Rehabilitasyon Merkezleri</a:t>
                      </a:r>
                      <a:endParaRPr lang="tr-TR" sz="2400" b="0" dirty="0">
                        <a:effectLst/>
                      </a:endParaRPr>
                    </a:p>
                    <a:p>
                      <a:pPr marL="0" lvl="0" indent="0">
                        <a:lnSpc>
                          <a:spcPct val="115000"/>
                        </a:lnSpc>
                        <a:buFont typeface="Symbol" panose="05050102010706020507" pitchFamily="18" charset="2"/>
                        <a:buNone/>
                      </a:pPr>
                      <a:r>
                        <a:rPr lang="tr-TR" sz="1600" b="0" dirty="0">
                          <a:effectLst/>
                        </a:rPr>
                        <a:t>Evde bakım kurumları</a:t>
                      </a:r>
                      <a:endParaRPr lang="tr-TR" sz="2400" b="0" dirty="0">
                        <a:effectLst/>
                      </a:endParaRPr>
                    </a:p>
                    <a:p>
                      <a:pPr marL="0" lvl="0" indent="0">
                        <a:lnSpc>
                          <a:spcPct val="115000"/>
                        </a:lnSpc>
                        <a:buFont typeface="Symbol" panose="05050102010706020507" pitchFamily="18" charset="2"/>
                        <a:buNone/>
                      </a:pPr>
                      <a:r>
                        <a:rPr lang="tr-TR" sz="1600" b="0" dirty="0">
                          <a:effectLst/>
                        </a:rPr>
                        <a:t>Hemşirelik Bakım Merkezleri</a:t>
                      </a:r>
                      <a:endParaRPr lang="tr-TR" sz="2400" b="0" dirty="0">
                        <a:effectLst/>
                      </a:endParaRPr>
                    </a:p>
                    <a:p>
                      <a:pPr marL="0" lvl="0" indent="0">
                        <a:lnSpc>
                          <a:spcPct val="115000"/>
                        </a:lnSpc>
                        <a:buFont typeface="Symbol" panose="05050102010706020507" pitchFamily="18" charset="2"/>
                        <a:buNone/>
                      </a:pPr>
                      <a:r>
                        <a:rPr lang="tr-TR" sz="1600" b="0" dirty="0">
                          <a:effectLst/>
                        </a:rPr>
                        <a:t>Yaşam Destek Birimleri</a:t>
                      </a:r>
                      <a:endParaRPr lang="tr-TR" sz="2400" b="0" dirty="0">
                        <a:effectLst/>
                      </a:endParaRPr>
                    </a:p>
                    <a:p>
                      <a:pPr marL="0" lvl="0" indent="0">
                        <a:lnSpc>
                          <a:spcPct val="115000"/>
                        </a:lnSpc>
                        <a:buFont typeface="Symbol" panose="05050102010706020507" pitchFamily="18" charset="2"/>
                        <a:buNone/>
                      </a:pPr>
                      <a:r>
                        <a:rPr lang="tr-TR" sz="1600" b="0" dirty="0">
                          <a:effectLst/>
                        </a:rPr>
                        <a:t>Huzurevleri</a:t>
                      </a:r>
                      <a:endParaRPr lang="tr-TR" sz="2400" b="0" dirty="0">
                        <a:effectLst/>
                      </a:endParaRPr>
                    </a:p>
                    <a:p>
                      <a:pPr marL="0" lvl="0" indent="0">
                        <a:lnSpc>
                          <a:spcPct val="115000"/>
                        </a:lnSpc>
                        <a:buFont typeface="Symbol" panose="05050102010706020507" pitchFamily="18" charset="2"/>
                        <a:buNone/>
                      </a:pPr>
                      <a:r>
                        <a:rPr lang="tr-TR" sz="1600" b="0" dirty="0">
                          <a:effectLst/>
                        </a:rPr>
                        <a:t>Terminal Dönem Bakım Merkezleri (</a:t>
                      </a:r>
                      <a:r>
                        <a:rPr lang="tr-TR" sz="1600" b="0" dirty="0" err="1">
                          <a:effectLst/>
                        </a:rPr>
                        <a:t>Hospice</a:t>
                      </a:r>
                      <a:r>
                        <a:rPr lang="tr-TR" sz="1600" b="0" dirty="0">
                          <a:effectLst/>
                        </a:rPr>
                        <a:t>)</a:t>
                      </a:r>
                      <a:endParaRPr lang="tr-TR" sz="2400" b="0" dirty="0">
                        <a:effectLst/>
                      </a:endParaRPr>
                    </a:p>
                    <a:p>
                      <a:pPr marL="0" lvl="0" indent="0">
                        <a:lnSpc>
                          <a:spcPct val="115000"/>
                        </a:lnSpc>
                        <a:spcAft>
                          <a:spcPts val="1000"/>
                        </a:spcAft>
                        <a:buFont typeface="Symbol" panose="05050102010706020507" pitchFamily="18" charset="2"/>
                        <a:buNone/>
                      </a:pPr>
                      <a:r>
                        <a:rPr lang="tr-TR" sz="1600" b="0" dirty="0" err="1">
                          <a:effectLst/>
                        </a:rPr>
                        <a:t>İnformal</a:t>
                      </a:r>
                      <a:r>
                        <a:rPr lang="tr-TR" sz="1600" b="0" dirty="0">
                          <a:effectLst/>
                        </a:rPr>
                        <a:t> bakım</a:t>
                      </a:r>
                      <a:endParaRPr lang="tr-TR" sz="2400" b="0" dirty="0">
                        <a:effectLst/>
                      </a:endParaRPr>
                    </a:p>
                  </a:txBody>
                  <a:tcPr marL="68580" marR="68580" marT="0" marB="0"/>
                </a:tc>
                <a:extLst>
                  <a:ext uri="{0D108BD9-81ED-4DB2-BD59-A6C34878D82A}">
                    <a16:rowId xmlns:a16="http://schemas.microsoft.com/office/drawing/2014/main" val="691803642"/>
                  </a:ext>
                </a:extLst>
              </a:tr>
            </a:tbl>
          </a:graphicData>
        </a:graphic>
      </p:graphicFrame>
    </p:spTree>
    <p:extLst>
      <p:ext uri="{BB962C8B-B14F-4D97-AF65-F5344CB8AC3E}">
        <p14:creationId xmlns:p14="http://schemas.microsoft.com/office/powerpoint/2010/main" val="40614180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623456" y="407192"/>
            <a:ext cx="5694254"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kaynak sağlama işlevi</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6317710" y="723901"/>
            <a:ext cx="587429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5570C600-3167-49D5-B953-3BFC16F3A3D1}" type="datetime1">
              <a:rPr lang="en-US" smtClean="0"/>
              <a:t>9/16/2022</a:t>
            </a:fld>
            <a:endParaRPr lang="en-US"/>
          </a:p>
        </p:txBody>
      </p:sp>
      <p:sp>
        <p:nvSpPr>
          <p:cNvPr id="7" name="Metin kutusu 6">
            <a:extLst>
              <a:ext uri="{FF2B5EF4-FFF2-40B4-BE49-F238E27FC236}">
                <a16:creationId xmlns:a16="http://schemas.microsoft.com/office/drawing/2014/main" id="{A1DAD31C-1E66-46D5-BF9E-2B98B477F20E}"/>
              </a:ext>
            </a:extLst>
          </p:cNvPr>
          <p:cNvSpPr txBox="1"/>
          <p:nvPr/>
        </p:nvSpPr>
        <p:spPr>
          <a:xfrm>
            <a:off x="4799135" y="3228865"/>
            <a:ext cx="6075219" cy="1754326"/>
          </a:xfrm>
          <a:prstGeom prst="rect">
            <a:avLst/>
          </a:prstGeom>
          <a:solidFill>
            <a:schemeClr val="bg1"/>
          </a:solidFill>
        </p:spPr>
        <p:txBody>
          <a:bodyPr wrap="square" rtlCol="0">
            <a:spAutoFit/>
          </a:bodyPr>
          <a:lstStyle/>
          <a:p>
            <a:r>
              <a:rPr lang="tr-TR" dirty="0"/>
              <a:t>Hizmet sunmak için kullanılan tüm girdilerin üreticilerden (üretim aşaması) nihai tüketici olan hastaya (kullanım aşaması) doğru akışını içermektedir.</a:t>
            </a:r>
          </a:p>
          <a:p>
            <a:endParaRPr lang="tr-TR" dirty="0"/>
          </a:p>
          <a:p>
            <a:r>
              <a:rPr lang="tr-TR" dirty="0"/>
              <a:t>Kaynak sağlama, sağlık sisteminde tedarik zincirinin oluşturulmasını içerir.</a:t>
            </a:r>
          </a:p>
        </p:txBody>
      </p:sp>
      <p:sp>
        <p:nvSpPr>
          <p:cNvPr id="9" name="Slayt Numarası Yer Tutucusu 8">
            <a:extLst>
              <a:ext uri="{FF2B5EF4-FFF2-40B4-BE49-F238E27FC236}">
                <a16:creationId xmlns:a16="http://schemas.microsoft.com/office/drawing/2014/main" id="{DB14458F-D51E-44C6-B45C-3F937FC7BFFA}"/>
              </a:ext>
            </a:extLst>
          </p:cNvPr>
          <p:cNvSpPr>
            <a:spLocks noGrp="1"/>
          </p:cNvSpPr>
          <p:nvPr>
            <p:ph type="sldNum" sz="quarter" idx="12"/>
          </p:nvPr>
        </p:nvSpPr>
        <p:spPr/>
        <p:txBody>
          <a:bodyPr/>
          <a:lstStyle/>
          <a:p>
            <a:fld id="{585A37CE-56CC-4263-A743-6EA01FAEC455}" type="slidenum">
              <a:rPr lang="en-US" smtClean="0"/>
              <a:t>14</a:t>
            </a:fld>
            <a:endParaRPr lang="en-US"/>
          </a:p>
        </p:txBody>
      </p:sp>
      <p:sp>
        <p:nvSpPr>
          <p:cNvPr id="18" name="Rectangle 39">
            <a:extLst>
              <a:ext uri="{FF2B5EF4-FFF2-40B4-BE49-F238E27FC236}">
                <a16:creationId xmlns:a16="http://schemas.microsoft.com/office/drawing/2014/main" id="{74ABD719-F946-44DB-A02C-C34EB3C5A260}"/>
              </a:ext>
            </a:extLst>
          </p:cNvPr>
          <p:cNvSpPr/>
          <p:nvPr/>
        </p:nvSpPr>
        <p:spPr>
          <a:xfrm flipH="1">
            <a:off x="4536527" y="3228865"/>
            <a:ext cx="45719" cy="161372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164007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Düz Bağlayıcı 54">
            <a:extLst>
              <a:ext uri="{FF2B5EF4-FFF2-40B4-BE49-F238E27FC236}">
                <a16:creationId xmlns:a16="http://schemas.microsoft.com/office/drawing/2014/main" id="{AB5254F3-87DA-4A9E-80A8-F322D07A8D81}"/>
              </a:ext>
            </a:extLst>
          </p:cNvPr>
          <p:cNvCxnSpPr>
            <a:cxnSpLocks/>
          </p:cNvCxnSpPr>
          <p:nvPr/>
        </p:nvCxnSpPr>
        <p:spPr>
          <a:xfrm flipV="1">
            <a:off x="4174435" y="2046689"/>
            <a:ext cx="7337899" cy="78472"/>
          </a:xfrm>
          <a:prstGeom prst="line">
            <a:avLst/>
          </a:prstGeom>
          <a:ln w="28575">
            <a:solidFill>
              <a:schemeClr val="accent3">
                <a:lumMod val="50000"/>
              </a:schemeClr>
            </a:solidFill>
            <a:prstDash val="lgDashDot"/>
          </a:ln>
        </p:spPr>
        <p:style>
          <a:lnRef idx="1">
            <a:schemeClr val="accent1"/>
          </a:lnRef>
          <a:fillRef idx="0">
            <a:schemeClr val="accent1"/>
          </a:fillRef>
          <a:effectRef idx="0">
            <a:schemeClr val="accent1"/>
          </a:effectRef>
          <a:fontRef idx="minor">
            <a:schemeClr val="tx1"/>
          </a:fontRef>
        </p:style>
      </p:cxnSp>
      <p:grpSp>
        <p:nvGrpSpPr>
          <p:cNvPr id="33" name="Grup 32">
            <a:extLst>
              <a:ext uri="{FF2B5EF4-FFF2-40B4-BE49-F238E27FC236}">
                <a16:creationId xmlns:a16="http://schemas.microsoft.com/office/drawing/2014/main" id="{7DC7CE24-BBAB-4BAB-9E4B-AE6A066C8641}"/>
              </a:ext>
            </a:extLst>
          </p:cNvPr>
          <p:cNvGrpSpPr/>
          <p:nvPr/>
        </p:nvGrpSpPr>
        <p:grpSpPr>
          <a:xfrm>
            <a:off x="5194646" y="190221"/>
            <a:ext cx="1315484" cy="1758662"/>
            <a:chOff x="2746305" y="50259"/>
            <a:chExt cx="1172553" cy="1687746"/>
          </a:xfrm>
        </p:grpSpPr>
        <p:sp>
          <p:nvSpPr>
            <p:cNvPr id="3" name="Serbest Form: Şekil 2">
              <a:extLst>
                <a:ext uri="{FF2B5EF4-FFF2-40B4-BE49-F238E27FC236}">
                  <a16:creationId xmlns:a16="http://schemas.microsoft.com/office/drawing/2014/main" id="{644160CD-64C6-4D3B-AEF3-A3E514D061F6}"/>
                </a:ext>
              </a:extLst>
            </p:cNvPr>
            <p:cNvSpPr/>
            <p:nvPr/>
          </p:nvSpPr>
          <p:spPr>
            <a:xfrm>
              <a:off x="2746305" y="50259"/>
              <a:ext cx="1172125" cy="460800"/>
            </a:xfrm>
            <a:custGeom>
              <a:avLst/>
              <a:gdLst>
                <a:gd name="connsiteX0" fmla="*/ 0 w 1311307"/>
                <a:gd name="connsiteY0" fmla="*/ 0 h 460800"/>
                <a:gd name="connsiteX1" fmla="*/ 1311307 w 1311307"/>
                <a:gd name="connsiteY1" fmla="*/ 0 h 460800"/>
                <a:gd name="connsiteX2" fmla="*/ 1311307 w 1311307"/>
                <a:gd name="connsiteY2" fmla="*/ 460800 h 460800"/>
                <a:gd name="connsiteX3" fmla="*/ 0 w 1311307"/>
                <a:gd name="connsiteY3" fmla="*/ 460800 h 460800"/>
                <a:gd name="connsiteX4" fmla="*/ 0 w 1311307"/>
                <a:gd name="connsiteY4" fmla="*/ 0 h 460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1307" h="460800">
                  <a:moveTo>
                    <a:pt x="0" y="0"/>
                  </a:moveTo>
                  <a:lnTo>
                    <a:pt x="1311307" y="0"/>
                  </a:lnTo>
                  <a:lnTo>
                    <a:pt x="1311307" y="460800"/>
                  </a:lnTo>
                  <a:lnTo>
                    <a:pt x="0" y="460800"/>
                  </a:lnTo>
                  <a:lnTo>
                    <a:pt x="0" y="0"/>
                  </a:lnTo>
                  <a:close/>
                </a:path>
              </a:pathLst>
            </a:custGeom>
            <a:solidFill>
              <a:schemeClr val="accent1">
                <a:lumMod val="40000"/>
                <a:lumOff val="60000"/>
              </a:schemeClr>
            </a:solidFill>
            <a:ln>
              <a:noFill/>
            </a:ln>
          </p:spPr>
          <p:style>
            <a:lnRef idx="2">
              <a:schemeClr val="accent3">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algn="ctr" defTabSz="533400">
                <a:lnSpc>
                  <a:spcPct val="90000"/>
                </a:lnSpc>
                <a:spcBef>
                  <a:spcPct val="0"/>
                </a:spcBef>
                <a:spcAft>
                  <a:spcPct val="35000"/>
                </a:spcAft>
              </a:pPr>
              <a:r>
                <a:rPr lang="tr-TR" sz="1200" dirty="0">
                  <a:solidFill>
                    <a:schemeClr val="tx1"/>
                  </a:solidFill>
                </a:rPr>
                <a:t>Eğitim Kurumları</a:t>
              </a:r>
            </a:p>
          </p:txBody>
        </p:sp>
        <p:sp>
          <p:nvSpPr>
            <p:cNvPr id="6" name="Serbest Form: Şekil 5">
              <a:extLst>
                <a:ext uri="{FF2B5EF4-FFF2-40B4-BE49-F238E27FC236}">
                  <a16:creationId xmlns:a16="http://schemas.microsoft.com/office/drawing/2014/main" id="{8D15BC2A-2736-4C5D-9F3D-324F3D908690}"/>
                </a:ext>
              </a:extLst>
            </p:cNvPr>
            <p:cNvSpPr/>
            <p:nvPr/>
          </p:nvSpPr>
          <p:spPr>
            <a:xfrm>
              <a:off x="2746734" y="486286"/>
              <a:ext cx="1172124" cy="1251719"/>
            </a:xfrm>
            <a:custGeom>
              <a:avLst/>
              <a:gdLst>
                <a:gd name="connsiteX0" fmla="*/ 0 w 1333665"/>
                <a:gd name="connsiteY0" fmla="*/ 0 h 1251720"/>
                <a:gd name="connsiteX1" fmla="*/ 1333665 w 1333665"/>
                <a:gd name="connsiteY1" fmla="*/ 0 h 1251720"/>
                <a:gd name="connsiteX2" fmla="*/ 1333665 w 1333665"/>
                <a:gd name="connsiteY2" fmla="*/ 1251720 h 1251720"/>
                <a:gd name="connsiteX3" fmla="*/ 0 w 1333665"/>
                <a:gd name="connsiteY3" fmla="*/ 1251720 h 1251720"/>
                <a:gd name="connsiteX4" fmla="*/ 0 w 1333665"/>
                <a:gd name="connsiteY4" fmla="*/ 0 h 1251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3665" h="1251720">
                  <a:moveTo>
                    <a:pt x="0" y="0"/>
                  </a:moveTo>
                  <a:lnTo>
                    <a:pt x="1333665" y="0"/>
                  </a:lnTo>
                  <a:lnTo>
                    <a:pt x="1333665" y="1251720"/>
                  </a:lnTo>
                  <a:lnTo>
                    <a:pt x="0" y="1251720"/>
                  </a:lnTo>
                  <a:lnTo>
                    <a:pt x="0" y="0"/>
                  </a:lnTo>
                  <a:close/>
                </a:path>
              </a:pathLst>
            </a:custGeom>
            <a:solidFill>
              <a:schemeClr val="accent1">
                <a:lumMod val="20000"/>
                <a:lumOff val="80000"/>
                <a:alpha val="90000"/>
              </a:schemeClr>
            </a:solidFill>
            <a:ln>
              <a:noFill/>
            </a:ln>
          </p:spPr>
          <p:style>
            <a:lnRef idx="2">
              <a:schemeClr val="accent3">
                <a:alpha val="90000"/>
                <a:tint val="40000"/>
                <a:hueOff val="0"/>
                <a:satOff val="0"/>
                <a:lumOff val="0"/>
                <a:alphaOff val="0"/>
              </a:schemeClr>
            </a:lnRef>
            <a:fillRef idx="1">
              <a:scrgbClr r="0" g="0" b="0"/>
            </a:fillRef>
            <a:effectRef idx="0">
              <a:schemeClr val="accent3">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64008" tIns="64008" rIns="85344" bIns="96012" numCol="1" spcCol="1270" anchor="t" anchorCtr="0">
              <a:noAutofit/>
            </a:bodyPr>
            <a:lstStyle/>
            <a:p>
              <a:pPr marL="114300" lvl="1" indent="-114300" defTabSz="533400">
                <a:lnSpc>
                  <a:spcPct val="90000"/>
                </a:lnSpc>
                <a:spcBef>
                  <a:spcPct val="0"/>
                </a:spcBef>
                <a:spcAft>
                  <a:spcPct val="15000"/>
                </a:spcAft>
                <a:buChar char="•"/>
              </a:pPr>
              <a:r>
                <a:rPr lang="tr-TR" sz="1200" dirty="0"/>
                <a:t>Tıp Fakülteleri</a:t>
              </a:r>
            </a:p>
            <a:p>
              <a:pPr marL="114300" lvl="1" indent="-114300" defTabSz="533400">
                <a:lnSpc>
                  <a:spcPct val="90000"/>
                </a:lnSpc>
                <a:spcBef>
                  <a:spcPct val="0"/>
                </a:spcBef>
                <a:spcAft>
                  <a:spcPct val="15000"/>
                </a:spcAft>
                <a:buChar char="•"/>
              </a:pPr>
              <a:r>
                <a:rPr lang="tr-TR" sz="1200" dirty="0"/>
                <a:t>Sağlık Bilimleri Fakülteleri</a:t>
              </a:r>
            </a:p>
            <a:p>
              <a:pPr marL="114300" lvl="1" indent="-114300" defTabSz="533400">
                <a:lnSpc>
                  <a:spcPct val="90000"/>
                </a:lnSpc>
                <a:spcBef>
                  <a:spcPct val="0"/>
                </a:spcBef>
                <a:spcAft>
                  <a:spcPct val="15000"/>
                </a:spcAft>
                <a:buChar char="•"/>
              </a:pPr>
              <a:r>
                <a:rPr lang="tr-TR" sz="1200" dirty="0"/>
                <a:t>Sağlık MYO</a:t>
              </a:r>
            </a:p>
            <a:p>
              <a:pPr marL="114300" lvl="1" indent="-114300" defTabSz="533400">
                <a:lnSpc>
                  <a:spcPct val="90000"/>
                </a:lnSpc>
                <a:spcBef>
                  <a:spcPct val="0"/>
                </a:spcBef>
                <a:spcAft>
                  <a:spcPct val="15000"/>
                </a:spcAft>
                <a:buChar char="•"/>
              </a:pPr>
              <a:r>
                <a:rPr lang="tr-TR" sz="1200" dirty="0"/>
                <a:t>Sağlık Meslek Liseleri</a:t>
              </a:r>
            </a:p>
          </p:txBody>
        </p:sp>
      </p:grpSp>
      <p:grpSp>
        <p:nvGrpSpPr>
          <p:cNvPr id="41" name="Grup 40">
            <a:extLst>
              <a:ext uri="{FF2B5EF4-FFF2-40B4-BE49-F238E27FC236}">
                <a16:creationId xmlns:a16="http://schemas.microsoft.com/office/drawing/2014/main" id="{94B4BE0D-EBCC-4E22-B29C-5E415A799229}"/>
              </a:ext>
            </a:extLst>
          </p:cNvPr>
          <p:cNvGrpSpPr/>
          <p:nvPr/>
        </p:nvGrpSpPr>
        <p:grpSpPr>
          <a:xfrm>
            <a:off x="9964984" y="198065"/>
            <a:ext cx="1293672" cy="1699793"/>
            <a:chOff x="6621837" y="62931"/>
            <a:chExt cx="1173387" cy="1699793"/>
          </a:xfrm>
        </p:grpSpPr>
        <p:sp>
          <p:nvSpPr>
            <p:cNvPr id="7" name="Serbest Form: Şekil 6">
              <a:extLst>
                <a:ext uri="{FF2B5EF4-FFF2-40B4-BE49-F238E27FC236}">
                  <a16:creationId xmlns:a16="http://schemas.microsoft.com/office/drawing/2014/main" id="{A737F773-E311-4C70-B67A-9C2878B4E563}"/>
                </a:ext>
              </a:extLst>
            </p:cNvPr>
            <p:cNvSpPr/>
            <p:nvPr/>
          </p:nvSpPr>
          <p:spPr>
            <a:xfrm>
              <a:off x="6621837" y="62931"/>
              <a:ext cx="1172124" cy="460800"/>
            </a:xfrm>
            <a:custGeom>
              <a:avLst/>
              <a:gdLst>
                <a:gd name="connsiteX0" fmla="*/ 0 w 1311307"/>
                <a:gd name="connsiteY0" fmla="*/ 0 h 460800"/>
                <a:gd name="connsiteX1" fmla="*/ 1311307 w 1311307"/>
                <a:gd name="connsiteY1" fmla="*/ 0 h 460800"/>
                <a:gd name="connsiteX2" fmla="*/ 1311307 w 1311307"/>
                <a:gd name="connsiteY2" fmla="*/ 460800 h 460800"/>
                <a:gd name="connsiteX3" fmla="*/ 0 w 1311307"/>
                <a:gd name="connsiteY3" fmla="*/ 460800 h 460800"/>
                <a:gd name="connsiteX4" fmla="*/ 0 w 1311307"/>
                <a:gd name="connsiteY4" fmla="*/ 0 h 460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1307" h="460800">
                  <a:moveTo>
                    <a:pt x="0" y="0"/>
                  </a:moveTo>
                  <a:lnTo>
                    <a:pt x="1311307" y="0"/>
                  </a:lnTo>
                  <a:lnTo>
                    <a:pt x="1311307" y="460800"/>
                  </a:lnTo>
                  <a:lnTo>
                    <a:pt x="0" y="460800"/>
                  </a:lnTo>
                  <a:lnTo>
                    <a:pt x="0" y="0"/>
                  </a:lnTo>
                  <a:close/>
                </a:path>
              </a:pathLst>
            </a:custGeom>
            <a:solidFill>
              <a:schemeClr val="bg2">
                <a:lumMod val="90000"/>
              </a:schemeClr>
            </a:solidFill>
            <a:ln>
              <a:noFill/>
            </a:ln>
          </p:spPr>
          <p:style>
            <a:lnRef idx="2">
              <a:schemeClr val="accent3">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algn="ctr" defTabSz="533400">
                <a:lnSpc>
                  <a:spcPct val="90000"/>
                </a:lnSpc>
                <a:spcBef>
                  <a:spcPct val="0"/>
                </a:spcBef>
                <a:spcAft>
                  <a:spcPct val="35000"/>
                </a:spcAft>
              </a:pPr>
              <a:r>
                <a:rPr lang="tr-TR" sz="1200" dirty="0">
                  <a:solidFill>
                    <a:schemeClr val="tx1"/>
                  </a:solidFill>
                </a:rPr>
                <a:t>Alt Yapı ve Diğer Kaynaklar</a:t>
              </a:r>
            </a:p>
          </p:txBody>
        </p:sp>
        <p:sp>
          <p:nvSpPr>
            <p:cNvPr id="13" name="Serbest Form: Şekil 12">
              <a:extLst>
                <a:ext uri="{FF2B5EF4-FFF2-40B4-BE49-F238E27FC236}">
                  <a16:creationId xmlns:a16="http://schemas.microsoft.com/office/drawing/2014/main" id="{0D2211A2-273E-419F-A354-C686472DB897}"/>
                </a:ext>
              </a:extLst>
            </p:cNvPr>
            <p:cNvSpPr/>
            <p:nvPr/>
          </p:nvSpPr>
          <p:spPr>
            <a:xfrm>
              <a:off x="6623100" y="511004"/>
              <a:ext cx="1172124" cy="1251720"/>
            </a:xfrm>
            <a:custGeom>
              <a:avLst/>
              <a:gdLst>
                <a:gd name="connsiteX0" fmla="*/ 0 w 1311307"/>
                <a:gd name="connsiteY0" fmla="*/ 0 h 1251720"/>
                <a:gd name="connsiteX1" fmla="*/ 1311307 w 1311307"/>
                <a:gd name="connsiteY1" fmla="*/ 0 h 1251720"/>
                <a:gd name="connsiteX2" fmla="*/ 1311307 w 1311307"/>
                <a:gd name="connsiteY2" fmla="*/ 1251720 h 1251720"/>
                <a:gd name="connsiteX3" fmla="*/ 0 w 1311307"/>
                <a:gd name="connsiteY3" fmla="*/ 1251720 h 1251720"/>
                <a:gd name="connsiteX4" fmla="*/ 0 w 1311307"/>
                <a:gd name="connsiteY4" fmla="*/ 0 h 1251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1307" h="1251720">
                  <a:moveTo>
                    <a:pt x="0" y="0"/>
                  </a:moveTo>
                  <a:lnTo>
                    <a:pt x="1311307" y="0"/>
                  </a:lnTo>
                  <a:lnTo>
                    <a:pt x="1311307" y="1251720"/>
                  </a:lnTo>
                  <a:lnTo>
                    <a:pt x="0" y="1251720"/>
                  </a:lnTo>
                  <a:lnTo>
                    <a:pt x="0" y="0"/>
                  </a:lnTo>
                  <a:close/>
                </a:path>
              </a:pathLst>
            </a:custGeom>
            <a:solidFill>
              <a:schemeClr val="bg1">
                <a:lumMod val="85000"/>
                <a:alpha val="90000"/>
              </a:schemeClr>
            </a:solidFill>
          </p:spPr>
          <p:style>
            <a:lnRef idx="2">
              <a:schemeClr val="accent3">
                <a:alpha val="90000"/>
                <a:tint val="40000"/>
                <a:hueOff val="0"/>
                <a:satOff val="0"/>
                <a:lumOff val="0"/>
                <a:alphaOff val="0"/>
              </a:schemeClr>
            </a:lnRef>
            <a:fillRef idx="1">
              <a:schemeClr val="accent3">
                <a:alpha val="90000"/>
                <a:tint val="40000"/>
                <a:hueOff val="0"/>
                <a:satOff val="0"/>
                <a:lumOff val="0"/>
                <a:alphaOff val="0"/>
              </a:schemeClr>
            </a:fillRef>
            <a:effectRef idx="0">
              <a:schemeClr val="accent3">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64008" tIns="64008" rIns="85344" bIns="96012" numCol="1" spcCol="1270" anchor="t" anchorCtr="0">
              <a:noAutofit/>
            </a:bodyPr>
            <a:lstStyle/>
            <a:p>
              <a:pPr marL="114300" lvl="1" indent="-114300" defTabSz="533400">
                <a:lnSpc>
                  <a:spcPct val="90000"/>
                </a:lnSpc>
                <a:spcBef>
                  <a:spcPct val="0"/>
                </a:spcBef>
                <a:spcAft>
                  <a:spcPct val="15000"/>
                </a:spcAft>
                <a:buChar char="•"/>
              </a:pPr>
              <a:r>
                <a:rPr lang="tr-TR" sz="1200" dirty="0"/>
                <a:t>İnşaat şirketleri</a:t>
              </a:r>
            </a:p>
            <a:p>
              <a:pPr marL="114300" lvl="1" indent="-114300" defTabSz="533400">
                <a:lnSpc>
                  <a:spcPct val="90000"/>
                </a:lnSpc>
                <a:spcBef>
                  <a:spcPct val="0"/>
                </a:spcBef>
                <a:spcAft>
                  <a:spcPct val="15000"/>
                </a:spcAft>
                <a:buChar char="•"/>
              </a:pPr>
              <a:r>
                <a:rPr lang="tr-TR" sz="1200" dirty="0"/>
                <a:t>Teknik servis ağları</a:t>
              </a:r>
            </a:p>
            <a:p>
              <a:pPr marL="114300" lvl="1" indent="-114300" defTabSz="533400">
                <a:lnSpc>
                  <a:spcPct val="90000"/>
                </a:lnSpc>
                <a:spcBef>
                  <a:spcPct val="0"/>
                </a:spcBef>
                <a:spcAft>
                  <a:spcPct val="15000"/>
                </a:spcAft>
                <a:buChar char="•"/>
              </a:pPr>
              <a:r>
                <a:rPr lang="tr-TR" sz="1200" dirty="0"/>
                <a:t>Teknik destek</a:t>
              </a:r>
            </a:p>
            <a:p>
              <a:pPr marL="114300" lvl="1" indent="-114300" defTabSz="533400">
                <a:lnSpc>
                  <a:spcPct val="90000"/>
                </a:lnSpc>
                <a:spcBef>
                  <a:spcPct val="0"/>
                </a:spcBef>
                <a:spcAft>
                  <a:spcPct val="15000"/>
                </a:spcAft>
                <a:buChar char="•"/>
              </a:pPr>
              <a:endParaRPr lang="tr-TR" sz="1200" dirty="0"/>
            </a:p>
            <a:p>
              <a:pPr marL="114300" lvl="1" indent="-114300" defTabSz="533400">
                <a:lnSpc>
                  <a:spcPct val="90000"/>
                </a:lnSpc>
                <a:spcBef>
                  <a:spcPct val="0"/>
                </a:spcBef>
                <a:spcAft>
                  <a:spcPct val="15000"/>
                </a:spcAft>
                <a:buChar char="•"/>
              </a:pPr>
              <a:endParaRPr lang="tr-TR" sz="1200" dirty="0"/>
            </a:p>
          </p:txBody>
        </p:sp>
      </p:grpSp>
      <p:grpSp>
        <p:nvGrpSpPr>
          <p:cNvPr id="39" name="Grup 38">
            <a:extLst>
              <a:ext uri="{FF2B5EF4-FFF2-40B4-BE49-F238E27FC236}">
                <a16:creationId xmlns:a16="http://schemas.microsoft.com/office/drawing/2014/main" id="{24FE619F-521B-423D-811C-D731ABAC08C3}"/>
              </a:ext>
            </a:extLst>
          </p:cNvPr>
          <p:cNvGrpSpPr/>
          <p:nvPr/>
        </p:nvGrpSpPr>
        <p:grpSpPr>
          <a:xfrm>
            <a:off x="6633767" y="174829"/>
            <a:ext cx="1327476" cy="1813809"/>
            <a:chOff x="4135731" y="14992"/>
            <a:chExt cx="1307232" cy="1730542"/>
          </a:xfrm>
        </p:grpSpPr>
        <p:sp>
          <p:nvSpPr>
            <p:cNvPr id="16" name="Serbest Form: Şekil 15">
              <a:extLst>
                <a:ext uri="{FF2B5EF4-FFF2-40B4-BE49-F238E27FC236}">
                  <a16:creationId xmlns:a16="http://schemas.microsoft.com/office/drawing/2014/main" id="{AACDA4BA-BE2C-4C95-A514-03D455DA4048}"/>
                </a:ext>
              </a:extLst>
            </p:cNvPr>
            <p:cNvSpPr/>
            <p:nvPr/>
          </p:nvSpPr>
          <p:spPr>
            <a:xfrm>
              <a:off x="4149291" y="14992"/>
              <a:ext cx="1293672" cy="460800"/>
            </a:xfrm>
            <a:custGeom>
              <a:avLst/>
              <a:gdLst>
                <a:gd name="connsiteX0" fmla="*/ 0 w 1311307"/>
                <a:gd name="connsiteY0" fmla="*/ 0 h 460800"/>
                <a:gd name="connsiteX1" fmla="*/ 1311307 w 1311307"/>
                <a:gd name="connsiteY1" fmla="*/ 0 h 460800"/>
                <a:gd name="connsiteX2" fmla="*/ 1311307 w 1311307"/>
                <a:gd name="connsiteY2" fmla="*/ 460800 h 460800"/>
                <a:gd name="connsiteX3" fmla="*/ 0 w 1311307"/>
                <a:gd name="connsiteY3" fmla="*/ 460800 h 460800"/>
                <a:gd name="connsiteX4" fmla="*/ 0 w 1311307"/>
                <a:gd name="connsiteY4" fmla="*/ 0 h 460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1307" h="460800">
                  <a:moveTo>
                    <a:pt x="0" y="0"/>
                  </a:moveTo>
                  <a:lnTo>
                    <a:pt x="1311307" y="0"/>
                  </a:lnTo>
                  <a:lnTo>
                    <a:pt x="1311307" y="460800"/>
                  </a:lnTo>
                  <a:lnTo>
                    <a:pt x="0" y="460800"/>
                  </a:lnTo>
                  <a:lnTo>
                    <a:pt x="0" y="0"/>
                  </a:lnTo>
                  <a:close/>
                </a:path>
              </a:pathLst>
            </a:custGeom>
            <a:solidFill>
              <a:schemeClr val="accent6">
                <a:lumMod val="60000"/>
                <a:lumOff val="40000"/>
              </a:schemeClr>
            </a:solidFill>
            <a:ln>
              <a:noFill/>
            </a:ln>
          </p:spPr>
          <p:style>
            <a:lnRef idx="2">
              <a:schemeClr val="accent3">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algn="ctr" defTabSz="533400">
                <a:lnSpc>
                  <a:spcPct val="90000"/>
                </a:lnSpc>
                <a:spcBef>
                  <a:spcPct val="0"/>
                </a:spcBef>
                <a:spcAft>
                  <a:spcPct val="35000"/>
                </a:spcAft>
              </a:pPr>
              <a:r>
                <a:rPr lang="tr-TR" sz="1200" dirty="0">
                  <a:solidFill>
                    <a:schemeClr val="tx1"/>
                  </a:solidFill>
                </a:rPr>
                <a:t>İlaç, Malzeme, Teknoloji Üreticileri</a:t>
              </a:r>
            </a:p>
          </p:txBody>
        </p:sp>
        <p:sp>
          <p:nvSpPr>
            <p:cNvPr id="18" name="Serbest Form: Şekil 17">
              <a:extLst>
                <a:ext uri="{FF2B5EF4-FFF2-40B4-BE49-F238E27FC236}">
                  <a16:creationId xmlns:a16="http://schemas.microsoft.com/office/drawing/2014/main" id="{0FB20EAA-8ECE-436E-A4E9-659A2852784A}"/>
                </a:ext>
              </a:extLst>
            </p:cNvPr>
            <p:cNvSpPr/>
            <p:nvPr/>
          </p:nvSpPr>
          <p:spPr>
            <a:xfrm>
              <a:off x="4135731" y="493814"/>
              <a:ext cx="1297293" cy="1251720"/>
            </a:xfrm>
            <a:custGeom>
              <a:avLst/>
              <a:gdLst>
                <a:gd name="connsiteX0" fmla="*/ 0 w 1311307"/>
                <a:gd name="connsiteY0" fmla="*/ 0 h 1251720"/>
                <a:gd name="connsiteX1" fmla="*/ 1311307 w 1311307"/>
                <a:gd name="connsiteY1" fmla="*/ 0 h 1251720"/>
                <a:gd name="connsiteX2" fmla="*/ 1311307 w 1311307"/>
                <a:gd name="connsiteY2" fmla="*/ 1251720 h 1251720"/>
                <a:gd name="connsiteX3" fmla="*/ 0 w 1311307"/>
                <a:gd name="connsiteY3" fmla="*/ 1251720 h 1251720"/>
                <a:gd name="connsiteX4" fmla="*/ 0 w 1311307"/>
                <a:gd name="connsiteY4" fmla="*/ 0 h 1251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1307" h="1251720">
                  <a:moveTo>
                    <a:pt x="0" y="0"/>
                  </a:moveTo>
                  <a:lnTo>
                    <a:pt x="1311307" y="0"/>
                  </a:lnTo>
                  <a:lnTo>
                    <a:pt x="1311307" y="1251720"/>
                  </a:lnTo>
                  <a:lnTo>
                    <a:pt x="0" y="1251720"/>
                  </a:lnTo>
                  <a:lnTo>
                    <a:pt x="0" y="0"/>
                  </a:lnTo>
                  <a:close/>
                </a:path>
              </a:pathLst>
            </a:custGeom>
            <a:solidFill>
              <a:schemeClr val="accent6">
                <a:lumMod val="20000"/>
                <a:lumOff val="80000"/>
                <a:alpha val="90000"/>
              </a:schemeClr>
            </a:solidFill>
          </p:spPr>
          <p:style>
            <a:lnRef idx="2">
              <a:schemeClr val="accent3">
                <a:alpha val="90000"/>
                <a:tint val="40000"/>
                <a:hueOff val="0"/>
                <a:satOff val="0"/>
                <a:lumOff val="0"/>
                <a:alphaOff val="0"/>
              </a:schemeClr>
            </a:lnRef>
            <a:fillRef idx="1">
              <a:schemeClr val="accent3">
                <a:alpha val="90000"/>
                <a:tint val="40000"/>
                <a:hueOff val="0"/>
                <a:satOff val="0"/>
                <a:lumOff val="0"/>
                <a:alphaOff val="0"/>
              </a:schemeClr>
            </a:fillRef>
            <a:effectRef idx="0">
              <a:schemeClr val="accent3">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64008" tIns="64008" rIns="85344" bIns="96012" numCol="1" spcCol="1270" anchor="t" anchorCtr="0">
              <a:noAutofit/>
            </a:bodyPr>
            <a:lstStyle/>
            <a:p>
              <a:pPr marL="114300" lvl="1" indent="-114300" defTabSz="533400">
                <a:lnSpc>
                  <a:spcPct val="90000"/>
                </a:lnSpc>
                <a:spcBef>
                  <a:spcPct val="0"/>
                </a:spcBef>
                <a:spcAft>
                  <a:spcPct val="15000"/>
                </a:spcAft>
                <a:buChar char="•"/>
              </a:pPr>
              <a:r>
                <a:rPr lang="tr-TR" sz="1200" dirty="0"/>
                <a:t>İlaç üreticileri</a:t>
              </a:r>
            </a:p>
            <a:p>
              <a:pPr marL="114300" lvl="1" indent="-114300" defTabSz="533400">
                <a:lnSpc>
                  <a:spcPct val="90000"/>
                </a:lnSpc>
                <a:spcBef>
                  <a:spcPct val="0"/>
                </a:spcBef>
                <a:spcAft>
                  <a:spcPct val="15000"/>
                </a:spcAft>
                <a:buChar char="•"/>
              </a:pPr>
              <a:r>
                <a:rPr lang="tr-TR" sz="1200" dirty="0"/>
                <a:t>Tıbbi Malzeme Üreticileri</a:t>
              </a:r>
            </a:p>
            <a:p>
              <a:pPr marL="114300" lvl="1" indent="-114300" defTabSz="533400">
                <a:lnSpc>
                  <a:spcPct val="90000"/>
                </a:lnSpc>
                <a:spcBef>
                  <a:spcPct val="0"/>
                </a:spcBef>
                <a:spcAft>
                  <a:spcPct val="15000"/>
                </a:spcAft>
                <a:buChar char="•"/>
              </a:pPr>
              <a:r>
                <a:rPr lang="tr-TR" sz="1200" dirty="0"/>
                <a:t>Tıbbi Teknoloji Şirketleri</a:t>
              </a:r>
            </a:p>
            <a:p>
              <a:pPr marL="114300" lvl="1" indent="-114300" defTabSz="533400">
                <a:lnSpc>
                  <a:spcPct val="90000"/>
                </a:lnSpc>
                <a:spcBef>
                  <a:spcPct val="0"/>
                </a:spcBef>
                <a:spcAft>
                  <a:spcPct val="15000"/>
                </a:spcAft>
                <a:buChar char="•"/>
              </a:pPr>
              <a:r>
                <a:rPr lang="tr-TR" sz="1200" dirty="0"/>
                <a:t>Medikal Şirketler</a:t>
              </a:r>
            </a:p>
          </p:txBody>
        </p:sp>
      </p:grpSp>
      <p:grpSp>
        <p:nvGrpSpPr>
          <p:cNvPr id="40" name="Grup 39">
            <a:extLst>
              <a:ext uri="{FF2B5EF4-FFF2-40B4-BE49-F238E27FC236}">
                <a16:creationId xmlns:a16="http://schemas.microsoft.com/office/drawing/2014/main" id="{8B223298-3BDD-4FC0-99C2-481FBAD222D4}"/>
              </a:ext>
            </a:extLst>
          </p:cNvPr>
          <p:cNvGrpSpPr/>
          <p:nvPr/>
        </p:nvGrpSpPr>
        <p:grpSpPr>
          <a:xfrm>
            <a:off x="8057674" y="175235"/>
            <a:ext cx="1364621" cy="1793525"/>
            <a:chOff x="5441127" y="34460"/>
            <a:chExt cx="1104299" cy="1712520"/>
          </a:xfrm>
        </p:grpSpPr>
        <p:sp>
          <p:nvSpPr>
            <p:cNvPr id="19" name="Serbest Form: Şekil 18">
              <a:extLst>
                <a:ext uri="{FF2B5EF4-FFF2-40B4-BE49-F238E27FC236}">
                  <a16:creationId xmlns:a16="http://schemas.microsoft.com/office/drawing/2014/main" id="{CD6AEBF8-36DC-4632-B8D1-C430AC46314A}"/>
                </a:ext>
              </a:extLst>
            </p:cNvPr>
            <p:cNvSpPr/>
            <p:nvPr/>
          </p:nvSpPr>
          <p:spPr>
            <a:xfrm>
              <a:off x="5441127" y="34460"/>
              <a:ext cx="1104299" cy="460800"/>
            </a:xfrm>
            <a:custGeom>
              <a:avLst/>
              <a:gdLst>
                <a:gd name="connsiteX0" fmla="*/ 0 w 1311307"/>
                <a:gd name="connsiteY0" fmla="*/ 0 h 460800"/>
                <a:gd name="connsiteX1" fmla="*/ 1311307 w 1311307"/>
                <a:gd name="connsiteY1" fmla="*/ 0 h 460800"/>
                <a:gd name="connsiteX2" fmla="*/ 1311307 w 1311307"/>
                <a:gd name="connsiteY2" fmla="*/ 460800 h 460800"/>
                <a:gd name="connsiteX3" fmla="*/ 0 w 1311307"/>
                <a:gd name="connsiteY3" fmla="*/ 460800 h 460800"/>
                <a:gd name="connsiteX4" fmla="*/ 0 w 1311307"/>
                <a:gd name="connsiteY4" fmla="*/ 0 h 460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1307" h="460800">
                  <a:moveTo>
                    <a:pt x="0" y="0"/>
                  </a:moveTo>
                  <a:lnTo>
                    <a:pt x="1311307" y="0"/>
                  </a:lnTo>
                  <a:lnTo>
                    <a:pt x="1311307" y="460800"/>
                  </a:lnTo>
                  <a:lnTo>
                    <a:pt x="0" y="460800"/>
                  </a:lnTo>
                  <a:lnTo>
                    <a:pt x="0" y="0"/>
                  </a:lnTo>
                  <a:close/>
                </a:path>
              </a:pathLst>
            </a:custGeom>
            <a:solidFill>
              <a:srgbClr val="FFC1C2"/>
            </a:solidFill>
            <a:ln>
              <a:noFill/>
            </a:ln>
          </p:spPr>
          <p:style>
            <a:lnRef idx="2">
              <a:schemeClr val="accent3">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algn="ctr" defTabSz="533400">
                <a:lnSpc>
                  <a:spcPct val="90000"/>
                </a:lnSpc>
                <a:spcBef>
                  <a:spcPct val="0"/>
                </a:spcBef>
                <a:spcAft>
                  <a:spcPct val="35000"/>
                </a:spcAft>
              </a:pPr>
              <a:r>
                <a:rPr lang="tr-TR" sz="1200" dirty="0">
                  <a:solidFill>
                    <a:schemeClr val="tx1"/>
                  </a:solidFill>
                </a:rPr>
                <a:t>Araştırma Kurumları</a:t>
              </a:r>
            </a:p>
          </p:txBody>
        </p:sp>
        <p:sp>
          <p:nvSpPr>
            <p:cNvPr id="21" name="Serbest Form: Şekil 20">
              <a:extLst>
                <a:ext uri="{FF2B5EF4-FFF2-40B4-BE49-F238E27FC236}">
                  <a16:creationId xmlns:a16="http://schemas.microsoft.com/office/drawing/2014/main" id="{F4DA89DF-504B-4979-B27E-C4C755DB2012}"/>
                </a:ext>
              </a:extLst>
            </p:cNvPr>
            <p:cNvSpPr/>
            <p:nvPr/>
          </p:nvSpPr>
          <p:spPr>
            <a:xfrm>
              <a:off x="5441127" y="495260"/>
              <a:ext cx="1104299" cy="1251720"/>
            </a:xfrm>
            <a:custGeom>
              <a:avLst/>
              <a:gdLst>
                <a:gd name="connsiteX0" fmla="*/ 0 w 1311307"/>
                <a:gd name="connsiteY0" fmla="*/ 0 h 1251720"/>
                <a:gd name="connsiteX1" fmla="*/ 1311307 w 1311307"/>
                <a:gd name="connsiteY1" fmla="*/ 0 h 1251720"/>
                <a:gd name="connsiteX2" fmla="*/ 1311307 w 1311307"/>
                <a:gd name="connsiteY2" fmla="*/ 1251720 h 1251720"/>
                <a:gd name="connsiteX3" fmla="*/ 0 w 1311307"/>
                <a:gd name="connsiteY3" fmla="*/ 1251720 h 1251720"/>
                <a:gd name="connsiteX4" fmla="*/ 0 w 1311307"/>
                <a:gd name="connsiteY4" fmla="*/ 0 h 1251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1307" h="1251720">
                  <a:moveTo>
                    <a:pt x="0" y="0"/>
                  </a:moveTo>
                  <a:lnTo>
                    <a:pt x="1311307" y="0"/>
                  </a:lnTo>
                  <a:lnTo>
                    <a:pt x="1311307" y="1251720"/>
                  </a:lnTo>
                  <a:lnTo>
                    <a:pt x="0" y="1251720"/>
                  </a:lnTo>
                  <a:lnTo>
                    <a:pt x="0" y="0"/>
                  </a:lnTo>
                  <a:close/>
                </a:path>
              </a:pathLst>
            </a:custGeom>
            <a:solidFill>
              <a:srgbClr val="DCCCDB">
                <a:alpha val="90000"/>
              </a:srgbClr>
            </a:solidFill>
          </p:spPr>
          <p:style>
            <a:lnRef idx="2">
              <a:schemeClr val="accent3">
                <a:alpha val="90000"/>
                <a:tint val="40000"/>
                <a:hueOff val="0"/>
                <a:satOff val="0"/>
                <a:lumOff val="0"/>
                <a:alphaOff val="0"/>
              </a:schemeClr>
            </a:lnRef>
            <a:fillRef idx="1">
              <a:schemeClr val="accent3">
                <a:alpha val="90000"/>
                <a:tint val="40000"/>
                <a:hueOff val="0"/>
                <a:satOff val="0"/>
                <a:lumOff val="0"/>
                <a:alphaOff val="0"/>
              </a:schemeClr>
            </a:fillRef>
            <a:effectRef idx="0">
              <a:schemeClr val="accent3">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64008" tIns="64008" rIns="85344" bIns="96012" numCol="1" spcCol="1270" anchor="t" anchorCtr="0">
              <a:noAutofit/>
            </a:bodyPr>
            <a:lstStyle/>
            <a:p>
              <a:pPr marL="114300" lvl="1" indent="-114300" defTabSz="533400">
                <a:lnSpc>
                  <a:spcPct val="90000"/>
                </a:lnSpc>
                <a:spcBef>
                  <a:spcPct val="0"/>
                </a:spcBef>
                <a:spcAft>
                  <a:spcPct val="15000"/>
                </a:spcAft>
                <a:buChar char="•"/>
              </a:pPr>
              <a:r>
                <a:rPr lang="tr-TR" sz="1200" dirty="0"/>
                <a:t>Araştırma merkezleri</a:t>
              </a:r>
            </a:p>
            <a:p>
              <a:pPr marL="114300" lvl="1" indent="-114300" defTabSz="533400">
                <a:lnSpc>
                  <a:spcPct val="90000"/>
                </a:lnSpc>
                <a:spcBef>
                  <a:spcPct val="0"/>
                </a:spcBef>
                <a:spcAft>
                  <a:spcPct val="15000"/>
                </a:spcAft>
                <a:buChar char="•"/>
              </a:pPr>
              <a:r>
                <a:rPr lang="tr-TR" sz="1200" dirty="0"/>
                <a:t>Enstitüler</a:t>
              </a:r>
            </a:p>
            <a:p>
              <a:pPr marL="114300" lvl="1" indent="-114300" defTabSz="533400">
                <a:lnSpc>
                  <a:spcPct val="90000"/>
                </a:lnSpc>
                <a:spcBef>
                  <a:spcPct val="0"/>
                </a:spcBef>
                <a:spcAft>
                  <a:spcPct val="15000"/>
                </a:spcAft>
                <a:buChar char="•"/>
              </a:pPr>
              <a:r>
                <a:rPr lang="tr-TR" sz="1200" dirty="0"/>
                <a:t>Danışmanlık</a:t>
              </a:r>
            </a:p>
          </p:txBody>
        </p:sp>
      </p:grpSp>
      <p:grpSp>
        <p:nvGrpSpPr>
          <p:cNvPr id="38" name="Grup 37">
            <a:extLst>
              <a:ext uri="{FF2B5EF4-FFF2-40B4-BE49-F238E27FC236}">
                <a16:creationId xmlns:a16="http://schemas.microsoft.com/office/drawing/2014/main" id="{CC67F1DC-9D18-4C50-9628-BA43CD937BFC}"/>
              </a:ext>
            </a:extLst>
          </p:cNvPr>
          <p:cNvGrpSpPr/>
          <p:nvPr/>
        </p:nvGrpSpPr>
        <p:grpSpPr>
          <a:xfrm>
            <a:off x="5196381" y="2316314"/>
            <a:ext cx="1318117" cy="1376320"/>
            <a:chOff x="2748042" y="2176353"/>
            <a:chExt cx="1060574" cy="1646876"/>
          </a:xfrm>
        </p:grpSpPr>
        <p:sp>
          <p:nvSpPr>
            <p:cNvPr id="23" name="Serbest Form: Şekil 22">
              <a:extLst>
                <a:ext uri="{FF2B5EF4-FFF2-40B4-BE49-F238E27FC236}">
                  <a16:creationId xmlns:a16="http://schemas.microsoft.com/office/drawing/2014/main" id="{99A77CCD-C2C9-4E81-9490-09F327C855F7}"/>
                </a:ext>
              </a:extLst>
            </p:cNvPr>
            <p:cNvSpPr/>
            <p:nvPr/>
          </p:nvSpPr>
          <p:spPr>
            <a:xfrm>
              <a:off x="2756931" y="2176353"/>
              <a:ext cx="1042794" cy="417117"/>
            </a:xfrm>
            <a:custGeom>
              <a:avLst/>
              <a:gdLst>
                <a:gd name="connsiteX0" fmla="*/ 0 w 1042794"/>
                <a:gd name="connsiteY0" fmla="*/ 0 h 417117"/>
                <a:gd name="connsiteX1" fmla="*/ 1042794 w 1042794"/>
                <a:gd name="connsiteY1" fmla="*/ 0 h 417117"/>
                <a:gd name="connsiteX2" fmla="*/ 1042794 w 1042794"/>
                <a:gd name="connsiteY2" fmla="*/ 417117 h 417117"/>
                <a:gd name="connsiteX3" fmla="*/ 0 w 1042794"/>
                <a:gd name="connsiteY3" fmla="*/ 417117 h 417117"/>
                <a:gd name="connsiteX4" fmla="*/ 0 w 1042794"/>
                <a:gd name="connsiteY4" fmla="*/ 0 h 4171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794" h="417117">
                  <a:moveTo>
                    <a:pt x="0" y="0"/>
                  </a:moveTo>
                  <a:lnTo>
                    <a:pt x="1042794" y="0"/>
                  </a:lnTo>
                  <a:lnTo>
                    <a:pt x="1042794" y="417117"/>
                  </a:lnTo>
                  <a:lnTo>
                    <a:pt x="0" y="417117"/>
                  </a:lnTo>
                  <a:lnTo>
                    <a:pt x="0" y="0"/>
                  </a:lnTo>
                  <a:close/>
                </a:path>
              </a:pathLst>
            </a:custGeom>
            <a:solidFill>
              <a:schemeClr val="accent1">
                <a:lumMod val="60000"/>
                <a:lumOff val="40000"/>
              </a:schemeClr>
            </a:solidFill>
            <a:ln>
              <a:noFill/>
            </a:ln>
          </p:spPr>
          <p:style>
            <a:lnRef idx="2">
              <a:schemeClr val="accent3">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algn="ctr" defTabSz="533400">
                <a:lnSpc>
                  <a:spcPct val="90000"/>
                </a:lnSpc>
                <a:spcBef>
                  <a:spcPct val="0"/>
                </a:spcBef>
                <a:spcAft>
                  <a:spcPct val="35000"/>
                </a:spcAft>
              </a:pPr>
              <a:r>
                <a:rPr lang="tr-TR" sz="1200" dirty="0">
                  <a:solidFill>
                    <a:schemeClr val="tx1"/>
                  </a:solidFill>
                </a:rPr>
                <a:t>İnsan Kaynakları</a:t>
              </a:r>
            </a:p>
          </p:txBody>
        </p:sp>
        <p:sp>
          <p:nvSpPr>
            <p:cNvPr id="24" name="Serbest Form: Şekil 23">
              <a:extLst>
                <a:ext uri="{FF2B5EF4-FFF2-40B4-BE49-F238E27FC236}">
                  <a16:creationId xmlns:a16="http://schemas.microsoft.com/office/drawing/2014/main" id="{3E9C2EA0-6B82-4FA1-A505-EAD1BAD6B958}"/>
                </a:ext>
              </a:extLst>
            </p:cNvPr>
            <p:cNvSpPr/>
            <p:nvPr/>
          </p:nvSpPr>
          <p:spPr>
            <a:xfrm>
              <a:off x="2748042" y="2593470"/>
              <a:ext cx="1060574" cy="1229759"/>
            </a:xfrm>
            <a:custGeom>
              <a:avLst/>
              <a:gdLst>
                <a:gd name="connsiteX0" fmla="*/ 0 w 1060574"/>
                <a:gd name="connsiteY0" fmla="*/ 0 h 1229759"/>
                <a:gd name="connsiteX1" fmla="*/ 1060574 w 1060574"/>
                <a:gd name="connsiteY1" fmla="*/ 0 h 1229759"/>
                <a:gd name="connsiteX2" fmla="*/ 1060574 w 1060574"/>
                <a:gd name="connsiteY2" fmla="*/ 1229759 h 1229759"/>
                <a:gd name="connsiteX3" fmla="*/ 0 w 1060574"/>
                <a:gd name="connsiteY3" fmla="*/ 1229759 h 1229759"/>
                <a:gd name="connsiteX4" fmla="*/ 0 w 1060574"/>
                <a:gd name="connsiteY4" fmla="*/ 0 h 1229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60574" h="1229759">
                  <a:moveTo>
                    <a:pt x="0" y="0"/>
                  </a:moveTo>
                  <a:lnTo>
                    <a:pt x="1060574" y="0"/>
                  </a:lnTo>
                  <a:lnTo>
                    <a:pt x="1060574" y="1229759"/>
                  </a:lnTo>
                  <a:lnTo>
                    <a:pt x="0" y="1229759"/>
                  </a:lnTo>
                  <a:lnTo>
                    <a:pt x="0" y="0"/>
                  </a:lnTo>
                  <a:close/>
                </a:path>
              </a:pathLst>
            </a:custGeom>
            <a:solidFill>
              <a:schemeClr val="accent1">
                <a:lumMod val="20000"/>
                <a:lumOff val="80000"/>
                <a:alpha val="90000"/>
              </a:schemeClr>
            </a:solidFill>
          </p:spPr>
          <p:style>
            <a:lnRef idx="2">
              <a:schemeClr val="accent3">
                <a:alpha val="90000"/>
                <a:tint val="40000"/>
                <a:hueOff val="0"/>
                <a:satOff val="0"/>
                <a:lumOff val="0"/>
                <a:alphaOff val="0"/>
              </a:schemeClr>
            </a:lnRef>
            <a:fillRef idx="1">
              <a:schemeClr val="accent3">
                <a:alpha val="90000"/>
                <a:tint val="40000"/>
                <a:hueOff val="0"/>
                <a:satOff val="0"/>
                <a:lumOff val="0"/>
                <a:alphaOff val="0"/>
              </a:schemeClr>
            </a:fillRef>
            <a:effectRef idx="0">
              <a:schemeClr val="accent3">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64008" tIns="64008" rIns="85344" bIns="96012" numCol="1" spcCol="1270" anchor="t" anchorCtr="0">
              <a:noAutofit/>
            </a:bodyPr>
            <a:lstStyle/>
            <a:p>
              <a:pPr marL="114300" lvl="1" indent="-114300" defTabSz="533400">
                <a:lnSpc>
                  <a:spcPct val="90000"/>
                </a:lnSpc>
                <a:spcBef>
                  <a:spcPct val="0"/>
                </a:spcBef>
                <a:spcAft>
                  <a:spcPct val="15000"/>
                </a:spcAft>
                <a:buChar char="•"/>
              </a:pPr>
              <a:r>
                <a:rPr lang="tr-TR" sz="1200" dirty="0"/>
                <a:t>Hekim</a:t>
              </a:r>
            </a:p>
            <a:p>
              <a:pPr marL="114300" lvl="1" indent="-114300" defTabSz="533400">
                <a:lnSpc>
                  <a:spcPct val="90000"/>
                </a:lnSpc>
                <a:spcBef>
                  <a:spcPct val="0"/>
                </a:spcBef>
                <a:spcAft>
                  <a:spcPct val="15000"/>
                </a:spcAft>
                <a:buChar char="•"/>
              </a:pPr>
              <a:r>
                <a:rPr lang="tr-TR" sz="1200" dirty="0"/>
                <a:t>Diş hekimi</a:t>
              </a:r>
            </a:p>
            <a:p>
              <a:pPr marL="114300" lvl="1" indent="-114300" defTabSz="533400">
                <a:lnSpc>
                  <a:spcPct val="90000"/>
                </a:lnSpc>
                <a:spcBef>
                  <a:spcPct val="0"/>
                </a:spcBef>
                <a:spcAft>
                  <a:spcPct val="15000"/>
                </a:spcAft>
                <a:buChar char="•"/>
              </a:pPr>
              <a:r>
                <a:rPr lang="tr-TR" sz="1200" dirty="0"/>
                <a:t>Hemşire</a:t>
              </a:r>
            </a:p>
            <a:p>
              <a:pPr marL="114300" lvl="1" indent="-114300" defTabSz="533400">
                <a:lnSpc>
                  <a:spcPct val="90000"/>
                </a:lnSpc>
                <a:spcBef>
                  <a:spcPct val="0"/>
                </a:spcBef>
                <a:spcAft>
                  <a:spcPct val="15000"/>
                </a:spcAft>
                <a:buChar char="•"/>
              </a:pPr>
              <a:r>
                <a:rPr lang="tr-TR" sz="1200" dirty="0"/>
                <a:t>Sağlık Yöneticisi</a:t>
              </a:r>
            </a:p>
          </p:txBody>
        </p:sp>
      </p:grpSp>
      <p:grpSp>
        <p:nvGrpSpPr>
          <p:cNvPr id="37" name="Grup 36">
            <a:extLst>
              <a:ext uri="{FF2B5EF4-FFF2-40B4-BE49-F238E27FC236}">
                <a16:creationId xmlns:a16="http://schemas.microsoft.com/office/drawing/2014/main" id="{564A74DB-CD19-403D-ACCA-CAFCD71CE568}"/>
              </a:ext>
            </a:extLst>
          </p:cNvPr>
          <p:cNvGrpSpPr/>
          <p:nvPr/>
        </p:nvGrpSpPr>
        <p:grpSpPr>
          <a:xfrm>
            <a:off x="8084502" y="2334683"/>
            <a:ext cx="1293672" cy="1357951"/>
            <a:chOff x="3954607" y="2176353"/>
            <a:chExt cx="1042794" cy="1639258"/>
          </a:xfrm>
        </p:grpSpPr>
        <p:sp>
          <p:nvSpPr>
            <p:cNvPr id="25" name="Serbest Form: Şekil 24">
              <a:extLst>
                <a:ext uri="{FF2B5EF4-FFF2-40B4-BE49-F238E27FC236}">
                  <a16:creationId xmlns:a16="http://schemas.microsoft.com/office/drawing/2014/main" id="{4A43F710-3349-4C9A-8EA3-C4D3C4CFC479}"/>
                </a:ext>
              </a:extLst>
            </p:cNvPr>
            <p:cNvSpPr/>
            <p:nvPr/>
          </p:nvSpPr>
          <p:spPr>
            <a:xfrm>
              <a:off x="3954607" y="2176353"/>
              <a:ext cx="1042794" cy="417117"/>
            </a:xfrm>
            <a:custGeom>
              <a:avLst/>
              <a:gdLst>
                <a:gd name="connsiteX0" fmla="*/ 0 w 1042794"/>
                <a:gd name="connsiteY0" fmla="*/ 0 h 417117"/>
                <a:gd name="connsiteX1" fmla="*/ 1042794 w 1042794"/>
                <a:gd name="connsiteY1" fmla="*/ 0 h 417117"/>
                <a:gd name="connsiteX2" fmla="*/ 1042794 w 1042794"/>
                <a:gd name="connsiteY2" fmla="*/ 417117 h 417117"/>
                <a:gd name="connsiteX3" fmla="*/ 0 w 1042794"/>
                <a:gd name="connsiteY3" fmla="*/ 417117 h 417117"/>
                <a:gd name="connsiteX4" fmla="*/ 0 w 1042794"/>
                <a:gd name="connsiteY4" fmla="*/ 0 h 4171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794" h="417117">
                  <a:moveTo>
                    <a:pt x="0" y="0"/>
                  </a:moveTo>
                  <a:lnTo>
                    <a:pt x="1042794" y="0"/>
                  </a:lnTo>
                  <a:lnTo>
                    <a:pt x="1042794" y="417117"/>
                  </a:lnTo>
                  <a:lnTo>
                    <a:pt x="0" y="417117"/>
                  </a:lnTo>
                  <a:lnTo>
                    <a:pt x="0" y="0"/>
                  </a:lnTo>
                  <a:close/>
                </a:path>
              </a:pathLst>
            </a:custGeom>
            <a:solidFill>
              <a:srgbClr val="FFC1C2"/>
            </a:solidFill>
            <a:ln>
              <a:noFill/>
            </a:ln>
          </p:spPr>
          <p:style>
            <a:lnRef idx="2">
              <a:schemeClr val="accent3">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algn="ctr" defTabSz="533400">
                <a:lnSpc>
                  <a:spcPct val="90000"/>
                </a:lnSpc>
                <a:spcBef>
                  <a:spcPct val="0"/>
                </a:spcBef>
                <a:spcAft>
                  <a:spcPct val="35000"/>
                </a:spcAft>
              </a:pPr>
              <a:r>
                <a:rPr lang="tr-TR" sz="1200" dirty="0">
                  <a:solidFill>
                    <a:schemeClr val="tx1"/>
                  </a:solidFill>
                </a:rPr>
                <a:t>Bilimsel Bilgi</a:t>
              </a:r>
            </a:p>
          </p:txBody>
        </p:sp>
        <p:sp>
          <p:nvSpPr>
            <p:cNvPr id="26" name="Serbest Form: Şekil 25">
              <a:extLst>
                <a:ext uri="{FF2B5EF4-FFF2-40B4-BE49-F238E27FC236}">
                  <a16:creationId xmlns:a16="http://schemas.microsoft.com/office/drawing/2014/main" id="{4D9B2689-7230-437F-80DF-4958A48327F0}"/>
                </a:ext>
              </a:extLst>
            </p:cNvPr>
            <p:cNvSpPr/>
            <p:nvPr/>
          </p:nvSpPr>
          <p:spPr>
            <a:xfrm>
              <a:off x="3954607" y="2585852"/>
              <a:ext cx="1042794" cy="1229759"/>
            </a:xfrm>
            <a:custGeom>
              <a:avLst/>
              <a:gdLst>
                <a:gd name="connsiteX0" fmla="*/ 0 w 1042794"/>
                <a:gd name="connsiteY0" fmla="*/ 0 h 1229759"/>
                <a:gd name="connsiteX1" fmla="*/ 1042794 w 1042794"/>
                <a:gd name="connsiteY1" fmla="*/ 0 h 1229759"/>
                <a:gd name="connsiteX2" fmla="*/ 1042794 w 1042794"/>
                <a:gd name="connsiteY2" fmla="*/ 1229759 h 1229759"/>
                <a:gd name="connsiteX3" fmla="*/ 0 w 1042794"/>
                <a:gd name="connsiteY3" fmla="*/ 1229759 h 1229759"/>
                <a:gd name="connsiteX4" fmla="*/ 0 w 1042794"/>
                <a:gd name="connsiteY4" fmla="*/ 0 h 1229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794" h="1229759">
                  <a:moveTo>
                    <a:pt x="0" y="0"/>
                  </a:moveTo>
                  <a:lnTo>
                    <a:pt x="1042794" y="0"/>
                  </a:lnTo>
                  <a:lnTo>
                    <a:pt x="1042794" y="1229759"/>
                  </a:lnTo>
                  <a:lnTo>
                    <a:pt x="0" y="1229759"/>
                  </a:lnTo>
                  <a:lnTo>
                    <a:pt x="0" y="0"/>
                  </a:lnTo>
                  <a:close/>
                </a:path>
              </a:pathLst>
            </a:custGeom>
            <a:solidFill>
              <a:srgbClr val="DCCCDB">
                <a:alpha val="90000"/>
              </a:srgbClr>
            </a:solidFill>
          </p:spPr>
          <p:style>
            <a:lnRef idx="2">
              <a:schemeClr val="accent3">
                <a:alpha val="90000"/>
                <a:tint val="40000"/>
                <a:hueOff val="0"/>
                <a:satOff val="0"/>
                <a:lumOff val="0"/>
                <a:alphaOff val="0"/>
              </a:schemeClr>
            </a:lnRef>
            <a:fillRef idx="1">
              <a:schemeClr val="accent3">
                <a:alpha val="90000"/>
                <a:tint val="40000"/>
                <a:hueOff val="0"/>
                <a:satOff val="0"/>
                <a:lumOff val="0"/>
                <a:alphaOff val="0"/>
              </a:schemeClr>
            </a:fillRef>
            <a:effectRef idx="0">
              <a:schemeClr val="accent3">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64008" tIns="64008" rIns="85344" bIns="96012" numCol="1" spcCol="1270" anchor="t" anchorCtr="0">
              <a:noAutofit/>
            </a:bodyPr>
            <a:lstStyle/>
            <a:p>
              <a:pPr marL="114300" lvl="1" indent="-114300" defTabSz="533400">
                <a:lnSpc>
                  <a:spcPct val="90000"/>
                </a:lnSpc>
                <a:spcBef>
                  <a:spcPct val="0"/>
                </a:spcBef>
                <a:spcAft>
                  <a:spcPct val="15000"/>
                </a:spcAft>
                <a:buChar char="•"/>
              </a:pPr>
              <a:r>
                <a:rPr lang="tr-TR" sz="1200" dirty="0"/>
                <a:t>Tanı Yöntemleri</a:t>
              </a:r>
            </a:p>
            <a:p>
              <a:pPr marL="114300" lvl="1" indent="-114300" defTabSz="533400">
                <a:lnSpc>
                  <a:spcPct val="90000"/>
                </a:lnSpc>
                <a:spcBef>
                  <a:spcPct val="0"/>
                </a:spcBef>
                <a:spcAft>
                  <a:spcPct val="15000"/>
                </a:spcAft>
                <a:buChar char="•"/>
              </a:pPr>
              <a:r>
                <a:rPr lang="tr-TR" sz="1200" dirty="0"/>
                <a:t>Tedavi Yöntemleri</a:t>
              </a:r>
            </a:p>
          </p:txBody>
        </p:sp>
      </p:grpSp>
      <p:grpSp>
        <p:nvGrpSpPr>
          <p:cNvPr id="34" name="Grup 33">
            <a:extLst>
              <a:ext uri="{FF2B5EF4-FFF2-40B4-BE49-F238E27FC236}">
                <a16:creationId xmlns:a16="http://schemas.microsoft.com/office/drawing/2014/main" id="{5DA78808-7252-4DFC-A1E8-A3577E1083C1}"/>
              </a:ext>
            </a:extLst>
          </p:cNvPr>
          <p:cNvGrpSpPr/>
          <p:nvPr/>
        </p:nvGrpSpPr>
        <p:grpSpPr>
          <a:xfrm>
            <a:off x="6562961" y="2318472"/>
            <a:ext cx="1376409" cy="1347944"/>
            <a:chOff x="5143393" y="2176353"/>
            <a:chExt cx="1042794" cy="1646876"/>
          </a:xfrm>
        </p:grpSpPr>
        <p:sp>
          <p:nvSpPr>
            <p:cNvPr id="27" name="Serbest Form: Şekil 26">
              <a:extLst>
                <a:ext uri="{FF2B5EF4-FFF2-40B4-BE49-F238E27FC236}">
                  <a16:creationId xmlns:a16="http://schemas.microsoft.com/office/drawing/2014/main" id="{D260028D-1FAD-43AE-9AED-7704D8ABBC58}"/>
                </a:ext>
              </a:extLst>
            </p:cNvPr>
            <p:cNvSpPr/>
            <p:nvPr/>
          </p:nvSpPr>
          <p:spPr>
            <a:xfrm>
              <a:off x="5143393" y="2176353"/>
              <a:ext cx="1042794" cy="417117"/>
            </a:xfrm>
            <a:custGeom>
              <a:avLst/>
              <a:gdLst>
                <a:gd name="connsiteX0" fmla="*/ 0 w 1042794"/>
                <a:gd name="connsiteY0" fmla="*/ 0 h 417117"/>
                <a:gd name="connsiteX1" fmla="*/ 1042794 w 1042794"/>
                <a:gd name="connsiteY1" fmla="*/ 0 h 417117"/>
                <a:gd name="connsiteX2" fmla="*/ 1042794 w 1042794"/>
                <a:gd name="connsiteY2" fmla="*/ 417117 h 417117"/>
                <a:gd name="connsiteX3" fmla="*/ 0 w 1042794"/>
                <a:gd name="connsiteY3" fmla="*/ 417117 h 417117"/>
                <a:gd name="connsiteX4" fmla="*/ 0 w 1042794"/>
                <a:gd name="connsiteY4" fmla="*/ 0 h 4171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794" h="417117">
                  <a:moveTo>
                    <a:pt x="0" y="0"/>
                  </a:moveTo>
                  <a:lnTo>
                    <a:pt x="1042794" y="0"/>
                  </a:lnTo>
                  <a:lnTo>
                    <a:pt x="1042794" y="417117"/>
                  </a:lnTo>
                  <a:lnTo>
                    <a:pt x="0" y="417117"/>
                  </a:lnTo>
                  <a:lnTo>
                    <a:pt x="0" y="0"/>
                  </a:lnTo>
                  <a:close/>
                </a:path>
              </a:pathLst>
            </a:custGeom>
            <a:solidFill>
              <a:schemeClr val="accent6">
                <a:lumMod val="40000"/>
                <a:lumOff val="60000"/>
              </a:schemeClr>
            </a:solidFill>
            <a:ln>
              <a:noFill/>
            </a:ln>
          </p:spPr>
          <p:style>
            <a:lnRef idx="2">
              <a:schemeClr val="accent3">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algn="ctr" defTabSz="533400">
                <a:lnSpc>
                  <a:spcPct val="90000"/>
                </a:lnSpc>
                <a:spcBef>
                  <a:spcPct val="0"/>
                </a:spcBef>
                <a:spcAft>
                  <a:spcPct val="35000"/>
                </a:spcAft>
              </a:pPr>
              <a:r>
                <a:rPr lang="tr-TR" sz="1200" dirty="0">
                  <a:solidFill>
                    <a:schemeClr val="tx1"/>
                  </a:solidFill>
                </a:rPr>
                <a:t>Tıbbi Cihaz ve Ürünler</a:t>
              </a:r>
            </a:p>
          </p:txBody>
        </p:sp>
        <p:sp>
          <p:nvSpPr>
            <p:cNvPr id="28" name="Serbest Form: Şekil 27">
              <a:extLst>
                <a:ext uri="{FF2B5EF4-FFF2-40B4-BE49-F238E27FC236}">
                  <a16:creationId xmlns:a16="http://schemas.microsoft.com/office/drawing/2014/main" id="{9E8BB3EC-51D4-427B-BB00-9D4C8FC61725}"/>
                </a:ext>
              </a:extLst>
            </p:cNvPr>
            <p:cNvSpPr/>
            <p:nvPr/>
          </p:nvSpPr>
          <p:spPr>
            <a:xfrm>
              <a:off x="5143393" y="2593470"/>
              <a:ext cx="1042794" cy="1229759"/>
            </a:xfrm>
            <a:custGeom>
              <a:avLst/>
              <a:gdLst>
                <a:gd name="connsiteX0" fmla="*/ 0 w 1042794"/>
                <a:gd name="connsiteY0" fmla="*/ 0 h 1229759"/>
                <a:gd name="connsiteX1" fmla="*/ 1042794 w 1042794"/>
                <a:gd name="connsiteY1" fmla="*/ 0 h 1229759"/>
                <a:gd name="connsiteX2" fmla="*/ 1042794 w 1042794"/>
                <a:gd name="connsiteY2" fmla="*/ 1229759 h 1229759"/>
                <a:gd name="connsiteX3" fmla="*/ 0 w 1042794"/>
                <a:gd name="connsiteY3" fmla="*/ 1229759 h 1229759"/>
                <a:gd name="connsiteX4" fmla="*/ 0 w 1042794"/>
                <a:gd name="connsiteY4" fmla="*/ 0 h 1229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794" h="1229759">
                  <a:moveTo>
                    <a:pt x="0" y="0"/>
                  </a:moveTo>
                  <a:lnTo>
                    <a:pt x="1042794" y="0"/>
                  </a:lnTo>
                  <a:lnTo>
                    <a:pt x="1042794" y="1229759"/>
                  </a:lnTo>
                  <a:lnTo>
                    <a:pt x="0" y="1229759"/>
                  </a:lnTo>
                  <a:lnTo>
                    <a:pt x="0" y="0"/>
                  </a:lnTo>
                  <a:close/>
                </a:path>
              </a:pathLst>
            </a:custGeom>
            <a:solidFill>
              <a:schemeClr val="accent6">
                <a:lumMod val="20000"/>
                <a:lumOff val="80000"/>
                <a:alpha val="90000"/>
              </a:schemeClr>
            </a:solidFill>
          </p:spPr>
          <p:style>
            <a:lnRef idx="2">
              <a:schemeClr val="accent3">
                <a:alpha val="90000"/>
                <a:tint val="40000"/>
                <a:hueOff val="0"/>
                <a:satOff val="0"/>
                <a:lumOff val="0"/>
                <a:alphaOff val="0"/>
              </a:schemeClr>
            </a:lnRef>
            <a:fillRef idx="1">
              <a:schemeClr val="accent3">
                <a:alpha val="90000"/>
                <a:tint val="40000"/>
                <a:hueOff val="0"/>
                <a:satOff val="0"/>
                <a:lumOff val="0"/>
                <a:alphaOff val="0"/>
              </a:schemeClr>
            </a:fillRef>
            <a:effectRef idx="0">
              <a:schemeClr val="accent3">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64008" tIns="64008" rIns="85344" bIns="96012" numCol="1" spcCol="1270" anchor="t" anchorCtr="0">
              <a:noAutofit/>
            </a:bodyPr>
            <a:lstStyle/>
            <a:p>
              <a:pPr marL="114300" lvl="1" indent="-114300" defTabSz="533400">
                <a:lnSpc>
                  <a:spcPct val="90000"/>
                </a:lnSpc>
                <a:spcBef>
                  <a:spcPct val="0"/>
                </a:spcBef>
                <a:spcAft>
                  <a:spcPct val="15000"/>
                </a:spcAft>
                <a:buChar char="•"/>
              </a:pPr>
              <a:r>
                <a:rPr lang="tr-TR" sz="1200" dirty="0"/>
                <a:t>İlaç</a:t>
              </a:r>
            </a:p>
            <a:p>
              <a:pPr marL="114300" lvl="1" indent="-114300" defTabSz="533400">
                <a:lnSpc>
                  <a:spcPct val="90000"/>
                </a:lnSpc>
                <a:spcBef>
                  <a:spcPct val="0"/>
                </a:spcBef>
                <a:spcAft>
                  <a:spcPct val="15000"/>
                </a:spcAft>
                <a:buChar char="•"/>
              </a:pPr>
              <a:r>
                <a:rPr lang="tr-TR" sz="1200" dirty="0"/>
                <a:t>Tıbbi Malzeme</a:t>
              </a:r>
            </a:p>
            <a:p>
              <a:pPr marL="114300" lvl="1" indent="-114300" defTabSz="533400">
                <a:lnSpc>
                  <a:spcPct val="90000"/>
                </a:lnSpc>
                <a:spcBef>
                  <a:spcPct val="0"/>
                </a:spcBef>
                <a:spcAft>
                  <a:spcPct val="15000"/>
                </a:spcAft>
                <a:buChar char="•"/>
              </a:pPr>
              <a:r>
                <a:rPr lang="tr-TR" sz="1200" dirty="0"/>
                <a:t>Tıbbi Cihaz</a:t>
              </a:r>
            </a:p>
          </p:txBody>
        </p:sp>
      </p:grpSp>
      <p:grpSp>
        <p:nvGrpSpPr>
          <p:cNvPr id="35" name="Grup 34">
            <a:extLst>
              <a:ext uri="{FF2B5EF4-FFF2-40B4-BE49-F238E27FC236}">
                <a16:creationId xmlns:a16="http://schemas.microsoft.com/office/drawing/2014/main" id="{C01A21AA-7ECC-4582-B778-A7ED4C929431}"/>
              </a:ext>
            </a:extLst>
          </p:cNvPr>
          <p:cNvGrpSpPr/>
          <p:nvPr/>
        </p:nvGrpSpPr>
        <p:grpSpPr>
          <a:xfrm>
            <a:off x="9500548" y="2328538"/>
            <a:ext cx="1042794" cy="1364096"/>
            <a:chOff x="6920008" y="2186835"/>
            <a:chExt cx="1042794" cy="1646876"/>
          </a:xfrm>
        </p:grpSpPr>
        <p:sp>
          <p:nvSpPr>
            <p:cNvPr id="29" name="Serbest Form: Şekil 28">
              <a:extLst>
                <a:ext uri="{FF2B5EF4-FFF2-40B4-BE49-F238E27FC236}">
                  <a16:creationId xmlns:a16="http://schemas.microsoft.com/office/drawing/2014/main" id="{17D356D1-0B1D-4613-8226-CA385E2354B8}"/>
                </a:ext>
              </a:extLst>
            </p:cNvPr>
            <p:cNvSpPr/>
            <p:nvPr/>
          </p:nvSpPr>
          <p:spPr>
            <a:xfrm>
              <a:off x="6920008" y="2186835"/>
              <a:ext cx="1042794" cy="417117"/>
            </a:xfrm>
            <a:custGeom>
              <a:avLst/>
              <a:gdLst>
                <a:gd name="connsiteX0" fmla="*/ 0 w 1042794"/>
                <a:gd name="connsiteY0" fmla="*/ 0 h 417117"/>
                <a:gd name="connsiteX1" fmla="*/ 1042794 w 1042794"/>
                <a:gd name="connsiteY1" fmla="*/ 0 h 417117"/>
                <a:gd name="connsiteX2" fmla="*/ 1042794 w 1042794"/>
                <a:gd name="connsiteY2" fmla="*/ 417117 h 417117"/>
                <a:gd name="connsiteX3" fmla="*/ 0 w 1042794"/>
                <a:gd name="connsiteY3" fmla="*/ 417117 h 417117"/>
                <a:gd name="connsiteX4" fmla="*/ 0 w 1042794"/>
                <a:gd name="connsiteY4" fmla="*/ 0 h 4171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794" h="417117">
                  <a:moveTo>
                    <a:pt x="0" y="0"/>
                  </a:moveTo>
                  <a:lnTo>
                    <a:pt x="1042794" y="0"/>
                  </a:lnTo>
                  <a:lnTo>
                    <a:pt x="1042794" y="417117"/>
                  </a:lnTo>
                  <a:lnTo>
                    <a:pt x="0" y="417117"/>
                  </a:lnTo>
                  <a:lnTo>
                    <a:pt x="0" y="0"/>
                  </a:lnTo>
                  <a:close/>
                </a:path>
              </a:pathLst>
            </a:custGeom>
            <a:solidFill>
              <a:schemeClr val="bg1">
                <a:lumMod val="75000"/>
              </a:schemeClr>
            </a:solidFill>
            <a:ln>
              <a:noFill/>
            </a:ln>
          </p:spPr>
          <p:style>
            <a:lnRef idx="2">
              <a:schemeClr val="accent3">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algn="ctr" defTabSz="533400">
                <a:lnSpc>
                  <a:spcPct val="90000"/>
                </a:lnSpc>
                <a:spcBef>
                  <a:spcPct val="0"/>
                </a:spcBef>
                <a:spcAft>
                  <a:spcPct val="35000"/>
                </a:spcAft>
              </a:pPr>
              <a:r>
                <a:rPr lang="tr-TR" sz="1200" dirty="0">
                  <a:solidFill>
                    <a:schemeClr val="tx1"/>
                  </a:solidFill>
                </a:rPr>
                <a:t>Fiziksel İmkanlar</a:t>
              </a:r>
            </a:p>
          </p:txBody>
        </p:sp>
        <p:sp>
          <p:nvSpPr>
            <p:cNvPr id="30" name="Serbest Form: Şekil 29">
              <a:extLst>
                <a:ext uri="{FF2B5EF4-FFF2-40B4-BE49-F238E27FC236}">
                  <a16:creationId xmlns:a16="http://schemas.microsoft.com/office/drawing/2014/main" id="{14411280-B2A1-49B5-AFB7-C44EFA76B68A}"/>
                </a:ext>
              </a:extLst>
            </p:cNvPr>
            <p:cNvSpPr/>
            <p:nvPr/>
          </p:nvSpPr>
          <p:spPr>
            <a:xfrm>
              <a:off x="6920008" y="2603952"/>
              <a:ext cx="1042794" cy="1229759"/>
            </a:xfrm>
            <a:custGeom>
              <a:avLst/>
              <a:gdLst>
                <a:gd name="connsiteX0" fmla="*/ 0 w 1042794"/>
                <a:gd name="connsiteY0" fmla="*/ 0 h 1229759"/>
                <a:gd name="connsiteX1" fmla="*/ 1042794 w 1042794"/>
                <a:gd name="connsiteY1" fmla="*/ 0 h 1229759"/>
                <a:gd name="connsiteX2" fmla="*/ 1042794 w 1042794"/>
                <a:gd name="connsiteY2" fmla="*/ 1229759 h 1229759"/>
                <a:gd name="connsiteX3" fmla="*/ 0 w 1042794"/>
                <a:gd name="connsiteY3" fmla="*/ 1229759 h 1229759"/>
                <a:gd name="connsiteX4" fmla="*/ 0 w 1042794"/>
                <a:gd name="connsiteY4" fmla="*/ 0 h 1229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794" h="1229759">
                  <a:moveTo>
                    <a:pt x="0" y="0"/>
                  </a:moveTo>
                  <a:lnTo>
                    <a:pt x="1042794" y="0"/>
                  </a:lnTo>
                  <a:lnTo>
                    <a:pt x="1042794" y="1229759"/>
                  </a:lnTo>
                  <a:lnTo>
                    <a:pt x="0" y="1229759"/>
                  </a:lnTo>
                  <a:lnTo>
                    <a:pt x="0" y="0"/>
                  </a:lnTo>
                  <a:close/>
                </a:path>
              </a:pathLst>
            </a:custGeom>
          </p:spPr>
          <p:style>
            <a:lnRef idx="2">
              <a:schemeClr val="accent3">
                <a:alpha val="90000"/>
                <a:tint val="40000"/>
                <a:hueOff val="0"/>
                <a:satOff val="0"/>
                <a:lumOff val="0"/>
                <a:alphaOff val="0"/>
              </a:schemeClr>
            </a:lnRef>
            <a:fillRef idx="1">
              <a:schemeClr val="accent3">
                <a:alpha val="90000"/>
                <a:tint val="40000"/>
                <a:hueOff val="0"/>
                <a:satOff val="0"/>
                <a:lumOff val="0"/>
                <a:alphaOff val="0"/>
              </a:schemeClr>
            </a:fillRef>
            <a:effectRef idx="0">
              <a:schemeClr val="accent3">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64008" tIns="64008" rIns="85344" bIns="96012" numCol="1" spcCol="1270" anchor="t" anchorCtr="0">
              <a:noAutofit/>
            </a:bodyPr>
            <a:lstStyle/>
            <a:p>
              <a:pPr marL="114300" lvl="1" indent="-114300" defTabSz="533400">
                <a:lnSpc>
                  <a:spcPct val="90000"/>
                </a:lnSpc>
                <a:spcBef>
                  <a:spcPct val="0"/>
                </a:spcBef>
                <a:spcAft>
                  <a:spcPct val="15000"/>
                </a:spcAft>
                <a:buChar char="•"/>
              </a:pPr>
              <a:r>
                <a:rPr lang="tr-TR" sz="1200" dirty="0"/>
                <a:t>Bina</a:t>
              </a:r>
            </a:p>
            <a:p>
              <a:pPr marL="114300" lvl="1" indent="-114300" defTabSz="533400">
                <a:lnSpc>
                  <a:spcPct val="90000"/>
                </a:lnSpc>
                <a:spcBef>
                  <a:spcPct val="0"/>
                </a:spcBef>
                <a:spcAft>
                  <a:spcPct val="15000"/>
                </a:spcAft>
                <a:buChar char="•"/>
              </a:pPr>
              <a:r>
                <a:rPr lang="tr-TR" sz="1200" dirty="0"/>
                <a:t>Alt Yapı </a:t>
              </a:r>
            </a:p>
          </p:txBody>
        </p:sp>
      </p:grpSp>
      <p:grpSp>
        <p:nvGrpSpPr>
          <p:cNvPr id="36" name="Grup 35">
            <a:extLst>
              <a:ext uri="{FF2B5EF4-FFF2-40B4-BE49-F238E27FC236}">
                <a16:creationId xmlns:a16="http://schemas.microsoft.com/office/drawing/2014/main" id="{2D7DD6CF-F989-430F-92F0-28C45753E694}"/>
              </a:ext>
            </a:extLst>
          </p:cNvPr>
          <p:cNvGrpSpPr/>
          <p:nvPr/>
        </p:nvGrpSpPr>
        <p:grpSpPr>
          <a:xfrm>
            <a:off x="10686669" y="2316314"/>
            <a:ext cx="1042794" cy="1368113"/>
            <a:chOff x="8342685" y="2206953"/>
            <a:chExt cx="1042794" cy="1646876"/>
          </a:xfrm>
        </p:grpSpPr>
        <p:sp>
          <p:nvSpPr>
            <p:cNvPr id="31" name="Serbest Form: Şekil 30">
              <a:extLst>
                <a:ext uri="{FF2B5EF4-FFF2-40B4-BE49-F238E27FC236}">
                  <a16:creationId xmlns:a16="http://schemas.microsoft.com/office/drawing/2014/main" id="{3617AAC7-87CB-45D0-B5D2-FF0B9DD954B1}"/>
                </a:ext>
              </a:extLst>
            </p:cNvPr>
            <p:cNvSpPr/>
            <p:nvPr/>
          </p:nvSpPr>
          <p:spPr>
            <a:xfrm>
              <a:off x="8342685" y="2206953"/>
              <a:ext cx="1042794" cy="417117"/>
            </a:xfrm>
            <a:custGeom>
              <a:avLst/>
              <a:gdLst>
                <a:gd name="connsiteX0" fmla="*/ 0 w 1042794"/>
                <a:gd name="connsiteY0" fmla="*/ 0 h 417117"/>
                <a:gd name="connsiteX1" fmla="*/ 1042794 w 1042794"/>
                <a:gd name="connsiteY1" fmla="*/ 0 h 417117"/>
                <a:gd name="connsiteX2" fmla="*/ 1042794 w 1042794"/>
                <a:gd name="connsiteY2" fmla="*/ 417117 h 417117"/>
                <a:gd name="connsiteX3" fmla="*/ 0 w 1042794"/>
                <a:gd name="connsiteY3" fmla="*/ 417117 h 417117"/>
                <a:gd name="connsiteX4" fmla="*/ 0 w 1042794"/>
                <a:gd name="connsiteY4" fmla="*/ 0 h 4171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794" h="417117">
                  <a:moveTo>
                    <a:pt x="0" y="0"/>
                  </a:moveTo>
                  <a:lnTo>
                    <a:pt x="1042794" y="0"/>
                  </a:lnTo>
                  <a:lnTo>
                    <a:pt x="1042794" y="417117"/>
                  </a:lnTo>
                  <a:lnTo>
                    <a:pt x="0" y="417117"/>
                  </a:lnTo>
                  <a:lnTo>
                    <a:pt x="0" y="0"/>
                  </a:lnTo>
                  <a:close/>
                </a:path>
              </a:pathLst>
            </a:custGeom>
            <a:solidFill>
              <a:schemeClr val="bg1">
                <a:lumMod val="75000"/>
              </a:schemeClr>
            </a:solidFill>
            <a:ln>
              <a:noFill/>
            </a:ln>
          </p:spPr>
          <p:style>
            <a:lnRef idx="2">
              <a:schemeClr val="accent3">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algn="ctr" defTabSz="533400">
                <a:lnSpc>
                  <a:spcPct val="90000"/>
                </a:lnSpc>
                <a:spcBef>
                  <a:spcPct val="0"/>
                </a:spcBef>
                <a:spcAft>
                  <a:spcPct val="35000"/>
                </a:spcAft>
              </a:pPr>
              <a:r>
                <a:rPr lang="tr-TR" sz="1200" dirty="0">
                  <a:solidFill>
                    <a:schemeClr val="tx1"/>
                  </a:solidFill>
                </a:rPr>
                <a:t>Lojistik Destek </a:t>
              </a:r>
              <a:endParaRPr lang="tr-TR" sz="1500" dirty="0">
                <a:solidFill>
                  <a:schemeClr val="tx1"/>
                </a:solidFill>
              </a:endParaRPr>
            </a:p>
          </p:txBody>
        </p:sp>
        <p:sp>
          <p:nvSpPr>
            <p:cNvPr id="32" name="Serbest Form: Şekil 31">
              <a:extLst>
                <a:ext uri="{FF2B5EF4-FFF2-40B4-BE49-F238E27FC236}">
                  <a16:creationId xmlns:a16="http://schemas.microsoft.com/office/drawing/2014/main" id="{ABECAAAB-617C-4638-9127-CCD9E2B2E1BA}"/>
                </a:ext>
              </a:extLst>
            </p:cNvPr>
            <p:cNvSpPr/>
            <p:nvPr/>
          </p:nvSpPr>
          <p:spPr>
            <a:xfrm>
              <a:off x="8342685" y="2624070"/>
              <a:ext cx="1042794" cy="1229759"/>
            </a:xfrm>
            <a:custGeom>
              <a:avLst/>
              <a:gdLst>
                <a:gd name="connsiteX0" fmla="*/ 0 w 1042794"/>
                <a:gd name="connsiteY0" fmla="*/ 0 h 1229759"/>
                <a:gd name="connsiteX1" fmla="*/ 1042794 w 1042794"/>
                <a:gd name="connsiteY1" fmla="*/ 0 h 1229759"/>
                <a:gd name="connsiteX2" fmla="*/ 1042794 w 1042794"/>
                <a:gd name="connsiteY2" fmla="*/ 1229759 h 1229759"/>
                <a:gd name="connsiteX3" fmla="*/ 0 w 1042794"/>
                <a:gd name="connsiteY3" fmla="*/ 1229759 h 1229759"/>
                <a:gd name="connsiteX4" fmla="*/ 0 w 1042794"/>
                <a:gd name="connsiteY4" fmla="*/ 0 h 1229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794" h="1229759">
                  <a:moveTo>
                    <a:pt x="0" y="0"/>
                  </a:moveTo>
                  <a:lnTo>
                    <a:pt x="1042794" y="0"/>
                  </a:lnTo>
                  <a:lnTo>
                    <a:pt x="1042794" y="1229759"/>
                  </a:lnTo>
                  <a:lnTo>
                    <a:pt x="0" y="1229759"/>
                  </a:lnTo>
                  <a:lnTo>
                    <a:pt x="0" y="0"/>
                  </a:lnTo>
                  <a:close/>
                </a:path>
              </a:pathLst>
            </a:custGeom>
          </p:spPr>
          <p:style>
            <a:lnRef idx="2">
              <a:schemeClr val="accent3">
                <a:alpha val="90000"/>
                <a:tint val="40000"/>
                <a:hueOff val="0"/>
                <a:satOff val="0"/>
                <a:lumOff val="0"/>
                <a:alphaOff val="0"/>
              </a:schemeClr>
            </a:lnRef>
            <a:fillRef idx="1">
              <a:schemeClr val="accent3">
                <a:alpha val="90000"/>
                <a:tint val="40000"/>
                <a:hueOff val="0"/>
                <a:satOff val="0"/>
                <a:lumOff val="0"/>
                <a:alphaOff val="0"/>
              </a:schemeClr>
            </a:fillRef>
            <a:effectRef idx="0">
              <a:schemeClr val="accent3">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64008" tIns="64008" rIns="85344" bIns="96012" numCol="1" spcCol="1270" anchor="t" anchorCtr="0">
              <a:noAutofit/>
            </a:bodyPr>
            <a:lstStyle/>
            <a:p>
              <a:pPr marL="114300" lvl="1" indent="-114300" defTabSz="533400">
                <a:lnSpc>
                  <a:spcPct val="90000"/>
                </a:lnSpc>
                <a:spcBef>
                  <a:spcPct val="0"/>
                </a:spcBef>
                <a:spcAft>
                  <a:spcPct val="15000"/>
                </a:spcAft>
                <a:buChar char="•"/>
              </a:pPr>
              <a:r>
                <a:rPr lang="tr-TR" sz="1200" dirty="0"/>
                <a:t>Ulaştırma</a:t>
              </a:r>
            </a:p>
            <a:p>
              <a:pPr marL="114300" lvl="1" indent="-114300" defTabSz="533400">
                <a:lnSpc>
                  <a:spcPct val="90000"/>
                </a:lnSpc>
                <a:spcBef>
                  <a:spcPct val="0"/>
                </a:spcBef>
                <a:spcAft>
                  <a:spcPct val="15000"/>
                </a:spcAft>
                <a:buChar char="•"/>
              </a:pPr>
              <a:r>
                <a:rPr lang="tr-TR" sz="1200" dirty="0"/>
                <a:t>Bakım oranım</a:t>
              </a:r>
            </a:p>
            <a:p>
              <a:pPr marL="114300" lvl="1" indent="-114300" defTabSz="533400">
                <a:lnSpc>
                  <a:spcPct val="90000"/>
                </a:lnSpc>
                <a:spcBef>
                  <a:spcPct val="0"/>
                </a:spcBef>
                <a:spcAft>
                  <a:spcPct val="15000"/>
                </a:spcAft>
                <a:buChar char="•"/>
              </a:pPr>
              <a:r>
                <a:rPr lang="tr-TR" sz="1200" dirty="0"/>
                <a:t>Servis</a:t>
              </a:r>
            </a:p>
          </p:txBody>
        </p:sp>
      </p:grpSp>
      <p:sp>
        <p:nvSpPr>
          <p:cNvPr id="10" name="Dikdörtgen: Köşeleri Yuvarlatılmış 9">
            <a:extLst>
              <a:ext uri="{FF2B5EF4-FFF2-40B4-BE49-F238E27FC236}">
                <a16:creationId xmlns:a16="http://schemas.microsoft.com/office/drawing/2014/main" id="{B36255C8-690F-464E-94E9-93867FDD4F59}"/>
              </a:ext>
            </a:extLst>
          </p:cNvPr>
          <p:cNvSpPr/>
          <p:nvPr/>
        </p:nvSpPr>
        <p:spPr>
          <a:xfrm>
            <a:off x="6487846" y="5245937"/>
            <a:ext cx="3023446" cy="384177"/>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200" dirty="0">
                <a:solidFill>
                  <a:schemeClr val="tx1"/>
                </a:solidFill>
              </a:rPr>
              <a:t>Sağlık Hizmetlerinin Sunulması</a:t>
            </a:r>
          </a:p>
        </p:txBody>
      </p:sp>
      <p:sp>
        <p:nvSpPr>
          <p:cNvPr id="12" name="Elmas 11">
            <a:extLst>
              <a:ext uri="{FF2B5EF4-FFF2-40B4-BE49-F238E27FC236}">
                <a16:creationId xmlns:a16="http://schemas.microsoft.com/office/drawing/2014/main" id="{9F1C6238-A4D7-4FCF-AD1A-6218F5304E80}"/>
              </a:ext>
            </a:extLst>
          </p:cNvPr>
          <p:cNvSpPr/>
          <p:nvPr/>
        </p:nvSpPr>
        <p:spPr>
          <a:xfrm>
            <a:off x="5930984" y="4331738"/>
            <a:ext cx="3924351" cy="500036"/>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200" dirty="0">
                <a:solidFill>
                  <a:schemeClr val="tx1"/>
                </a:solidFill>
              </a:rPr>
              <a:t>Kaynak Bileşimi Kararı</a:t>
            </a:r>
          </a:p>
        </p:txBody>
      </p:sp>
      <p:sp>
        <p:nvSpPr>
          <p:cNvPr id="14" name="Ok: Aşağı 13">
            <a:extLst>
              <a:ext uri="{FF2B5EF4-FFF2-40B4-BE49-F238E27FC236}">
                <a16:creationId xmlns:a16="http://schemas.microsoft.com/office/drawing/2014/main" id="{28C0B68F-D089-4BE9-BF14-702CB53C5A67}"/>
              </a:ext>
            </a:extLst>
          </p:cNvPr>
          <p:cNvSpPr/>
          <p:nvPr/>
        </p:nvSpPr>
        <p:spPr>
          <a:xfrm>
            <a:off x="4403104" y="221605"/>
            <a:ext cx="427103" cy="1672517"/>
          </a:xfrm>
          <a:prstGeom prst="down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tr-TR" sz="1100" dirty="0">
                <a:solidFill>
                  <a:schemeClr val="tx1"/>
                </a:solidFill>
              </a:rPr>
              <a:t>Üreticiler </a:t>
            </a:r>
          </a:p>
        </p:txBody>
      </p:sp>
      <p:sp>
        <p:nvSpPr>
          <p:cNvPr id="15" name="Ok: Aşağı 14">
            <a:extLst>
              <a:ext uri="{FF2B5EF4-FFF2-40B4-BE49-F238E27FC236}">
                <a16:creationId xmlns:a16="http://schemas.microsoft.com/office/drawing/2014/main" id="{7D3D16F6-D48E-4608-AA78-DA5B64B5DD5D}"/>
              </a:ext>
            </a:extLst>
          </p:cNvPr>
          <p:cNvSpPr/>
          <p:nvPr/>
        </p:nvSpPr>
        <p:spPr>
          <a:xfrm>
            <a:off x="4403105" y="2292996"/>
            <a:ext cx="449460" cy="1672517"/>
          </a:xfrm>
          <a:prstGeom prst="down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tr-TR" sz="1100" dirty="0">
                <a:solidFill>
                  <a:schemeClr val="tx1"/>
                </a:solidFill>
              </a:rPr>
              <a:t>Kaynaklar</a:t>
            </a:r>
          </a:p>
        </p:txBody>
      </p:sp>
      <p:cxnSp>
        <p:nvCxnSpPr>
          <p:cNvPr id="17" name="Düz Bağlayıcı 16">
            <a:extLst>
              <a:ext uri="{FF2B5EF4-FFF2-40B4-BE49-F238E27FC236}">
                <a16:creationId xmlns:a16="http://schemas.microsoft.com/office/drawing/2014/main" id="{524A79AB-0C32-4779-88F2-288B97DF2644}"/>
              </a:ext>
            </a:extLst>
          </p:cNvPr>
          <p:cNvCxnSpPr>
            <a:cxnSpLocks/>
          </p:cNvCxnSpPr>
          <p:nvPr/>
        </p:nvCxnSpPr>
        <p:spPr>
          <a:xfrm flipV="1">
            <a:off x="4174435" y="3940901"/>
            <a:ext cx="7337899" cy="63602"/>
          </a:xfrm>
          <a:prstGeom prst="line">
            <a:avLst/>
          </a:prstGeom>
          <a:ln w="28575">
            <a:solidFill>
              <a:schemeClr val="accent3">
                <a:lumMod val="50000"/>
              </a:schemeClr>
            </a:solidFill>
            <a:prstDash val="lgDashDot"/>
          </a:ln>
        </p:spPr>
        <p:style>
          <a:lnRef idx="1">
            <a:schemeClr val="accent1"/>
          </a:lnRef>
          <a:fillRef idx="0">
            <a:schemeClr val="accent1"/>
          </a:fillRef>
          <a:effectRef idx="0">
            <a:schemeClr val="accent1"/>
          </a:effectRef>
          <a:fontRef idx="minor">
            <a:schemeClr val="tx1"/>
          </a:fontRef>
        </p:style>
      </p:cxnSp>
      <p:sp>
        <p:nvSpPr>
          <p:cNvPr id="20" name="Ok: Aşağı 19">
            <a:extLst>
              <a:ext uri="{FF2B5EF4-FFF2-40B4-BE49-F238E27FC236}">
                <a16:creationId xmlns:a16="http://schemas.microsoft.com/office/drawing/2014/main" id="{4A112476-9B20-4BA0-8642-72BBFC3658AD}"/>
              </a:ext>
            </a:extLst>
          </p:cNvPr>
          <p:cNvSpPr/>
          <p:nvPr/>
        </p:nvSpPr>
        <p:spPr>
          <a:xfrm>
            <a:off x="4374059" y="4151605"/>
            <a:ext cx="463756" cy="2084669"/>
          </a:xfrm>
          <a:prstGeom prst="down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tr-TR" sz="1100" dirty="0">
                <a:solidFill>
                  <a:schemeClr val="tx1"/>
                </a:solidFill>
              </a:rPr>
              <a:t>Hizmet Sunum İşlevi</a:t>
            </a:r>
          </a:p>
        </p:txBody>
      </p:sp>
      <p:grpSp>
        <p:nvGrpSpPr>
          <p:cNvPr id="2" name="Grup 1">
            <a:extLst>
              <a:ext uri="{FF2B5EF4-FFF2-40B4-BE49-F238E27FC236}">
                <a16:creationId xmlns:a16="http://schemas.microsoft.com/office/drawing/2014/main" id="{B392327B-0FC7-4A0D-A76F-05A907E85333}"/>
              </a:ext>
            </a:extLst>
          </p:cNvPr>
          <p:cNvGrpSpPr/>
          <p:nvPr/>
        </p:nvGrpSpPr>
        <p:grpSpPr>
          <a:xfrm>
            <a:off x="5228079" y="1921676"/>
            <a:ext cx="6013584" cy="403960"/>
            <a:chOff x="4361845" y="1780300"/>
            <a:chExt cx="5523517" cy="403960"/>
          </a:xfrm>
        </p:grpSpPr>
        <p:sp>
          <p:nvSpPr>
            <p:cNvPr id="8" name="Ok: Aşağı 7">
              <a:extLst>
                <a:ext uri="{FF2B5EF4-FFF2-40B4-BE49-F238E27FC236}">
                  <a16:creationId xmlns:a16="http://schemas.microsoft.com/office/drawing/2014/main" id="{F56F331A-300E-4B70-8E31-D2AC18106B9F}"/>
                </a:ext>
              </a:extLst>
            </p:cNvPr>
            <p:cNvSpPr/>
            <p:nvPr/>
          </p:nvSpPr>
          <p:spPr>
            <a:xfrm>
              <a:off x="4361845" y="1825033"/>
              <a:ext cx="989045" cy="359227"/>
            </a:xfrm>
            <a:prstGeom prst="downArrow">
              <a:avLst/>
            </a:prstGeom>
            <a:solidFill>
              <a:schemeClr val="tx2">
                <a:lumMod val="40000"/>
                <a:lumOff val="6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dirty="0">
                <a:solidFill>
                  <a:schemeClr val="tx1"/>
                </a:solidFill>
              </a:endParaRPr>
            </a:p>
          </p:txBody>
        </p:sp>
        <p:sp>
          <p:nvSpPr>
            <p:cNvPr id="42" name="Ok: Aşağı 41">
              <a:extLst>
                <a:ext uri="{FF2B5EF4-FFF2-40B4-BE49-F238E27FC236}">
                  <a16:creationId xmlns:a16="http://schemas.microsoft.com/office/drawing/2014/main" id="{865819CD-79F5-4247-8031-DB616DBB104E}"/>
                </a:ext>
              </a:extLst>
            </p:cNvPr>
            <p:cNvSpPr/>
            <p:nvPr/>
          </p:nvSpPr>
          <p:spPr>
            <a:xfrm>
              <a:off x="5695803" y="1818614"/>
              <a:ext cx="989045" cy="359227"/>
            </a:xfrm>
            <a:prstGeom prst="downArrow">
              <a:avLst/>
            </a:prstGeom>
            <a:solidFill>
              <a:schemeClr val="tx2">
                <a:lumMod val="40000"/>
                <a:lumOff val="6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dirty="0">
                <a:solidFill>
                  <a:schemeClr val="tx1"/>
                </a:solidFill>
              </a:endParaRPr>
            </a:p>
          </p:txBody>
        </p:sp>
        <p:sp>
          <p:nvSpPr>
            <p:cNvPr id="43" name="Ok: Aşağı 42">
              <a:extLst>
                <a:ext uri="{FF2B5EF4-FFF2-40B4-BE49-F238E27FC236}">
                  <a16:creationId xmlns:a16="http://schemas.microsoft.com/office/drawing/2014/main" id="{E0D3E0C3-1247-4727-8ACB-5A383C34F047}"/>
                </a:ext>
              </a:extLst>
            </p:cNvPr>
            <p:cNvSpPr/>
            <p:nvPr/>
          </p:nvSpPr>
          <p:spPr>
            <a:xfrm>
              <a:off x="7092323" y="1819087"/>
              <a:ext cx="989045" cy="359227"/>
            </a:xfrm>
            <a:prstGeom prst="downArrow">
              <a:avLst/>
            </a:prstGeom>
            <a:solidFill>
              <a:schemeClr val="tx2">
                <a:lumMod val="40000"/>
                <a:lumOff val="6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dirty="0">
                <a:solidFill>
                  <a:schemeClr val="tx1"/>
                </a:solidFill>
              </a:endParaRPr>
            </a:p>
          </p:txBody>
        </p:sp>
        <p:sp>
          <p:nvSpPr>
            <p:cNvPr id="44" name="Ok: Aşağı 43">
              <a:extLst>
                <a:ext uri="{FF2B5EF4-FFF2-40B4-BE49-F238E27FC236}">
                  <a16:creationId xmlns:a16="http://schemas.microsoft.com/office/drawing/2014/main" id="{3052C7E9-4450-4990-B623-A566228ACD14}"/>
                </a:ext>
              </a:extLst>
            </p:cNvPr>
            <p:cNvSpPr/>
            <p:nvPr/>
          </p:nvSpPr>
          <p:spPr>
            <a:xfrm>
              <a:off x="8896317" y="1780300"/>
              <a:ext cx="989045" cy="359227"/>
            </a:xfrm>
            <a:prstGeom prst="downArrow">
              <a:avLst/>
            </a:prstGeom>
            <a:solidFill>
              <a:schemeClr val="tx2">
                <a:lumMod val="40000"/>
                <a:lumOff val="6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dirty="0">
                <a:solidFill>
                  <a:schemeClr val="tx1"/>
                </a:solidFill>
              </a:endParaRPr>
            </a:p>
          </p:txBody>
        </p:sp>
      </p:grpSp>
      <p:grpSp>
        <p:nvGrpSpPr>
          <p:cNvPr id="45" name="Grup 44">
            <a:extLst>
              <a:ext uri="{FF2B5EF4-FFF2-40B4-BE49-F238E27FC236}">
                <a16:creationId xmlns:a16="http://schemas.microsoft.com/office/drawing/2014/main" id="{7667C7C8-7A55-44A9-A87F-E45492C1AA38}"/>
              </a:ext>
            </a:extLst>
          </p:cNvPr>
          <p:cNvGrpSpPr/>
          <p:nvPr/>
        </p:nvGrpSpPr>
        <p:grpSpPr>
          <a:xfrm>
            <a:off x="5254904" y="3718083"/>
            <a:ext cx="5881037" cy="635269"/>
            <a:chOff x="4361845" y="1773443"/>
            <a:chExt cx="5881037" cy="410817"/>
          </a:xfrm>
        </p:grpSpPr>
        <p:sp>
          <p:nvSpPr>
            <p:cNvPr id="46" name="Ok: Aşağı 45">
              <a:extLst>
                <a:ext uri="{FF2B5EF4-FFF2-40B4-BE49-F238E27FC236}">
                  <a16:creationId xmlns:a16="http://schemas.microsoft.com/office/drawing/2014/main" id="{A7AAF7FB-95C4-40F5-A1F0-5E3F458964EF}"/>
                </a:ext>
              </a:extLst>
            </p:cNvPr>
            <p:cNvSpPr/>
            <p:nvPr/>
          </p:nvSpPr>
          <p:spPr>
            <a:xfrm rot="19938456">
              <a:off x="4361845" y="1825033"/>
              <a:ext cx="989045" cy="359227"/>
            </a:xfrm>
            <a:prstGeom prst="downArrow">
              <a:avLst/>
            </a:prstGeom>
            <a:solidFill>
              <a:schemeClr val="tx2">
                <a:lumMod val="40000"/>
                <a:lumOff val="6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dirty="0">
                <a:solidFill>
                  <a:schemeClr val="tx1"/>
                </a:solidFill>
              </a:endParaRPr>
            </a:p>
          </p:txBody>
        </p:sp>
        <p:sp>
          <p:nvSpPr>
            <p:cNvPr id="47" name="Ok: Aşağı 46">
              <a:extLst>
                <a:ext uri="{FF2B5EF4-FFF2-40B4-BE49-F238E27FC236}">
                  <a16:creationId xmlns:a16="http://schemas.microsoft.com/office/drawing/2014/main" id="{825A60E7-0299-4863-999F-20BDC86D3941}"/>
                </a:ext>
              </a:extLst>
            </p:cNvPr>
            <p:cNvSpPr/>
            <p:nvPr/>
          </p:nvSpPr>
          <p:spPr>
            <a:xfrm>
              <a:off x="5936747" y="1814773"/>
              <a:ext cx="989045" cy="359227"/>
            </a:xfrm>
            <a:prstGeom prst="downArrow">
              <a:avLst/>
            </a:prstGeom>
            <a:solidFill>
              <a:schemeClr val="tx2">
                <a:lumMod val="40000"/>
                <a:lumOff val="6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dirty="0">
                <a:solidFill>
                  <a:schemeClr val="tx1"/>
                </a:solidFill>
              </a:endParaRPr>
            </a:p>
          </p:txBody>
        </p:sp>
        <p:sp>
          <p:nvSpPr>
            <p:cNvPr id="48" name="Ok: Aşağı 47">
              <a:extLst>
                <a:ext uri="{FF2B5EF4-FFF2-40B4-BE49-F238E27FC236}">
                  <a16:creationId xmlns:a16="http://schemas.microsoft.com/office/drawing/2014/main" id="{737191A7-8AF8-49E5-AE5A-90D01EB6CEA2}"/>
                </a:ext>
              </a:extLst>
            </p:cNvPr>
            <p:cNvSpPr/>
            <p:nvPr/>
          </p:nvSpPr>
          <p:spPr>
            <a:xfrm>
              <a:off x="7327426" y="1797193"/>
              <a:ext cx="989045" cy="359227"/>
            </a:xfrm>
            <a:prstGeom prst="downArrow">
              <a:avLst/>
            </a:prstGeom>
            <a:solidFill>
              <a:schemeClr val="tx2">
                <a:lumMod val="40000"/>
                <a:lumOff val="6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dirty="0">
                <a:solidFill>
                  <a:schemeClr val="tx1"/>
                </a:solidFill>
              </a:endParaRPr>
            </a:p>
          </p:txBody>
        </p:sp>
        <p:sp>
          <p:nvSpPr>
            <p:cNvPr id="49" name="Ok: Aşağı 48">
              <a:extLst>
                <a:ext uri="{FF2B5EF4-FFF2-40B4-BE49-F238E27FC236}">
                  <a16:creationId xmlns:a16="http://schemas.microsoft.com/office/drawing/2014/main" id="{986BB7B3-771C-47BA-8630-D093D827A180}"/>
                </a:ext>
              </a:extLst>
            </p:cNvPr>
            <p:cNvSpPr/>
            <p:nvPr/>
          </p:nvSpPr>
          <p:spPr>
            <a:xfrm rot="500122">
              <a:off x="9253837" y="1773443"/>
              <a:ext cx="989045" cy="359227"/>
            </a:xfrm>
            <a:prstGeom prst="downArrow">
              <a:avLst/>
            </a:prstGeom>
            <a:solidFill>
              <a:schemeClr val="tx2">
                <a:lumMod val="40000"/>
                <a:lumOff val="6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dirty="0">
                <a:solidFill>
                  <a:schemeClr val="tx1"/>
                </a:solidFill>
              </a:endParaRPr>
            </a:p>
          </p:txBody>
        </p:sp>
      </p:grpSp>
      <p:sp>
        <p:nvSpPr>
          <p:cNvPr id="50" name="Rectangle: Rounded Corners 5">
            <a:extLst>
              <a:ext uri="{FF2B5EF4-FFF2-40B4-BE49-F238E27FC236}">
                <a16:creationId xmlns:a16="http://schemas.microsoft.com/office/drawing/2014/main" id="{563172AC-F993-4891-B9ED-7EEB516CCD78}"/>
              </a:ext>
            </a:extLst>
          </p:cNvPr>
          <p:cNvSpPr/>
          <p:nvPr/>
        </p:nvSpPr>
        <p:spPr>
          <a:xfrm>
            <a:off x="-4726" y="134861"/>
            <a:ext cx="3493859"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solidFill>
                  <a:schemeClr val="bg1"/>
                </a:solidFill>
                <a:latin typeface="+mj-lt"/>
              </a:rPr>
              <a:t>       kaynak sağlama işlevi</a:t>
            </a:r>
            <a:endParaRPr lang="en-US" b="1" dirty="0">
              <a:solidFill>
                <a:schemeClr val="bg1"/>
              </a:solidFill>
              <a:latin typeface="+mj-lt"/>
            </a:endParaRPr>
          </a:p>
        </p:txBody>
      </p:sp>
      <p:sp>
        <p:nvSpPr>
          <p:cNvPr id="51" name="Oval 50">
            <a:extLst>
              <a:ext uri="{FF2B5EF4-FFF2-40B4-BE49-F238E27FC236}">
                <a16:creationId xmlns:a16="http://schemas.microsoft.com/office/drawing/2014/main" id="{D7419719-C146-43A8-AA7D-B7BEF9B3D2B4}"/>
              </a:ext>
            </a:extLst>
          </p:cNvPr>
          <p:cNvSpPr/>
          <p:nvPr/>
        </p:nvSpPr>
        <p:spPr>
          <a:xfrm>
            <a:off x="5438" y="88030"/>
            <a:ext cx="643812"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k: Aşağı 55">
            <a:extLst>
              <a:ext uri="{FF2B5EF4-FFF2-40B4-BE49-F238E27FC236}">
                <a16:creationId xmlns:a16="http://schemas.microsoft.com/office/drawing/2014/main" id="{FD3784B0-F682-4F6B-8FB3-1E970E3208D2}"/>
              </a:ext>
            </a:extLst>
          </p:cNvPr>
          <p:cNvSpPr/>
          <p:nvPr/>
        </p:nvSpPr>
        <p:spPr>
          <a:xfrm>
            <a:off x="7444847" y="4861760"/>
            <a:ext cx="989045" cy="384177"/>
          </a:xfrm>
          <a:prstGeom prst="downArrow">
            <a:avLst/>
          </a:prstGeom>
          <a:solidFill>
            <a:schemeClr val="tx2">
              <a:lumMod val="40000"/>
              <a:lumOff val="6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dirty="0">
              <a:solidFill>
                <a:schemeClr val="tx1"/>
              </a:solidFill>
            </a:endParaRPr>
          </a:p>
        </p:txBody>
      </p:sp>
      <p:sp>
        <p:nvSpPr>
          <p:cNvPr id="22" name="Oval 21">
            <a:extLst>
              <a:ext uri="{FF2B5EF4-FFF2-40B4-BE49-F238E27FC236}">
                <a16:creationId xmlns:a16="http://schemas.microsoft.com/office/drawing/2014/main" id="{FE7E19B5-0A96-4A8E-8293-E7D7CB9E9AB5}"/>
              </a:ext>
            </a:extLst>
          </p:cNvPr>
          <p:cNvSpPr/>
          <p:nvPr/>
        </p:nvSpPr>
        <p:spPr>
          <a:xfrm>
            <a:off x="7402934" y="6079253"/>
            <a:ext cx="1081298" cy="555493"/>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200" dirty="0">
                <a:solidFill>
                  <a:schemeClr val="tx1"/>
                </a:solidFill>
                <a:effectLst>
                  <a:outerShdw blurRad="38100" dist="38100" dir="2700000" algn="tl">
                    <a:srgbClr val="000000">
                      <a:alpha val="43137"/>
                    </a:srgbClr>
                  </a:outerShdw>
                </a:effectLst>
              </a:rPr>
              <a:t>Hastalar</a:t>
            </a:r>
          </a:p>
        </p:txBody>
      </p:sp>
      <p:sp>
        <p:nvSpPr>
          <p:cNvPr id="57" name="Ok: Aşağı 56">
            <a:extLst>
              <a:ext uri="{FF2B5EF4-FFF2-40B4-BE49-F238E27FC236}">
                <a16:creationId xmlns:a16="http://schemas.microsoft.com/office/drawing/2014/main" id="{D032F8AB-867B-40C6-9642-87B9108E47B6}"/>
              </a:ext>
            </a:extLst>
          </p:cNvPr>
          <p:cNvSpPr/>
          <p:nvPr/>
        </p:nvSpPr>
        <p:spPr>
          <a:xfrm>
            <a:off x="7444847" y="5665183"/>
            <a:ext cx="989045" cy="384177"/>
          </a:xfrm>
          <a:prstGeom prst="downArrow">
            <a:avLst/>
          </a:prstGeom>
          <a:solidFill>
            <a:schemeClr val="tx2">
              <a:lumMod val="40000"/>
              <a:lumOff val="6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dirty="0">
              <a:solidFill>
                <a:schemeClr val="tx1"/>
              </a:solidFill>
            </a:endParaRPr>
          </a:p>
        </p:txBody>
      </p:sp>
      <p:sp>
        <p:nvSpPr>
          <p:cNvPr id="58" name="Ok: Aşağı 57">
            <a:extLst>
              <a:ext uri="{FF2B5EF4-FFF2-40B4-BE49-F238E27FC236}">
                <a16:creationId xmlns:a16="http://schemas.microsoft.com/office/drawing/2014/main" id="{BA5A788F-DD82-450A-9EF0-74BC6FC3394F}"/>
              </a:ext>
            </a:extLst>
          </p:cNvPr>
          <p:cNvSpPr/>
          <p:nvPr/>
        </p:nvSpPr>
        <p:spPr>
          <a:xfrm>
            <a:off x="3650208" y="190221"/>
            <a:ext cx="374764" cy="6307001"/>
          </a:xfrm>
          <a:prstGeom prst="down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tr-TR" sz="1100" b="1" dirty="0">
                <a:solidFill>
                  <a:schemeClr val="tx1"/>
                </a:solidFill>
              </a:rPr>
              <a:t>Tedarik Zinciri</a:t>
            </a:r>
          </a:p>
        </p:txBody>
      </p:sp>
    </p:spTree>
    <p:extLst>
      <p:ext uri="{BB962C8B-B14F-4D97-AF65-F5344CB8AC3E}">
        <p14:creationId xmlns:p14="http://schemas.microsoft.com/office/powerpoint/2010/main" val="9429797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623456" y="407192"/>
            <a:ext cx="5694254"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finansman işlevi</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6317710" y="723901"/>
            <a:ext cx="587429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5570C600-3167-49D5-B953-3BFC16F3A3D1}" type="datetime1">
              <a:rPr lang="en-US" smtClean="0"/>
              <a:t>9/16/2022</a:t>
            </a:fld>
            <a:endParaRPr lang="en-US"/>
          </a:p>
        </p:txBody>
      </p:sp>
      <p:sp>
        <p:nvSpPr>
          <p:cNvPr id="7" name="Metin kutusu 6">
            <a:extLst>
              <a:ext uri="{FF2B5EF4-FFF2-40B4-BE49-F238E27FC236}">
                <a16:creationId xmlns:a16="http://schemas.microsoft.com/office/drawing/2014/main" id="{A1DAD31C-1E66-46D5-BF9E-2B98B477F20E}"/>
              </a:ext>
            </a:extLst>
          </p:cNvPr>
          <p:cNvSpPr txBox="1"/>
          <p:nvPr/>
        </p:nvSpPr>
        <p:spPr>
          <a:xfrm>
            <a:off x="4799135" y="3228865"/>
            <a:ext cx="6075219" cy="1200329"/>
          </a:xfrm>
          <a:prstGeom prst="rect">
            <a:avLst/>
          </a:prstGeom>
          <a:solidFill>
            <a:schemeClr val="bg1"/>
          </a:solidFill>
        </p:spPr>
        <p:txBody>
          <a:bodyPr wrap="square" rtlCol="0">
            <a:spAutoFit/>
          </a:bodyPr>
          <a:lstStyle/>
          <a:p>
            <a:r>
              <a:rPr lang="tr-TR" dirty="0"/>
              <a:t>Finansman işlevi, toplumu finansal risklerden korumak ve sağlık hizmetlerini sunmak için </a:t>
            </a:r>
            <a:r>
              <a:rPr lang="tr-TR" dirty="0" err="1"/>
              <a:t>için</a:t>
            </a:r>
            <a:r>
              <a:rPr lang="tr-TR" dirty="0"/>
              <a:t> gerekli finansal kaynakların bulunmasını, toplanmasını ve doğru şekilde kullanılmasını (tahsisi) içerir.</a:t>
            </a:r>
          </a:p>
        </p:txBody>
      </p:sp>
      <p:sp>
        <p:nvSpPr>
          <p:cNvPr id="9" name="Slayt Numarası Yer Tutucusu 8">
            <a:extLst>
              <a:ext uri="{FF2B5EF4-FFF2-40B4-BE49-F238E27FC236}">
                <a16:creationId xmlns:a16="http://schemas.microsoft.com/office/drawing/2014/main" id="{DB14458F-D51E-44C6-B45C-3F937FC7BFFA}"/>
              </a:ext>
            </a:extLst>
          </p:cNvPr>
          <p:cNvSpPr>
            <a:spLocks noGrp="1"/>
          </p:cNvSpPr>
          <p:nvPr>
            <p:ph type="sldNum" sz="quarter" idx="12"/>
          </p:nvPr>
        </p:nvSpPr>
        <p:spPr/>
        <p:txBody>
          <a:bodyPr/>
          <a:lstStyle/>
          <a:p>
            <a:fld id="{585A37CE-56CC-4263-A743-6EA01FAEC455}" type="slidenum">
              <a:rPr lang="en-US" smtClean="0"/>
              <a:t>16</a:t>
            </a:fld>
            <a:endParaRPr lang="en-US"/>
          </a:p>
        </p:txBody>
      </p:sp>
      <p:sp>
        <p:nvSpPr>
          <p:cNvPr id="18" name="Rectangle 39">
            <a:extLst>
              <a:ext uri="{FF2B5EF4-FFF2-40B4-BE49-F238E27FC236}">
                <a16:creationId xmlns:a16="http://schemas.microsoft.com/office/drawing/2014/main" id="{74ABD719-F946-44DB-A02C-C34EB3C5A260}"/>
              </a:ext>
            </a:extLst>
          </p:cNvPr>
          <p:cNvSpPr/>
          <p:nvPr/>
        </p:nvSpPr>
        <p:spPr>
          <a:xfrm flipH="1">
            <a:off x="4753415" y="3350833"/>
            <a:ext cx="45719" cy="969239"/>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454943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623456" y="407192"/>
            <a:ext cx="5694254"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finansman işlevinin amaçları</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6317710" y="723901"/>
            <a:ext cx="587429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5570C600-3167-49D5-B953-3BFC16F3A3D1}" type="datetime1">
              <a:rPr lang="en-US" smtClean="0"/>
              <a:t>9/16/2022</a:t>
            </a:fld>
            <a:endParaRPr lang="en-US"/>
          </a:p>
        </p:txBody>
      </p:sp>
      <p:sp>
        <p:nvSpPr>
          <p:cNvPr id="7" name="Metin kutusu 6">
            <a:extLst>
              <a:ext uri="{FF2B5EF4-FFF2-40B4-BE49-F238E27FC236}">
                <a16:creationId xmlns:a16="http://schemas.microsoft.com/office/drawing/2014/main" id="{A1DAD31C-1E66-46D5-BF9E-2B98B477F20E}"/>
              </a:ext>
            </a:extLst>
          </p:cNvPr>
          <p:cNvSpPr txBox="1"/>
          <p:nvPr/>
        </p:nvSpPr>
        <p:spPr>
          <a:xfrm>
            <a:off x="4799135" y="3228865"/>
            <a:ext cx="6075219" cy="2862322"/>
          </a:xfrm>
          <a:prstGeom prst="rect">
            <a:avLst/>
          </a:prstGeom>
          <a:solidFill>
            <a:schemeClr val="bg1"/>
          </a:solidFill>
        </p:spPr>
        <p:txBody>
          <a:bodyPr wrap="square" rtlCol="0">
            <a:spAutoFit/>
          </a:bodyPr>
          <a:lstStyle/>
          <a:p>
            <a:pPr marL="285750" lvl="0" indent="-285750">
              <a:buFont typeface="Arial" panose="020B0604020202020204" pitchFamily="34" charset="0"/>
              <a:buChar char="•"/>
            </a:pPr>
            <a:r>
              <a:rPr lang="tr-TR" dirty="0"/>
              <a:t>Orta ve uzun dönemli düzenli gelir sağlamak,</a:t>
            </a:r>
          </a:p>
          <a:p>
            <a:pPr marL="285750" lvl="0" indent="-285750">
              <a:buFont typeface="Arial" panose="020B0604020202020204" pitchFamily="34" charset="0"/>
              <a:buChar char="•"/>
            </a:pPr>
            <a:r>
              <a:rPr lang="tr-TR" dirty="0"/>
              <a:t>Önceliği olan sağlık müdahalelerinin (örneğin aşılama) finansal açıdan sürdürülebilirliğini sağlamak,</a:t>
            </a:r>
          </a:p>
          <a:p>
            <a:pPr marL="285750" lvl="0" indent="-285750">
              <a:buFont typeface="Arial" panose="020B0604020202020204" pitchFamily="34" charset="0"/>
              <a:buChar char="•"/>
            </a:pPr>
            <a:r>
              <a:rPr lang="tr-TR" dirty="0"/>
              <a:t>Cepten yapılan sağlık harcamalarını azaltmak,</a:t>
            </a:r>
          </a:p>
          <a:p>
            <a:pPr marL="285750" lvl="0" indent="-285750">
              <a:buFont typeface="Arial" panose="020B0604020202020204" pitchFamily="34" charset="0"/>
              <a:buChar char="•"/>
            </a:pPr>
            <a:r>
              <a:rPr lang="tr-TR" dirty="0"/>
              <a:t>Finansal sorunlardan dolayı bireylerin hizmet almalarını engelleyen faktörleri ortadan kaldırmak</a:t>
            </a:r>
          </a:p>
          <a:p>
            <a:pPr marL="285750" lvl="0" indent="-285750">
              <a:buFont typeface="Arial" panose="020B0604020202020204" pitchFamily="34" charset="0"/>
              <a:buChar char="•"/>
            </a:pPr>
            <a:r>
              <a:rPr lang="tr-TR" dirty="0"/>
              <a:t>Hizmetlere erişimde ve katılımda hakkaniyeti sağlamak,</a:t>
            </a:r>
          </a:p>
          <a:p>
            <a:pPr marL="285750" lvl="0" indent="-285750">
              <a:buFont typeface="Arial" panose="020B0604020202020204" pitchFamily="34" charset="0"/>
              <a:buChar char="•"/>
            </a:pPr>
            <a:r>
              <a:rPr lang="tr-TR" dirty="0"/>
              <a:t>Kaynak tahsisinde verimlilik ve etkililiği yükselterek kabul edilebilir kalite düzeyinde sağlık hizmetlerinin sunulmasını sağlamak.</a:t>
            </a:r>
          </a:p>
        </p:txBody>
      </p:sp>
      <p:sp>
        <p:nvSpPr>
          <p:cNvPr id="9" name="Slayt Numarası Yer Tutucusu 8">
            <a:extLst>
              <a:ext uri="{FF2B5EF4-FFF2-40B4-BE49-F238E27FC236}">
                <a16:creationId xmlns:a16="http://schemas.microsoft.com/office/drawing/2014/main" id="{DB14458F-D51E-44C6-B45C-3F937FC7BFFA}"/>
              </a:ext>
            </a:extLst>
          </p:cNvPr>
          <p:cNvSpPr>
            <a:spLocks noGrp="1"/>
          </p:cNvSpPr>
          <p:nvPr>
            <p:ph type="sldNum" sz="quarter" idx="12"/>
          </p:nvPr>
        </p:nvSpPr>
        <p:spPr/>
        <p:txBody>
          <a:bodyPr/>
          <a:lstStyle/>
          <a:p>
            <a:fld id="{585A37CE-56CC-4263-A743-6EA01FAEC455}" type="slidenum">
              <a:rPr lang="en-US" smtClean="0"/>
              <a:t>17</a:t>
            </a:fld>
            <a:endParaRPr lang="en-US"/>
          </a:p>
        </p:txBody>
      </p:sp>
      <p:sp>
        <p:nvSpPr>
          <p:cNvPr id="18" name="Rectangle 39">
            <a:extLst>
              <a:ext uri="{FF2B5EF4-FFF2-40B4-BE49-F238E27FC236}">
                <a16:creationId xmlns:a16="http://schemas.microsoft.com/office/drawing/2014/main" id="{74ABD719-F946-44DB-A02C-C34EB3C5A260}"/>
              </a:ext>
            </a:extLst>
          </p:cNvPr>
          <p:cNvSpPr/>
          <p:nvPr/>
        </p:nvSpPr>
        <p:spPr>
          <a:xfrm>
            <a:off x="4799133" y="3350833"/>
            <a:ext cx="45719" cy="2630089"/>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583685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74357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effectLst>
                  <a:outerShdw blurRad="38100" dist="38100" dir="2700000" algn="tl">
                    <a:srgbClr val="000000">
                      <a:alpha val="43137"/>
                    </a:srgbClr>
                  </a:outerShdw>
                </a:effectLst>
                <a:latin typeface="+mj-lt"/>
              </a:rPr>
              <a:t>          finansman işlevinin kapsamı</a:t>
            </a:r>
            <a:endParaRPr lang="en-US" sz="2400" b="1" dirty="0">
              <a:solidFill>
                <a:schemeClr val="bg1"/>
              </a:solidFill>
              <a:effectLst>
                <a:outerShdw blurRad="38100" dist="38100" dir="2700000" algn="tl">
                  <a:srgbClr val="000000">
                    <a:alpha val="43137"/>
                  </a:srgbClr>
                </a:outerShdw>
              </a:effectLst>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6096000" y="723901"/>
            <a:ext cx="60960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7A58A308-59FF-4A2C-A41E-F466A03CAEFE}" type="datetime1">
              <a:rPr lang="en-US" smtClean="0"/>
              <a:t>9/16/2022</a:t>
            </a:fld>
            <a:endParaRPr lang="en-US"/>
          </a:p>
        </p:txBody>
      </p:sp>
      <p:sp>
        <p:nvSpPr>
          <p:cNvPr id="14" name="Slide Number Placeholder 13">
            <a:extLst>
              <a:ext uri="{FF2B5EF4-FFF2-40B4-BE49-F238E27FC236}">
                <a16:creationId xmlns:a16="http://schemas.microsoft.com/office/drawing/2014/main" id="{68A9A9D7-8C1B-4354-921B-10E5BF7470D7}"/>
              </a:ext>
            </a:extLst>
          </p:cNvPr>
          <p:cNvSpPr>
            <a:spLocks noGrp="1"/>
          </p:cNvSpPr>
          <p:nvPr>
            <p:ph type="sldNum" sz="quarter" idx="12"/>
          </p:nvPr>
        </p:nvSpPr>
        <p:spPr/>
        <p:txBody>
          <a:bodyPr/>
          <a:lstStyle/>
          <a:p>
            <a:fld id="{585A37CE-56CC-4263-A743-6EA01FAEC455}" type="slidenum">
              <a:rPr lang="en-US" smtClean="0"/>
              <a:t>18</a:t>
            </a:fld>
            <a:endParaRPr lang="en-US"/>
          </a:p>
        </p:txBody>
      </p:sp>
      <p:sp>
        <p:nvSpPr>
          <p:cNvPr id="35" name="Donut 11">
            <a:extLst>
              <a:ext uri="{FF2B5EF4-FFF2-40B4-BE49-F238E27FC236}">
                <a16:creationId xmlns:a16="http://schemas.microsoft.com/office/drawing/2014/main" id="{5077A16D-695F-4243-9D33-F147E46C4513}"/>
              </a:ext>
            </a:extLst>
          </p:cNvPr>
          <p:cNvSpPr/>
          <p:nvPr/>
        </p:nvSpPr>
        <p:spPr>
          <a:xfrm>
            <a:off x="4438650" y="3022690"/>
            <a:ext cx="3314700" cy="3314700"/>
          </a:xfrm>
          <a:prstGeom prst="donut">
            <a:avLst>
              <a:gd name="adj" fmla="val 11109"/>
            </a:avLst>
          </a:prstGeom>
          <a:solidFill>
            <a:schemeClr val="bg1">
              <a:lumMod val="85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6" name="Oval 35">
            <a:extLst>
              <a:ext uri="{FF2B5EF4-FFF2-40B4-BE49-F238E27FC236}">
                <a16:creationId xmlns:a16="http://schemas.microsoft.com/office/drawing/2014/main" id="{F78D2EFD-9AA4-4989-9093-619F62764044}"/>
              </a:ext>
            </a:extLst>
          </p:cNvPr>
          <p:cNvSpPr/>
          <p:nvPr/>
        </p:nvSpPr>
        <p:spPr>
          <a:xfrm>
            <a:off x="5487290" y="2451311"/>
            <a:ext cx="1161858" cy="1085557"/>
          </a:xfrm>
          <a:prstGeom prst="ellipse">
            <a:avLst/>
          </a:prstGeom>
          <a:solidFill>
            <a:srgbClr val="456173"/>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b="1" dirty="0">
              <a:solidFill>
                <a:schemeClr val="accent1"/>
              </a:solidFill>
              <a:latin typeface="+mj-lt"/>
            </a:endParaRPr>
          </a:p>
        </p:txBody>
      </p:sp>
      <p:sp>
        <p:nvSpPr>
          <p:cNvPr id="39" name="Oval 38">
            <a:extLst>
              <a:ext uri="{FF2B5EF4-FFF2-40B4-BE49-F238E27FC236}">
                <a16:creationId xmlns:a16="http://schemas.microsoft.com/office/drawing/2014/main" id="{8451575B-CC9B-4D3A-89BE-3B2696B469ED}"/>
              </a:ext>
            </a:extLst>
          </p:cNvPr>
          <p:cNvSpPr/>
          <p:nvPr/>
        </p:nvSpPr>
        <p:spPr>
          <a:xfrm>
            <a:off x="7135063" y="4415088"/>
            <a:ext cx="1236574" cy="1193478"/>
          </a:xfrm>
          <a:prstGeom prst="ellipse">
            <a:avLst/>
          </a:prstGeom>
          <a:solidFill>
            <a:srgbClr val="C4E3CB"/>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b="1" dirty="0">
              <a:solidFill>
                <a:schemeClr val="accent2"/>
              </a:solidFill>
              <a:latin typeface="+mj-lt"/>
            </a:endParaRPr>
          </a:p>
        </p:txBody>
      </p:sp>
      <p:sp>
        <p:nvSpPr>
          <p:cNvPr id="41" name="Oval 40">
            <a:extLst>
              <a:ext uri="{FF2B5EF4-FFF2-40B4-BE49-F238E27FC236}">
                <a16:creationId xmlns:a16="http://schemas.microsoft.com/office/drawing/2014/main" id="{98885308-D774-48F3-A215-56933BD07D5E}"/>
              </a:ext>
            </a:extLst>
          </p:cNvPr>
          <p:cNvSpPr/>
          <p:nvPr/>
        </p:nvSpPr>
        <p:spPr>
          <a:xfrm>
            <a:off x="3893846" y="4439638"/>
            <a:ext cx="1236574" cy="1193478"/>
          </a:xfrm>
          <a:prstGeom prst="ellipse">
            <a:avLst/>
          </a:prstGeom>
          <a:solidFill>
            <a:schemeClr val="accent3">
              <a:lumMod val="60000"/>
              <a:lumOff val="40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b="1" dirty="0">
              <a:solidFill>
                <a:schemeClr val="tx2"/>
              </a:solidFill>
              <a:latin typeface="+mj-lt"/>
            </a:endParaRPr>
          </a:p>
        </p:txBody>
      </p:sp>
      <p:sp>
        <p:nvSpPr>
          <p:cNvPr id="67" name="Oval 66">
            <a:extLst>
              <a:ext uri="{FF2B5EF4-FFF2-40B4-BE49-F238E27FC236}">
                <a16:creationId xmlns:a16="http://schemas.microsoft.com/office/drawing/2014/main" id="{20CDA8B4-D9C9-478B-AB83-597AE04A5666}"/>
              </a:ext>
            </a:extLst>
          </p:cNvPr>
          <p:cNvSpPr/>
          <p:nvPr/>
        </p:nvSpPr>
        <p:spPr>
          <a:xfrm>
            <a:off x="5410200" y="3994240"/>
            <a:ext cx="1371600" cy="1371600"/>
          </a:xfrm>
          <a:prstGeom prst="ellipse">
            <a:avLst/>
          </a:prstGeom>
          <a:solidFill>
            <a:schemeClr val="bg1"/>
          </a:solidFill>
          <a:ln w="381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1" dirty="0">
              <a:solidFill>
                <a:schemeClr val="tx1">
                  <a:lumMod val="75000"/>
                  <a:lumOff val="25000"/>
                </a:schemeClr>
              </a:solidFill>
              <a:latin typeface="+mj-lt"/>
            </a:endParaRPr>
          </a:p>
        </p:txBody>
      </p:sp>
      <p:sp>
        <p:nvSpPr>
          <p:cNvPr id="68" name="Arc 67">
            <a:extLst>
              <a:ext uri="{FF2B5EF4-FFF2-40B4-BE49-F238E27FC236}">
                <a16:creationId xmlns:a16="http://schemas.microsoft.com/office/drawing/2014/main" id="{F0907EB0-A954-4986-A13D-913C3A7318B0}"/>
              </a:ext>
            </a:extLst>
          </p:cNvPr>
          <p:cNvSpPr/>
          <p:nvPr/>
        </p:nvSpPr>
        <p:spPr>
          <a:xfrm>
            <a:off x="5410200" y="3994240"/>
            <a:ext cx="1371600" cy="1371600"/>
          </a:xfrm>
          <a:prstGeom prst="arc">
            <a:avLst>
              <a:gd name="adj1" fmla="val 10883891"/>
              <a:gd name="adj2" fmla="val 8361551"/>
            </a:avLst>
          </a:prstGeom>
          <a:noFill/>
          <a:ln w="38100">
            <a:solidFill>
              <a:srgbClr val="1B3C59"/>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3" name="Group 72">
            <a:extLst>
              <a:ext uri="{FF2B5EF4-FFF2-40B4-BE49-F238E27FC236}">
                <a16:creationId xmlns:a16="http://schemas.microsoft.com/office/drawing/2014/main" id="{4C55EE33-1A50-48FC-94A4-E2E72DAEF192}"/>
              </a:ext>
            </a:extLst>
          </p:cNvPr>
          <p:cNvGrpSpPr/>
          <p:nvPr/>
        </p:nvGrpSpPr>
        <p:grpSpPr>
          <a:xfrm>
            <a:off x="5952331" y="6044558"/>
            <a:ext cx="287338" cy="287338"/>
            <a:chOff x="8736013" y="1925638"/>
            <a:chExt cx="287338" cy="287338"/>
          </a:xfrm>
          <a:solidFill>
            <a:schemeClr val="bg1"/>
          </a:solidFill>
        </p:grpSpPr>
        <p:sp>
          <p:nvSpPr>
            <p:cNvPr id="74" name="Freeform 97">
              <a:extLst>
                <a:ext uri="{FF2B5EF4-FFF2-40B4-BE49-F238E27FC236}">
                  <a16:creationId xmlns:a16="http://schemas.microsoft.com/office/drawing/2014/main" id="{081655D8-DB3B-42F9-8B94-5992E710E900}"/>
                </a:ext>
              </a:extLst>
            </p:cNvPr>
            <p:cNvSpPr>
              <a:spLocks noEditPoints="1"/>
            </p:cNvSpPr>
            <p:nvPr/>
          </p:nvSpPr>
          <p:spPr bwMode="auto">
            <a:xfrm>
              <a:off x="8736013" y="1925638"/>
              <a:ext cx="287338" cy="287338"/>
            </a:xfrm>
            <a:custGeom>
              <a:avLst/>
              <a:gdLst>
                <a:gd name="T0" fmla="*/ 481 w 902"/>
                <a:gd name="T1" fmla="*/ 863 h 902"/>
                <a:gd name="T2" fmla="*/ 872 w 902"/>
                <a:gd name="T3" fmla="*/ 219 h 902"/>
                <a:gd name="T4" fmla="*/ 30 w 902"/>
                <a:gd name="T5" fmla="*/ 219 h 902"/>
                <a:gd name="T6" fmla="*/ 451 w 902"/>
                <a:gd name="T7" fmla="*/ 864 h 902"/>
                <a:gd name="T8" fmla="*/ 30 w 902"/>
                <a:gd name="T9" fmla="*/ 219 h 902"/>
                <a:gd name="T10" fmla="*/ 54 w 902"/>
                <a:gd name="T11" fmla="*/ 197 h 902"/>
                <a:gd name="T12" fmla="*/ 648 w 902"/>
                <a:gd name="T13" fmla="*/ 290 h 902"/>
                <a:gd name="T14" fmla="*/ 466 w 902"/>
                <a:gd name="T15" fmla="*/ 32 h 902"/>
                <a:gd name="T16" fmla="*/ 683 w 902"/>
                <a:gd name="T17" fmla="*/ 274 h 902"/>
                <a:gd name="T18" fmla="*/ 466 w 902"/>
                <a:gd name="T19" fmla="*/ 32 h 902"/>
                <a:gd name="T20" fmla="*/ 902 w 902"/>
                <a:gd name="T21" fmla="*/ 195 h 902"/>
                <a:gd name="T22" fmla="*/ 901 w 902"/>
                <a:gd name="T23" fmla="*/ 191 h 902"/>
                <a:gd name="T24" fmla="*/ 901 w 902"/>
                <a:gd name="T25" fmla="*/ 190 h 902"/>
                <a:gd name="T26" fmla="*/ 898 w 902"/>
                <a:gd name="T27" fmla="*/ 186 h 902"/>
                <a:gd name="T28" fmla="*/ 898 w 902"/>
                <a:gd name="T29" fmla="*/ 185 h 902"/>
                <a:gd name="T30" fmla="*/ 896 w 902"/>
                <a:gd name="T31" fmla="*/ 184 h 902"/>
                <a:gd name="T32" fmla="*/ 893 w 902"/>
                <a:gd name="T33" fmla="*/ 183 h 902"/>
                <a:gd name="T34" fmla="*/ 892 w 902"/>
                <a:gd name="T35" fmla="*/ 182 h 902"/>
                <a:gd name="T36" fmla="*/ 469 w 902"/>
                <a:gd name="T37" fmla="*/ 0 h 902"/>
                <a:gd name="T38" fmla="*/ 463 w 902"/>
                <a:gd name="T39" fmla="*/ 0 h 902"/>
                <a:gd name="T40" fmla="*/ 10 w 902"/>
                <a:gd name="T41" fmla="*/ 182 h 902"/>
                <a:gd name="T42" fmla="*/ 9 w 902"/>
                <a:gd name="T43" fmla="*/ 183 h 902"/>
                <a:gd name="T44" fmla="*/ 6 w 902"/>
                <a:gd name="T45" fmla="*/ 184 h 902"/>
                <a:gd name="T46" fmla="*/ 4 w 902"/>
                <a:gd name="T47" fmla="*/ 185 h 902"/>
                <a:gd name="T48" fmla="*/ 4 w 902"/>
                <a:gd name="T49" fmla="*/ 186 h 902"/>
                <a:gd name="T50" fmla="*/ 1 w 902"/>
                <a:gd name="T51" fmla="*/ 189 h 902"/>
                <a:gd name="T52" fmla="*/ 1 w 902"/>
                <a:gd name="T53" fmla="*/ 190 h 902"/>
                <a:gd name="T54" fmla="*/ 0 w 902"/>
                <a:gd name="T55" fmla="*/ 195 h 902"/>
                <a:gd name="T56" fmla="*/ 0 w 902"/>
                <a:gd name="T57" fmla="*/ 195 h 902"/>
                <a:gd name="T58" fmla="*/ 0 w 902"/>
                <a:gd name="T59" fmla="*/ 195 h 902"/>
                <a:gd name="T60" fmla="*/ 0 w 902"/>
                <a:gd name="T61" fmla="*/ 681 h 902"/>
                <a:gd name="T62" fmla="*/ 5 w 902"/>
                <a:gd name="T63" fmla="*/ 688 h 902"/>
                <a:gd name="T64" fmla="*/ 460 w 902"/>
                <a:gd name="T65" fmla="*/ 901 h 902"/>
                <a:gd name="T66" fmla="*/ 461 w 902"/>
                <a:gd name="T67" fmla="*/ 901 h 902"/>
                <a:gd name="T68" fmla="*/ 466 w 902"/>
                <a:gd name="T69" fmla="*/ 902 h 902"/>
                <a:gd name="T70" fmla="*/ 472 w 902"/>
                <a:gd name="T71" fmla="*/ 901 h 902"/>
                <a:gd name="T72" fmla="*/ 472 w 902"/>
                <a:gd name="T73" fmla="*/ 900 h 902"/>
                <a:gd name="T74" fmla="*/ 897 w 902"/>
                <a:gd name="T75" fmla="*/ 688 h 902"/>
                <a:gd name="T76" fmla="*/ 901 w 902"/>
                <a:gd name="T77" fmla="*/ 681 h 902"/>
                <a:gd name="T78" fmla="*/ 902 w 902"/>
                <a:gd name="T79" fmla="*/ 195 h 902"/>
                <a:gd name="T80" fmla="*/ 902 w 902"/>
                <a:gd name="T81" fmla="*/ 195 h 9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902" h="902">
                  <a:moveTo>
                    <a:pt x="872" y="668"/>
                  </a:moveTo>
                  <a:lnTo>
                    <a:pt x="481" y="863"/>
                  </a:lnTo>
                  <a:lnTo>
                    <a:pt x="481" y="401"/>
                  </a:lnTo>
                  <a:lnTo>
                    <a:pt x="872" y="219"/>
                  </a:lnTo>
                  <a:lnTo>
                    <a:pt x="872" y="668"/>
                  </a:lnTo>
                  <a:close/>
                  <a:moveTo>
                    <a:pt x="30" y="219"/>
                  </a:moveTo>
                  <a:lnTo>
                    <a:pt x="451" y="401"/>
                  </a:lnTo>
                  <a:lnTo>
                    <a:pt x="451" y="864"/>
                  </a:lnTo>
                  <a:lnTo>
                    <a:pt x="30" y="667"/>
                  </a:lnTo>
                  <a:lnTo>
                    <a:pt x="30" y="219"/>
                  </a:lnTo>
                  <a:close/>
                  <a:moveTo>
                    <a:pt x="466" y="374"/>
                  </a:moveTo>
                  <a:lnTo>
                    <a:pt x="54" y="197"/>
                  </a:lnTo>
                  <a:lnTo>
                    <a:pt x="266" y="112"/>
                  </a:lnTo>
                  <a:lnTo>
                    <a:pt x="648" y="290"/>
                  </a:lnTo>
                  <a:lnTo>
                    <a:pt x="466" y="374"/>
                  </a:lnTo>
                  <a:close/>
                  <a:moveTo>
                    <a:pt x="466" y="32"/>
                  </a:moveTo>
                  <a:lnTo>
                    <a:pt x="851" y="197"/>
                  </a:lnTo>
                  <a:lnTo>
                    <a:pt x="683" y="274"/>
                  </a:lnTo>
                  <a:lnTo>
                    <a:pt x="304" y="97"/>
                  </a:lnTo>
                  <a:lnTo>
                    <a:pt x="466" y="32"/>
                  </a:lnTo>
                  <a:close/>
                  <a:moveTo>
                    <a:pt x="902" y="195"/>
                  </a:moveTo>
                  <a:lnTo>
                    <a:pt x="902" y="195"/>
                  </a:lnTo>
                  <a:lnTo>
                    <a:pt x="902" y="193"/>
                  </a:lnTo>
                  <a:lnTo>
                    <a:pt x="901" y="191"/>
                  </a:lnTo>
                  <a:lnTo>
                    <a:pt x="901" y="190"/>
                  </a:lnTo>
                  <a:lnTo>
                    <a:pt x="901" y="190"/>
                  </a:lnTo>
                  <a:lnTo>
                    <a:pt x="900" y="188"/>
                  </a:lnTo>
                  <a:lnTo>
                    <a:pt x="898" y="186"/>
                  </a:lnTo>
                  <a:lnTo>
                    <a:pt x="898" y="186"/>
                  </a:lnTo>
                  <a:lnTo>
                    <a:pt x="898" y="185"/>
                  </a:lnTo>
                  <a:lnTo>
                    <a:pt x="897" y="184"/>
                  </a:lnTo>
                  <a:lnTo>
                    <a:pt x="896" y="184"/>
                  </a:lnTo>
                  <a:lnTo>
                    <a:pt x="895" y="183"/>
                  </a:lnTo>
                  <a:lnTo>
                    <a:pt x="893" y="183"/>
                  </a:lnTo>
                  <a:lnTo>
                    <a:pt x="893" y="183"/>
                  </a:lnTo>
                  <a:lnTo>
                    <a:pt x="892" y="182"/>
                  </a:lnTo>
                  <a:lnTo>
                    <a:pt x="471" y="2"/>
                  </a:lnTo>
                  <a:lnTo>
                    <a:pt x="469" y="0"/>
                  </a:lnTo>
                  <a:lnTo>
                    <a:pt x="466" y="0"/>
                  </a:lnTo>
                  <a:lnTo>
                    <a:pt x="463" y="0"/>
                  </a:lnTo>
                  <a:lnTo>
                    <a:pt x="461" y="2"/>
                  </a:lnTo>
                  <a:lnTo>
                    <a:pt x="10" y="182"/>
                  </a:lnTo>
                  <a:lnTo>
                    <a:pt x="9" y="182"/>
                  </a:lnTo>
                  <a:lnTo>
                    <a:pt x="9" y="183"/>
                  </a:lnTo>
                  <a:lnTo>
                    <a:pt x="8" y="183"/>
                  </a:lnTo>
                  <a:lnTo>
                    <a:pt x="6" y="184"/>
                  </a:lnTo>
                  <a:lnTo>
                    <a:pt x="5" y="184"/>
                  </a:lnTo>
                  <a:lnTo>
                    <a:pt x="4" y="185"/>
                  </a:lnTo>
                  <a:lnTo>
                    <a:pt x="4" y="185"/>
                  </a:lnTo>
                  <a:lnTo>
                    <a:pt x="4" y="186"/>
                  </a:lnTo>
                  <a:lnTo>
                    <a:pt x="2" y="187"/>
                  </a:lnTo>
                  <a:lnTo>
                    <a:pt x="1" y="189"/>
                  </a:lnTo>
                  <a:lnTo>
                    <a:pt x="1" y="190"/>
                  </a:lnTo>
                  <a:lnTo>
                    <a:pt x="1" y="190"/>
                  </a:lnTo>
                  <a:lnTo>
                    <a:pt x="0" y="192"/>
                  </a:lnTo>
                  <a:lnTo>
                    <a:pt x="0" y="195"/>
                  </a:lnTo>
                  <a:lnTo>
                    <a:pt x="0" y="195"/>
                  </a:lnTo>
                  <a:lnTo>
                    <a:pt x="0" y="195"/>
                  </a:lnTo>
                  <a:lnTo>
                    <a:pt x="0" y="195"/>
                  </a:lnTo>
                  <a:lnTo>
                    <a:pt x="0" y="195"/>
                  </a:lnTo>
                  <a:lnTo>
                    <a:pt x="0" y="676"/>
                  </a:lnTo>
                  <a:lnTo>
                    <a:pt x="0" y="681"/>
                  </a:lnTo>
                  <a:lnTo>
                    <a:pt x="2" y="685"/>
                  </a:lnTo>
                  <a:lnTo>
                    <a:pt x="5" y="688"/>
                  </a:lnTo>
                  <a:lnTo>
                    <a:pt x="9" y="690"/>
                  </a:lnTo>
                  <a:lnTo>
                    <a:pt x="460" y="901"/>
                  </a:lnTo>
                  <a:lnTo>
                    <a:pt x="460" y="901"/>
                  </a:lnTo>
                  <a:lnTo>
                    <a:pt x="461" y="901"/>
                  </a:lnTo>
                  <a:lnTo>
                    <a:pt x="463" y="902"/>
                  </a:lnTo>
                  <a:lnTo>
                    <a:pt x="466" y="902"/>
                  </a:lnTo>
                  <a:lnTo>
                    <a:pt x="469" y="902"/>
                  </a:lnTo>
                  <a:lnTo>
                    <a:pt x="472" y="901"/>
                  </a:lnTo>
                  <a:lnTo>
                    <a:pt x="472" y="901"/>
                  </a:lnTo>
                  <a:lnTo>
                    <a:pt x="472" y="900"/>
                  </a:lnTo>
                  <a:lnTo>
                    <a:pt x="893" y="690"/>
                  </a:lnTo>
                  <a:lnTo>
                    <a:pt x="897" y="688"/>
                  </a:lnTo>
                  <a:lnTo>
                    <a:pt x="900" y="685"/>
                  </a:lnTo>
                  <a:lnTo>
                    <a:pt x="901" y="681"/>
                  </a:lnTo>
                  <a:lnTo>
                    <a:pt x="902" y="676"/>
                  </a:lnTo>
                  <a:lnTo>
                    <a:pt x="902" y="195"/>
                  </a:lnTo>
                  <a:lnTo>
                    <a:pt x="902" y="195"/>
                  </a:lnTo>
                  <a:lnTo>
                    <a:pt x="902" y="19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98">
              <a:extLst>
                <a:ext uri="{FF2B5EF4-FFF2-40B4-BE49-F238E27FC236}">
                  <a16:creationId xmlns:a16="http://schemas.microsoft.com/office/drawing/2014/main" id="{7BB4C0E1-87CF-48C2-8836-4A61C903D14F}"/>
                </a:ext>
              </a:extLst>
            </p:cNvPr>
            <p:cNvSpPr>
              <a:spLocks noEditPoints="1"/>
            </p:cNvSpPr>
            <p:nvPr/>
          </p:nvSpPr>
          <p:spPr bwMode="auto">
            <a:xfrm>
              <a:off x="8774113" y="2041525"/>
              <a:ext cx="77788" cy="100013"/>
            </a:xfrm>
            <a:custGeom>
              <a:avLst/>
              <a:gdLst>
                <a:gd name="T0" fmla="*/ 211 w 241"/>
                <a:gd name="T1" fmla="*/ 278 h 315"/>
                <a:gd name="T2" fmla="*/ 30 w 241"/>
                <a:gd name="T3" fmla="*/ 201 h 315"/>
                <a:gd name="T4" fmla="*/ 30 w 241"/>
                <a:gd name="T5" fmla="*/ 38 h 315"/>
                <a:gd name="T6" fmla="*/ 211 w 241"/>
                <a:gd name="T7" fmla="*/ 115 h 315"/>
                <a:gd name="T8" fmla="*/ 211 w 241"/>
                <a:gd name="T9" fmla="*/ 278 h 315"/>
                <a:gd name="T10" fmla="*/ 231 w 241"/>
                <a:gd name="T11" fmla="*/ 92 h 315"/>
                <a:gd name="T12" fmla="*/ 21 w 241"/>
                <a:gd name="T13" fmla="*/ 2 h 315"/>
                <a:gd name="T14" fmla="*/ 17 w 241"/>
                <a:gd name="T15" fmla="*/ 0 h 315"/>
                <a:gd name="T16" fmla="*/ 14 w 241"/>
                <a:gd name="T17" fmla="*/ 0 h 315"/>
                <a:gd name="T18" fmla="*/ 11 w 241"/>
                <a:gd name="T19" fmla="*/ 0 h 315"/>
                <a:gd name="T20" fmla="*/ 6 w 241"/>
                <a:gd name="T21" fmla="*/ 3 h 315"/>
                <a:gd name="T22" fmla="*/ 4 w 241"/>
                <a:gd name="T23" fmla="*/ 5 h 315"/>
                <a:gd name="T24" fmla="*/ 2 w 241"/>
                <a:gd name="T25" fmla="*/ 8 h 315"/>
                <a:gd name="T26" fmla="*/ 1 w 241"/>
                <a:gd name="T27" fmla="*/ 11 h 315"/>
                <a:gd name="T28" fmla="*/ 0 w 241"/>
                <a:gd name="T29" fmla="*/ 15 h 315"/>
                <a:gd name="T30" fmla="*/ 0 w 241"/>
                <a:gd name="T31" fmla="*/ 210 h 315"/>
                <a:gd name="T32" fmla="*/ 1 w 241"/>
                <a:gd name="T33" fmla="*/ 215 h 315"/>
                <a:gd name="T34" fmla="*/ 2 w 241"/>
                <a:gd name="T35" fmla="*/ 219 h 315"/>
                <a:gd name="T36" fmla="*/ 5 w 241"/>
                <a:gd name="T37" fmla="*/ 222 h 315"/>
                <a:gd name="T38" fmla="*/ 10 w 241"/>
                <a:gd name="T39" fmla="*/ 224 h 315"/>
                <a:gd name="T40" fmla="*/ 220 w 241"/>
                <a:gd name="T41" fmla="*/ 314 h 315"/>
                <a:gd name="T42" fmla="*/ 223 w 241"/>
                <a:gd name="T43" fmla="*/ 315 h 315"/>
                <a:gd name="T44" fmla="*/ 226 w 241"/>
                <a:gd name="T45" fmla="*/ 315 h 315"/>
                <a:gd name="T46" fmla="*/ 230 w 241"/>
                <a:gd name="T47" fmla="*/ 315 h 315"/>
                <a:gd name="T48" fmla="*/ 234 w 241"/>
                <a:gd name="T49" fmla="*/ 313 h 315"/>
                <a:gd name="T50" fmla="*/ 237 w 241"/>
                <a:gd name="T51" fmla="*/ 311 h 315"/>
                <a:gd name="T52" fmla="*/ 239 w 241"/>
                <a:gd name="T53" fmla="*/ 308 h 315"/>
                <a:gd name="T54" fmla="*/ 240 w 241"/>
                <a:gd name="T55" fmla="*/ 305 h 315"/>
                <a:gd name="T56" fmla="*/ 241 w 241"/>
                <a:gd name="T57" fmla="*/ 300 h 315"/>
                <a:gd name="T58" fmla="*/ 241 w 241"/>
                <a:gd name="T59" fmla="*/ 105 h 315"/>
                <a:gd name="T60" fmla="*/ 240 w 241"/>
                <a:gd name="T61" fmla="*/ 101 h 315"/>
                <a:gd name="T62" fmla="*/ 238 w 241"/>
                <a:gd name="T63" fmla="*/ 97 h 315"/>
                <a:gd name="T64" fmla="*/ 236 w 241"/>
                <a:gd name="T65" fmla="*/ 94 h 315"/>
                <a:gd name="T66" fmla="*/ 231 w 241"/>
                <a:gd name="T67" fmla="*/ 92 h 315"/>
                <a:gd name="T68" fmla="*/ 231 w 241"/>
                <a:gd name="T69" fmla="*/ 92 h 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41" h="315">
                  <a:moveTo>
                    <a:pt x="211" y="278"/>
                  </a:moveTo>
                  <a:lnTo>
                    <a:pt x="30" y="201"/>
                  </a:lnTo>
                  <a:lnTo>
                    <a:pt x="30" y="38"/>
                  </a:lnTo>
                  <a:lnTo>
                    <a:pt x="211" y="115"/>
                  </a:lnTo>
                  <a:lnTo>
                    <a:pt x="211" y="278"/>
                  </a:lnTo>
                  <a:close/>
                  <a:moveTo>
                    <a:pt x="231" y="92"/>
                  </a:moveTo>
                  <a:lnTo>
                    <a:pt x="21" y="2"/>
                  </a:lnTo>
                  <a:lnTo>
                    <a:pt x="17" y="0"/>
                  </a:lnTo>
                  <a:lnTo>
                    <a:pt x="14" y="0"/>
                  </a:lnTo>
                  <a:lnTo>
                    <a:pt x="11" y="0"/>
                  </a:lnTo>
                  <a:lnTo>
                    <a:pt x="6" y="3"/>
                  </a:lnTo>
                  <a:lnTo>
                    <a:pt x="4" y="5"/>
                  </a:lnTo>
                  <a:lnTo>
                    <a:pt x="2" y="8"/>
                  </a:lnTo>
                  <a:lnTo>
                    <a:pt x="1" y="11"/>
                  </a:lnTo>
                  <a:lnTo>
                    <a:pt x="0" y="15"/>
                  </a:lnTo>
                  <a:lnTo>
                    <a:pt x="0" y="210"/>
                  </a:lnTo>
                  <a:lnTo>
                    <a:pt x="1" y="215"/>
                  </a:lnTo>
                  <a:lnTo>
                    <a:pt x="2" y="219"/>
                  </a:lnTo>
                  <a:lnTo>
                    <a:pt x="5" y="222"/>
                  </a:lnTo>
                  <a:lnTo>
                    <a:pt x="10" y="224"/>
                  </a:lnTo>
                  <a:lnTo>
                    <a:pt x="220" y="314"/>
                  </a:lnTo>
                  <a:lnTo>
                    <a:pt x="223" y="315"/>
                  </a:lnTo>
                  <a:lnTo>
                    <a:pt x="226" y="315"/>
                  </a:lnTo>
                  <a:lnTo>
                    <a:pt x="230" y="315"/>
                  </a:lnTo>
                  <a:lnTo>
                    <a:pt x="234" y="313"/>
                  </a:lnTo>
                  <a:lnTo>
                    <a:pt x="237" y="311"/>
                  </a:lnTo>
                  <a:lnTo>
                    <a:pt x="239" y="308"/>
                  </a:lnTo>
                  <a:lnTo>
                    <a:pt x="240" y="305"/>
                  </a:lnTo>
                  <a:lnTo>
                    <a:pt x="241" y="300"/>
                  </a:lnTo>
                  <a:lnTo>
                    <a:pt x="241" y="105"/>
                  </a:lnTo>
                  <a:lnTo>
                    <a:pt x="240" y="101"/>
                  </a:lnTo>
                  <a:lnTo>
                    <a:pt x="238" y="97"/>
                  </a:lnTo>
                  <a:lnTo>
                    <a:pt x="236" y="94"/>
                  </a:lnTo>
                  <a:lnTo>
                    <a:pt x="231" y="92"/>
                  </a:lnTo>
                  <a:lnTo>
                    <a:pt x="231" y="9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84" name="TextBox 83">
            <a:extLst>
              <a:ext uri="{FF2B5EF4-FFF2-40B4-BE49-F238E27FC236}">
                <a16:creationId xmlns:a16="http://schemas.microsoft.com/office/drawing/2014/main" id="{04CDDBA7-EC45-476C-81E0-BB93DFACB715}"/>
              </a:ext>
            </a:extLst>
          </p:cNvPr>
          <p:cNvSpPr txBox="1"/>
          <p:nvPr/>
        </p:nvSpPr>
        <p:spPr>
          <a:xfrm>
            <a:off x="4157661" y="1392758"/>
            <a:ext cx="3876675" cy="984885"/>
          </a:xfrm>
          <a:prstGeom prst="rect">
            <a:avLst/>
          </a:prstGeom>
          <a:solidFill>
            <a:schemeClr val="tx2">
              <a:lumMod val="20000"/>
              <a:lumOff val="80000"/>
            </a:schemeClr>
          </a:solidFill>
          <a:ln w="6350">
            <a:noFill/>
            <a:prstDash val="dash"/>
          </a:ln>
        </p:spPr>
        <p:txBody>
          <a:bodyPr wrap="square" lIns="0" tIns="0" rIns="0" bIns="0" rtlCol="0" anchor="t">
            <a:spAutoFit/>
          </a:bodyPr>
          <a:lstStyle/>
          <a:p>
            <a:r>
              <a:rPr lang="tr-TR" sz="1600" dirty="0">
                <a:solidFill>
                  <a:schemeClr val="tx1">
                    <a:lumMod val="75000"/>
                    <a:lumOff val="25000"/>
                  </a:schemeClr>
                </a:solidFill>
                <a:latin typeface="Calibri" panose="020F0502020204030204" pitchFamily="34" charset="0"/>
                <a:cs typeface="Calibri" panose="020F0502020204030204" pitchFamily="34" charset="0"/>
              </a:rPr>
              <a:t>Hizmetlerin finansmanı için gerekli mali kaynakların elde edilmesidir.  Finansman genel vergi gelirleriyle mi, primlerle mi, cepten harcamalar yoluyla mı sağlanmalıdır?</a:t>
            </a:r>
            <a:endParaRPr lang="en-US" sz="1600" dirty="0">
              <a:solidFill>
                <a:schemeClr val="tx1">
                  <a:lumMod val="75000"/>
                  <a:lumOff val="25000"/>
                </a:schemeClr>
              </a:solidFill>
              <a:latin typeface="Calibri" panose="020F0502020204030204" pitchFamily="34" charset="0"/>
              <a:cs typeface="Calibri" panose="020F0502020204030204" pitchFamily="34" charset="0"/>
            </a:endParaRPr>
          </a:p>
        </p:txBody>
      </p:sp>
      <p:sp>
        <p:nvSpPr>
          <p:cNvPr id="85" name="Freeform 21">
            <a:extLst>
              <a:ext uri="{FF2B5EF4-FFF2-40B4-BE49-F238E27FC236}">
                <a16:creationId xmlns:a16="http://schemas.microsoft.com/office/drawing/2014/main" id="{866F2474-0BC8-4478-87E4-17A574F745AB}"/>
              </a:ext>
            </a:extLst>
          </p:cNvPr>
          <p:cNvSpPr>
            <a:spLocks noEditPoints="1"/>
          </p:cNvSpPr>
          <p:nvPr/>
        </p:nvSpPr>
        <p:spPr bwMode="auto">
          <a:xfrm rot="10800000">
            <a:off x="5981578" y="3625809"/>
            <a:ext cx="228844" cy="279490"/>
          </a:xfrm>
          <a:custGeom>
            <a:avLst/>
            <a:gdLst>
              <a:gd name="T0" fmla="*/ 42 w 491"/>
              <a:gd name="T1" fmla="*/ 290 h 596"/>
              <a:gd name="T2" fmla="*/ 22 w 491"/>
              <a:gd name="T3" fmla="*/ 319 h 596"/>
              <a:gd name="T4" fmla="*/ 29 w 491"/>
              <a:gd name="T5" fmla="*/ 353 h 596"/>
              <a:gd name="T6" fmla="*/ 463 w 491"/>
              <a:gd name="T7" fmla="*/ 353 h 596"/>
              <a:gd name="T8" fmla="*/ 470 w 491"/>
              <a:gd name="T9" fmla="*/ 319 h 596"/>
              <a:gd name="T10" fmla="*/ 450 w 491"/>
              <a:gd name="T11" fmla="*/ 290 h 596"/>
              <a:gd name="T12" fmla="*/ 415 w 491"/>
              <a:gd name="T13" fmla="*/ 282 h 596"/>
              <a:gd name="T14" fmla="*/ 322 w 491"/>
              <a:gd name="T15" fmla="*/ 364 h 596"/>
              <a:gd name="T16" fmla="*/ 311 w 491"/>
              <a:gd name="T17" fmla="*/ 366 h 596"/>
              <a:gd name="T18" fmla="*/ 305 w 491"/>
              <a:gd name="T19" fmla="*/ 358 h 596"/>
              <a:gd name="T20" fmla="*/ 303 w 491"/>
              <a:gd name="T21" fmla="*/ 62 h 596"/>
              <a:gd name="T22" fmla="*/ 292 w 491"/>
              <a:gd name="T23" fmla="*/ 41 h 596"/>
              <a:gd name="T24" fmla="*/ 274 w 491"/>
              <a:gd name="T25" fmla="*/ 27 h 596"/>
              <a:gd name="T26" fmla="*/ 252 w 491"/>
              <a:gd name="T27" fmla="*/ 20 h 596"/>
              <a:gd name="T28" fmla="*/ 228 w 491"/>
              <a:gd name="T29" fmla="*/ 23 h 596"/>
              <a:gd name="T30" fmla="*/ 208 w 491"/>
              <a:gd name="T31" fmla="*/ 34 h 596"/>
              <a:gd name="T32" fmla="*/ 194 w 491"/>
              <a:gd name="T33" fmla="*/ 51 h 596"/>
              <a:gd name="T34" fmla="*/ 186 w 491"/>
              <a:gd name="T35" fmla="*/ 74 h 596"/>
              <a:gd name="T36" fmla="*/ 184 w 491"/>
              <a:gd name="T37" fmla="*/ 363 h 596"/>
              <a:gd name="T38" fmla="*/ 174 w 491"/>
              <a:gd name="T39" fmla="*/ 367 h 596"/>
              <a:gd name="T40" fmla="*/ 92 w 491"/>
              <a:gd name="T41" fmla="*/ 290 h 596"/>
              <a:gd name="T42" fmla="*/ 246 w 491"/>
              <a:gd name="T43" fmla="*/ 596 h 596"/>
              <a:gd name="T44" fmla="*/ 16 w 491"/>
              <a:gd name="T45" fmla="*/ 369 h 596"/>
              <a:gd name="T46" fmla="*/ 4 w 491"/>
              <a:gd name="T47" fmla="*/ 347 h 596"/>
              <a:gd name="T48" fmla="*/ 2 w 491"/>
              <a:gd name="T49" fmla="*/ 321 h 596"/>
              <a:gd name="T50" fmla="*/ 8 w 491"/>
              <a:gd name="T51" fmla="*/ 297 h 596"/>
              <a:gd name="T52" fmla="*/ 25 w 491"/>
              <a:gd name="T53" fmla="*/ 277 h 596"/>
              <a:gd name="T54" fmla="*/ 48 w 491"/>
              <a:gd name="T55" fmla="*/ 265 h 596"/>
              <a:gd name="T56" fmla="*/ 74 w 491"/>
              <a:gd name="T57" fmla="*/ 261 h 596"/>
              <a:gd name="T58" fmla="*/ 98 w 491"/>
              <a:gd name="T59" fmla="*/ 269 h 596"/>
              <a:gd name="T60" fmla="*/ 167 w 491"/>
              <a:gd name="T61" fmla="*/ 334 h 596"/>
              <a:gd name="T62" fmla="*/ 170 w 491"/>
              <a:gd name="T63" fmla="*/ 56 h 596"/>
              <a:gd name="T64" fmla="*/ 184 w 491"/>
              <a:gd name="T65" fmla="*/ 29 h 596"/>
              <a:gd name="T66" fmla="*/ 208 w 491"/>
              <a:gd name="T67" fmla="*/ 10 h 596"/>
              <a:gd name="T68" fmla="*/ 238 w 491"/>
              <a:gd name="T69" fmla="*/ 0 h 596"/>
              <a:gd name="T70" fmla="*/ 269 w 491"/>
              <a:gd name="T71" fmla="*/ 3 h 596"/>
              <a:gd name="T72" fmla="*/ 296 w 491"/>
              <a:gd name="T73" fmla="*/ 18 h 596"/>
              <a:gd name="T74" fmla="*/ 316 w 491"/>
              <a:gd name="T75" fmla="*/ 41 h 596"/>
              <a:gd name="T76" fmla="*/ 324 w 491"/>
              <a:gd name="T77" fmla="*/ 71 h 596"/>
              <a:gd name="T78" fmla="*/ 383 w 491"/>
              <a:gd name="T79" fmla="*/ 277 h 596"/>
              <a:gd name="T80" fmla="*/ 405 w 491"/>
              <a:gd name="T81" fmla="*/ 265 h 596"/>
              <a:gd name="T82" fmla="*/ 431 w 491"/>
              <a:gd name="T83" fmla="*/ 261 h 596"/>
              <a:gd name="T84" fmla="*/ 455 w 491"/>
              <a:gd name="T85" fmla="*/ 269 h 596"/>
              <a:gd name="T86" fmla="*/ 476 w 491"/>
              <a:gd name="T87" fmla="*/ 286 h 596"/>
              <a:gd name="T88" fmla="*/ 488 w 491"/>
              <a:gd name="T89" fmla="*/ 309 h 596"/>
              <a:gd name="T90" fmla="*/ 491 w 491"/>
              <a:gd name="T91" fmla="*/ 334 h 596"/>
              <a:gd name="T92" fmla="*/ 483 w 491"/>
              <a:gd name="T93" fmla="*/ 359 h 596"/>
              <a:gd name="T94" fmla="*/ 253 w 491"/>
              <a:gd name="T95" fmla="*/ 593 h 5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91" h="596">
                <a:moveTo>
                  <a:pt x="67" y="281"/>
                </a:moveTo>
                <a:lnTo>
                  <a:pt x="58" y="282"/>
                </a:lnTo>
                <a:lnTo>
                  <a:pt x="49" y="285"/>
                </a:lnTo>
                <a:lnTo>
                  <a:pt x="42" y="290"/>
                </a:lnTo>
                <a:lnTo>
                  <a:pt x="34" y="295"/>
                </a:lnTo>
                <a:lnTo>
                  <a:pt x="29" y="303"/>
                </a:lnTo>
                <a:lnTo>
                  <a:pt x="24" y="310"/>
                </a:lnTo>
                <a:lnTo>
                  <a:pt x="22" y="319"/>
                </a:lnTo>
                <a:lnTo>
                  <a:pt x="21" y="327"/>
                </a:lnTo>
                <a:lnTo>
                  <a:pt x="22" y="336"/>
                </a:lnTo>
                <a:lnTo>
                  <a:pt x="24" y="345"/>
                </a:lnTo>
                <a:lnTo>
                  <a:pt x="29" y="353"/>
                </a:lnTo>
                <a:lnTo>
                  <a:pt x="34" y="361"/>
                </a:lnTo>
                <a:lnTo>
                  <a:pt x="246" y="571"/>
                </a:lnTo>
                <a:lnTo>
                  <a:pt x="457" y="361"/>
                </a:lnTo>
                <a:lnTo>
                  <a:pt x="463" y="353"/>
                </a:lnTo>
                <a:lnTo>
                  <a:pt x="467" y="345"/>
                </a:lnTo>
                <a:lnTo>
                  <a:pt x="470" y="336"/>
                </a:lnTo>
                <a:lnTo>
                  <a:pt x="470" y="327"/>
                </a:lnTo>
                <a:lnTo>
                  <a:pt x="470" y="319"/>
                </a:lnTo>
                <a:lnTo>
                  <a:pt x="467" y="310"/>
                </a:lnTo>
                <a:lnTo>
                  <a:pt x="463" y="303"/>
                </a:lnTo>
                <a:lnTo>
                  <a:pt x="457" y="295"/>
                </a:lnTo>
                <a:lnTo>
                  <a:pt x="450" y="290"/>
                </a:lnTo>
                <a:lnTo>
                  <a:pt x="442" y="285"/>
                </a:lnTo>
                <a:lnTo>
                  <a:pt x="434" y="282"/>
                </a:lnTo>
                <a:lnTo>
                  <a:pt x="425" y="281"/>
                </a:lnTo>
                <a:lnTo>
                  <a:pt x="415" y="282"/>
                </a:lnTo>
                <a:lnTo>
                  <a:pt x="407" y="285"/>
                </a:lnTo>
                <a:lnTo>
                  <a:pt x="399" y="290"/>
                </a:lnTo>
                <a:lnTo>
                  <a:pt x="391" y="295"/>
                </a:lnTo>
                <a:lnTo>
                  <a:pt x="322" y="364"/>
                </a:lnTo>
                <a:lnTo>
                  <a:pt x="320" y="366"/>
                </a:lnTo>
                <a:lnTo>
                  <a:pt x="317" y="367"/>
                </a:lnTo>
                <a:lnTo>
                  <a:pt x="315" y="367"/>
                </a:lnTo>
                <a:lnTo>
                  <a:pt x="311" y="366"/>
                </a:lnTo>
                <a:lnTo>
                  <a:pt x="309" y="365"/>
                </a:lnTo>
                <a:lnTo>
                  <a:pt x="307" y="363"/>
                </a:lnTo>
                <a:lnTo>
                  <a:pt x="306" y="361"/>
                </a:lnTo>
                <a:lnTo>
                  <a:pt x="305" y="358"/>
                </a:lnTo>
                <a:lnTo>
                  <a:pt x="305" y="79"/>
                </a:lnTo>
                <a:lnTo>
                  <a:pt x="305" y="74"/>
                </a:lnTo>
                <a:lnTo>
                  <a:pt x="304" y="67"/>
                </a:lnTo>
                <a:lnTo>
                  <a:pt x="303" y="62"/>
                </a:lnTo>
                <a:lnTo>
                  <a:pt x="301" y="56"/>
                </a:lnTo>
                <a:lnTo>
                  <a:pt x="299" y="51"/>
                </a:lnTo>
                <a:lnTo>
                  <a:pt x="295" y="47"/>
                </a:lnTo>
                <a:lnTo>
                  <a:pt x="292" y="41"/>
                </a:lnTo>
                <a:lnTo>
                  <a:pt x="288" y="37"/>
                </a:lnTo>
                <a:lnTo>
                  <a:pt x="283" y="34"/>
                </a:lnTo>
                <a:lnTo>
                  <a:pt x="279" y="30"/>
                </a:lnTo>
                <a:lnTo>
                  <a:pt x="274" y="27"/>
                </a:lnTo>
                <a:lnTo>
                  <a:pt x="269" y="25"/>
                </a:lnTo>
                <a:lnTo>
                  <a:pt x="264" y="23"/>
                </a:lnTo>
                <a:lnTo>
                  <a:pt x="257" y="21"/>
                </a:lnTo>
                <a:lnTo>
                  <a:pt x="252" y="20"/>
                </a:lnTo>
                <a:lnTo>
                  <a:pt x="246" y="20"/>
                </a:lnTo>
                <a:lnTo>
                  <a:pt x="240" y="20"/>
                </a:lnTo>
                <a:lnTo>
                  <a:pt x="234" y="21"/>
                </a:lnTo>
                <a:lnTo>
                  <a:pt x="228" y="23"/>
                </a:lnTo>
                <a:lnTo>
                  <a:pt x="223" y="25"/>
                </a:lnTo>
                <a:lnTo>
                  <a:pt x="218" y="27"/>
                </a:lnTo>
                <a:lnTo>
                  <a:pt x="212" y="30"/>
                </a:lnTo>
                <a:lnTo>
                  <a:pt x="208" y="34"/>
                </a:lnTo>
                <a:lnTo>
                  <a:pt x="203" y="37"/>
                </a:lnTo>
                <a:lnTo>
                  <a:pt x="200" y="41"/>
                </a:lnTo>
                <a:lnTo>
                  <a:pt x="196" y="47"/>
                </a:lnTo>
                <a:lnTo>
                  <a:pt x="194" y="51"/>
                </a:lnTo>
                <a:lnTo>
                  <a:pt x="191" y="56"/>
                </a:lnTo>
                <a:lnTo>
                  <a:pt x="188" y="62"/>
                </a:lnTo>
                <a:lnTo>
                  <a:pt x="187" y="67"/>
                </a:lnTo>
                <a:lnTo>
                  <a:pt x="186" y="74"/>
                </a:lnTo>
                <a:lnTo>
                  <a:pt x="186" y="79"/>
                </a:lnTo>
                <a:lnTo>
                  <a:pt x="186" y="358"/>
                </a:lnTo>
                <a:lnTo>
                  <a:pt x="186" y="361"/>
                </a:lnTo>
                <a:lnTo>
                  <a:pt x="184" y="363"/>
                </a:lnTo>
                <a:lnTo>
                  <a:pt x="183" y="365"/>
                </a:lnTo>
                <a:lnTo>
                  <a:pt x="180" y="366"/>
                </a:lnTo>
                <a:lnTo>
                  <a:pt x="178" y="367"/>
                </a:lnTo>
                <a:lnTo>
                  <a:pt x="174" y="367"/>
                </a:lnTo>
                <a:lnTo>
                  <a:pt x="171" y="366"/>
                </a:lnTo>
                <a:lnTo>
                  <a:pt x="169" y="364"/>
                </a:lnTo>
                <a:lnTo>
                  <a:pt x="100" y="295"/>
                </a:lnTo>
                <a:lnTo>
                  <a:pt x="92" y="290"/>
                </a:lnTo>
                <a:lnTo>
                  <a:pt x="85" y="285"/>
                </a:lnTo>
                <a:lnTo>
                  <a:pt x="76" y="282"/>
                </a:lnTo>
                <a:lnTo>
                  <a:pt x="67" y="281"/>
                </a:lnTo>
                <a:close/>
                <a:moveTo>
                  <a:pt x="246" y="596"/>
                </a:moveTo>
                <a:lnTo>
                  <a:pt x="242" y="595"/>
                </a:lnTo>
                <a:lnTo>
                  <a:pt x="239" y="593"/>
                </a:lnTo>
                <a:lnTo>
                  <a:pt x="20" y="375"/>
                </a:lnTo>
                <a:lnTo>
                  <a:pt x="16" y="369"/>
                </a:lnTo>
                <a:lnTo>
                  <a:pt x="12" y="364"/>
                </a:lnTo>
                <a:lnTo>
                  <a:pt x="8" y="359"/>
                </a:lnTo>
                <a:lnTo>
                  <a:pt x="6" y="352"/>
                </a:lnTo>
                <a:lnTo>
                  <a:pt x="4" y="347"/>
                </a:lnTo>
                <a:lnTo>
                  <a:pt x="3" y="340"/>
                </a:lnTo>
                <a:lnTo>
                  <a:pt x="2" y="334"/>
                </a:lnTo>
                <a:lnTo>
                  <a:pt x="0" y="327"/>
                </a:lnTo>
                <a:lnTo>
                  <a:pt x="2" y="321"/>
                </a:lnTo>
                <a:lnTo>
                  <a:pt x="3" y="315"/>
                </a:lnTo>
                <a:lnTo>
                  <a:pt x="4" y="309"/>
                </a:lnTo>
                <a:lnTo>
                  <a:pt x="6" y="303"/>
                </a:lnTo>
                <a:lnTo>
                  <a:pt x="8" y="297"/>
                </a:lnTo>
                <a:lnTo>
                  <a:pt x="12" y="292"/>
                </a:lnTo>
                <a:lnTo>
                  <a:pt x="16" y="286"/>
                </a:lnTo>
                <a:lnTo>
                  <a:pt x="20" y="281"/>
                </a:lnTo>
                <a:lnTo>
                  <a:pt x="25" y="277"/>
                </a:lnTo>
                <a:lnTo>
                  <a:pt x="31" y="272"/>
                </a:lnTo>
                <a:lnTo>
                  <a:pt x="36" y="269"/>
                </a:lnTo>
                <a:lnTo>
                  <a:pt x="42" y="267"/>
                </a:lnTo>
                <a:lnTo>
                  <a:pt x="48" y="265"/>
                </a:lnTo>
                <a:lnTo>
                  <a:pt x="54" y="263"/>
                </a:lnTo>
                <a:lnTo>
                  <a:pt x="61" y="261"/>
                </a:lnTo>
                <a:lnTo>
                  <a:pt x="67" y="261"/>
                </a:lnTo>
                <a:lnTo>
                  <a:pt x="74" y="261"/>
                </a:lnTo>
                <a:lnTo>
                  <a:pt x="80" y="263"/>
                </a:lnTo>
                <a:lnTo>
                  <a:pt x="86" y="265"/>
                </a:lnTo>
                <a:lnTo>
                  <a:pt x="92" y="267"/>
                </a:lnTo>
                <a:lnTo>
                  <a:pt x="98" y="269"/>
                </a:lnTo>
                <a:lnTo>
                  <a:pt x="104" y="272"/>
                </a:lnTo>
                <a:lnTo>
                  <a:pt x="108" y="277"/>
                </a:lnTo>
                <a:lnTo>
                  <a:pt x="114" y="281"/>
                </a:lnTo>
                <a:lnTo>
                  <a:pt x="167" y="334"/>
                </a:lnTo>
                <a:lnTo>
                  <a:pt x="167" y="79"/>
                </a:lnTo>
                <a:lnTo>
                  <a:pt x="167" y="71"/>
                </a:lnTo>
                <a:lnTo>
                  <a:pt x="168" y="64"/>
                </a:lnTo>
                <a:lnTo>
                  <a:pt x="170" y="56"/>
                </a:lnTo>
                <a:lnTo>
                  <a:pt x="172" y="49"/>
                </a:lnTo>
                <a:lnTo>
                  <a:pt x="175" y="41"/>
                </a:lnTo>
                <a:lnTo>
                  <a:pt x="180" y="35"/>
                </a:lnTo>
                <a:lnTo>
                  <a:pt x="184" y="29"/>
                </a:lnTo>
                <a:lnTo>
                  <a:pt x="189" y="23"/>
                </a:lnTo>
                <a:lnTo>
                  <a:pt x="195" y="18"/>
                </a:lnTo>
                <a:lnTo>
                  <a:pt x="201" y="13"/>
                </a:lnTo>
                <a:lnTo>
                  <a:pt x="208" y="10"/>
                </a:lnTo>
                <a:lnTo>
                  <a:pt x="215" y="7"/>
                </a:lnTo>
                <a:lnTo>
                  <a:pt x="222" y="3"/>
                </a:lnTo>
                <a:lnTo>
                  <a:pt x="229" y="1"/>
                </a:lnTo>
                <a:lnTo>
                  <a:pt x="238" y="0"/>
                </a:lnTo>
                <a:lnTo>
                  <a:pt x="246" y="0"/>
                </a:lnTo>
                <a:lnTo>
                  <a:pt x="254" y="0"/>
                </a:lnTo>
                <a:lnTo>
                  <a:pt x="262" y="1"/>
                </a:lnTo>
                <a:lnTo>
                  <a:pt x="269" y="3"/>
                </a:lnTo>
                <a:lnTo>
                  <a:pt x="277" y="7"/>
                </a:lnTo>
                <a:lnTo>
                  <a:pt x="283" y="10"/>
                </a:lnTo>
                <a:lnTo>
                  <a:pt x="290" y="13"/>
                </a:lnTo>
                <a:lnTo>
                  <a:pt x="296" y="18"/>
                </a:lnTo>
                <a:lnTo>
                  <a:pt x="302" y="23"/>
                </a:lnTo>
                <a:lnTo>
                  <a:pt x="307" y="29"/>
                </a:lnTo>
                <a:lnTo>
                  <a:pt x="311" y="35"/>
                </a:lnTo>
                <a:lnTo>
                  <a:pt x="316" y="41"/>
                </a:lnTo>
                <a:lnTo>
                  <a:pt x="319" y="49"/>
                </a:lnTo>
                <a:lnTo>
                  <a:pt x="321" y="56"/>
                </a:lnTo>
                <a:lnTo>
                  <a:pt x="323" y="64"/>
                </a:lnTo>
                <a:lnTo>
                  <a:pt x="324" y="71"/>
                </a:lnTo>
                <a:lnTo>
                  <a:pt x="326" y="79"/>
                </a:lnTo>
                <a:lnTo>
                  <a:pt x="326" y="334"/>
                </a:lnTo>
                <a:lnTo>
                  <a:pt x="377" y="281"/>
                </a:lnTo>
                <a:lnTo>
                  <a:pt x="383" y="277"/>
                </a:lnTo>
                <a:lnTo>
                  <a:pt x="388" y="272"/>
                </a:lnTo>
                <a:lnTo>
                  <a:pt x="394" y="269"/>
                </a:lnTo>
                <a:lnTo>
                  <a:pt x="399" y="267"/>
                </a:lnTo>
                <a:lnTo>
                  <a:pt x="405" y="265"/>
                </a:lnTo>
                <a:lnTo>
                  <a:pt x="412" y="263"/>
                </a:lnTo>
                <a:lnTo>
                  <a:pt x="418" y="261"/>
                </a:lnTo>
                <a:lnTo>
                  <a:pt x="425" y="261"/>
                </a:lnTo>
                <a:lnTo>
                  <a:pt x="431" y="261"/>
                </a:lnTo>
                <a:lnTo>
                  <a:pt x="438" y="263"/>
                </a:lnTo>
                <a:lnTo>
                  <a:pt x="443" y="265"/>
                </a:lnTo>
                <a:lnTo>
                  <a:pt x="450" y="267"/>
                </a:lnTo>
                <a:lnTo>
                  <a:pt x="455" y="269"/>
                </a:lnTo>
                <a:lnTo>
                  <a:pt x="462" y="272"/>
                </a:lnTo>
                <a:lnTo>
                  <a:pt x="466" y="277"/>
                </a:lnTo>
                <a:lnTo>
                  <a:pt x="471" y="281"/>
                </a:lnTo>
                <a:lnTo>
                  <a:pt x="476" y="286"/>
                </a:lnTo>
                <a:lnTo>
                  <a:pt x="480" y="292"/>
                </a:lnTo>
                <a:lnTo>
                  <a:pt x="483" y="297"/>
                </a:lnTo>
                <a:lnTo>
                  <a:pt x="485" y="303"/>
                </a:lnTo>
                <a:lnTo>
                  <a:pt x="488" y="309"/>
                </a:lnTo>
                <a:lnTo>
                  <a:pt x="490" y="315"/>
                </a:lnTo>
                <a:lnTo>
                  <a:pt x="491" y="321"/>
                </a:lnTo>
                <a:lnTo>
                  <a:pt x="491" y="327"/>
                </a:lnTo>
                <a:lnTo>
                  <a:pt x="491" y="334"/>
                </a:lnTo>
                <a:lnTo>
                  <a:pt x="490" y="340"/>
                </a:lnTo>
                <a:lnTo>
                  <a:pt x="488" y="347"/>
                </a:lnTo>
                <a:lnTo>
                  <a:pt x="485" y="352"/>
                </a:lnTo>
                <a:lnTo>
                  <a:pt x="483" y="359"/>
                </a:lnTo>
                <a:lnTo>
                  <a:pt x="480" y="364"/>
                </a:lnTo>
                <a:lnTo>
                  <a:pt x="476" y="369"/>
                </a:lnTo>
                <a:lnTo>
                  <a:pt x="471" y="375"/>
                </a:lnTo>
                <a:lnTo>
                  <a:pt x="253" y="593"/>
                </a:lnTo>
                <a:lnTo>
                  <a:pt x="250" y="595"/>
                </a:lnTo>
                <a:lnTo>
                  <a:pt x="246" y="596"/>
                </a:lnTo>
                <a:close/>
              </a:path>
            </a:pathLst>
          </a:custGeom>
          <a:solidFill>
            <a:schemeClr val="bg1">
              <a:lumMod val="65000"/>
            </a:schemeClr>
          </a:solidFill>
          <a:ln>
            <a:solidFill>
              <a:schemeClr val="tx1">
                <a:lumMod val="95000"/>
                <a:lumOff val="5000"/>
              </a:schemeClr>
            </a:solidFill>
          </a:ln>
        </p:spPr>
        <p:txBody>
          <a:bodyPr vert="horz" wrap="square" lIns="91440" tIns="45720" rIns="91440" bIns="45720" numCol="1" anchor="t" anchorCtr="0" compatLnSpc="1">
            <a:prstTxWarp prst="textNoShape">
              <a:avLst/>
            </a:prstTxWarp>
          </a:bodyPr>
          <a:lstStyle/>
          <a:p>
            <a:endParaRPr lang="en-US"/>
          </a:p>
        </p:txBody>
      </p:sp>
      <p:sp>
        <p:nvSpPr>
          <p:cNvPr id="88" name="Freeform 21">
            <a:extLst>
              <a:ext uri="{FF2B5EF4-FFF2-40B4-BE49-F238E27FC236}">
                <a16:creationId xmlns:a16="http://schemas.microsoft.com/office/drawing/2014/main" id="{B8B47042-10A0-4FA3-815F-3A8B19C217C5}"/>
              </a:ext>
            </a:extLst>
          </p:cNvPr>
          <p:cNvSpPr>
            <a:spLocks noEditPoints="1"/>
          </p:cNvSpPr>
          <p:nvPr/>
        </p:nvSpPr>
        <p:spPr bwMode="auto">
          <a:xfrm rot="17160000">
            <a:off x="6894641" y="4634863"/>
            <a:ext cx="228844" cy="279490"/>
          </a:xfrm>
          <a:custGeom>
            <a:avLst/>
            <a:gdLst>
              <a:gd name="T0" fmla="*/ 42 w 491"/>
              <a:gd name="T1" fmla="*/ 290 h 596"/>
              <a:gd name="T2" fmla="*/ 22 w 491"/>
              <a:gd name="T3" fmla="*/ 319 h 596"/>
              <a:gd name="T4" fmla="*/ 29 w 491"/>
              <a:gd name="T5" fmla="*/ 353 h 596"/>
              <a:gd name="T6" fmla="*/ 463 w 491"/>
              <a:gd name="T7" fmla="*/ 353 h 596"/>
              <a:gd name="T8" fmla="*/ 470 w 491"/>
              <a:gd name="T9" fmla="*/ 319 h 596"/>
              <a:gd name="T10" fmla="*/ 450 w 491"/>
              <a:gd name="T11" fmla="*/ 290 h 596"/>
              <a:gd name="T12" fmla="*/ 415 w 491"/>
              <a:gd name="T13" fmla="*/ 282 h 596"/>
              <a:gd name="T14" fmla="*/ 322 w 491"/>
              <a:gd name="T15" fmla="*/ 364 h 596"/>
              <a:gd name="T16" fmla="*/ 311 w 491"/>
              <a:gd name="T17" fmla="*/ 366 h 596"/>
              <a:gd name="T18" fmla="*/ 305 w 491"/>
              <a:gd name="T19" fmla="*/ 358 h 596"/>
              <a:gd name="T20" fmla="*/ 303 w 491"/>
              <a:gd name="T21" fmla="*/ 62 h 596"/>
              <a:gd name="T22" fmla="*/ 292 w 491"/>
              <a:gd name="T23" fmla="*/ 41 h 596"/>
              <a:gd name="T24" fmla="*/ 274 w 491"/>
              <a:gd name="T25" fmla="*/ 27 h 596"/>
              <a:gd name="T26" fmla="*/ 252 w 491"/>
              <a:gd name="T27" fmla="*/ 20 h 596"/>
              <a:gd name="T28" fmla="*/ 228 w 491"/>
              <a:gd name="T29" fmla="*/ 23 h 596"/>
              <a:gd name="T30" fmla="*/ 208 w 491"/>
              <a:gd name="T31" fmla="*/ 34 h 596"/>
              <a:gd name="T32" fmla="*/ 194 w 491"/>
              <a:gd name="T33" fmla="*/ 51 h 596"/>
              <a:gd name="T34" fmla="*/ 186 w 491"/>
              <a:gd name="T35" fmla="*/ 74 h 596"/>
              <a:gd name="T36" fmla="*/ 184 w 491"/>
              <a:gd name="T37" fmla="*/ 363 h 596"/>
              <a:gd name="T38" fmla="*/ 174 w 491"/>
              <a:gd name="T39" fmla="*/ 367 h 596"/>
              <a:gd name="T40" fmla="*/ 92 w 491"/>
              <a:gd name="T41" fmla="*/ 290 h 596"/>
              <a:gd name="T42" fmla="*/ 246 w 491"/>
              <a:gd name="T43" fmla="*/ 596 h 596"/>
              <a:gd name="T44" fmla="*/ 16 w 491"/>
              <a:gd name="T45" fmla="*/ 369 h 596"/>
              <a:gd name="T46" fmla="*/ 4 w 491"/>
              <a:gd name="T47" fmla="*/ 347 h 596"/>
              <a:gd name="T48" fmla="*/ 2 w 491"/>
              <a:gd name="T49" fmla="*/ 321 h 596"/>
              <a:gd name="T50" fmla="*/ 8 w 491"/>
              <a:gd name="T51" fmla="*/ 297 h 596"/>
              <a:gd name="T52" fmla="*/ 25 w 491"/>
              <a:gd name="T53" fmla="*/ 277 h 596"/>
              <a:gd name="T54" fmla="*/ 48 w 491"/>
              <a:gd name="T55" fmla="*/ 265 h 596"/>
              <a:gd name="T56" fmla="*/ 74 w 491"/>
              <a:gd name="T57" fmla="*/ 261 h 596"/>
              <a:gd name="T58" fmla="*/ 98 w 491"/>
              <a:gd name="T59" fmla="*/ 269 h 596"/>
              <a:gd name="T60" fmla="*/ 167 w 491"/>
              <a:gd name="T61" fmla="*/ 334 h 596"/>
              <a:gd name="T62" fmla="*/ 170 w 491"/>
              <a:gd name="T63" fmla="*/ 56 h 596"/>
              <a:gd name="T64" fmla="*/ 184 w 491"/>
              <a:gd name="T65" fmla="*/ 29 h 596"/>
              <a:gd name="T66" fmla="*/ 208 w 491"/>
              <a:gd name="T67" fmla="*/ 10 h 596"/>
              <a:gd name="T68" fmla="*/ 238 w 491"/>
              <a:gd name="T69" fmla="*/ 0 h 596"/>
              <a:gd name="T70" fmla="*/ 269 w 491"/>
              <a:gd name="T71" fmla="*/ 3 h 596"/>
              <a:gd name="T72" fmla="*/ 296 w 491"/>
              <a:gd name="T73" fmla="*/ 18 h 596"/>
              <a:gd name="T74" fmla="*/ 316 w 491"/>
              <a:gd name="T75" fmla="*/ 41 h 596"/>
              <a:gd name="T76" fmla="*/ 324 w 491"/>
              <a:gd name="T77" fmla="*/ 71 h 596"/>
              <a:gd name="T78" fmla="*/ 383 w 491"/>
              <a:gd name="T79" fmla="*/ 277 h 596"/>
              <a:gd name="T80" fmla="*/ 405 w 491"/>
              <a:gd name="T81" fmla="*/ 265 h 596"/>
              <a:gd name="T82" fmla="*/ 431 w 491"/>
              <a:gd name="T83" fmla="*/ 261 h 596"/>
              <a:gd name="T84" fmla="*/ 455 w 491"/>
              <a:gd name="T85" fmla="*/ 269 h 596"/>
              <a:gd name="T86" fmla="*/ 476 w 491"/>
              <a:gd name="T87" fmla="*/ 286 h 596"/>
              <a:gd name="T88" fmla="*/ 488 w 491"/>
              <a:gd name="T89" fmla="*/ 309 h 596"/>
              <a:gd name="T90" fmla="*/ 491 w 491"/>
              <a:gd name="T91" fmla="*/ 334 h 596"/>
              <a:gd name="T92" fmla="*/ 483 w 491"/>
              <a:gd name="T93" fmla="*/ 359 h 596"/>
              <a:gd name="T94" fmla="*/ 253 w 491"/>
              <a:gd name="T95" fmla="*/ 593 h 5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91" h="596">
                <a:moveTo>
                  <a:pt x="67" y="281"/>
                </a:moveTo>
                <a:lnTo>
                  <a:pt x="58" y="282"/>
                </a:lnTo>
                <a:lnTo>
                  <a:pt x="49" y="285"/>
                </a:lnTo>
                <a:lnTo>
                  <a:pt x="42" y="290"/>
                </a:lnTo>
                <a:lnTo>
                  <a:pt x="34" y="295"/>
                </a:lnTo>
                <a:lnTo>
                  <a:pt x="29" y="303"/>
                </a:lnTo>
                <a:lnTo>
                  <a:pt x="24" y="310"/>
                </a:lnTo>
                <a:lnTo>
                  <a:pt x="22" y="319"/>
                </a:lnTo>
                <a:lnTo>
                  <a:pt x="21" y="327"/>
                </a:lnTo>
                <a:lnTo>
                  <a:pt x="22" y="336"/>
                </a:lnTo>
                <a:lnTo>
                  <a:pt x="24" y="345"/>
                </a:lnTo>
                <a:lnTo>
                  <a:pt x="29" y="353"/>
                </a:lnTo>
                <a:lnTo>
                  <a:pt x="34" y="361"/>
                </a:lnTo>
                <a:lnTo>
                  <a:pt x="246" y="571"/>
                </a:lnTo>
                <a:lnTo>
                  <a:pt x="457" y="361"/>
                </a:lnTo>
                <a:lnTo>
                  <a:pt x="463" y="353"/>
                </a:lnTo>
                <a:lnTo>
                  <a:pt x="467" y="345"/>
                </a:lnTo>
                <a:lnTo>
                  <a:pt x="470" y="336"/>
                </a:lnTo>
                <a:lnTo>
                  <a:pt x="470" y="327"/>
                </a:lnTo>
                <a:lnTo>
                  <a:pt x="470" y="319"/>
                </a:lnTo>
                <a:lnTo>
                  <a:pt x="467" y="310"/>
                </a:lnTo>
                <a:lnTo>
                  <a:pt x="463" y="303"/>
                </a:lnTo>
                <a:lnTo>
                  <a:pt x="457" y="295"/>
                </a:lnTo>
                <a:lnTo>
                  <a:pt x="450" y="290"/>
                </a:lnTo>
                <a:lnTo>
                  <a:pt x="442" y="285"/>
                </a:lnTo>
                <a:lnTo>
                  <a:pt x="434" y="282"/>
                </a:lnTo>
                <a:lnTo>
                  <a:pt x="425" y="281"/>
                </a:lnTo>
                <a:lnTo>
                  <a:pt x="415" y="282"/>
                </a:lnTo>
                <a:lnTo>
                  <a:pt x="407" y="285"/>
                </a:lnTo>
                <a:lnTo>
                  <a:pt x="399" y="290"/>
                </a:lnTo>
                <a:lnTo>
                  <a:pt x="391" y="295"/>
                </a:lnTo>
                <a:lnTo>
                  <a:pt x="322" y="364"/>
                </a:lnTo>
                <a:lnTo>
                  <a:pt x="320" y="366"/>
                </a:lnTo>
                <a:lnTo>
                  <a:pt x="317" y="367"/>
                </a:lnTo>
                <a:lnTo>
                  <a:pt x="315" y="367"/>
                </a:lnTo>
                <a:lnTo>
                  <a:pt x="311" y="366"/>
                </a:lnTo>
                <a:lnTo>
                  <a:pt x="309" y="365"/>
                </a:lnTo>
                <a:lnTo>
                  <a:pt x="307" y="363"/>
                </a:lnTo>
                <a:lnTo>
                  <a:pt x="306" y="361"/>
                </a:lnTo>
                <a:lnTo>
                  <a:pt x="305" y="358"/>
                </a:lnTo>
                <a:lnTo>
                  <a:pt x="305" y="79"/>
                </a:lnTo>
                <a:lnTo>
                  <a:pt x="305" y="74"/>
                </a:lnTo>
                <a:lnTo>
                  <a:pt x="304" y="67"/>
                </a:lnTo>
                <a:lnTo>
                  <a:pt x="303" y="62"/>
                </a:lnTo>
                <a:lnTo>
                  <a:pt x="301" y="56"/>
                </a:lnTo>
                <a:lnTo>
                  <a:pt x="299" y="51"/>
                </a:lnTo>
                <a:lnTo>
                  <a:pt x="295" y="47"/>
                </a:lnTo>
                <a:lnTo>
                  <a:pt x="292" y="41"/>
                </a:lnTo>
                <a:lnTo>
                  <a:pt x="288" y="37"/>
                </a:lnTo>
                <a:lnTo>
                  <a:pt x="283" y="34"/>
                </a:lnTo>
                <a:lnTo>
                  <a:pt x="279" y="30"/>
                </a:lnTo>
                <a:lnTo>
                  <a:pt x="274" y="27"/>
                </a:lnTo>
                <a:lnTo>
                  <a:pt x="269" y="25"/>
                </a:lnTo>
                <a:lnTo>
                  <a:pt x="264" y="23"/>
                </a:lnTo>
                <a:lnTo>
                  <a:pt x="257" y="21"/>
                </a:lnTo>
                <a:lnTo>
                  <a:pt x="252" y="20"/>
                </a:lnTo>
                <a:lnTo>
                  <a:pt x="246" y="20"/>
                </a:lnTo>
                <a:lnTo>
                  <a:pt x="240" y="20"/>
                </a:lnTo>
                <a:lnTo>
                  <a:pt x="234" y="21"/>
                </a:lnTo>
                <a:lnTo>
                  <a:pt x="228" y="23"/>
                </a:lnTo>
                <a:lnTo>
                  <a:pt x="223" y="25"/>
                </a:lnTo>
                <a:lnTo>
                  <a:pt x="218" y="27"/>
                </a:lnTo>
                <a:lnTo>
                  <a:pt x="212" y="30"/>
                </a:lnTo>
                <a:lnTo>
                  <a:pt x="208" y="34"/>
                </a:lnTo>
                <a:lnTo>
                  <a:pt x="203" y="37"/>
                </a:lnTo>
                <a:lnTo>
                  <a:pt x="200" y="41"/>
                </a:lnTo>
                <a:lnTo>
                  <a:pt x="196" y="47"/>
                </a:lnTo>
                <a:lnTo>
                  <a:pt x="194" y="51"/>
                </a:lnTo>
                <a:lnTo>
                  <a:pt x="191" y="56"/>
                </a:lnTo>
                <a:lnTo>
                  <a:pt x="188" y="62"/>
                </a:lnTo>
                <a:lnTo>
                  <a:pt x="187" y="67"/>
                </a:lnTo>
                <a:lnTo>
                  <a:pt x="186" y="74"/>
                </a:lnTo>
                <a:lnTo>
                  <a:pt x="186" y="79"/>
                </a:lnTo>
                <a:lnTo>
                  <a:pt x="186" y="358"/>
                </a:lnTo>
                <a:lnTo>
                  <a:pt x="186" y="361"/>
                </a:lnTo>
                <a:lnTo>
                  <a:pt x="184" y="363"/>
                </a:lnTo>
                <a:lnTo>
                  <a:pt x="183" y="365"/>
                </a:lnTo>
                <a:lnTo>
                  <a:pt x="180" y="366"/>
                </a:lnTo>
                <a:lnTo>
                  <a:pt x="178" y="367"/>
                </a:lnTo>
                <a:lnTo>
                  <a:pt x="174" y="367"/>
                </a:lnTo>
                <a:lnTo>
                  <a:pt x="171" y="366"/>
                </a:lnTo>
                <a:lnTo>
                  <a:pt x="169" y="364"/>
                </a:lnTo>
                <a:lnTo>
                  <a:pt x="100" y="295"/>
                </a:lnTo>
                <a:lnTo>
                  <a:pt x="92" y="290"/>
                </a:lnTo>
                <a:lnTo>
                  <a:pt x="85" y="285"/>
                </a:lnTo>
                <a:lnTo>
                  <a:pt x="76" y="282"/>
                </a:lnTo>
                <a:lnTo>
                  <a:pt x="67" y="281"/>
                </a:lnTo>
                <a:close/>
                <a:moveTo>
                  <a:pt x="246" y="596"/>
                </a:moveTo>
                <a:lnTo>
                  <a:pt x="242" y="595"/>
                </a:lnTo>
                <a:lnTo>
                  <a:pt x="239" y="593"/>
                </a:lnTo>
                <a:lnTo>
                  <a:pt x="20" y="375"/>
                </a:lnTo>
                <a:lnTo>
                  <a:pt x="16" y="369"/>
                </a:lnTo>
                <a:lnTo>
                  <a:pt x="12" y="364"/>
                </a:lnTo>
                <a:lnTo>
                  <a:pt x="8" y="359"/>
                </a:lnTo>
                <a:lnTo>
                  <a:pt x="6" y="352"/>
                </a:lnTo>
                <a:lnTo>
                  <a:pt x="4" y="347"/>
                </a:lnTo>
                <a:lnTo>
                  <a:pt x="3" y="340"/>
                </a:lnTo>
                <a:lnTo>
                  <a:pt x="2" y="334"/>
                </a:lnTo>
                <a:lnTo>
                  <a:pt x="0" y="327"/>
                </a:lnTo>
                <a:lnTo>
                  <a:pt x="2" y="321"/>
                </a:lnTo>
                <a:lnTo>
                  <a:pt x="3" y="315"/>
                </a:lnTo>
                <a:lnTo>
                  <a:pt x="4" y="309"/>
                </a:lnTo>
                <a:lnTo>
                  <a:pt x="6" y="303"/>
                </a:lnTo>
                <a:lnTo>
                  <a:pt x="8" y="297"/>
                </a:lnTo>
                <a:lnTo>
                  <a:pt x="12" y="292"/>
                </a:lnTo>
                <a:lnTo>
                  <a:pt x="16" y="286"/>
                </a:lnTo>
                <a:lnTo>
                  <a:pt x="20" y="281"/>
                </a:lnTo>
                <a:lnTo>
                  <a:pt x="25" y="277"/>
                </a:lnTo>
                <a:lnTo>
                  <a:pt x="31" y="272"/>
                </a:lnTo>
                <a:lnTo>
                  <a:pt x="36" y="269"/>
                </a:lnTo>
                <a:lnTo>
                  <a:pt x="42" y="267"/>
                </a:lnTo>
                <a:lnTo>
                  <a:pt x="48" y="265"/>
                </a:lnTo>
                <a:lnTo>
                  <a:pt x="54" y="263"/>
                </a:lnTo>
                <a:lnTo>
                  <a:pt x="61" y="261"/>
                </a:lnTo>
                <a:lnTo>
                  <a:pt x="67" y="261"/>
                </a:lnTo>
                <a:lnTo>
                  <a:pt x="74" y="261"/>
                </a:lnTo>
                <a:lnTo>
                  <a:pt x="80" y="263"/>
                </a:lnTo>
                <a:lnTo>
                  <a:pt x="86" y="265"/>
                </a:lnTo>
                <a:lnTo>
                  <a:pt x="92" y="267"/>
                </a:lnTo>
                <a:lnTo>
                  <a:pt x="98" y="269"/>
                </a:lnTo>
                <a:lnTo>
                  <a:pt x="104" y="272"/>
                </a:lnTo>
                <a:lnTo>
                  <a:pt x="108" y="277"/>
                </a:lnTo>
                <a:lnTo>
                  <a:pt x="114" y="281"/>
                </a:lnTo>
                <a:lnTo>
                  <a:pt x="167" y="334"/>
                </a:lnTo>
                <a:lnTo>
                  <a:pt x="167" y="79"/>
                </a:lnTo>
                <a:lnTo>
                  <a:pt x="167" y="71"/>
                </a:lnTo>
                <a:lnTo>
                  <a:pt x="168" y="64"/>
                </a:lnTo>
                <a:lnTo>
                  <a:pt x="170" y="56"/>
                </a:lnTo>
                <a:lnTo>
                  <a:pt x="172" y="49"/>
                </a:lnTo>
                <a:lnTo>
                  <a:pt x="175" y="41"/>
                </a:lnTo>
                <a:lnTo>
                  <a:pt x="180" y="35"/>
                </a:lnTo>
                <a:lnTo>
                  <a:pt x="184" y="29"/>
                </a:lnTo>
                <a:lnTo>
                  <a:pt x="189" y="23"/>
                </a:lnTo>
                <a:lnTo>
                  <a:pt x="195" y="18"/>
                </a:lnTo>
                <a:lnTo>
                  <a:pt x="201" y="13"/>
                </a:lnTo>
                <a:lnTo>
                  <a:pt x="208" y="10"/>
                </a:lnTo>
                <a:lnTo>
                  <a:pt x="215" y="7"/>
                </a:lnTo>
                <a:lnTo>
                  <a:pt x="222" y="3"/>
                </a:lnTo>
                <a:lnTo>
                  <a:pt x="229" y="1"/>
                </a:lnTo>
                <a:lnTo>
                  <a:pt x="238" y="0"/>
                </a:lnTo>
                <a:lnTo>
                  <a:pt x="246" y="0"/>
                </a:lnTo>
                <a:lnTo>
                  <a:pt x="254" y="0"/>
                </a:lnTo>
                <a:lnTo>
                  <a:pt x="262" y="1"/>
                </a:lnTo>
                <a:lnTo>
                  <a:pt x="269" y="3"/>
                </a:lnTo>
                <a:lnTo>
                  <a:pt x="277" y="7"/>
                </a:lnTo>
                <a:lnTo>
                  <a:pt x="283" y="10"/>
                </a:lnTo>
                <a:lnTo>
                  <a:pt x="290" y="13"/>
                </a:lnTo>
                <a:lnTo>
                  <a:pt x="296" y="18"/>
                </a:lnTo>
                <a:lnTo>
                  <a:pt x="302" y="23"/>
                </a:lnTo>
                <a:lnTo>
                  <a:pt x="307" y="29"/>
                </a:lnTo>
                <a:lnTo>
                  <a:pt x="311" y="35"/>
                </a:lnTo>
                <a:lnTo>
                  <a:pt x="316" y="41"/>
                </a:lnTo>
                <a:lnTo>
                  <a:pt x="319" y="49"/>
                </a:lnTo>
                <a:lnTo>
                  <a:pt x="321" y="56"/>
                </a:lnTo>
                <a:lnTo>
                  <a:pt x="323" y="64"/>
                </a:lnTo>
                <a:lnTo>
                  <a:pt x="324" y="71"/>
                </a:lnTo>
                <a:lnTo>
                  <a:pt x="326" y="79"/>
                </a:lnTo>
                <a:lnTo>
                  <a:pt x="326" y="334"/>
                </a:lnTo>
                <a:lnTo>
                  <a:pt x="377" y="281"/>
                </a:lnTo>
                <a:lnTo>
                  <a:pt x="383" y="277"/>
                </a:lnTo>
                <a:lnTo>
                  <a:pt x="388" y="272"/>
                </a:lnTo>
                <a:lnTo>
                  <a:pt x="394" y="269"/>
                </a:lnTo>
                <a:lnTo>
                  <a:pt x="399" y="267"/>
                </a:lnTo>
                <a:lnTo>
                  <a:pt x="405" y="265"/>
                </a:lnTo>
                <a:lnTo>
                  <a:pt x="412" y="263"/>
                </a:lnTo>
                <a:lnTo>
                  <a:pt x="418" y="261"/>
                </a:lnTo>
                <a:lnTo>
                  <a:pt x="425" y="261"/>
                </a:lnTo>
                <a:lnTo>
                  <a:pt x="431" y="261"/>
                </a:lnTo>
                <a:lnTo>
                  <a:pt x="438" y="263"/>
                </a:lnTo>
                <a:lnTo>
                  <a:pt x="443" y="265"/>
                </a:lnTo>
                <a:lnTo>
                  <a:pt x="450" y="267"/>
                </a:lnTo>
                <a:lnTo>
                  <a:pt x="455" y="269"/>
                </a:lnTo>
                <a:lnTo>
                  <a:pt x="462" y="272"/>
                </a:lnTo>
                <a:lnTo>
                  <a:pt x="466" y="277"/>
                </a:lnTo>
                <a:lnTo>
                  <a:pt x="471" y="281"/>
                </a:lnTo>
                <a:lnTo>
                  <a:pt x="476" y="286"/>
                </a:lnTo>
                <a:lnTo>
                  <a:pt x="480" y="292"/>
                </a:lnTo>
                <a:lnTo>
                  <a:pt x="483" y="297"/>
                </a:lnTo>
                <a:lnTo>
                  <a:pt x="485" y="303"/>
                </a:lnTo>
                <a:lnTo>
                  <a:pt x="488" y="309"/>
                </a:lnTo>
                <a:lnTo>
                  <a:pt x="490" y="315"/>
                </a:lnTo>
                <a:lnTo>
                  <a:pt x="491" y="321"/>
                </a:lnTo>
                <a:lnTo>
                  <a:pt x="491" y="327"/>
                </a:lnTo>
                <a:lnTo>
                  <a:pt x="491" y="334"/>
                </a:lnTo>
                <a:lnTo>
                  <a:pt x="490" y="340"/>
                </a:lnTo>
                <a:lnTo>
                  <a:pt x="488" y="347"/>
                </a:lnTo>
                <a:lnTo>
                  <a:pt x="485" y="352"/>
                </a:lnTo>
                <a:lnTo>
                  <a:pt x="483" y="359"/>
                </a:lnTo>
                <a:lnTo>
                  <a:pt x="480" y="364"/>
                </a:lnTo>
                <a:lnTo>
                  <a:pt x="476" y="369"/>
                </a:lnTo>
                <a:lnTo>
                  <a:pt x="471" y="375"/>
                </a:lnTo>
                <a:lnTo>
                  <a:pt x="253" y="593"/>
                </a:lnTo>
                <a:lnTo>
                  <a:pt x="250" y="595"/>
                </a:lnTo>
                <a:lnTo>
                  <a:pt x="246" y="596"/>
                </a:lnTo>
                <a:close/>
              </a:path>
            </a:pathLst>
          </a:custGeom>
          <a:solidFill>
            <a:schemeClr val="tx1">
              <a:lumMod val="50000"/>
              <a:lumOff val="50000"/>
            </a:schemeClr>
          </a:solidFill>
          <a:ln>
            <a:solidFill>
              <a:schemeClr val="tx1">
                <a:lumMod val="95000"/>
                <a:lumOff val="5000"/>
              </a:schemeClr>
            </a:solidFill>
          </a:ln>
        </p:spPr>
        <p:txBody>
          <a:bodyPr vert="horz" wrap="square" lIns="91440" tIns="45720" rIns="91440" bIns="45720" numCol="1" anchor="t" anchorCtr="0" compatLnSpc="1">
            <a:prstTxWarp prst="textNoShape">
              <a:avLst/>
            </a:prstTxWarp>
          </a:bodyPr>
          <a:lstStyle/>
          <a:p>
            <a:endParaRPr lang="en-US"/>
          </a:p>
        </p:txBody>
      </p:sp>
      <p:sp>
        <p:nvSpPr>
          <p:cNvPr id="89" name="Freeform 21">
            <a:extLst>
              <a:ext uri="{FF2B5EF4-FFF2-40B4-BE49-F238E27FC236}">
                <a16:creationId xmlns:a16="http://schemas.microsoft.com/office/drawing/2014/main" id="{623E343C-2E6D-435C-A903-70D73C1F4D73}"/>
              </a:ext>
            </a:extLst>
          </p:cNvPr>
          <p:cNvSpPr>
            <a:spLocks noEditPoints="1"/>
          </p:cNvSpPr>
          <p:nvPr/>
        </p:nvSpPr>
        <p:spPr bwMode="auto">
          <a:xfrm rot="15300000" flipH="1" flipV="1">
            <a:off x="5126080" y="4636680"/>
            <a:ext cx="228844" cy="279490"/>
          </a:xfrm>
          <a:custGeom>
            <a:avLst/>
            <a:gdLst>
              <a:gd name="T0" fmla="*/ 42 w 491"/>
              <a:gd name="T1" fmla="*/ 290 h 596"/>
              <a:gd name="T2" fmla="*/ 22 w 491"/>
              <a:gd name="T3" fmla="*/ 319 h 596"/>
              <a:gd name="T4" fmla="*/ 29 w 491"/>
              <a:gd name="T5" fmla="*/ 353 h 596"/>
              <a:gd name="T6" fmla="*/ 463 w 491"/>
              <a:gd name="T7" fmla="*/ 353 h 596"/>
              <a:gd name="T8" fmla="*/ 470 w 491"/>
              <a:gd name="T9" fmla="*/ 319 h 596"/>
              <a:gd name="T10" fmla="*/ 450 w 491"/>
              <a:gd name="T11" fmla="*/ 290 h 596"/>
              <a:gd name="T12" fmla="*/ 415 w 491"/>
              <a:gd name="T13" fmla="*/ 282 h 596"/>
              <a:gd name="T14" fmla="*/ 322 w 491"/>
              <a:gd name="T15" fmla="*/ 364 h 596"/>
              <a:gd name="T16" fmla="*/ 311 w 491"/>
              <a:gd name="T17" fmla="*/ 366 h 596"/>
              <a:gd name="T18" fmla="*/ 305 w 491"/>
              <a:gd name="T19" fmla="*/ 358 h 596"/>
              <a:gd name="T20" fmla="*/ 303 w 491"/>
              <a:gd name="T21" fmla="*/ 62 h 596"/>
              <a:gd name="T22" fmla="*/ 292 w 491"/>
              <a:gd name="T23" fmla="*/ 41 h 596"/>
              <a:gd name="T24" fmla="*/ 274 w 491"/>
              <a:gd name="T25" fmla="*/ 27 h 596"/>
              <a:gd name="T26" fmla="*/ 252 w 491"/>
              <a:gd name="T27" fmla="*/ 20 h 596"/>
              <a:gd name="T28" fmla="*/ 228 w 491"/>
              <a:gd name="T29" fmla="*/ 23 h 596"/>
              <a:gd name="T30" fmla="*/ 208 w 491"/>
              <a:gd name="T31" fmla="*/ 34 h 596"/>
              <a:gd name="T32" fmla="*/ 194 w 491"/>
              <a:gd name="T33" fmla="*/ 51 h 596"/>
              <a:gd name="T34" fmla="*/ 186 w 491"/>
              <a:gd name="T35" fmla="*/ 74 h 596"/>
              <a:gd name="T36" fmla="*/ 184 w 491"/>
              <a:gd name="T37" fmla="*/ 363 h 596"/>
              <a:gd name="T38" fmla="*/ 174 w 491"/>
              <a:gd name="T39" fmla="*/ 367 h 596"/>
              <a:gd name="T40" fmla="*/ 92 w 491"/>
              <a:gd name="T41" fmla="*/ 290 h 596"/>
              <a:gd name="T42" fmla="*/ 246 w 491"/>
              <a:gd name="T43" fmla="*/ 596 h 596"/>
              <a:gd name="T44" fmla="*/ 16 w 491"/>
              <a:gd name="T45" fmla="*/ 369 h 596"/>
              <a:gd name="T46" fmla="*/ 4 w 491"/>
              <a:gd name="T47" fmla="*/ 347 h 596"/>
              <a:gd name="T48" fmla="*/ 2 w 491"/>
              <a:gd name="T49" fmla="*/ 321 h 596"/>
              <a:gd name="T50" fmla="*/ 8 w 491"/>
              <a:gd name="T51" fmla="*/ 297 h 596"/>
              <a:gd name="T52" fmla="*/ 25 w 491"/>
              <a:gd name="T53" fmla="*/ 277 h 596"/>
              <a:gd name="T54" fmla="*/ 48 w 491"/>
              <a:gd name="T55" fmla="*/ 265 h 596"/>
              <a:gd name="T56" fmla="*/ 74 w 491"/>
              <a:gd name="T57" fmla="*/ 261 h 596"/>
              <a:gd name="T58" fmla="*/ 98 w 491"/>
              <a:gd name="T59" fmla="*/ 269 h 596"/>
              <a:gd name="T60" fmla="*/ 167 w 491"/>
              <a:gd name="T61" fmla="*/ 334 h 596"/>
              <a:gd name="T62" fmla="*/ 170 w 491"/>
              <a:gd name="T63" fmla="*/ 56 h 596"/>
              <a:gd name="T64" fmla="*/ 184 w 491"/>
              <a:gd name="T65" fmla="*/ 29 h 596"/>
              <a:gd name="T66" fmla="*/ 208 w 491"/>
              <a:gd name="T67" fmla="*/ 10 h 596"/>
              <a:gd name="T68" fmla="*/ 238 w 491"/>
              <a:gd name="T69" fmla="*/ 0 h 596"/>
              <a:gd name="T70" fmla="*/ 269 w 491"/>
              <a:gd name="T71" fmla="*/ 3 h 596"/>
              <a:gd name="T72" fmla="*/ 296 w 491"/>
              <a:gd name="T73" fmla="*/ 18 h 596"/>
              <a:gd name="T74" fmla="*/ 316 w 491"/>
              <a:gd name="T75" fmla="*/ 41 h 596"/>
              <a:gd name="T76" fmla="*/ 324 w 491"/>
              <a:gd name="T77" fmla="*/ 71 h 596"/>
              <a:gd name="T78" fmla="*/ 383 w 491"/>
              <a:gd name="T79" fmla="*/ 277 h 596"/>
              <a:gd name="T80" fmla="*/ 405 w 491"/>
              <a:gd name="T81" fmla="*/ 265 h 596"/>
              <a:gd name="T82" fmla="*/ 431 w 491"/>
              <a:gd name="T83" fmla="*/ 261 h 596"/>
              <a:gd name="T84" fmla="*/ 455 w 491"/>
              <a:gd name="T85" fmla="*/ 269 h 596"/>
              <a:gd name="T86" fmla="*/ 476 w 491"/>
              <a:gd name="T87" fmla="*/ 286 h 596"/>
              <a:gd name="T88" fmla="*/ 488 w 491"/>
              <a:gd name="T89" fmla="*/ 309 h 596"/>
              <a:gd name="T90" fmla="*/ 491 w 491"/>
              <a:gd name="T91" fmla="*/ 334 h 596"/>
              <a:gd name="T92" fmla="*/ 483 w 491"/>
              <a:gd name="T93" fmla="*/ 359 h 596"/>
              <a:gd name="T94" fmla="*/ 253 w 491"/>
              <a:gd name="T95" fmla="*/ 593 h 5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91" h="596">
                <a:moveTo>
                  <a:pt x="67" y="281"/>
                </a:moveTo>
                <a:lnTo>
                  <a:pt x="58" y="282"/>
                </a:lnTo>
                <a:lnTo>
                  <a:pt x="49" y="285"/>
                </a:lnTo>
                <a:lnTo>
                  <a:pt x="42" y="290"/>
                </a:lnTo>
                <a:lnTo>
                  <a:pt x="34" y="295"/>
                </a:lnTo>
                <a:lnTo>
                  <a:pt x="29" y="303"/>
                </a:lnTo>
                <a:lnTo>
                  <a:pt x="24" y="310"/>
                </a:lnTo>
                <a:lnTo>
                  <a:pt x="22" y="319"/>
                </a:lnTo>
                <a:lnTo>
                  <a:pt x="21" y="327"/>
                </a:lnTo>
                <a:lnTo>
                  <a:pt x="22" y="336"/>
                </a:lnTo>
                <a:lnTo>
                  <a:pt x="24" y="345"/>
                </a:lnTo>
                <a:lnTo>
                  <a:pt x="29" y="353"/>
                </a:lnTo>
                <a:lnTo>
                  <a:pt x="34" y="361"/>
                </a:lnTo>
                <a:lnTo>
                  <a:pt x="246" y="571"/>
                </a:lnTo>
                <a:lnTo>
                  <a:pt x="457" y="361"/>
                </a:lnTo>
                <a:lnTo>
                  <a:pt x="463" y="353"/>
                </a:lnTo>
                <a:lnTo>
                  <a:pt x="467" y="345"/>
                </a:lnTo>
                <a:lnTo>
                  <a:pt x="470" y="336"/>
                </a:lnTo>
                <a:lnTo>
                  <a:pt x="470" y="327"/>
                </a:lnTo>
                <a:lnTo>
                  <a:pt x="470" y="319"/>
                </a:lnTo>
                <a:lnTo>
                  <a:pt x="467" y="310"/>
                </a:lnTo>
                <a:lnTo>
                  <a:pt x="463" y="303"/>
                </a:lnTo>
                <a:lnTo>
                  <a:pt x="457" y="295"/>
                </a:lnTo>
                <a:lnTo>
                  <a:pt x="450" y="290"/>
                </a:lnTo>
                <a:lnTo>
                  <a:pt x="442" y="285"/>
                </a:lnTo>
                <a:lnTo>
                  <a:pt x="434" y="282"/>
                </a:lnTo>
                <a:lnTo>
                  <a:pt x="425" y="281"/>
                </a:lnTo>
                <a:lnTo>
                  <a:pt x="415" y="282"/>
                </a:lnTo>
                <a:lnTo>
                  <a:pt x="407" y="285"/>
                </a:lnTo>
                <a:lnTo>
                  <a:pt x="399" y="290"/>
                </a:lnTo>
                <a:lnTo>
                  <a:pt x="391" y="295"/>
                </a:lnTo>
                <a:lnTo>
                  <a:pt x="322" y="364"/>
                </a:lnTo>
                <a:lnTo>
                  <a:pt x="320" y="366"/>
                </a:lnTo>
                <a:lnTo>
                  <a:pt x="317" y="367"/>
                </a:lnTo>
                <a:lnTo>
                  <a:pt x="315" y="367"/>
                </a:lnTo>
                <a:lnTo>
                  <a:pt x="311" y="366"/>
                </a:lnTo>
                <a:lnTo>
                  <a:pt x="309" y="365"/>
                </a:lnTo>
                <a:lnTo>
                  <a:pt x="307" y="363"/>
                </a:lnTo>
                <a:lnTo>
                  <a:pt x="306" y="361"/>
                </a:lnTo>
                <a:lnTo>
                  <a:pt x="305" y="358"/>
                </a:lnTo>
                <a:lnTo>
                  <a:pt x="305" y="79"/>
                </a:lnTo>
                <a:lnTo>
                  <a:pt x="305" y="74"/>
                </a:lnTo>
                <a:lnTo>
                  <a:pt x="304" y="67"/>
                </a:lnTo>
                <a:lnTo>
                  <a:pt x="303" y="62"/>
                </a:lnTo>
                <a:lnTo>
                  <a:pt x="301" y="56"/>
                </a:lnTo>
                <a:lnTo>
                  <a:pt x="299" y="51"/>
                </a:lnTo>
                <a:lnTo>
                  <a:pt x="295" y="47"/>
                </a:lnTo>
                <a:lnTo>
                  <a:pt x="292" y="41"/>
                </a:lnTo>
                <a:lnTo>
                  <a:pt x="288" y="37"/>
                </a:lnTo>
                <a:lnTo>
                  <a:pt x="283" y="34"/>
                </a:lnTo>
                <a:lnTo>
                  <a:pt x="279" y="30"/>
                </a:lnTo>
                <a:lnTo>
                  <a:pt x="274" y="27"/>
                </a:lnTo>
                <a:lnTo>
                  <a:pt x="269" y="25"/>
                </a:lnTo>
                <a:lnTo>
                  <a:pt x="264" y="23"/>
                </a:lnTo>
                <a:lnTo>
                  <a:pt x="257" y="21"/>
                </a:lnTo>
                <a:lnTo>
                  <a:pt x="252" y="20"/>
                </a:lnTo>
                <a:lnTo>
                  <a:pt x="246" y="20"/>
                </a:lnTo>
                <a:lnTo>
                  <a:pt x="240" y="20"/>
                </a:lnTo>
                <a:lnTo>
                  <a:pt x="234" y="21"/>
                </a:lnTo>
                <a:lnTo>
                  <a:pt x="228" y="23"/>
                </a:lnTo>
                <a:lnTo>
                  <a:pt x="223" y="25"/>
                </a:lnTo>
                <a:lnTo>
                  <a:pt x="218" y="27"/>
                </a:lnTo>
                <a:lnTo>
                  <a:pt x="212" y="30"/>
                </a:lnTo>
                <a:lnTo>
                  <a:pt x="208" y="34"/>
                </a:lnTo>
                <a:lnTo>
                  <a:pt x="203" y="37"/>
                </a:lnTo>
                <a:lnTo>
                  <a:pt x="200" y="41"/>
                </a:lnTo>
                <a:lnTo>
                  <a:pt x="196" y="47"/>
                </a:lnTo>
                <a:lnTo>
                  <a:pt x="194" y="51"/>
                </a:lnTo>
                <a:lnTo>
                  <a:pt x="191" y="56"/>
                </a:lnTo>
                <a:lnTo>
                  <a:pt x="188" y="62"/>
                </a:lnTo>
                <a:lnTo>
                  <a:pt x="187" y="67"/>
                </a:lnTo>
                <a:lnTo>
                  <a:pt x="186" y="74"/>
                </a:lnTo>
                <a:lnTo>
                  <a:pt x="186" y="79"/>
                </a:lnTo>
                <a:lnTo>
                  <a:pt x="186" y="358"/>
                </a:lnTo>
                <a:lnTo>
                  <a:pt x="186" y="361"/>
                </a:lnTo>
                <a:lnTo>
                  <a:pt x="184" y="363"/>
                </a:lnTo>
                <a:lnTo>
                  <a:pt x="183" y="365"/>
                </a:lnTo>
                <a:lnTo>
                  <a:pt x="180" y="366"/>
                </a:lnTo>
                <a:lnTo>
                  <a:pt x="178" y="367"/>
                </a:lnTo>
                <a:lnTo>
                  <a:pt x="174" y="367"/>
                </a:lnTo>
                <a:lnTo>
                  <a:pt x="171" y="366"/>
                </a:lnTo>
                <a:lnTo>
                  <a:pt x="169" y="364"/>
                </a:lnTo>
                <a:lnTo>
                  <a:pt x="100" y="295"/>
                </a:lnTo>
                <a:lnTo>
                  <a:pt x="92" y="290"/>
                </a:lnTo>
                <a:lnTo>
                  <a:pt x="85" y="285"/>
                </a:lnTo>
                <a:lnTo>
                  <a:pt x="76" y="282"/>
                </a:lnTo>
                <a:lnTo>
                  <a:pt x="67" y="281"/>
                </a:lnTo>
                <a:close/>
                <a:moveTo>
                  <a:pt x="246" y="596"/>
                </a:moveTo>
                <a:lnTo>
                  <a:pt x="242" y="595"/>
                </a:lnTo>
                <a:lnTo>
                  <a:pt x="239" y="593"/>
                </a:lnTo>
                <a:lnTo>
                  <a:pt x="20" y="375"/>
                </a:lnTo>
                <a:lnTo>
                  <a:pt x="16" y="369"/>
                </a:lnTo>
                <a:lnTo>
                  <a:pt x="12" y="364"/>
                </a:lnTo>
                <a:lnTo>
                  <a:pt x="8" y="359"/>
                </a:lnTo>
                <a:lnTo>
                  <a:pt x="6" y="352"/>
                </a:lnTo>
                <a:lnTo>
                  <a:pt x="4" y="347"/>
                </a:lnTo>
                <a:lnTo>
                  <a:pt x="3" y="340"/>
                </a:lnTo>
                <a:lnTo>
                  <a:pt x="2" y="334"/>
                </a:lnTo>
                <a:lnTo>
                  <a:pt x="0" y="327"/>
                </a:lnTo>
                <a:lnTo>
                  <a:pt x="2" y="321"/>
                </a:lnTo>
                <a:lnTo>
                  <a:pt x="3" y="315"/>
                </a:lnTo>
                <a:lnTo>
                  <a:pt x="4" y="309"/>
                </a:lnTo>
                <a:lnTo>
                  <a:pt x="6" y="303"/>
                </a:lnTo>
                <a:lnTo>
                  <a:pt x="8" y="297"/>
                </a:lnTo>
                <a:lnTo>
                  <a:pt x="12" y="292"/>
                </a:lnTo>
                <a:lnTo>
                  <a:pt x="16" y="286"/>
                </a:lnTo>
                <a:lnTo>
                  <a:pt x="20" y="281"/>
                </a:lnTo>
                <a:lnTo>
                  <a:pt x="25" y="277"/>
                </a:lnTo>
                <a:lnTo>
                  <a:pt x="31" y="272"/>
                </a:lnTo>
                <a:lnTo>
                  <a:pt x="36" y="269"/>
                </a:lnTo>
                <a:lnTo>
                  <a:pt x="42" y="267"/>
                </a:lnTo>
                <a:lnTo>
                  <a:pt x="48" y="265"/>
                </a:lnTo>
                <a:lnTo>
                  <a:pt x="54" y="263"/>
                </a:lnTo>
                <a:lnTo>
                  <a:pt x="61" y="261"/>
                </a:lnTo>
                <a:lnTo>
                  <a:pt x="67" y="261"/>
                </a:lnTo>
                <a:lnTo>
                  <a:pt x="74" y="261"/>
                </a:lnTo>
                <a:lnTo>
                  <a:pt x="80" y="263"/>
                </a:lnTo>
                <a:lnTo>
                  <a:pt x="86" y="265"/>
                </a:lnTo>
                <a:lnTo>
                  <a:pt x="92" y="267"/>
                </a:lnTo>
                <a:lnTo>
                  <a:pt x="98" y="269"/>
                </a:lnTo>
                <a:lnTo>
                  <a:pt x="104" y="272"/>
                </a:lnTo>
                <a:lnTo>
                  <a:pt x="108" y="277"/>
                </a:lnTo>
                <a:lnTo>
                  <a:pt x="114" y="281"/>
                </a:lnTo>
                <a:lnTo>
                  <a:pt x="167" y="334"/>
                </a:lnTo>
                <a:lnTo>
                  <a:pt x="167" y="79"/>
                </a:lnTo>
                <a:lnTo>
                  <a:pt x="167" y="71"/>
                </a:lnTo>
                <a:lnTo>
                  <a:pt x="168" y="64"/>
                </a:lnTo>
                <a:lnTo>
                  <a:pt x="170" y="56"/>
                </a:lnTo>
                <a:lnTo>
                  <a:pt x="172" y="49"/>
                </a:lnTo>
                <a:lnTo>
                  <a:pt x="175" y="41"/>
                </a:lnTo>
                <a:lnTo>
                  <a:pt x="180" y="35"/>
                </a:lnTo>
                <a:lnTo>
                  <a:pt x="184" y="29"/>
                </a:lnTo>
                <a:lnTo>
                  <a:pt x="189" y="23"/>
                </a:lnTo>
                <a:lnTo>
                  <a:pt x="195" y="18"/>
                </a:lnTo>
                <a:lnTo>
                  <a:pt x="201" y="13"/>
                </a:lnTo>
                <a:lnTo>
                  <a:pt x="208" y="10"/>
                </a:lnTo>
                <a:lnTo>
                  <a:pt x="215" y="7"/>
                </a:lnTo>
                <a:lnTo>
                  <a:pt x="222" y="3"/>
                </a:lnTo>
                <a:lnTo>
                  <a:pt x="229" y="1"/>
                </a:lnTo>
                <a:lnTo>
                  <a:pt x="238" y="0"/>
                </a:lnTo>
                <a:lnTo>
                  <a:pt x="246" y="0"/>
                </a:lnTo>
                <a:lnTo>
                  <a:pt x="254" y="0"/>
                </a:lnTo>
                <a:lnTo>
                  <a:pt x="262" y="1"/>
                </a:lnTo>
                <a:lnTo>
                  <a:pt x="269" y="3"/>
                </a:lnTo>
                <a:lnTo>
                  <a:pt x="277" y="7"/>
                </a:lnTo>
                <a:lnTo>
                  <a:pt x="283" y="10"/>
                </a:lnTo>
                <a:lnTo>
                  <a:pt x="290" y="13"/>
                </a:lnTo>
                <a:lnTo>
                  <a:pt x="296" y="18"/>
                </a:lnTo>
                <a:lnTo>
                  <a:pt x="302" y="23"/>
                </a:lnTo>
                <a:lnTo>
                  <a:pt x="307" y="29"/>
                </a:lnTo>
                <a:lnTo>
                  <a:pt x="311" y="35"/>
                </a:lnTo>
                <a:lnTo>
                  <a:pt x="316" y="41"/>
                </a:lnTo>
                <a:lnTo>
                  <a:pt x="319" y="49"/>
                </a:lnTo>
                <a:lnTo>
                  <a:pt x="321" y="56"/>
                </a:lnTo>
                <a:lnTo>
                  <a:pt x="323" y="64"/>
                </a:lnTo>
                <a:lnTo>
                  <a:pt x="324" y="71"/>
                </a:lnTo>
                <a:lnTo>
                  <a:pt x="326" y="79"/>
                </a:lnTo>
                <a:lnTo>
                  <a:pt x="326" y="334"/>
                </a:lnTo>
                <a:lnTo>
                  <a:pt x="377" y="281"/>
                </a:lnTo>
                <a:lnTo>
                  <a:pt x="383" y="277"/>
                </a:lnTo>
                <a:lnTo>
                  <a:pt x="388" y="272"/>
                </a:lnTo>
                <a:lnTo>
                  <a:pt x="394" y="269"/>
                </a:lnTo>
                <a:lnTo>
                  <a:pt x="399" y="267"/>
                </a:lnTo>
                <a:lnTo>
                  <a:pt x="405" y="265"/>
                </a:lnTo>
                <a:lnTo>
                  <a:pt x="412" y="263"/>
                </a:lnTo>
                <a:lnTo>
                  <a:pt x="418" y="261"/>
                </a:lnTo>
                <a:lnTo>
                  <a:pt x="425" y="261"/>
                </a:lnTo>
                <a:lnTo>
                  <a:pt x="431" y="261"/>
                </a:lnTo>
                <a:lnTo>
                  <a:pt x="438" y="263"/>
                </a:lnTo>
                <a:lnTo>
                  <a:pt x="443" y="265"/>
                </a:lnTo>
                <a:lnTo>
                  <a:pt x="450" y="267"/>
                </a:lnTo>
                <a:lnTo>
                  <a:pt x="455" y="269"/>
                </a:lnTo>
                <a:lnTo>
                  <a:pt x="462" y="272"/>
                </a:lnTo>
                <a:lnTo>
                  <a:pt x="466" y="277"/>
                </a:lnTo>
                <a:lnTo>
                  <a:pt x="471" y="281"/>
                </a:lnTo>
                <a:lnTo>
                  <a:pt x="476" y="286"/>
                </a:lnTo>
                <a:lnTo>
                  <a:pt x="480" y="292"/>
                </a:lnTo>
                <a:lnTo>
                  <a:pt x="483" y="297"/>
                </a:lnTo>
                <a:lnTo>
                  <a:pt x="485" y="303"/>
                </a:lnTo>
                <a:lnTo>
                  <a:pt x="488" y="309"/>
                </a:lnTo>
                <a:lnTo>
                  <a:pt x="490" y="315"/>
                </a:lnTo>
                <a:lnTo>
                  <a:pt x="491" y="321"/>
                </a:lnTo>
                <a:lnTo>
                  <a:pt x="491" y="327"/>
                </a:lnTo>
                <a:lnTo>
                  <a:pt x="491" y="334"/>
                </a:lnTo>
                <a:lnTo>
                  <a:pt x="490" y="340"/>
                </a:lnTo>
                <a:lnTo>
                  <a:pt x="488" y="347"/>
                </a:lnTo>
                <a:lnTo>
                  <a:pt x="485" y="352"/>
                </a:lnTo>
                <a:lnTo>
                  <a:pt x="483" y="359"/>
                </a:lnTo>
                <a:lnTo>
                  <a:pt x="480" y="364"/>
                </a:lnTo>
                <a:lnTo>
                  <a:pt x="476" y="369"/>
                </a:lnTo>
                <a:lnTo>
                  <a:pt x="471" y="375"/>
                </a:lnTo>
                <a:lnTo>
                  <a:pt x="253" y="593"/>
                </a:lnTo>
                <a:lnTo>
                  <a:pt x="250" y="595"/>
                </a:lnTo>
                <a:lnTo>
                  <a:pt x="246" y="596"/>
                </a:lnTo>
                <a:close/>
              </a:path>
            </a:pathLst>
          </a:custGeom>
          <a:solidFill>
            <a:schemeClr val="bg1">
              <a:lumMod val="65000"/>
            </a:schemeClr>
          </a:solidFill>
          <a:ln>
            <a:solidFill>
              <a:schemeClr val="tx1">
                <a:lumMod val="95000"/>
                <a:lumOff val="5000"/>
              </a:schemeClr>
            </a:solidFill>
          </a:ln>
        </p:spPr>
        <p:txBody>
          <a:bodyPr vert="horz" wrap="square" lIns="91440" tIns="45720" rIns="91440" bIns="45720" numCol="1" anchor="t" anchorCtr="0" compatLnSpc="1">
            <a:prstTxWarp prst="textNoShape">
              <a:avLst/>
            </a:prstTxWarp>
          </a:bodyPr>
          <a:lstStyle/>
          <a:p>
            <a:endParaRPr lang="en-US"/>
          </a:p>
        </p:txBody>
      </p:sp>
      <p:sp>
        <p:nvSpPr>
          <p:cNvPr id="2" name="Metin kutusu 1">
            <a:extLst>
              <a:ext uri="{FF2B5EF4-FFF2-40B4-BE49-F238E27FC236}">
                <a16:creationId xmlns:a16="http://schemas.microsoft.com/office/drawing/2014/main" id="{C3041703-DF35-41F7-AA75-0A73958D5100}"/>
              </a:ext>
            </a:extLst>
          </p:cNvPr>
          <p:cNvSpPr txBox="1"/>
          <p:nvPr/>
        </p:nvSpPr>
        <p:spPr>
          <a:xfrm>
            <a:off x="5455305" y="4365496"/>
            <a:ext cx="1265583" cy="646331"/>
          </a:xfrm>
          <a:prstGeom prst="rect">
            <a:avLst/>
          </a:prstGeom>
          <a:noFill/>
        </p:spPr>
        <p:txBody>
          <a:bodyPr wrap="square" rtlCol="0">
            <a:spAutoFit/>
          </a:bodyPr>
          <a:lstStyle/>
          <a:p>
            <a:r>
              <a:rPr lang="tr-TR"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Finansman</a:t>
            </a:r>
          </a:p>
          <a:p>
            <a:pPr algn="ctr"/>
            <a:r>
              <a:rPr lang="tr-TR"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İşlevi</a:t>
            </a:r>
          </a:p>
        </p:txBody>
      </p:sp>
      <p:sp>
        <p:nvSpPr>
          <p:cNvPr id="3" name="Metin kutusu 2">
            <a:extLst>
              <a:ext uri="{FF2B5EF4-FFF2-40B4-BE49-F238E27FC236}">
                <a16:creationId xmlns:a16="http://schemas.microsoft.com/office/drawing/2014/main" id="{42A463F8-928F-4501-B181-7D9A477B5B1C}"/>
              </a:ext>
            </a:extLst>
          </p:cNvPr>
          <p:cNvSpPr txBox="1"/>
          <p:nvPr/>
        </p:nvSpPr>
        <p:spPr>
          <a:xfrm>
            <a:off x="5505196" y="2618612"/>
            <a:ext cx="1048258" cy="646331"/>
          </a:xfrm>
          <a:prstGeom prst="rect">
            <a:avLst/>
          </a:prstGeom>
          <a:noFill/>
          <a:ln>
            <a:noFill/>
          </a:ln>
        </p:spPr>
        <p:txBody>
          <a:bodyPr wrap="square" rtlCol="0">
            <a:spAutoFit/>
          </a:bodyPr>
          <a:lstStyle/>
          <a:p>
            <a:pPr algn="ctr"/>
            <a:r>
              <a:rPr lang="tr-TR" dirty="0">
                <a:solidFill>
                  <a:schemeClr val="bg1"/>
                </a:solidFill>
                <a:latin typeface="Calibri" panose="020F0502020204030204" pitchFamily="34" charset="0"/>
                <a:cs typeface="Calibri" panose="020F0502020204030204" pitchFamily="34" charset="0"/>
              </a:rPr>
              <a:t>Gelir Toplama</a:t>
            </a:r>
          </a:p>
        </p:txBody>
      </p:sp>
      <p:sp>
        <p:nvSpPr>
          <p:cNvPr id="38" name="Metin kutusu 37">
            <a:extLst>
              <a:ext uri="{FF2B5EF4-FFF2-40B4-BE49-F238E27FC236}">
                <a16:creationId xmlns:a16="http://schemas.microsoft.com/office/drawing/2014/main" id="{8CEAFEB1-8EF5-4D8D-B4CD-1AD21E7B695E}"/>
              </a:ext>
            </a:extLst>
          </p:cNvPr>
          <p:cNvSpPr txBox="1"/>
          <p:nvPr/>
        </p:nvSpPr>
        <p:spPr>
          <a:xfrm>
            <a:off x="7174934" y="4494088"/>
            <a:ext cx="1194276" cy="923330"/>
          </a:xfrm>
          <a:prstGeom prst="rect">
            <a:avLst/>
          </a:prstGeom>
          <a:noFill/>
          <a:ln>
            <a:noFill/>
          </a:ln>
        </p:spPr>
        <p:txBody>
          <a:bodyPr wrap="square" rtlCol="0">
            <a:spAutoFit/>
          </a:bodyPr>
          <a:lstStyle/>
          <a:p>
            <a:pPr algn="ctr"/>
            <a:r>
              <a:rPr lang="tr-TR" dirty="0">
                <a:latin typeface="Calibri" panose="020F0502020204030204" pitchFamily="34" charset="0"/>
                <a:cs typeface="Calibri" panose="020F0502020204030204" pitchFamily="34" charset="0"/>
              </a:rPr>
              <a:t>Fon Havuzu Oluşturma</a:t>
            </a:r>
          </a:p>
        </p:txBody>
      </p:sp>
      <p:sp>
        <p:nvSpPr>
          <p:cNvPr id="40" name="Metin kutusu 39">
            <a:extLst>
              <a:ext uri="{FF2B5EF4-FFF2-40B4-BE49-F238E27FC236}">
                <a16:creationId xmlns:a16="http://schemas.microsoft.com/office/drawing/2014/main" id="{B07DDE7A-E54E-4546-85FD-A222A199CDF8}"/>
              </a:ext>
            </a:extLst>
          </p:cNvPr>
          <p:cNvSpPr txBox="1"/>
          <p:nvPr/>
        </p:nvSpPr>
        <p:spPr>
          <a:xfrm>
            <a:off x="3933488" y="4827161"/>
            <a:ext cx="1048258" cy="369332"/>
          </a:xfrm>
          <a:prstGeom prst="rect">
            <a:avLst/>
          </a:prstGeom>
          <a:noFill/>
          <a:ln>
            <a:noFill/>
          </a:ln>
        </p:spPr>
        <p:txBody>
          <a:bodyPr wrap="square" rtlCol="0">
            <a:spAutoFit/>
          </a:bodyPr>
          <a:lstStyle/>
          <a:p>
            <a:pPr algn="ctr"/>
            <a:r>
              <a:rPr lang="tr-TR" dirty="0">
                <a:latin typeface="Calibri" panose="020F0502020204030204" pitchFamily="34" charset="0"/>
                <a:cs typeface="Calibri" panose="020F0502020204030204" pitchFamily="34" charset="0"/>
              </a:rPr>
              <a:t>Tahsis</a:t>
            </a:r>
          </a:p>
        </p:txBody>
      </p:sp>
      <p:sp>
        <p:nvSpPr>
          <p:cNvPr id="42" name="TextBox 83">
            <a:extLst>
              <a:ext uri="{FF2B5EF4-FFF2-40B4-BE49-F238E27FC236}">
                <a16:creationId xmlns:a16="http://schemas.microsoft.com/office/drawing/2014/main" id="{22C8A282-3E02-4762-B8E4-0155120BC094}"/>
              </a:ext>
            </a:extLst>
          </p:cNvPr>
          <p:cNvSpPr txBox="1"/>
          <p:nvPr/>
        </p:nvSpPr>
        <p:spPr>
          <a:xfrm>
            <a:off x="451216" y="4457898"/>
            <a:ext cx="3306010" cy="492443"/>
          </a:xfrm>
          <a:prstGeom prst="rect">
            <a:avLst/>
          </a:prstGeom>
          <a:solidFill>
            <a:schemeClr val="tx2">
              <a:lumMod val="20000"/>
              <a:lumOff val="80000"/>
            </a:schemeClr>
          </a:solidFill>
          <a:ln w="6350">
            <a:noFill/>
            <a:prstDash val="dash"/>
          </a:ln>
        </p:spPr>
        <p:txBody>
          <a:bodyPr wrap="square" lIns="0" tIns="0" rIns="0" bIns="0" rtlCol="0" anchor="t">
            <a:spAutoFit/>
          </a:bodyPr>
          <a:lstStyle/>
          <a:p>
            <a:r>
              <a:rPr lang="tr-TR" sz="1600" dirty="0">
                <a:solidFill>
                  <a:schemeClr val="tx1">
                    <a:lumMod val="75000"/>
                    <a:lumOff val="25000"/>
                  </a:schemeClr>
                </a:solidFill>
                <a:latin typeface="Calibri" panose="020F0502020204030204" pitchFamily="34" charset="0"/>
                <a:cs typeface="Calibri" panose="020F0502020204030204" pitchFamily="34" charset="0"/>
              </a:rPr>
              <a:t>Havuzda </a:t>
            </a:r>
            <a:r>
              <a:rPr lang="tr-TR" sz="1600">
                <a:solidFill>
                  <a:schemeClr val="tx1">
                    <a:lumMod val="75000"/>
                    <a:lumOff val="25000"/>
                  </a:schemeClr>
                </a:solidFill>
                <a:latin typeface="Calibri" panose="020F0502020204030204" pitchFamily="34" charset="0"/>
                <a:cs typeface="Calibri" panose="020F0502020204030204" pitchFamily="34" charset="0"/>
              </a:rPr>
              <a:t>toplanan fonların kamu </a:t>
            </a:r>
            <a:r>
              <a:rPr lang="tr-TR" sz="1600" dirty="0">
                <a:solidFill>
                  <a:schemeClr val="tx1">
                    <a:lumMod val="75000"/>
                    <a:lumOff val="25000"/>
                  </a:schemeClr>
                </a:solidFill>
                <a:latin typeface="Calibri" panose="020F0502020204030204" pitchFamily="34" charset="0"/>
                <a:cs typeface="Calibri" panose="020F0502020204030204" pitchFamily="34" charset="0"/>
              </a:rPr>
              <a:t>ve özel hizmet sunucularına tahsis edilmesidir.  </a:t>
            </a:r>
            <a:endParaRPr lang="en-US" sz="1600" dirty="0">
              <a:solidFill>
                <a:schemeClr val="tx1">
                  <a:lumMod val="75000"/>
                  <a:lumOff val="25000"/>
                </a:schemeClr>
              </a:solidFill>
              <a:latin typeface="Calibri" panose="020F0502020204030204" pitchFamily="34" charset="0"/>
              <a:cs typeface="Calibri" panose="020F0502020204030204" pitchFamily="34" charset="0"/>
            </a:endParaRPr>
          </a:p>
        </p:txBody>
      </p:sp>
      <p:sp>
        <p:nvSpPr>
          <p:cNvPr id="43" name="TextBox 83">
            <a:extLst>
              <a:ext uri="{FF2B5EF4-FFF2-40B4-BE49-F238E27FC236}">
                <a16:creationId xmlns:a16="http://schemas.microsoft.com/office/drawing/2014/main" id="{AD4EB5CB-761F-4094-8BC3-B5E5B9936075}"/>
              </a:ext>
            </a:extLst>
          </p:cNvPr>
          <p:cNvSpPr txBox="1"/>
          <p:nvPr/>
        </p:nvSpPr>
        <p:spPr>
          <a:xfrm>
            <a:off x="8369210" y="4626099"/>
            <a:ext cx="3496596" cy="738664"/>
          </a:xfrm>
          <a:prstGeom prst="rect">
            <a:avLst/>
          </a:prstGeom>
          <a:solidFill>
            <a:schemeClr val="accent6">
              <a:lumMod val="20000"/>
              <a:lumOff val="80000"/>
            </a:schemeClr>
          </a:solidFill>
          <a:ln w="6350">
            <a:noFill/>
            <a:prstDash val="dash"/>
          </a:ln>
        </p:spPr>
        <p:txBody>
          <a:bodyPr wrap="square" lIns="0" tIns="0" rIns="0" bIns="0" rtlCol="0" anchor="t">
            <a:spAutoFit/>
          </a:bodyPr>
          <a:lstStyle/>
          <a:p>
            <a:r>
              <a:rPr lang="tr-TR" sz="1600" dirty="0">
                <a:solidFill>
                  <a:schemeClr val="tx1">
                    <a:lumMod val="75000"/>
                    <a:lumOff val="25000"/>
                  </a:schemeClr>
                </a:solidFill>
                <a:latin typeface="Calibri" panose="020F0502020204030204" pitchFamily="34" charset="0"/>
                <a:cs typeface="Calibri" panose="020F0502020204030204" pitchFamily="34" charset="0"/>
              </a:rPr>
              <a:t>Finansal kaynaklardan sağlanan gelirlerin bir havuzda bir araya getirilmesi ve havuzda toplanan gelirlerin yönetilmesidir.</a:t>
            </a:r>
            <a:endParaRPr lang="en-US" sz="1600" dirty="0">
              <a:solidFill>
                <a:schemeClr val="tx1">
                  <a:lumMod val="75000"/>
                  <a:lumOff val="2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515876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623456" y="407192"/>
            <a:ext cx="6522780"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kılavuzluk ve yönlendirme işlevi</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7146236" y="723901"/>
            <a:ext cx="5045764"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866193" y="6804218"/>
            <a:ext cx="2743200" cy="365125"/>
          </a:xfrm>
        </p:spPr>
        <p:txBody>
          <a:bodyPr/>
          <a:lstStyle/>
          <a:p>
            <a:fld id="{5570C600-3167-49D5-B953-3BFC16F3A3D1}" type="datetime1">
              <a:rPr lang="en-US" smtClean="0">
                <a:solidFill>
                  <a:schemeClr val="tx1"/>
                </a:solidFill>
              </a:rPr>
              <a:t>9/16/2022</a:t>
            </a:fld>
            <a:endParaRPr lang="en-US" dirty="0">
              <a:solidFill>
                <a:schemeClr val="tx1"/>
              </a:solidFill>
            </a:endParaRPr>
          </a:p>
        </p:txBody>
      </p:sp>
      <p:sp>
        <p:nvSpPr>
          <p:cNvPr id="7" name="Metin kutusu 6">
            <a:extLst>
              <a:ext uri="{FF2B5EF4-FFF2-40B4-BE49-F238E27FC236}">
                <a16:creationId xmlns:a16="http://schemas.microsoft.com/office/drawing/2014/main" id="{E6F46D26-BFDB-441F-AEF7-85D22CEA6EB9}"/>
              </a:ext>
            </a:extLst>
          </p:cNvPr>
          <p:cNvSpPr txBox="1"/>
          <p:nvPr/>
        </p:nvSpPr>
        <p:spPr>
          <a:xfrm>
            <a:off x="5607698" y="3207560"/>
            <a:ext cx="6102220" cy="1477328"/>
          </a:xfrm>
          <a:prstGeom prst="rect">
            <a:avLst/>
          </a:prstGeom>
          <a:noFill/>
        </p:spPr>
        <p:txBody>
          <a:bodyPr wrap="square">
            <a:spAutoFit/>
          </a:bodyPr>
          <a:lstStyle/>
          <a:p>
            <a:r>
              <a:rPr lang="tr-TR" sz="1800" dirty="0">
                <a:effectLst/>
                <a:ea typeface="Calibri" panose="020F0502020204030204" pitchFamily="34" charset="0"/>
                <a:cs typeface="Calibri" panose="020F0502020204030204" pitchFamily="34" charset="0"/>
              </a:rPr>
              <a:t>Kıla</a:t>
            </a:r>
            <a:r>
              <a:rPr lang="tr-TR" sz="1800" spc="5" dirty="0">
                <a:effectLst/>
                <a:ea typeface="Calibri" panose="020F0502020204030204" pitchFamily="34" charset="0"/>
                <a:cs typeface="Calibri" panose="020F0502020204030204" pitchFamily="34" charset="0"/>
              </a:rPr>
              <a:t>v</a:t>
            </a:r>
            <a:r>
              <a:rPr lang="tr-TR" sz="1800" spc="-5" dirty="0">
                <a:effectLst/>
                <a:ea typeface="Calibri" panose="020F0502020204030204" pitchFamily="34" charset="0"/>
                <a:cs typeface="Calibri" panose="020F0502020204030204" pitchFamily="34" charset="0"/>
              </a:rPr>
              <a:t>uz</a:t>
            </a:r>
            <a:r>
              <a:rPr lang="tr-TR" sz="1800" dirty="0">
                <a:effectLst/>
                <a:ea typeface="Calibri" panose="020F0502020204030204" pitchFamily="34" charset="0"/>
                <a:cs typeface="Calibri" panose="020F0502020204030204" pitchFamily="34" charset="0"/>
              </a:rPr>
              <a:t>l</a:t>
            </a:r>
            <a:r>
              <a:rPr lang="tr-TR" sz="1800" spc="-5" dirty="0">
                <a:effectLst/>
                <a:ea typeface="Calibri" panose="020F0502020204030204" pitchFamily="34" charset="0"/>
                <a:cs typeface="Calibri" panose="020F0502020204030204" pitchFamily="34" charset="0"/>
              </a:rPr>
              <a:t>u</a:t>
            </a:r>
            <a:r>
              <a:rPr lang="tr-TR" sz="1800" dirty="0">
                <a:effectLst/>
                <a:ea typeface="Calibri" panose="020F0502020204030204" pitchFamily="34" charset="0"/>
                <a:cs typeface="Calibri" panose="020F0502020204030204" pitchFamily="34" charset="0"/>
              </a:rPr>
              <a:t>k</a:t>
            </a:r>
            <a:r>
              <a:rPr lang="tr-TR" sz="1800" spc="40" dirty="0">
                <a:effectLst/>
                <a:ea typeface="Calibri" panose="020F0502020204030204" pitchFamily="34" charset="0"/>
                <a:cs typeface="Calibri" panose="020F0502020204030204" pitchFamily="34" charset="0"/>
              </a:rPr>
              <a:t> </a:t>
            </a:r>
            <a:r>
              <a:rPr lang="tr-TR" sz="1800" spc="-5" dirty="0">
                <a:effectLst/>
                <a:ea typeface="Calibri" panose="020F0502020204030204" pitchFamily="34" charset="0"/>
                <a:cs typeface="Calibri" panose="020F0502020204030204" pitchFamily="34" charset="0"/>
              </a:rPr>
              <a:t>v</a:t>
            </a:r>
            <a:r>
              <a:rPr lang="tr-TR" sz="1800" dirty="0">
                <a:effectLst/>
                <a:ea typeface="Calibri" panose="020F0502020204030204" pitchFamily="34" charset="0"/>
                <a:cs typeface="Calibri" panose="020F0502020204030204" pitchFamily="34" charset="0"/>
              </a:rPr>
              <a:t>e </a:t>
            </a:r>
            <a:r>
              <a:rPr lang="tr-TR" sz="1800" spc="5" dirty="0">
                <a:effectLst/>
                <a:ea typeface="Calibri" panose="020F0502020204030204" pitchFamily="34" charset="0"/>
                <a:cs typeface="Calibri" panose="020F0502020204030204" pitchFamily="34" charset="0"/>
              </a:rPr>
              <a:t>yö</a:t>
            </a:r>
            <a:r>
              <a:rPr lang="tr-TR" sz="1800" spc="-5" dirty="0">
                <a:effectLst/>
                <a:ea typeface="Calibri" panose="020F0502020204030204" pitchFamily="34" charset="0"/>
                <a:cs typeface="Calibri" panose="020F0502020204030204" pitchFamily="34" charset="0"/>
              </a:rPr>
              <a:t>n</a:t>
            </a:r>
            <a:r>
              <a:rPr lang="tr-TR" sz="1800" dirty="0">
                <a:effectLst/>
                <a:ea typeface="Calibri" panose="020F0502020204030204" pitchFamily="34" charset="0"/>
                <a:cs typeface="Calibri" panose="020F0502020204030204" pitchFamily="34" charset="0"/>
              </a:rPr>
              <a:t>le</a:t>
            </a:r>
            <a:r>
              <a:rPr lang="tr-TR" sz="1800" spc="-5" dirty="0">
                <a:effectLst/>
                <a:ea typeface="Calibri" panose="020F0502020204030204" pitchFamily="34" charset="0"/>
                <a:cs typeface="Calibri" panose="020F0502020204030204" pitchFamily="34" charset="0"/>
              </a:rPr>
              <a:t>nd</a:t>
            </a:r>
            <a:r>
              <a:rPr lang="tr-TR" sz="1800" dirty="0">
                <a:effectLst/>
                <a:ea typeface="Calibri" panose="020F0502020204030204" pitchFamily="34" charset="0"/>
                <a:cs typeface="Calibri" panose="020F0502020204030204" pitchFamily="34" charset="0"/>
              </a:rPr>
              <a:t>ir</a:t>
            </a:r>
            <a:r>
              <a:rPr lang="tr-TR" sz="1800" spc="5" dirty="0">
                <a:effectLst/>
                <a:ea typeface="Calibri" panose="020F0502020204030204" pitchFamily="34" charset="0"/>
                <a:cs typeface="Calibri" panose="020F0502020204030204" pitchFamily="34" charset="0"/>
              </a:rPr>
              <a:t>m</a:t>
            </a:r>
            <a:r>
              <a:rPr lang="tr-TR" sz="1800" dirty="0">
                <a:effectLst/>
                <a:ea typeface="Calibri" panose="020F0502020204030204" pitchFamily="34" charset="0"/>
                <a:cs typeface="Calibri" panose="020F0502020204030204" pitchFamily="34" charset="0"/>
              </a:rPr>
              <a:t>e,</a:t>
            </a:r>
            <a:r>
              <a:rPr lang="tr-TR" sz="1800" spc="220" dirty="0">
                <a:effectLst/>
                <a:ea typeface="Calibri" panose="020F0502020204030204" pitchFamily="34" charset="0"/>
                <a:cs typeface="Calibri" panose="020F0502020204030204" pitchFamily="34" charset="0"/>
              </a:rPr>
              <a:t> </a:t>
            </a:r>
            <a:r>
              <a:rPr lang="tr-TR" sz="1800" spc="5" dirty="0">
                <a:effectLst/>
                <a:ea typeface="Calibri" panose="020F0502020204030204" pitchFamily="34" charset="0"/>
                <a:cs typeface="Calibri" panose="020F0502020204030204" pitchFamily="34" charset="0"/>
              </a:rPr>
              <a:t>m</a:t>
            </a:r>
            <a:r>
              <a:rPr lang="tr-TR" sz="1800" dirty="0">
                <a:effectLst/>
                <a:ea typeface="Calibri" panose="020F0502020204030204" pitchFamily="34" charset="0"/>
                <a:cs typeface="Calibri" panose="020F0502020204030204" pitchFamily="34" charset="0"/>
              </a:rPr>
              <a:t>akro</a:t>
            </a:r>
            <a:r>
              <a:rPr lang="tr-TR" sz="1800" spc="240" dirty="0">
                <a:effectLst/>
                <a:ea typeface="Calibri" panose="020F0502020204030204" pitchFamily="34" charset="0"/>
                <a:cs typeface="Calibri" panose="020F0502020204030204" pitchFamily="34" charset="0"/>
              </a:rPr>
              <a:t> </a:t>
            </a:r>
            <a:r>
              <a:rPr lang="tr-TR" sz="1800" spc="-5" dirty="0">
                <a:effectLst/>
                <a:ea typeface="Calibri" panose="020F0502020204030204" pitchFamily="34" charset="0"/>
                <a:cs typeface="Calibri" panose="020F0502020204030204" pitchFamily="34" charset="0"/>
              </a:rPr>
              <a:t>düz</a:t>
            </a:r>
            <a:r>
              <a:rPr lang="tr-TR" sz="1800" spc="-10" dirty="0">
                <a:effectLst/>
                <a:ea typeface="Calibri" panose="020F0502020204030204" pitchFamily="34" charset="0"/>
                <a:cs typeface="Calibri" panose="020F0502020204030204" pitchFamily="34" charset="0"/>
              </a:rPr>
              <a:t>e</a:t>
            </a:r>
            <a:r>
              <a:rPr lang="tr-TR" sz="1800" spc="5" dirty="0">
                <a:effectLst/>
                <a:ea typeface="Calibri" panose="020F0502020204030204" pitchFamily="34" charset="0"/>
                <a:cs typeface="Calibri" panose="020F0502020204030204" pitchFamily="34" charset="0"/>
              </a:rPr>
              <a:t>y</a:t>
            </a:r>
            <a:r>
              <a:rPr lang="tr-TR" sz="1800" spc="-5" dirty="0">
                <a:effectLst/>
                <a:ea typeface="Calibri" panose="020F0502020204030204" pitchFamily="34" charset="0"/>
                <a:cs typeface="Calibri" panose="020F0502020204030204" pitchFamily="34" charset="0"/>
              </a:rPr>
              <a:t>d</a:t>
            </a:r>
            <a:r>
              <a:rPr lang="tr-TR" sz="1800" dirty="0">
                <a:effectLst/>
                <a:ea typeface="Calibri" panose="020F0502020204030204" pitchFamily="34" charset="0"/>
                <a:cs typeface="Calibri" panose="020F0502020204030204" pitchFamily="34" charset="0"/>
              </a:rPr>
              <a:t>e</a:t>
            </a:r>
            <a:r>
              <a:rPr lang="tr-TR" sz="1800" spc="235" dirty="0">
                <a:effectLst/>
                <a:ea typeface="Calibri" panose="020F0502020204030204" pitchFamily="34" charset="0"/>
                <a:cs typeface="Calibri" panose="020F0502020204030204" pitchFamily="34" charset="0"/>
              </a:rPr>
              <a:t> </a:t>
            </a:r>
            <a:r>
              <a:rPr lang="tr-TR" sz="1800" dirty="0">
                <a:effectLst/>
                <a:ea typeface="Calibri" panose="020F0502020204030204" pitchFamily="34" charset="0"/>
                <a:cs typeface="Calibri" panose="020F0502020204030204" pitchFamily="34" charset="0"/>
              </a:rPr>
              <a:t>sa</a:t>
            </a:r>
            <a:r>
              <a:rPr lang="tr-TR" sz="1800" spc="-5" dirty="0">
                <a:effectLst/>
                <a:ea typeface="Calibri" panose="020F0502020204030204" pitchFamily="34" charset="0"/>
                <a:cs typeface="Calibri" panose="020F0502020204030204" pitchFamily="34" charset="0"/>
              </a:rPr>
              <a:t>ğ</a:t>
            </a:r>
            <a:r>
              <a:rPr lang="tr-TR" sz="1800" dirty="0">
                <a:effectLst/>
                <a:ea typeface="Calibri" panose="020F0502020204030204" pitchFamily="34" charset="0"/>
                <a:cs typeface="Calibri" panose="020F0502020204030204" pitchFamily="34" charset="0"/>
              </a:rPr>
              <a:t>lık</a:t>
            </a:r>
            <a:r>
              <a:rPr lang="tr-TR" sz="1800" spc="225" dirty="0">
                <a:effectLst/>
                <a:ea typeface="Calibri" panose="020F0502020204030204" pitchFamily="34" charset="0"/>
                <a:cs typeface="Calibri" panose="020F0502020204030204" pitchFamily="34" charset="0"/>
              </a:rPr>
              <a:t> </a:t>
            </a:r>
            <a:r>
              <a:rPr lang="tr-TR" sz="1800" dirty="0">
                <a:effectLst/>
                <a:ea typeface="Calibri" panose="020F0502020204030204" pitchFamily="34" charset="0"/>
                <a:cs typeface="Calibri" panose="020F0502020204030204" pitchFamily="34" charset="0"/>
              </a:rPr>
              <a:t>sis</a:t>
            </a:r>
            <a:r>
              <a:rPr lang="tr-TR" sz="1800" spc="-10" dirty="0">
                <a:effectLst/>
                <a:ea typeface="Calibri" panose="020F0502020204030204" pitchFamily="34" charset="0"/>
                <a:cs typeface="Calibri" panose="020F0502020204030204" pitchFamily="34" charset="0"/>
              </a:rPr>
              <a:t>t</a:t>
            </a:r>
            <a:r>
              <a:rPr lang="tr-TR" sz="1800" dirty="0">
                <a:effectLst/>
                <a:ea typeface="Calibri" panose="020F0502020204030204" pitchFamily="34" charset="0"/>
                <a:cs typeface="Calibri" panose="020F0502020204030204" pitchFamily="34" charset="0"/>
              </a:rPr>
              <a:t>e</a:t>
            </a:r>
            <a:r>
              <a:rPr lang="tr-TR" sz="1800" spc="5" dirty="0">
                <a:effectLst/>
                <a:ea typeface="Calibri" panose="020F0502020204030204" pitchFamily="34" charset="0"/>
                <a:cs typeface="Calibri" panose="020F0502020204030204" pitchFamily="34" charset="0"/>
              </a:rPr>
              <a:t>m</a:t>
            </a:r>
            <a:r>
              <a:rPr lang="tr-TR" sz="1800" dirty="0">
                <a:effectLst/>
                <a:ea typeface="Calibri" panose="020F0502020204030204" pitchFamily="34" charset="0"/>
                <a:cs typeface="Calibri" panose="020F0502020204030204" pitchFamily="34" charset="0"/>
              </a:rPr>
              <a:t>i</a:t>
            </a:r>
            <a:r>
              <a:rPr lang="tr-TR" sz="1800" spc="-5" dirty="0">
                <a:effectLst/>
                <a:ea typeface="Calibri" panose="020F0502020204030204" pitchFamily="34" charset="0"/>
                <a:cs typeface="Calibri" panose="020F0502020204030204" pitchFamily="34" charset="0"/>
              </a:rPr>
              <a:t>n</a:t>
            </a:r>
            <a:r>
              <a:rPr lang="tr-TR" sz="1800" dirty="0">
                <a:effectLst/>
                <a:ea typeface="Calibri" panose="020F0502020204030204" pitchFamily="34" charset="0"/>
                <a:cs typeface="Calibri" panose="020F0502020204030204" pitchFamily="34" charset="0"/>
              </a:rPr>
              <a:t>in işlevlerinin </a:t>
            </a:r>
            <a:r>
              <a:rPr lang="tr-TR" sz="1800" spc="-5" dirty="0">
                <a:effectLst/>
                <a:ea typeface="Calibri" panose="020F0502020204030204" pitchFamily="34" charset="0"/>
                <a:cs typeface="Calibri" panose="020F0502020204030204" pitchFamily="34" charset="0"/>
              </a:rPr>
              <a:t>b</a:t>
            </a:r>
            <a:r>
              <a:rPr lang="tr-TR" sz="1800" dirty="0">
                <a:effectLst/>
                <a:ea typeface="Calibri" panose="020F0502020204030204" pitchFamily="34" charset="0"/>
                <a:cs typeface="Calibri" panose="020F0502020204030204" pitchFamily="34" charset="0"/>
              </a:rPr>
              <a:t>elirli</a:t>
            </a:r>
            <a:r>
              <a:rPr lang="tr-TR" sz="1800" spc="230" dirty="0">
                <a:effectLst/>
                <a:ea typeface="Calibri" panose="020F0502020204030204" pitchFamily="34" charset="0"/>
                <a:cs typeface="Calibri" panose="020F0502020204030204" pitchFamily="34" charset="0"/>
              </a:rPr>
              <a:t> </a:t>
            </a:r>
            <a:r>
              <a:rPr lang="tr-TR" sz="1800" spc="-5" dirty="0">
                <a:effectLst/>
                <a:ea typeface="Calibri" panose="020F0502020204030204" pitchFamily="34" charset="0"/>
                <a:cs typeface="Calibri" panose="020F0502020204030204" pitchFamily="34" charset="0"/>
              </a:rPr>
              <a:t>d</a:t>
            </a:r>
            <a:r>
              <a:rPr lang="tr-TR" sz="1800" dirty="0">
                <a:effectLst/>
                <a:ea typeface="Calibri" panose="020F0502020204030204" pitchFamily="34" charset="0"/>
                <a:cs typeface="Calibri" panose="020F0502020204030204" pitchFamily="34" charset="0"/>
              </a:rPr>
              <a:t>e</a:t>
            </a:r>
            <a:r>
              <a:rPr lang="tr-TR" sz="1800" spc="-5" dirty="0">
                <a:effectLst/>
                <a:ea typeface="Calibri" panose="020F0502020204030204" pitchFamily="34" charset="0"/>
                <a:cs typeface="Calibri" panose="020F0502020204030204" pitchFamily="34" charset="0"/>
              </a:rPr>
              <a:t>ğ</a:t>
            </a:r>
            <a:r>
              <a:rPr lang="tr-TR" sz="1800" dirty="0">
                <a:effectLst/>
                <a:ea typeface="Calibri" panose="020F0502020204030204" pitchFamily="34" charset="0"/>
                <a:cs typeface="Calibri" panose="020F0502020204030204" pitchFamily="34" charset="0"/>
              </a:rPr>
              <a:t>erlere</a:t>
            </a:r>
            <a:r>
              <a:rPr lang="tr-TR" sz="1800" spc="220" dirty="0">
                <a:effectLst/>
                <a:ea typeface="Calibri" panose="020F0502020204030204" pitchFamily="34" charset="0"/>
                <a:cs typeface="Calibri" panose="020F0502020204030204" pitchFamily="34" charset="0"/>
              </a:rPr>
              <a:t> </a:t>
            </a:r>
            <a:r>
              <a:rPr lang="tr-TR" sz="1800" spc="-5" dirty="0">
                <a:effectLst/>
                <a:ea typeface="Calibri" panose="020F0502020204030204" pitchFamily="34" charset="0"/>
                <a:cs typeface="Calibri" panose="020F0502020204030204" pitchFamily="34" charset="0"/>
              </a:rPr>
              <a:t>v</a:t>
            </a:r>
            <a:r>
              <a:rPr lang="tr-TR" sz="1800" dirty="0">
                <a:effectLst/>
                <a:ea typeface="Calibri" panose="020F0502020204030204" pitchFamily="34" charset="0"/>
                <a:cs typeface="Calibri" panose="020F0502020204030204" pitchFamily="34" charset="0"/>
              </a:rPr>
              <a:t>e</a:t>
            </a:r>
            <a:r>
              <a:rPr lang="tr-TR" sz="1800" spc="225" dirty="0">
                <a:effectLst/>
                <a:ea typeface="Calibri" panose="020F0502020204030204" pitchFamily="34" charset="0"/>
                <a:cs typeface="Calibri" panose="020F0502020204030204" pitchFamily="34" charset="0"/>
              </a:rPr>
              <a:t> </a:t>
            </a:r>
            <a:r>
              <a:rPr lang="tr-TR" sz="1800" dirty="0">
                <a:effectLst/>
                <a:ea typeface="Calibri" panose="020F0502020204030204" pitchFamily="34" charset="0"/>
                <a:cs typeface="Calibri" panose="020F0502020204030204" pitchFamily="34" charset="0"/>
              </a:rPr>
              <a:t>etik ka</a:t>
            </a:r>
            <a:r>
              <a:rPr lang="tr-TR" sz="1800" spc="5" dirty="0">
                <a:effectLst/>
                <a:ea typeface="Calibri" panose="020F0502020204030204" pitchFamily="34" charset="0"/>
                <a:cs typeface="Calibri" panose="020F0502020204030204" pitchFamily="34" charset="0"/>
              </a:rPr>
              <a:t>v</a:t>
            </a:r>
            <a:r>
              <a:rPr lang="tr-TR" sz="1800" dirty="0">
                <a:effectLst/>
                <a:ea typeface="Calibri" panose="020F0502020204030204" pitchFamily="34" charset="0"/>
                <a:cs typeface="Calibri" panose="020F0502020204030204" pitchFamily="34" charset="0"/>
              </a:rPr>
              <a:t>ra</a:t>
            </a:r>
            <a:r>
              <a:rPr lang="tr-TR" sz="1800" spc="5" dirty="0">
                <a:effectLst/>
                <a:ea typeface="Calibri" panose="020F0502020204030204" pitchFamily="34" charset="0"/>
                <a:cs typeface="Calibri" panose="020F0502020204030204" pitchFamily="34" charset="0"/>
              </a:rPr>
              <a:t>m</a:t>
            </a:r>
            <a:r>
              <a:rPr lang="tr-TR" sz="1800" dirty="0">
                <a:effectLst/>
                <a:ea typeface="Calibri" panose="020F0502020204030204" pitchFamily="34" charset="0"/>
                <a:cs typeface="Calibri" panose="020F0502020204030204" pitchFamily="34" charset="0"/>
              </a:rPr>
              <a:t>lara </a:t>
            </a:r>
            <a:r>
              <a:rPr lang="tr-TR" sz="1800" spc="-5" dirty="0">
                <a:effectLst/>
                <a:ea typeface="Calibri" panose="020F0502020204030204" pitchFamily="34" charset="0"/>
                <a:cs typeface="Calibri" panose="020F0502020204030204" pitchFamily="34" charset="0"/>
              </a:rPr>
              <a:t>d</a:t>
            </a:r>
            <a:r>
              <a:rPr lang="tr-TR" sz="1800" dirty="0">
                <a:effectLst/>
                <a:ea typeface="Calibri" panose="020F0502020204030204" pitchFamily="34" charset="0"/>
                <a:cs typeface="Calibri" panose="020F0502020204030204" pitchFamily="34" charset="0"/>
              </a:rPr>
              <a:t>a</a:t>
            </a:r>
            <a:r>
              <a:rPr lang="tr-TR" sz="1800" spc="5" dirty="0">
                <a:effectLst/>
                <a:ea typeface="Calibri" panose="020F0502020204030204" pitchFamily="34" charset="0"/>
                <a:cs typeface="Calibri" panose="020F0502020204030204" pitchFamily="34" charset="0"/>
              </a:rPr>
              <a:t>y</a:t>
            </a:r>
            <a:r>
              <a:rPr lang="tr-TR" sz="1800" dirty="0">
                <a:effectLst/>
                <a:ea typeface="Calibri" panose="020F0502020204030204" pitchFamily="34" charset="0"/>
                <a:cs typeface="Calibri" panose="020F0502020204030204" pitchFamily="34" charset="0"/>
              </a:rPr>
              <a:t>alı </a:t>
            </a:r>
            <a:r>
              <a:rPr lang="tr-TR" sz="1800" spc="-5" dirty="0">
                <a:effectLst/>
                <a:ea typeface="Calibri" panose="020F0502020204030204" pitchFamily="34" charset="0"/>
                <a:cs typeface="Calibri" panose="020F0502020204030204" pitchFamily="34" charset="0"/>
              </a:rPr>
              <a:t>b</a:t>
            </a:r>
            <a:r>
              <a:rPr lang="tr-TR" sz="1800" dirty="0">
                <a:effectLst/>
                <a:ea typeface="Calibri" panose="020F0502020204030204" pitchFamily="34" charset="0"/>
                <a:cs typeface="Calibri" panose="020F0502020204030204" pitchFamily="34" charset="0"/>
              </a:rPr>
              <a:t>içi</a:t>
            </a:r>
            <a:r>
              <a:rPr lang="tr-TR" sz="1800" spc="5" dirty="0">
                <a:effectLst/>
                <a:ea typeface="Calibri" panose="020F0502020204030204" pitchFamily="34" charset="0"/>
                <a:cs typeface="Calibri" panose="020F0502020204030204" pitchFamily="34" charset="0"/>
              </a:rPr>
              <a:t>m</a:t>
            </a:r>
            <a:r>
              <a:rPr lang="tr-TR" sz="1800" spc="-5" dirty="0">
                <a:effectLst/>
                <a:ea typeface="Calibri" panose="020F0502020204030204" pitchFamily="34" charset="0"/>
                <a:cs typeface="Calibri" panose="020F0502020204030204" pitchFamily="34" charset="0"/>
              </a:rPr>
              <a:t>d</a:t>
            </a:r>
            <a:r>
              <a:rPr lang="tr-TR" sz="1800" dirty="0">
                <a:effectLst/>
                <a:ea typeface="Calibri" panose="020F0502020204030204" pitchFamily="34" charset="0"/>
                <a:cs typeface="Calibri" panose="020F0502020204030204" pitchFamily="34" charset="0"/>
              </a:rPr>
              <a:t>e </a:t>
            </a:r>
            <a:r>
              <a:rPr lang="tr-TR" sz="1800" spc="-5" dirty="0">
                <a:effectLst/>
                <a:ea typeface="Calibri" panose="020F0502020204030204" pitchFamily="34" charset="0"/>
                <a:cs typeface="Calibri" panose="020F0502020204030204" pitchFamily="34" charset="0"/>
              </a:rPr>
              <a:t>p</a:t>
            </a:r>
            <a:r>
              <a:rPr lang="tr-TR" sz="1800" dirty="0">
                <a:effectLst/>
                <a:ea typeface="Calibri" panose="020F0502020204030204" pitchFamily="34" charset="0"/>
                <a:cs typeface="Calibri" panose="020F0502020204030204" pitchFamily="34" charset="0"/>
              </a:rPr>
              <a:t>la</a:t>
            </a:r>
            <a:r>
              <a:rPr lang="tr-TR" sz="1800" spc="-5" dirty="0">
                <a:effectLst/>
                <a:ea typeface="Calibri" panose="020F0502020204030204" pitchFamily="34" charset="0"/>
                <a:cs typeface="Calibri" panose="020F0502020204030204" pitchFamily="34" charset="0"/>
              </a:rPr>
              <a:t>n</a:t>
            </a:r>
            <a:r>
              <a:rPr lang="tr-TR" sz="1800" dirty="0">
                <a:effectLst/>
                <a:ea typeface="Calibri" panose="020F0502020204030204" pitchFamily="34" charset="0"/>
                <a:cs typeface="Calibri" panose="020F0502020204030204" pitchFamily="34" charset="0"/>
              </a:rPr>
              <a:t>la</a:t>
            </a:r>
            <a:r>
              <a:rPr lang="tr-TR" sz="1800" spc="-5" dirty="0">
                <a:effectLst/>
                <a:ea typeface="Calibri" panose="020F0502020204030204" pitchFamily="34" charset="0"/>
                <a:cs typeface="Calibri" panose="020F0502020204030204" pitchFamily="34" charset="0"/>
              </a:rPr>
              <a:t>n</a:t>
            </a:r>
            <a:r>
              <a:rPr lang="tr-TR" sz="1800" spc="5" dirty="0">
                <a:effectLst/>
                <a:ea typeface="Calibri" panose="020F0502020204030204" pitchFamily="34" charset="0"/>
                <a:cs typeface="Calibri" panose="020F0502020204030204" pitchFamily="34" charset="0"/>
              </a:rPr>
              <a:t>m</a:t>
            </a:r>
            <a:r>
              <a:rPr lang="tr-TR" sz="1800" dirty="0">
                <a:effectLst/>
                <a:ea typeface="Calibri" panose="020F0502020204030204" pitchFamily="34" charset="0"/>
                <a:cs typeface="Calibri" panose="020F0502020204030204" pitchFamily="34" charset="0"/>
              </a:rPr>
              <a:t>ası, </a:t>
            </a:r>
            <a:r>
              <a:rPr lang="tr-TR" sz="1800" spc="-10" dirty="0">
                <a:effectLst/>
                <a:ea typeface="Calibri" panose="020F0502020204030204" pitchFamily="34" charset="0"/>
                <a:cs typeface="Calibri" panose="020F0502020204030204" pitchFamily="34" charset="0"/>
              </a:rPr>
              <a:t>y</a:t>
            </a:r>
            <a:r>
              <a:rPr lang="tr-TR" sz="1800" spc="5" dirty="0">
                <a:effectLst/>
                <a:ea typeface="Calibri" panose="020F0502020204030204" pitchFamily="34" charset="0"/>
                <a:cs typeface="Calibri" panose="020F0502020204030204" pitchFamily="34" charset="0"/>
              </a:rPr>
              <a:t>ö</a:t>
            </a:r>
            <a:r>
              <a:rPr lang="tr-TR" sz="1800" spc="-5" dirty="0">
                <a:effectLst/>
                <a:ea typeface="Calibri" panose="020F0502020204030204" pitchFamily="34" charset="0"/>
                <a:cs typeface="Calibri" panose="020F0502020204030204" pitchFamily="34" charset="0"/>
              </a:rPr>
              <a:t>n</a:t>
            </a:r>
            <a:r>
              <a:rPr lang="tr-TR" sz="1800" dirty="0">
                <a:effectLst/>
                <a:ea typeface="Calibri" panose="020F0502020204030204" pitchFamily="34" charset="0"/>
                <a:cs typeface="Calibri" panose="020F0502020204030204" pitchFamily="34" charset="0"/>
              </a:rPr>
              <a:t>le</a:t>
            </a:r>
            <a:r>
              <a:rPr lang="tr-TR" sz="1800" spc="-5" dirty="0">
                <a:effectLst/>
                <a:ea typeface="Calibri" panose="020F0502020204030204" pitchFamily="34" charset="0"/>
                <a:cs typeface="Calibri" panose="020F0502020204030204" pitchFamily="34" charset="0"/>
              </a:rPr>
              <a:t>nd</a:t>
            </a:r>
            <a:r>
              <a:rPr lang="tr-TR" sz="1800" dirty="0">
                <a:effectLst/>
                <a:ea typeface="Calibri" panose="020F0502020204030204" pitchFamily="34" charset="0"/>
                <a:cs typeface="Calibri" panose="020F0502020204030204" pitchFamily="34" charset="0"/>
              </a:rPr>
              <a:t>iril</a:t>
            </a:r>
            <a:r>
              <a:rPr lang="tr-TR" sz="1800" spc="5" dirty="0">
                <a:effectLst/>
                <a:ea typeface="Calibri" panose="020F0502020204030204" pitchFamily="34" charset="0"/>
                <a:cs typeface="Calibri" panose="020F0502020204030204" pitchFamily="34" charset="0"/>
              </a:rPr>
              <a:t>m</a:t>
            </a:r>
            <a:r>
              <a:rPr lang="tr-TR" sz="1800" dirty="0">
                <a:effectLst/>
                <a:ea typeface="Calibri" panose="020F0502020204030204" pitchFamily="34" charset="0"/>
                <a:cs typeface="Calibri" panose="020F0502020204030204" pitchFamily="34" charset="0"/>
              </a:rPr>
              <a:t>esi </a:t>
            </a:r>
            <a:r>
              <a:rPr lang="tr-TR" sz="1800" spc="-5" dirty="0">
                <a:effectLst/>
                <a:ea typeface="Calibri" panose="020F0502020204030204" pitchFamily="34" charset="0"/>
                <a:cs typeface="Calibri" panose="020F0502020204030204" pitchFamily="34" charset="0"/>
              </a:rPr>
              <a:t>v</a:t>
            </a:r>
            <a:r>
              <a:rPr lang="tr-TR" sz="1800" dirty="0">
                <a:effectLst/>
                <a:ea typeface="Calibri" panose="020F0502020204030204" pitchFamily="34" charset="0"/>
                <a:cs typeface="Calibri" panose="020F0502020204030204" pitchFamily="34" charset="0"/>
              </a:rPr>
              <a:t>e </a:t>
            </a:r>
            <a:r>
              <a:rPr lang="tr-TR" sz="1800" spc="45" dirty="0">
                <a:effectLst/>
                <a:ea typeface="Calibri" panose="020F0502020204030204" pitchFamily="34" charset="0"/>
                <a:cs typeface="Calibri" panose="020F0502020204030204" pitchFamily="34" charset="0"/>
              </a:rPr>
              <a:t>değerlendirilmesi</a:t>
            </a:r>
            <a:r>
              <a:rPr lang="tr-TR" sz="1800" dirty="0">
                <a:effectLst/>
                <a:ea typeface="Calibri" panose="020F0502020204030204" pitchFamily="34" charset="0"/>
                <a:cs typeface="Calibri" panose="020F0502020204030204" pitchFamily="34" charset="0"/>
              </a:rPr>
              <a:t> için </a:t>
            </a:r>
            <a:r>
              <a:rPr lang="tr-TR" sz="1800" spc="-5" dirty="0">
                <a:effectLst/>
                <a:ea typeface="Calibri" panose="020F0502020204030204" pitchFamily="34" charset="0"/>
                <a:cs typeface="Calibri" panose="020F0502020204030204" pitchFamily="34" charset="0"/>
              </a:rPr>
              <a:t>hu</a:t>
            </a:r>
            <a:r>
              <a:rPr lang="tr-TR" sz="1800" dirty="0">
                <a:effectLst/>
                <a:ea typeface="Calibri" panose="020F0502020204030204" pitchFamily="34" charset="0"/>
                <a:cs typeface="Calibri" panose="020F0502020204030204" pitchFamily="34" charset="0"/>
              </a:rPr>
              <a:t>k</a:t>
            </a:r>
            <a:r>
              <a:rPr lang="tr-TR" sz="1800" spc="-5" dirty="0">
                <a:effectLst/>
                <a:ea typeface="Calibri" panose="020F0502020204030204" pitchFamily="34" charset="0"/>
                <a:cs typeface="Calibri" panose="020F0502020204030204" pitchFamily="34" charset="0"/>
              </a:rPr>
              <a:t>u</a:t>
            </a:r>
            <a:r>
              <a:rPr lang="tr-TR" sz="1800" dirty="0">
                <a:effectLst/>
                <a:ea typeface="Calibri" panose="020F0502020204030204" pitchFamily="34" charset="0"/>
                <a:cs typeface="Calibri" panose="020F0502020204030204" pitchFamily="34" charset="0"/>
              </a:rPr>
              <a:t>ki çerç</a:t>
            </a:r>
            <a:r>
              <a:rPr lang="tr-TR" sz="1800" spc="-10" dirty="0">
                <a:effectLst/>
                <a:ea typeface="Calibri" panose="020F0502020204030204" pitchFamily="34" charset="0"/>
                <a:cs typeface="Calibri" panose="020F0502020204030204" pitchFamily="34" charset="0"/>
              </a:rPr>
              <a:t>e</a:t>
            </a:r>
            <a:r>
              <a:rPr lang="tr-TR" sz="1800" spc="5" dirty="0">
                <a:effectLst/>
                <a:ea typeface="Calibri" panose="020F0502020204030204" pitchFamily="34" charset="0"/>
                <a:cs typeface="Calibri" panose="020F0502020204030204" pitchFamily="34" charset="0"/>
              </a:rPr>
              <a:t>v</a:t>
            </a:r>
            <a:r>
              <a:rPr lang="tr-TR" sz="1800" spc="-10" dirty="0">
                <a:effectLst/>
                <a:ea typeface="Calibri" panose="020F0502020204030204" pitchFamily="34" charset="0"/>
                <a:cs typeface="Calibri" panose="020F0502020204030204" pitchFamily="34" charset="0"/>
              </a:rPr>
              <a:t>enin</a:t>
            </a:r>
            <a:r>
              <a:rPr lang="tr-TR" sz="1800" dirty="0">
                <a:effectLst/>
                <a:ea typeface="Calibri" panose="020F0502020204030204" pitchFamily="34" charset="0"/>
                <a:cs typeface="Calibri" panose="020F0502020204030204" pitchFamily="34" charset="0"/>
              </a:rPr>
              <a:t> </a:t>
            </a:r>
            <a:r>
              <a:rPr lang="tr-TR" sz="1800" spc="5" dirty="0">
                <a:effectLst/>
                <a:ea typeface="Calibri" panose="020F0502020204030204" pitchFamily="34" charset="0"/>
                <a:cs typeface="Calibri" panose="020F0502020204030204" pitchFamily="34" charset="0"/>
              </a:rPr>
              <a:t>o</a:t>
            </a:r>
            <a:r>
              <a:rPr lang="tr-TR" sz="1800" dirty="0">
                <a:effectLst/>
                <a:ea typeface="Calibri" panose="020F0502020204030204" pitchFamily="34" charset="0"/>
                <a:cs typeface="Calibri" panose="020F0502020204030204" pitchFamily="34" charset="0"/>
              </a:rPr>
              <a:t>l</a:t>
            </a:r>
            <a:r>
              <a:rPr lang="tr-TR" sz="1800" spc="-5" dirty="0">
                <a:effectLst/>
                <a:ea typeface="Calibri" panose="020F0502020204030204" pitchFamily="34" charset="0"/>
                <a:cs typeface="Calibri" panose="020F0502020204030204" pitchFamily="34" charset="0"/>
              </a:rPr>
              <a:t>u</a:t>
            </a:r>
            <a:r>
              <a:rPr lang="tr-TR" sz="1800" dirty="0">
                <a:effectLst/>
                <a:ea typeface="Calibri" panose="020F0502020204030204" pitchFamily="34" charset="0"/>
                <a:cs typeface="Calibri" panose="020F0502020204030204" pitchFamily="34" charset="0"/>
              </a:rPr>
              <a:t>şt</a:t>
            </a:r>
            <a:r>
              <a:rPr lang="tr-TR" sz="1800" spc="-5" dirty="0">
                <a:effectLst/>
                <a:ea typeface="Calibri" panose="020F0502020204030204" pitchFamily="34" charset="0"/>
                <a:cs typeface="Calibri" panose="020F0502020204030204" pitchFamily="34" charset="0"/>
              </a:rPr>
              <a:t>u</a:t>
            </a:r>
            <a:r>
              <a:rPr lang="tr-TR" sz="1800" dirty="0">
                <a:effectLst/>
                <a:ea typeface="Calibri" panose="020F0502020204030204" pitchFamily="34" charset="0"/>
                <a:cs typeface="Calibri" panose="020F0502020204030204" pitchFamily="34" charset="0"/>
              </a:rPr>
              <a:t>r</a:t>
            </a:r>
            <a:r>
              <a:rPr lang="tr-TR" sz="1800" spc="-5" dirty="0">
                <a:effectLst/>
                <a:ea typeface="Calibri" panose="020F0502020204030204" pitchFamily="34" charset="0"/>
                <a:cs typeface="Calibri" panose="020F0502020204030204" pitchFamily="34" charset="0"/>
              </a:rPr>
              <a:t>u</a:t>
            </a:r>
            <a:r>
              <a:rPr lang="tr-TR" sz="1800" dirty="0">
                <a:effectLst/>
                <a:ea typeface="Calibri" panose="020F0502020204030204" pitchFamily="34" charset="0"/>
                <a:cs typeface="Calibri" panose="020F0502020204030204" pitchFamily="34" charset="0"/>
              </a:rPr>
              <a:t>l</a:t>
            </a:r>
            <a:r>
              <a:rPr lang="tr-TR" sz="1800" spc="5" dirty="0">
                <a:effectLst/>
                <a:ea typeface="Calibri" panose="020F0502020204030204" pitchFamily="34" charset="0"/>
                <a:cs typeface="Calibri" panose="020F0502020204030204" pitchFamily="34" charset="0"/>
              </a:rPr>
              <a:t>m</a:t>
            </a:r>
            <a:r>
              <a:rPr lang="tr-TR" sz="1800" dirty="0">
                <a:effectLst/>
                <a:ea typeface="Calibri" panose="020F0502020204030204" pitchFamily="34" charset="0"/>
                <a:cs typeface="Calibri" panose="020F0502020204030204" pitchFamily="34" charset="0"/>
              </a:rPr>
              <a:t>ası </a:t>
            </a:r>
            <a:r>
              <a:rPr lang="tr-TR" sz="1800" spc="-5" dirty="0">
                <a:effectLst/>
                <a:ea typeface="Calibri" panose="020F0502020204030204" pitchFamily="34" charset="0"/>
                <a:cs typeface="Calibri" panose="020F0502020204030204" pitchFamily="34" charset="0"/>
              </a:rPr>
              <a:t>v</a:t>
            </a:r>
            <a:r>
              <a:rPr lang="tr-TR" sz="1800" dirty="0">
                <a:effectLst/>
                <a:ea typeface="Calibri" panose="020F0502020204030204" pitchFamily="34" charset="0"/>
                <a:cs typeface="Calibri" panose="020F0502020204030204" pitchFamily="34" charset="0"/>
              </a:rPr>
              <a:t>e</a:t>
            </a:r>
            <a:r>
              <a:rPr lang="tr-TR" sz="1800" spc="5" dirty="0">
                <a:effectLst/>
                <a:ea typeface="Calibri" panose="020F0502020204030204" pitchFamily="34" charset="0"/>
                <a:cs typeface="Calibri" panose="020F0502020204030204" pitchFamily="34" charset="0"/>
              </a:rPr>
              <a:t> </a:t>
            </a:r>
            <a:r>
              <a:rPr lang="tr-TR" sz="1800" spc="-5" dirty="0">
                <a:effectLst/>
                <a:ea typeface="Calibri" panose="020F0502020204030204" pitchFamily="34" charset="0"/>
                <a:cs typeface="Calibri" panose="020F0502020204030204" pitchFamily="34" charset="0"/>
              </a:rPr>
              <a:t>bu faaliyetlerin </a:t>
            </a:r>
            <a:r>
              <a:rPr lang="tr-TR" sz="1800" dirty="0">
                <a:effectLst/>
                <a:ea typeface="Calibri" panose="020F0502020204030204" pitchFamily="34" charset="0"/>
                <a:cs typeface="Calibri" panose="020F0502020204030204" pitchFamily="34" charset="0"/>
              </a:rPr>
              <a:t>bili</a:t>
            </a:r>
            <a:r>
              <a:rPr lang="tr-TR" sz="1800" spc="5" dirty="0">
                <a:effectLst/>
                <a:ea typeface="Calibri" panose="020F0502020204030204" pitchFamily="34" charset="0"/>
                <a:cs typeface="Calibri" panose="020F0502020204030204" pitchFamily="34" charset="0"/>
              </a:rPr>
              <a:t>m</a:t>
            </a:r>
            <a:r>
              <a:rPr lang="tr-TR" sz="1800" dirty="0">
                <a:effectLst/>
                <a:ea typeface="Calibri" panose="020F0502020204030204" pitchFamily="34" charset="0"/>
                <a:cs typeface="Calibri" panose="020F0502020204030204" pitchFamily="34" charset="0"/>
              </a:rPr>
              <a:t>sel</a:t>
            </a:r>
            <a:r>
              <a:rPr lang="tr-TR" sz="1800" spc="-10" dirty="0">
                <a:effectLst/>
                <a:ea typeface="Calibri" panose="020F0502020204030204" pitchFamily="34" charset="0"/>
                <a:cs typeface="Calibri" panose="020F0502020204030204" pitchFamily="34" charset="0"/>
              </a:rPr>
              <a:t> y</a:t>
            </a:r>
            <a:r>
              <a:rPr lang="tr-TR" sz="1800" spc="5" dirty="0">
                <a:effectLst/>
                <a:ea typeface="Calibri" panose="020F0502020204030204" pitchFamily="34" charset="0"/>
                <a:cs typeface="Calibri" panose="020F0502020204030204" pitchFamily="34" charset="0"/>
              </a:rPr>
              <a:t>ö</a:t>
            </a:r>
            <a:r>
              <a:rPr lang="tr-TR" sz="1800" spc="-5" dirty="0">
                <a:effectLst/>
                <a:ea typeface="Calibri" panose="020F0502020204030204" pitchFamily="34" charset="0"/>
                <a:cs typeface="Calibri" panose="020F0502020204030204" pitchFamily="34" charset="0"/>
              </a:rPr>
              <a:t>n</a:t>
            </a:r>
            <a:r>
              <a:rPr lang="tr-TR" sz="1800" dirty="0">
                <a:effectLst/>
                <a:ea typeface="Calibri" panose="020F0502020204030204" pitchFamily="34" charset="0"/>
                <a:cs typeface="Calibri" panose="020F0502020204030204" pitchFamily="34" charset="0"/>
              </a:rPr>
              <a:t>etim</a:t>
            </a:r>
            <a:r>
              <a:rPr lang="tr-TR" sz="1800" spc="10" dirty="0">
                <a:effectLst/>
                <a:ea typeface="Calibri" panose="020F0502020204030204" pitchFamily="34" charset="0"/>
                <a:cs typeface="Calibri" panose="020F0502020204030204" pitchFamily="34" charset="0"/>
              </a:rPr>
              <a:t> </a:t>
            </a:r>
            <a:r>
              <a:rPr lang="tr-TR" sz="1800" dirty="0">
                <a:effectLst/>
                <a:ea typeface="Calibri" panose="020F0502020204030204" pitchFamily="34" charset="0"/>
                <a:cs typeface="Calibri" panose="020F0502020204030204" pitchFamily="34" charset="0"/>
              </a:rPr>
              <a:t>il</a:t>
            </a:r>
            <a:r>
              <a:rPr lang="tr-TR" sz="1800" spc="-10" dirty="0">
                <a:effectLst/>
                <a:ea typeface="Calibri" panose="020F0502020204030204" pitchFamily="34" charset="0"/>
                <a:cs typeface="Calibri" panose="020F0502020204030204" pitchFamily="34" charset="0"/>
              </a:rPr>
              <a:t>k</a:t>
            </a:r>
            <a:r>
              <a:rPr lang="tr-TR" sz="1800" dirty="0">
                <a:effectLst/>
                <a:ea typeface="Calibri" panose="020F0502020204030204" pitchFamily="34" charset="0"/>
                <a:cs typeface="Calibri" panose="020F0502020204030204" pitchFamily="34" charset="0"/>
              </a:rPr>
              <a:t>eleri</a:t>
            </a:r>
            <a:r>
              <a:rPr lang="tr-TR" sz="1800" spc="-10" dirty="0">
                <a:effectLst/>
                <a:ea typeface="Calibri" panose="020F0502020204030204" pitchFamily="34" charset="0"/>
                <a:cs typeface="Calibri" panose="020F0502020204030204" pitchFamily="34" charset="0"/>
              </a:rPr>
              <a:t> </a:t>
            </a:r>
            <a:r>
              <a:rPr lang="tr-TR" sz="1800" spc="5" dirty="0">
                <a:effectLst/>
                <a:ea typeface="Calibri" panose="020F0502020204030204" pitchFamily="34" charset="0"/>
                <a:cs typeface="Calibri" panose="020F0502020204030204" pitchFamily="34" charset="0"/>
              </a:rPr>
              <a:t>v</a:t>
            </a:r>
            <a:r>
              <a:rPr lang="tr-TR" sz="1800" dirty="0">
                <a:effectLst/>
                <a:ea typeface="Calibri" panose="020F0502020204030204" pitchFamily="34" charset="0"/>
                <a:cs typeface="Calibri" panose="020F0502020204030204" pitchFamily="34" charset="0"/>
              </a:rPr>
              <a:t>e</a:t>
            </a:r>
            <a:r>
              <a:rPr lang="tr-TR" sz="1800" spc="-5" dirty="0">
                <a:effectLst/>
                <a:ea typeface="Calibri" panose="020F0502020204030204" pitchFamily="34" charset="0"/>
                <a:cs typeface="Calibri" panose="020F0502020204030204" pitchFamily="34" charset="0"/>
              </a:rPr>
              <a:t> ü</a:t>
            </a:r>
            <a:r>
              <a:rPr lang="tr-TR" sz="1800" dirty="0">
                <a:effectLst/>
                <a:ea typeface="Calibri" panose="020F0502020204030204" pitchFamily="34" charset="0"/>
                <a:cs typeface="Calibri" panose="020F0502020204030204" pitchFamily="34" charset="0"/>
              </a:rPr>
              <a:t>lke</a:t>
            </a:r>
            <a:r>
              <a:rPr lang="tr-TR" sz="1800" spc="5" dirty="0">
                <a:effectLst/>
                <a:ea typeface="Calibri" panose="020F0502020204030204" pitchFamily="34" charset="0"/>
                <a:cs typeface="Calibri" panose="020F0502020204030204" pitchFamily="34" charset="0"/>
              </a:rPr>
              <a:t> </a:t>
            </a:r>
            <a:r>
              <a:rPr lang="tr-TR" sz="1800" spc="-10" dirty="0">
                <a:effectLst/>
                <a:ea typeface="Calibri" panose="020F0502020204030204" pitchFamily="34" charset="0"/>
                <a:cs typeface="Calibri" panose="020F0502020204030204" pitchFamily="34" charset="0"/>
              </a:rPr>
              <a:t>k</a:t>
            </a:r>
            <a:r>
              <a:rPr lang="tr-TR" sz="1800" spc="5" dirty="0">
                <a:effectLst/>
                <a:ea typeface="Calibri" panose="020F0502020204030204" pitchFamily="34" charset="0"/>
                <a:cs typeface="Calibri" panose="020F0502020204030204" pitchFamily="34" charset="0"/>
              </a:rPr>
              <a:t>o</a:t>
            </a:r>
            <a:r>
              <a:rPr lang="tr-TR" sz="1800" dirty="0">
                <a:effectLst/>
                <a:ea typeface="Calibri" panose="020F0502020204030204" pitchFamily="34" charset="0"/>
                <a:cs typeface="Calibri" panose="020F0502020204030204" pitchFamily="34" charset="0"/>
              </a:rPr>
              <a:t>ş</a:t>
            </a:r>
            <a:r>
              <a:rPr lang="tr-TR" sz="1800" spc="-5" dirty="0">
                <a:effectLst/>
                <a:ea typeface="Calibri" panose="020F0502020204030204" pitchFamily="34" charset="0"/>
                <a:cs typeface="Calibri" panose="020F0502020204030204" pitchFamily="34" charset="0"/>
              </a:rPr>
              <a:t>u</a:t>
            </a:r>
            <a:r>
              <a:rPr lang="tr-TR" sz="1800" dirty="0">
                <a:effectLst/>
                <a:ea typeface="Calibri" panose="020F0502020204030204" pitchFamily="34" charset="0"/>
                <a:cs typeface="Calibri" panose="020F0502020204030204" pitchFamily="34" charset="0"/>
              </a:rPr>
              <a:t>lları </a:t>
            </a:r>
            <a:r>
              <a:rPr lang="tr-TR" sz="1800" spc="-5" dirty="0">
                <a:effectLst/>
                <a:ea typeface="Calibri" panose="020F0502020204030204" pitchFamily="34" charset="0"/>
                <a:cs typeface="Calibri" panose="020F0502020204030204" pitchFamily="34" charset="0"/>
              </a:rPr>
              <a:t>d</a:t>
            </a:r>
            <a:r>
              <a:rPr lang="tr-TR" sz="1800" dirty="0">
                <a:effectLst/>
                <a:ea typeface="Calibri" panose="020F0502020204030204" pitchFamily="34" charset="0"/>
                <a:cs typeface="Calibri" panose="020F0502020204030204" pitchFamily="34" charset="0"/>
              </a:rPr>
              <a:t>i</a:t>
            </a:r>
            <a:r>
              <a:rPr lang="tr-TR" sz="1800" spc="-10" dirty="0">
                <a:effectLst/>
                <a:ea typeface="Calibri" panose="020F0502020204030204" pitchFamily="34" charset="0"/>
                <a:cs typeface="Calibri" panose="020F0502020204030204" pitchFamily="34" charset="0"/>
              </a:rPr>
              <a:t>k</a:t>
            </a:r>
            <a:r>
              <a:rPr lang="tr-TR" sz="1800" dirty="0">
                <a:effectLst/>
                <a:ea typeface="Calibri" panose="020F0502020204030204" pitchFamily="34" charset="0"/>
                <a:cs typeface="Calibri" panose="020F0502020204030204" pitchFamily="34" charset="0"/>
              </a:rPr>
              <a:t>kate</a:t>
            </a:r>
            <a:r>
              <a:rPr lang="tr-TR" sz="1800" spc="-5" dirty="0">
                <a:effectLst/>
                <a:ea typeface="Calibri" panose="020F0502020204030204" pitchFamily="34" charset="0"/>
                <a:cs typeface="Calibri" panose="020F0502020204030204" pitchFamily="34" charset="0"/>
              </a:rPr>
              <a:t> </a:t>
            </a:r>
            <a:r>
              <a:rPr lang="tr-TR" sz="1800" dirty="0">
                <a:effectLst/>
                <a:ea typeface="Calibri" panose="020F0502020204030204" pitchFamily="34" charset="0"/>
                <a:cs typeface="Calibri" panose="020F0502020204030204" pitchFamily="34" charset="0"/>
              </a:rPr>
              <a:t>alı</a:t>
            </a:r>
            <a:r>
              <a:rPr lang="tr-TR" sz="1800" spc="-5" dirty="0">
                <a:effectLst/>
                <a:ea typeface="Calibri" panose="020F0502020204030204" pitchFamily="34" charset="0"/>
                <a:cs typeface="Calibri" panose="020F0502020204030204" pitchFamily="34" charset="0"/>
              </a:rPr>
              <a:t>n</a:t>
            </a:r>
            <a:r>
              <a:rPr lang="tr-TR" sz="1800" dirty="0">
                <a:effectLst/>
                <a:ea typeface="Calibri" panose="020F0502020204030204" pitchFamily="34" charset="0"/>
                <a:cs typeface="Calibri" panose="020F0502020204030204" pitchFamily="34" charset="0"/>
              </a:rPr>
              <a:t>arak</a:t>
            </a:r>
            <a:r>
              <a:rPr lang="tr-TR" sz="1800" spc="5" dirty="0">
                <a:effectLst/>
                <a:ea typeface="Calibri" panose="020F0502020204030204" pitchFamily="34" charset="0"/>
                <a:cs typeface="Calibri" panose="020F0502020204030204" pitchFamily="34" charset="0"/>
              </a:rPr>
              <a:t> y</a:t>
            </a:r>
            <a:r>
              <a:rPr lang="tr-TR" sz="1800" spc="-5" dirty="0">
                <a:effectLst/>
                <a:ea typeface="Calibri" panose="020F0502020204030204" pitchFamily="34" charset="0"/>
                <a:cs typeface="Calibri" panose="020F0502020204030204" pitchFamily="34" charset="0"/>
              </a:rPr>
              <a:t>ü</a:t>
            </a:r>
            <a:r>
              <a:rPr lang="tr-TR" sz="1800" dirty="0">
                <a:effectLst/>
                <a:ea typeface="Calibri" panose="020F0502020204030204" pitchFamily="34" charset="0"/>
                <a:cs typeface="Calibri" panose="020F0502020204030204" pitchFamily="34" charset="0"/>
              </a:rPr>
              <a:t>r</a:t>
            </a:r>
            <a:r>
              <a:rPr lang="tr-TR" sz="1800" spc="-5" dirty="0">
                <a:effectLst/>
                <a:ea typeface="Calibri" panose="020F0502020204030204" pitchFamily="34" charset="0"/>
                <a:cs typeface="Calibri" panose="020F0502020204030204" pitchFamily="34" charset="0"/>
              </a:rPr>
              <a:t>ü</a:t>
            </a:r>
            <a:r>
              <a:rPr lang="tr-TR" sz="1800" dirty="0">
                <a:effectLst/>
                <a:ea typeface="Calibri" panose="020F0502020204030204" pitchFamily="34" charset="0"/>
                <a:cs typeface="Calibri" panose="020F0502020204030204" pitchFamily="34" charset="0"/>
              </a:rPr>
              <a:t>t</a:t>
            </a:r>
            <a:r>
              <a:rPr lang="tr-TR" sz="1800" spc="-5" dirty="0">
                <a:effectLst/>
                <a:ea typeface="Calibri" panose="020F0502020204030204" pitchFamily="34" charset="0"/>
                <a:cs typeface="Calibri" panose="020F0502020204030204" pitchFamily="34" charset="0"/>
              </a:rPr>
              <a:t>ü</a:t>
            </a:r>
            <a:r>
              <a:rPr lang="tr-TR" sz="1800" dirty="0">
                <a:effectLst/>
                <a:ea typeface="Calibri" panose="020F0502020204030204" pitchFamily="34" charset="0"/>
                <a:cs typeface="Calibri" panose="020F0502020204030204" pitchFamily="34" charset="0"/>
              </a:rPr>
              <a:t>l</a:t>
            </a:r>
            <a:r>
              <a:rPr lang="tr-TR" sz="1800" spc="5" dirty="0">
                <a:effectLst/>
                <a:ea typeface="Calibri" panose="020F0502020204030204" pitchFamily="34" charset="0"/>
                <a:cs typeface="Calibri" panose="020F0502020204030204" pitchFamily="34" charset="0"/>
              </a:rPr>
              <a:t>m</a:t>
            </a:r>
            <a:r>
              <a:rPr lang="tr-TR" sz="1800" dirty="0">
                <a:effectLst/>
                <a:ea typeface="Calibri" panose="020F0502020204030204" pitchFamily="34" charset="0"/>
                <a:cs typeface="Calibri" panose="020F0502020204030204" pitchFamily="34" charset="0"/>
              </a:rPr>
              <a:t>esi</a:t>
            </a:r>
            <a:r>
              <a:rPr lang="tr-TR" sz="1800" spc="-5" dirty="0">
                <a:effectLst/>
                <a:ea typeface="Calibri" panose="020F0502020204030204" pitchFamily="34" charset="0"/>
                <a:cs typeface="Calibri" panose="020F0502020204030204" pitchFamily="34" charset="0"/>
              </a:rPr>
              <a:t>d</a:t>
            </a:r>
            <a:r>
              <a:rPr lang="tr-TR" sz="1800" dirty="0">
                <a:effectLst/>
                <a:ea typeface="Calibri" panose="020F0502020204030204" pitchFamily="34" charset="0"/>
                <a:cs typeface="Calibri" panose="020F0502020204030204" pitchFamily="34" charset="0"/>
              </a:rPr>
              <a:t>ir</a:t>
            </a:r>
            <a:endParaRPr lang="tr-TR" dirty="0">
              <a:cs typeface="Calibri" panose="020F0502020204030204" pitchFamily="34" charset="0"/>
            </a:endParaRPr>
          </a:p>
        </p:txBody>
      </p:sp>
      <p:sp>
        <p:nvSpPr>
          <p:cNvPr id="9" name="Rectangle 39">
            <a:extLst>
              <a:ext uri="{FF2B5EF4-FFF2-40B4-BE49-F238E27FC236}">
                <a16:creationId xmlns:a16="http://schemas.microsoft.com/office/drawing/2014/main" id="{3F747BE8-A511-421C-9317-1A46D2767F13}"/>
              </a:ext>
            </a:extLst>
          </p:cNvPr>
          <p:cNvSpPr/>
          <p:nvPr/>
        </p:nvSpPr>
        <p:spPr>
          <a:xfrm>
            <a:off x="5396865" y="3288174"/>
            <a:ext cx="89535" cy="139671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81471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74357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a:t>
            </a:r>
            <a:r>
              <a:rPr lang="tr-TR" sz="2800" b="1" dirty="0">
                <a:solidFill>
                  <a:schemeClr val="bg1"/>
                </a:solidFill>
              </a:rPr>
              <a:t>sağlık sistemi </a:t>
            </a:r>
            <a:endParaRPr lang="en-US" sz="2400" b="1" dirty="0">
              <a:solidFill>
                <a:schemeClr val="bg1"/>
              </a:solidFill>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6096000" y="723901"/>
            <a:ext cx="60960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41" name="TextBox 40">
            <a:extLst>
              <a:ext uri="{FF2B5EF4-FFF2-40B4-BE49-F238E27FC236}">
                <a16:creationId xmlns:a16="http://schemas.microsoft.com/office/drawing/2014/main" id="{CF55EC6A-7334-4667-A9B0-7F9319CF15DC}"/>
              </a:ext>
            </a:extLst>
          </p:cNvPr>
          <p:cNvSpPr txBox="1"/>
          <p:nvPr/>
        </p:nvSpPr>
        <p:spPr>
          <a:xfrm>
            <a:off x="4477935" y="2275262"/>
            <a:ext cx="6268720" cy="923330"/>
          </a:xfrm>
          <a:prstGeom prst="rect">
            <a:avLst/>
          </a:prstGeom>
          <a:noFill/>
        </p:spPr>
        <p:txBody>
          <a:bodyPr wrap="square" lIns="0" tIns="0" rIns="0" bIns="0" rtlCol="0">
            <a:spAutoFit/>
          </a:bodyPr>
          <a:lstStyle/>
          <a:p>
            <a:r>
              <a:rPr lang="tr-TR" sz="2000" b="1" dirty="0"/>
              <a:t>Sağlık sistemi, toplumun sağlık düzeyini yükseltmek için birbiriyle etkileşim halinde olan kurumlar, programlar, projeler, faaliyetler (hizmetler) ve kaynaklar bütünüdür.</a:t>
            </a:r>
            <a:r>
              <a:rPr lang="en-US" sz="2000" b="1" dirty="0">
                <a:solidFill>
                  <a:schemeClr val="tx1">
                    <a:lumMod val="75000"/>
                    <a:lumOff val="25000"/>
                  </a:schemeClr>
                </a:solidFill>
              </a:rPr>
              <a:t> </a:t>
            </a:r>
          </a:p>
        </p:txBody>
      </p:sp>
      <p:sp>
        <p:nvSpPr>
          <p:cNvPr id="40" name="Rectangle 39">
            <a:extLst>
              <a:ext uri="{FF2B5EF4-FFF2-40B4-BE49-F238E27FC236}">
                <a16:creationId xmlns:a16="http://schemas.microsoft.com/office/drawing/2014/main" id="{74ABD719-F946-44DB-A02C-C34EB3C5A260}"/>
              </a:ext>
            </a:extLst>
          </p:cNvPr>
          <p:cNvSpPr/>
          <p:nvPr/>
        </p:nvSpPr>
        <p:spPr>
          <a:xfrm>
            <a:off x="4137680" y="2161419"/>
            <a:ext cx="73819" cy="1151017"/>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C011A9B3-A91A-4422-952F-E7DC5DE817AF}"/>
              </a:ext>
            </a:extLst>
          </p:cNvPr>
          <p:cNvSpPr/>
          <p:nvPr/>
        </p:nvSpPr>
        <p:spPr>
          <a:xfrm flipH="1">
            <a:off x="4141574" y="3593569"/>
            <a:ext cx="76465" cy="2875356"/>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7165255" y="6238364"/>
            <a:ext cx="2743200" cy="365125"/>
          </a:xfrm>
        </p:spPr>
        <p:txBody>
          <a:bodyPr/>
          <a:lstStyle/>
          <a:p>
            <a:fld id="{585A37CE-56CC-4263-A743-6EA01FAEC455}" type="slidenum">
              <a:rPr lang="en-US" smtClean="0"/>
              <a:t>2</a:t>
            </a:fld>
            <a:endParaRPr lang="en-US"/>
          </a:p>
        </p:txBody>
      </p:sp>
      <p:graphicFrame>
        <p:nvGraphicFramePr>
          <p:cNvPr id="3" name="Tablo 2"/>
          <p:cNvGraphicFramePr>
            <a:graphicFrameLocks noGrp="1"/>
          </p:cNvGraphicFramePr>
          <p:nvPr/>
        </p:nvGraphicFramePr>
        <p:xfrm>
          <a:off x="4477935" y="3735502"/>
          <a:ext cx="6268720" cy="2661920"/>
        </p:xfrm>
        <a:graphic>
          <a:graphicData uri="http://schemas.openxmlformats.org/drawingml/2006/table">
            <a:tbl>
              <a:tblPr firstRow="1" bandRow="1">
                <a:tableStyleId>{C083E6E3-FA7D-4D7B-A595-EF9225AFEA82}</a:tableStyleId>
              </a:tblPr>
              <a:tblGrid>
                <a:gridCol w="2068678">
                  <a:extLst>
                    <a:ext uri="{9D8B030D-6E8A-4147-A177-3AD203B41FA5}">
                      <a16:colId xmlns:a16="http://schemas.microsoft.com/office/drawing/2014/main" val="543767378"/>
                    </a:ext>
                  </a:extLst>
                </a:gridCol>
                <a:gridCol w="4200042">
                  <a:extLst>
                    <a:ext uri="{9D8B030D-6E8A-4147-A177-3AD203B41FA5}">
                      <a16:colId xmlns:a16="http://schemas.microsoft.com/office/drawing/2014/main" val="1762941283"/>
                    </a:ext>
                  </a:extLst>
                </a:gridCol>
              </a:tblGrid>
              <a:tr h="370840">
                <a:tc>
                  <a:txBody>
                    <a:bodyPr/>
                    <a:lstStyle/>
                    <a:p>
                      <a:r>
                        <a:rPr lang="tr-TR" b="0" dirty="0">
                          <a:solidFill>
                            <a:srgbClr val="339933"/>
                          </a:solidFill>
                          <a:latin typeface="Calibri" panose="020F0502020204030204" pitchFamily="34" charset="0"/>
                          <a:cs typeface="Calibri" panose="020F0502020204030204" pitchFamily="34" charset="0"/>
                        </a:rPr>
                        <a:t>Kurumlar</a:t>
                      </a:r>
                    </a:p>
                  </a:txBody>
                  <a:tcPr anchor="ctr"/>
                </a:tc>
                <a:tc>
                  <a:txBody>
                    <a:bodyPr/>
                    <a:lstStyle/>
                    <a:p>
                      <a:r>
                        <a:rPr lang="tr-TR" b="0" dirty="0">
                          <a:latin typeface="Calibri" panose="020F0502020204030204" pitchFamily="34" charset="0"/>
                          <a:cs typeface="Calibri" panose="020F0502020204030204" pitchFamily="34" charset="0"/>
                        </a:rPr>
                        <a:t>Hastaneler, aile sağlığı</a:t>
                      </a:r>
                      <a:r>
                        <a:rPr lang="tr-TR" b="0" baseline="0" dirty="0">
                          <a:latin typeface="Calibri" panose="020F0502020204030204" pitchFamily="34" charset="0"/>
                          <a:cs typeface="Calibri" panose="020F0502020204030204" pitchFamily="34" charset="0"/>
                        </a:rPr>
                        <a:t> merkezleri, sigorta kurumları, ilaç üreticileri, distribütörler</a:t>
                      </a:r>
                      <a:endParaRPr lang="tr-TR" b="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469669809"/>
                  </a:ext>
                </a:extLst>
              </a:tr>
              <a:tr h="370840">
                <a:tc>
                  <a:txBody>
                    <a:bodyPr/>
                    <a:lstStyle/>
                    <a:p>
                      <a:r>
                        <a:rPr lang="tr-TR" b="0" dirty="0">
                          <a:solidFill>
                            <a:srgbClr val="339933"/>
                          </a:solidFill>
                          <a:latin typeface="Calibri" panose="020F0502020204030204" pitchFamily="34" charset="0"/>
                          <a:cs typeface="Calibri" panose="020F0502020204030204" pitchFamily="34" charset="0"/>
                        </a:rPr>
                        <a:t>Programlar</a:t>
                      </a:r>
                    </a:p>
                  </a:txBody>
                  <a:tcPr anchor="ctr"/>
                </a:tc>
                <a:tc>
                  <a:txBody>
                    <a:bodyPr/>
                    <a:lstStyle/>
                    <a:p>
                      <a:r>
                        <a:rPr lang="tr-TR" b="0" dirty="0">
                          <a:latin typeface="Calibri" panose="020F0502020204030204" pitchFamily="34" charset="0"/>
                          <a:cs typeface="Calibri" panose="020F0502020204030204" pitchFamily="34" charset="0"/>
                        </a:rPr>
                        <a:t>Aşılama programları, evde bakım,</a:t>
                      </a:r>
                      <a:r>
                        <a:rPr lang="tr-TR" b="0" baseline="0" dirty="0">
                          <a:latin typeface="Calibri" panose="020F0502020204030204" pitchFamily="34" charset="0"/>
                          <a:cs typeface="Calibri" panose="020F0502020204030204" pitchFamily="34" charset="0"/>
                        </a:rPr>
                        <a:t> hizmet hatları oluşturma</a:t>
                      </a:r>
                      <a:endParaRPr lang="tr-TR" b="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351145626"/>
                  </a:ext>
                </a:extLst>
              </a:tr>
              <a:tr h="0">
                <a:tc>
                  <a:txBody>
                    <a:bodyPr/>
                    <a:lstStyle/>
                    <a:p>
                      <a:r>
                        <a:rPr lang="tr-TR" b="0" dirty="0">
                          <a:solidFill>
                            <a:srgbClr val="339933"/>
                          </a:solidFill>
                          <a:latin typeface="Calibri" panose="020F0502020204030204" pitchFamily="34" charset="0"/>
                          <a:cs typeface="Calibri" panose="020F0502020204030204" pitchFamily="34" charset="0"/>
                        </a:rPr>
                        <a:t>Projeler</a:t>
                      </a:r>
                    </a:p>
                  </a:txBody>
                  <a:tcPr anchor="ctr"/>
                </a:tc>
                <a:tc>
                  <a:txBody>
                    <a:bodyPr/>
                    <a:lstStyle/>
                    <a:p>
                      <a:r>
                        <a:rPr lang="tr-TR" b="0" dirty="0">
                          <a:latin typeface="Calibri" panose="020F0502020204030204" pitchFamily="34" charset="0"/>
                          <a:cs typeface="Calibri" panose="020F0502020204030204" pitchFamily="34" charset="0"/>
                        </a:rPr>
                        <a:t>Aşı geliştirme, teknoloji geliştirme, insan kaynakları geliştirme</a:t>
                      </a:r>
                    </a:p>
                  </a:txBody>
                  <a:tcPr/>
                </a:tc>
                <a:extLst>
                  <a:ext uri="{0D108BD9-81ED-4DB2-BD59-A6C34878D82A}">
                    <a16:rowId xmlns:a16="http://schemas.microsoft.com/office/drawing/2014/main" val="1363199345"/>
                  </a:ext>
                </a:extLst>
              </a:tr>
              <a:tr h="370840">
                <a:tc>
                  <a:txBody>
                    <a:bodyPr/>
                    <a:lstStyle/>
                    <a:p>
                      <a:r>
                        <a:rPr lang="tr-TR" b="0" dirty="0">
                          <a:solidFill>
                            <a:srgbClr val="339933"/>
                          </a:solidFill>
                          <a:latin typeface="Calibri" panose="020F0502020204030204" pitchFamily="34" charset="0"/>
                          <a:cs typeface="Calibri" panose="020F0502020204030204" pitchFamily="34" charset="0"/>
                        </a:rPr>
                        <a:t>Faaliyetler</a:t>
                      </a:r>
                    </a:p>
                  </a:txBody>
                  <a:tcPr anchor="ctr"/>
                </a:tc>
                <a:tc>
                  <a:txBody>
                    <a:bodyPr/>
                    <a:lstStyle/>
                    <a:p>
                      <a:r>
                        <a:rPr lang="tr-TR" b="0" dirty="0">
                          <a:latin typeface="Calibri" panose="020F0502020204030204" pitchFamily="34" charset="0"/>
                          <a:cs typeface="Calibri" panose="020F0502020204030204" pitchFamily="34" charset="0"/>
                        </a:rPr>
                        <a:t>Acil müdahale, girişimsel işlemler</a:t>
                      </a:r>
                    </a:p>
                  </a:txBody>
                  <a:tcPr/>
                </a:tc>
                <a:extLst>
                  <a:ext uri="{0D108BD9-81ED-4DB2-BD59-A6C34878D82A}">
                    <a16:rowId xmlns:a16="http://schemas.microsoft.com/office/drawing/2014/main" val="265045837"/>
                  </a:ext>
                </a:extLst>
              </a:tr>
              <a:tr h="370840">
                <a:tc>
                  <a:txBody>
                    <a:bodyPr/>
                    <a:lstStyle/>
                    <a:p>
                      <a:r>
                        <a:rPr lang="tr-TR" b="0" dirty="0">
                          <a:solidFill>
                            <a:srgbClr val="339933"/>
                          </a:solidFill>
                          <a:latin typeface="Calibri" panose="020F0502020204030204" pitchFamily="34" charset="0"/>
                          <a:cs typeface="Calibri" panose="020F0502020204030204" pitchFamily="34" charset="0"/>
                        </a:rPr>
                        <a:t>Kaynaklar</a:t>
                      </a:r>
                    </a:p>
                  </a:txBody>
                  <a:tcPr anchor="ctr"/>
                </a:tc>
                <a:tc>
                  <a:txBody>
                    <a:bodyPr/>
                    <a:lstStyle/>
                    <a:p>
                      <a:r>
                        <a:rPr lang="tr-TR" b="0" dirty="0">
                          <a:latin typeface="Calibri" panose="020F0502020204030204" pitchFamily="34" charset="0"/>
                          <a:cs typeface="Calibri" panose="020F0502020204030204" pitchFamily="34" charset="0"/>
                        </a:rPr>
                        <a:t>İnsan kaynakları, tıbb</a:t>
                      </a:r>
                      <a:r>
                        <a:rPr lang="tr-TR" b="0" baseline="0" dirty="0">
                          <a:latin typeface="Calibri" panose="020F0502020204030204" pitchFamily="34" charset="0"/>
                          <a:cs typeface="Calibri" panose="020F0502020204030204" pitchFamily="34" charset="0"/>
                        </a:rPr>
                        <a:t>i malzeme, ilaç</a:t>
                      </a:r>
                      <a:endParaRPr lang="tr-TR" b="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24839131"/>
                  </a:ext>
                </a:extLst>
              </a:tr>
            </a:tbl>
          </a:graphicData>
        </a:graphic>
      </p:graphicFrame>
    </p:spTree>
    <p:extLst>
      <p:ext uri="{BB962C8B-B14F-4D97-AF65-F5344CB8AC3E}">
        <p14:creationId xmlns:p14="http://schemas.microsoft.com/office/powerpoint/2010/main" val="28525381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623456" y="407192"/>
            <a:ext cx="6522780"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kılavuzluk ve yönlendirme işlevinin kapsamı</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7146236" y="723901"/>
            <a:ext cx="5045764"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866193" y="6804218"/>
            <a:ext cx="2743200" cy="365125"/>
          </a:xfrm>
        </p:spPr>
        <p:txBody>
          <a:bodyPr/>
          <a:lstStyle/>
          <a:p>
            <a:fld id="{5570C600-3167-49D5-B953-3BFC16F3A3D1}" type="datetime1">
              <a:rPr lang="en-US" smtClean="0">
                <a:solidFill>
                  <a:schemeClr val="tx1"/>
                </a:solidFill>
              </a:rPr>
              <a:t>9/16/2022</a:t>
            </a:fld>
            <a:endParaRPr lang="en-US" dirty="0">
              <a:solidFill>
                <a:schemeClr val="tx1"/>
              </a:solidFill>
            </a:endParaRPr>
          </a:p>
        </p:txBody>
      </p:sp>
      <p:sp>
        <p:nvSpPr>
          <p:cNvPr id="7" name="Metin kutusu 6">
            <a:extLst>
              <a:ext uri="{FF2B5EF4-FFF2-40B4-BE49-F238E27FC236}">
                <a16:creationId xmlns:a16="http://schemas.microsoft.com/office/drawing/2014/main" id="{E6F46D26-BFDB-441F-AEF7-85D22CEA6EB9}"/>
              </a:ext>
            </a:extLst>
          </p:cNvPr>
          <p:cNvSpPr txBox="1"/>
          <p:nvPr/>
        </p:nvSpPr>
        <p:spPr>
          <a:xfrm>
            <a:off x="4562669" y="2898793"/>
            <a:ext cx="7156581" cy="2862322"/>
          </a:xfrm>
          <a:prstGeom prst="rect">
            <a:avLst/>
          </a:prstGeom>
          <a:noFill/>
        </p:spPr>
        <p:txBody>
          <a:bodyPr wrap="square">
            <a:spAutoFit/>
          </a:bodyPr>
          <a:lstStyle/>
          <a:p>
            <a:pPr marL="285750" lvl="0" indent="-285750">
              <a:buFont typeface="Courier New" panose="02070309020205020404" pitchFamily="49" charset="0"/>
              <a:buChar char="o"/>
            </a:pPr>
            <a:r>
              <a:rPr lang="tr-TR" dirty="0">
                <a:effectLst/>
                <a:ea typeface="Calibri" panose="020F0502020204030204" pitchFamily="34" charset="0"/>
                <a:cs typeface="Calibri" panose="020F0502020204030204" pitchFamily="34" charset="0"/>
              </a:rPr>
              <a:t>Kıla</a:t>
            </a:r>
            <a:r>
              <a:rPr lang="tr-TR" spc="5" dirty="0">
                <a:effectLst/>
                <a:ea typeface="Calibri" panose="020F0502020204030204" pitchFamily="34" charset="0"/>
                <a:cs typeface="Calibri" panose="020F0502020204030204" pitchFamily="34" charset="0"/>
              </a:rPr>
              <a:t>v</a:t>
            </a:r>
            <a:r>
              <a:rPr lang="tr-TR" spc="-5" dirty="0">
                <a:effectLst/>
                <a:ea typeface="Calibri" panose="020F0502020204030204" pitchFamily="34" charset="0"/>
                <a:cs typeface="Calibri" panose="020F0502020204030204" pitchFamily="34" charset="0"/>
              </a:rPr>
              <a:t>uz</a:t>
            </a:r>
            <a:r>
              <a:rPr lang="tr-TR" dirty="0">
                <a:effectLst/>
                <a:ea typeface="Calibri" panose="020F0502020204030204" pitchFamily="34" charset="0"/>
                <a:cs typeface="Calibri" panose="020F0502020204030204" pitchFamily="34" charset="0"/>
              </a:rPr>
              <a:t>l</a:t>
            </a:r>
            <a:r>
              <a:rPr lang="tr-TR" spc="-5" dirty="0">
                <a:effectLst/>
                <a:ea typeface="Calibri" panose="020F0502020204030204" pitchFamily="34" charset="0"/>
                <a:cs typeface="Calibri" panose="020F0502020204030204" pitchFamily="34" charset="0"/>
              </a:rPr>
              <a:t>u</a:t>
            </a:r>
            <a:r>
              <a:rPr lang="tr-TR" dirty="0">
                <a:effectLst/>
                <a:ea typeface="Calibri" panose="020F0502020204030204" pitchFamily="34" charset="0"/>
                <a:cs typeface="Calibri" panose="020F0502020204030204" pitchFamily="34" charset="0"/>
              </a:rPr>
              <a:t>k</a:t>
            </a:r>
            <a:r>
              <a:rPr lang="tr-TR" spc="40"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v</a:t>
            </a:r>
            <a:r>
              <a:rPr lang="tr-TR" dirty="0">
                <a:effectLst/>
                <a:ea typeface="Calibri" panose="020F0502020204030204" pitchFamily="34" charset="0"/>
                <a:cs typeface="Calibri" panose="020F0502020204030204" pitchFamily="34" charset="0"/>
              </a:rPr>
              <a:t>e</a:t>
            </a:r>
            <a:r>
              <a:rPr lang="tr-TR" spc="40" dirty="0">
                <a:effectLst/>
                <a:ea typeface="Calibri" panose="020F0502020204030204" pitchFamily="34" charset="0"/>
                <a:cs typeface="Calibri" panose="020F0502020204030204" pitchFamily="34" charset="0"/>
              </a:rPr>
              <a:t> </a:t>
            </a:r>
            <a:r>
              <a:rPr lang="tr-TR" spc="-10" dirty="0">
                <a:effectLst/>
                <a:ea typeface="Calibri" panose="020F0502020204030204" pitchFamily="34" charset="0"/>
                <a:cs typeface="Calibri" panose="020F0502020204030204" pitchFamily="34" charset="0"/>
              </a:rPr>
              <a:t>y</a:t>
            </a:r>
            <a:r>
              <a:rPr lang="tr-TR" spc="5" dirty="0">
                <a:effectLst/>
                <a:ea typeface="Calibri" panose="020F0502020204030204" pitchFamily="34" charset="0"/>
                <a:cs typeface="Calibri" panose="020F0502020204030204" pitchFamily="34" charset="0"/>
              </a:rPr>
              <a:t>ö</a:t>
            </a:r>
            <a:r>
              <a:rPr lang="tr-TR" spc="-5" dirty="0">
                <a:effectLst/>
                <a:ea typeface="Calibri" panose="020F0502020204030204" pitchFamily="34" charset="0"/>
                <a:cs typeface="Calibri" panose="020F0502020204030204" pitchFamily="34" charset="0"/>
              </a:rPr>
              <a:t>n</a:t>
            </a:r>
            <a:r>
              <a:rPr lang="tr-TR" dirty="0">
                <a:effectLst/>
                <a:ea typeface="Calibri" panose="020F0502020204030204" pitchFamily="34" charset="0"/>
                <a:cs typeface="Calibri" panose="020F0502020204030204" pitchFamily="34" charset="0"/>
              </a:rPr>
              <a:t>le</a:t>
            </a:r>
            <a:r>
              <a:rPr lang="tr-TR" spc="-5" dirty="0">
                <a:effectLst/>
                <a:ea typeface="Calibri" panose="020F0502020204030204" pitchFamily="34" charset="0"/>
                <a:cs typeface="Calibri" panose="020F0502020204030204" pitchFamily="34" charset="0"/>
              </a:rPr>
              <a:t>nd</a:t>
            </a:r>
            <a:r>
              <a:rPr lang="tr-TR" dirty="0">
                <a:effectLst/>
                <a:ea typeface="Calibri" panose="020F0502020204030204" pitchFamily="34" charset="0"/>
                <a:cs typeface="Calibri" panose="020F0502020204030204" pitchFamily="34" charset="0"/>
              </a:rPr>
              <a:t>ir</a:t>
            </a:r>
            <a:r>
              <a:rPr lang="tr-TR" spc="-5" dirty="0">
                <a:effectLst/>
                <a:ea typeface="Calibri" panose="020F0502020204030204" pitchFamily="34" charset="0"/>
                <a:cs typeface="Calibri" panose="020F0502020204030204" pitchFamily="34" charset="0"/>
              </a:rPr>
              <a:t>m</a:t>
            </a:r>
            <a:r>
              <a:rPr lang="tr-TR" dirty="0">
                <a:effectLst/>
                <a:ea typeface="Calibri" panose="020F0502020204030204" pitchFamily="34" charset="0"/>
                <a:cs typeface="Calibri" panose="020F0502020204030204" pitchFamily="34" charset="0"/>
              </a:rPr>
              <a:t>e</a:t>
            </a:r>
            <a:r>
              <a:rPr lang="tr-TR" spc="30"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hü</a:t>
            </a:r>
            <a:r>
              <a:rPr lang="tr-TR" dirty="0">
                <a:effectLst/>
                <a:ea typeface="Calibri" panose="020F0502020204030204" pitchFamily="34" charset="0"/>
                <a:cs typeface="Calibri" panose="020F0502020204030204" pitchFamily="34" charset="0"/>
              </a:rPr>
              <a:t>k</a:t>
            </a:r>
            <a:r>
              <a:rPr lang="tr-TR" spc="-5" dirty="0">
                <a:effectLst/>
                <a:ea typeface="Calibri" panose="020F0502020204030204" pitchFamily="34" charset="0"/>
                <a:cs typeface="Calibri" panose="020F0502020204030204" pitchFamily="34" charset="0"/>
              </a:rPr>
              <a:t>ü</a:t>
            </a:r>
            <a:r>
              <a:rPr lang="tr-TR" spc="5" dirty="0">
                <a:effectLst/>
                <a:ea typeface="Calibri" panose="020F0502020204030204" pitchFamily="34" charset="0"/>
                <a:cs typeface="Calibri" panose="020F0502020204030204" pitchFamily="34" charset="0"/>
              </a:rPr>
              <a:t>m</a:t>
            </a:r>
            <a:r>
              <a:rPr lang="tr-TR" dirty="0">
                <a:effectLst/>
                <a:ea typeface="Calibri" panose="020F0502020204030204" pitchFamily="34" charset="0"/>
                <a:cs typeface="Calibri" panose="020F0502020204030204" pitchFamily="34" charset="0"/>
              </a:rPr>
              <a:t>etleri</a:t>
            </a:r>
            <a:r>
              <a:rPr lang="tr-TR" spc="-5" dirty="0">
                <a:effectLst/>
                <a:ea typeface="Calibri" panose="020F0502020204030204" pitchFamily="34" charset="0"/>
                <a:cs typeface="Calibri" panose="020F0502020204030204" pitchFamily="34" charset="0"/>
              </a:rPr>
              <a:t>n</a:t>
            </a:r>
            <a:r>
              <a:rPr lang="tr-TR" dirty="0">
                <a:effectLst/>
                <a:ea typeface="Calibri" panose="020F0502020204030204" pitchFamily="34" charset="0"/>
                <a:cs typeface="Calibri" panose="020F0502020204030204" pitchFamily="34" charset="0"/>
              </a:rPr>
              <a:t>,</a:t>
            </a:r>
            <a:r>
              <a:rPr lang="tr-TR" spc="40"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ö</a:t>
            </a:r>
            <a:r>
              <a:rPr lang="tr-TR" spc="-5" dirty="0">
                <a:effectLst/>
                <a:ea typeface="Calibri" panose="020F0502020204030204" pitchFamily="34" charset="0"/>
                <a:cs typeface="Calibri" panose="020F0502020204030204" pitchFamily="34" charset="0"/>
              </a:rPr>
              <a:t>z</a:t>
            </a:r>
            <a:r>
              <a:rPr lang="tr-TR" dirty="0">
                <a:effectLst/>
                <a:ea typeface="Calibri" panose="020F0502020204030204" pitchFamily="34" charset="0"/>
                <a:cs typeface="Calibri" panose="020F0502020204030204" pitchFamily="34" charset="0"/>
              </a:rPr>
              <a:t>ellikle</a:t>
            </a:r>
            <a:r>
              <a:rPr lang="tr-TR" spc="40"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d</a:t>
            </a:r>
            <a:r>
              <a:rPr lang="tr-TR" dirty="0">
                <a:effectLst/>
                <a:ea typeface="Calibri" panose="020F0502020204030204" pitchFamily="34" charset="0"/>
                <a:cs typeface="Calibri" panose="020F0502020204030204" pitchFamily="34" charset="0"/>
              </a:rPr>
              <a:t>e</a:t>
            </a:r>
            <a:r>
              <a:rPr lang="tr-TR" spc="30" dirty="0">
                <a:effectLst/>
                <a:ea typeface="Calibri" panose="020F0502020204030204" pitchFamily="34" charset="0"/>
                <a:cs typeface="Calibri" panose="020F0502020204030204" pitchFamily="34" charset="0"/>
              </a:rPr>
              <a:t> </a:t>
            </a:r>
            <a:r>
              <a:rPr lang="tr-TR" dirty="0">
                <a:effectLst/>
                <a:ea typeface="Calibri" panose="020F0502020204030204" pitchFamily="34" charset="0"/>
                <a:cs typeface="Calibri" panose="020F0502020204030204" pitchFamily="34" charset="0"/>
              </a:rPr>
              <a:t>t</a:t>
            </a:r>
            <a:r>
              <a:rPr lang="tr-TR" spc="5" dirty="0">
                <a:effectLst/>
                <a:ea typeface="Calibri" panose="020F0502020204030204" pitchFamily="34" charset="0"/>
                <a:cs typeface="Calibri" panose="020F0502020204030204" pitchFamily="34" charset="0"/>
              </a:rPr>
              <a:t>o</a:t>
            </a:r>
            <a:r>
              <a:rPr lang="tr-TR" spc="-5" dirty="0">
                <a:effectLst/>
                <a:ea typeface="Calibri" panose="020F0502020204030204" pitchFamily="34" charset="0"/>
                <a:cs typeface="Calibri" panose="020F0502020204030204" pitchFamily="34" charset="0"/>
              </a:rPr>
              <a:t>p</a:t>
            </a:r>
            <a:r>
              <a:rPr lang="tr-TR" dirty="0">
                <a:effectLst/>
                <a:ea typeface="Calibri" panose="020F0502020204030204" pitchFamily="34" charset="0"/>
                <a:cs typeface="Calibri" panose="020F0502020204030204" pitchFamily="34" charset="0"/>
              </a:rPr>
              <a:t>l</a:t>
            </a:r>
            <a:r>
              <a:rPr lang="tr-TR" spc="-5" dirty="0">
                <a:effectLst/>
                <a:ea typeface="Calibri" panose="020F0502020204030204" pitchFamily="34" charset="0"/>
                <a:cs typeface="Calibri" panose="020F0502020204030204" pitchFamily="34" charset="0"/>
              </a:rPr>
              <a:t>u</a:t>
            </a:r>
            <a:r>
              <a:rPr lang="tr-TR" spc="5" dirty="0">
                <a:effectLst/>
                <a:ea typeface="Calibri" panose="020F0502020204030204" pitchFamily="34" charset="0"/>
                <a:cs typeface="Calibri" panose="020F0502020204030204" pitchFamily="34" charset="0"/>
              </a:rPr>
              <a:t>m</a:t>
            </a:r>
            <a:r>
              <a:rPr lang="tr-TR" spc="-5" dirty="0">
                <a:effectLst/>
                <a:ea typeface="Calibri" panose="020F0502020204030204" pitchFamily="34" charset="0"/>
                <a:cs typeface="Calibri" panose="020F0502020204030204" pitchFamily="34" charset="0"/>
              </a:rPr>
              <a:t>u</a:t>
            </a:r>
            <a:r>
              <a:rPr lang="tr-TR" dirty="0">
                <a:effectLst/>
                <a:ea typeface="Calibri" panose="020F0502020204030204" pitchFamily="34" charset="0"/>
                <a:cs typeface="Calibri" panose="020F0502020204030204" pitchFamily="34" charset="0"/>
              </a:rPr>
              <a:t>n</a:t>
            </a:r>
            <a:r>
              <a:rPr lang="tr-TR" spc="35" dirty="0">
                <a:effectLst/>
                <a:ea typeface="Calibri" panose="020F0502020204030204" pitchFamily="34" charset="0"/>
                <a:cs typeface="Calibri" panose="020F0502020204030204" pitchFamily="34" charset="0"/>
              </a:rPr>
              <a:t> </a:t>
            </a:r>
            <a:r>
              <a:rPr lang="tr-TR" dirty="0">
                <a:effectLst/>
                <a:ea typeface="Calibri" panose="020F0502020204030204" pitchFamily="34" charset="0"/>
                <a:cs typeface="Calibri" panose="020F0502020204030204" pitchFamily="34" charset="0"/>
              </a:rPr>
              <a:t>sa</a:t>
            </a:r>
            <a:r>
              <a:rPr lang="tr-TR" spc="-5" dirty="0">
                <a:effectLst/>
                <a:ea typeface="Calibri" panose="020F0502020204030204" pitchFamily="34" charset="0"/>
                <a:cs typeface="Calibri" panose="020F0502020204030204" pitchFamily="34" charset="0"/>
              </a:rPr>
              <a:t>ğ</a:t>
            </a:r>
            <a:r>
              <a:rPr lang="tr-TR" dirty="0">
                <a:effectLst/>
                <a:ea typeface="Calibri" panose="020F0502020204030204" pitchFamily="34" charset="0"/>
                <a:cs typeface="Calibri" panose="020F0502020204030204" pitchFamily="34" charset="0"/>
              </a:rPr>
              <a:t>lık</a:t>
            </a:r>
            <a:r>
              <a:rPr lang="tr-TR" spc="40"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du</a:t>
            </a:r>
            <a:r>
              <a:rPr lang="tr-TR" dirty="0">
                <a:effectLst/>
                <a:ea typeface="Calibri" panose="020F0502020204030204" pitchFamily="34" charset="0"/>
                <a:cs typeface="Calibri" panose="020F0502020204030204" pitchFamily="34" charset="0"/>
              </a:rPr>
              <a:t>ru</a:t>
            </a:r>
            <a:r>
              <a:rPr lang="tr-TR" spc="5" dirty="0">
                <a:effectLst/>
                <a:ea typeface="Calibri" panose="020F0502020204030204" pitchFamily="34" charset="0"/>
                <a:cs typeface="Calibri" panose="020F0502020204030204" pitchFamily="34" charset="0"/>
              </a:rPr>
              <a:t>m</a:t>
            </a:r>
            <a:r>
              <a:rPr lang="tr-TR" spc="-5" dirty="0">
                <a:effectLst/>
                <a:ea typeface="Calibri" panose="020F0502020204030204" pitchFamily="34" charset="0"/>
                <a:cs typeface="Calibri" panose="020F0502020204030204" pitchFamily="34" charset="0"/>
              </a:rPr>
              <a:t>und</a:t>
            </a:r>
            <a:r>
              <a:rPr lang="tr-TR" dirty="0">
                <a:effectLst/>
                <a:ea typeface="Calibri" panose="020F0502020204030204" pitchFamily="34" charset="0"/>
                <a:cs typeface="Calibri" panose="020F0502020204030204" pitchFamily="34" charset="0"/>
              </a:rPr>
              <a:t>an</a:t>
            </a:r>
            <a:r>
              <a:rPr lang="tr-TR" spc="35" dirty="0">
                <a:effectLst/>
                <a:ea typeface="Calibri" panose="020F0502020204030204" pitchFamily="34" charset="0"/>
                <a:cs typeface="Calibri" panose="020F0502020204030204" pitchFamily="34" charset="0"/>
              </a:rPr>
              <a:t> </a:t>
            </a:r>
            <a:r>
              <a:rPr lang="tr-TR" dirty="0">
                <a:effectLst/>
                <a:ea typeface="Calibri" panose="020F0502020204030204" pitchFamily="34" charset="0"/>
                <a:cs typeface="Calibri" panose="020F0502020204030204" pitchFamily="34" charset="0"/>
              </a:rPr>
              <a:t>s</a:t>
            </a:r>
            <a:r>
              <a:rPr lang="tr-TR" spc="5" dirty="0">
                <a:effectLst/>
                <a:ea typeface="Calibri" panose="020F0502020204030204" pitchFamily="34" charset="0"/>
                <a:cs typeface="Calibri" panose="020F0502020204030204" pitchFamily="34" charset="0"/>
              </a:rPr>
              <a:t>o</a:t>
            </a:r>
            <a:r>
              <a:rPr lang="tr-TR" dirty="0">
                <a:effectLst/>
                <a:ea typeface="Calibri" panose="020F0502020204030204" pitchFamily="34" charset="0"/>
                <a:cs typeface="Calibri" panose="020F0502020204030204" pitchFamily="34" charset="0"/>
              </a:rPr>
              <a:t>r</a:t>
            </a:r>
            <a:r>
              <a:rPr lang="tr-TR" spc="-5" dirty="0">
                <a:effectLst/>
                <a:ea typeface="Calibri" panose="020F0502020204030204" pitchFamily="34" charset="0"/>
                <a:cs typeface="Calibri" panose="020F0502020204030204" pitchFamily="34" charset="0"/>
              </a:rPr>
              <a:t>u</a:t>
            </a:r>
            <a:r>
              <a:rPr lang="tr-TR" spc="5" dirty="0">
                <a:effectLst/>
                <a:ea typeface="Calibri" panose="020F0502020204030204" pitchFamily="34" charset="0"/>
                <a:cs typeface="Calibri" panose="020F0502020204030204" pitchFamily="34" charset="0"/>
              </a:rPr>
              <a:t>m</a:t>
            </a:r>
            <a:r>
              <a:rPr lang="tr-TR" dirty="0">
                <a:effectLst/>
                <a:ea typeface="Calibri" panose="020F0502020204030204" pitchFamily="34" charset="0"/>
                <a:cs typeface="Calibri" panose="020F0502020204030204" pitchFamily="34" charset="0"/>
              </a:rPr>
              <a:t>lu</a:t>
            </a:r>
            <a:r>
              <a:rPr lang="tr-TR" spc="25"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o</a:t>
            </a:r>
            <a:r>
              <a:rPr lang="tr-TR" dirty="0">
                <a:effectLst/>
                <a:ea typeface="Calibri" panose="020F0502020204030204" pitchFamily="34" charset="0"/>
                <a:cs typeface="Calibri" panose="020F0502020204030204" pitchFamily="34" charset="0"/>
              </a:rPr>
              <a:t>lan Sa</a:t>
            </a:r>
            <a:r>
              <a:rPr lang="tr-TR" spc="-5" dirty="0">
                <a:effectLst/>
                <a:ea typeface="Calibri" panose="020F0502020204030204" pitchFamily="34" charset="0"/>
                <a:cs typeface="Calibri" panose="020F0502020204030204" pitchFamily="34" charset="0"/>
              </a:rPr>
              <a:t>ğ</a:t>
            </a:r>
            <a:r>
              <a:rPr lang="tr-TR" dirty="0">
                <a:effectLst/>
                <a:ea typeface="Calibri" panose="020F0502020204030204" pitchFamily="34" charset="0"/>
                <a:cs typeface="Calibri" panose="020F0502020204030204" pitchFamily="34" charset="0"/>
              </a:rPr>
              <a:t>lık</a:t>
            </a:r>
            <a:r>
              <a:rPr lang="tr-TR" spc="5" dirty="0">
                <a:effectLst/>
                <a:ea typeface="Calibri" panose="020F0502020204030204" pitchFamily="34" charset="0"/>
                <a:cs typeface="Calibri" panose="020F0502020204030204" pitchFamily="34" charset="0"/>
              </a:rPr>
              <a:t> B</a:t>
            </a:r>
            <a:r>
              <a:rPr lang="tr-TR" dirty="0">
                <a:effectLst/>
                <a:ea typeface="Calibri" panose="020F0502020204030204" pitchFamily="34" charset="0"/>
                <a:cs typeface="Calibri" panose="020F0502020204030204" pitchFamily="34" charset="0"/>
              </a:rPr>
              <a:t>aka</a:t>
            </a:r>
            <a:r>
              <a:rPr lang="tr-TR" spc="-5" dirty="0">
                <a:effectLst/>
                <a:ea typeface="Calibri" panose="020F0502020204030204" pitchFamily="34" charset="0"/>
                <a:cs typeface="Calibri" panose="020F0502020204030204" pitchFamily="34" charset="0"/>
              </a:rPr>
              <a:t>n</a:t>
            </a:r>
            <a:r>
              <a:rPr lang="tr-TR" dirty="0">
                <a:effectLst/>
                <a:ea typeface="Calibri" panose="020F0502020204030204" pitchFamily="34" charset="0"/>
                <a:cs typeface="Calibri" panose="020F0502020204030204" pitchFamily="34" charset="0"/>
              </a:rPr>
              <a:t>lığının rolüdür.</a:t>
            </a:r>
          </a:p>
          <a:p>
            <a:pPr marL="285750" lvl="0" indent="-285750">
              <a:buFont typeface="Courier New" panose="02070309020205020404" pitchFamily="49" charset="0"/>
              <a:buChar char="o"/>
            </a:pPr>
            <a:r>
              <a:rPr lang="tr-TR" dirty="0">
                <a:effectLst/>
                <a:ea typeface="Calibri" panose="020F0502020204030204" pitchFamily="34" charset="0"/>
                <a:cs typeface="Calibri" panose="020F0502020204030204" pitchFamily="34" charset="0"/>
              </a:rPr>
              <a:t>Kıla</a:t>
            </a:r>
            <a:r>
              <a:rPr lang="tr-TR" spc="5" dirty="0">
                <a:effectLst/>
                <a:ea typeface="Calibri" panose="020F0502020204030204" pitchFamily="34" charset="0"/>
                <a:cs typeface="Calibri" panose="020F0502020204030204" pitchFamily="34" charset="0"/>
              </a:rPr>
              <a:t>v</a:t>
            </a:r>
            <a:r>
              <a:rPr lang="tr-TR" spc="-5" dirty="0">
                <a:effectLst/>
                <a:ea typeface="Calibri" panose="020F0502020204030204" pitchFamily="34" charset="0"/>
                <a:cs typeface="Calibri" panose="020F0502020204030204" pitchFamily="34" charset="0"/>
              </a:rPr>
              <a:t>uz</a:t>
            </a:r>
            <a:r>
              <a:rPr lang="tr-TR" dirty="0">
                <a:effectLst/>
                <a:ea typeface="Calibri" panose="020F0502020204030204" pitchFamily="34" charset="0"/>
                <a:cs typeface="Calibri" panose="020F0502020204030204" pitchFamily="34" charset="0"/>
              </a:rPr>
              <a:t>l</a:t>
            </a:r>
            <a:r>
              <a:rPr lang="tr-TR" spc="-5" dirty="0">
                <a:effectLst/>
                <a:ea typeface="Calibri" panose="020F0502020204030204" pitchFamily="34" charset="0"/>
                <a:cs typeface="Calibri" panose="020F0502020204030204" pitchFamily="34" charset="0"/>
              </a:rPr>
              <a:t>u</a:t>
            </a:r>
            <a:r>
              <a:rPr lang="tr-TR" dirty="0">
                <a:effectLst/>
                <a:ea typeface="Calibri" panose="020F0502020204030204" pitchFamily="34" charset="0"/>
                <a:cs typeface="Calibri" panose="020F0502020204030204" pitchFamily="34" charset="0"/>
              </a:rPr>
              <a:t>k</a:t>
            </a:r>
            <a:r>
              <a:rPr lang="tr-TR" spc="65"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v</a:t>
            </a:r>
            <a:r>
              <a:rPr lang="tr-TR" dirty="0">
                <a:effectLst/>
                <a:ea typeface="Calibri" panose="020F0502020204030204" pitchFamily="34" charset="0"/>
                <a:cs typeface="Calibri" panose="020F0502020204030204" pitchFamily="34" charset="0"/>
              </a:rPr>
              <a:t>e</a:t>
            </a:r>
            <a:r>
              <a:rPr lang="tr-TR" spc="55"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yö</a:t>
            </a:r>
            <a:r>
              <a:rPr lang="tr-TR" spc="-5" dirty="0">
                <a:effectLst/>
                <a:ea typeface="Calibri" panose="020F0502020204030204" pitchFamily="34" charset="0"/>
                <a:cs typeface="Calibri" panose="020F0502020204030204" pitchFamily="34" charset="0"/>
              </a:rPr>
              <a:t>n</a:t>
            </a:r>
            <a:r>
              <a:rPr lang="tr-TR" dirty="0">
                <a:effectLst/>
                <a:ea typeface="Calibri" panose="020F0502020204030204" pitchFamily="34" charset="0"/>
                <a:cs typeface="Calibri" panose="020F0502020204030204" pitchFamily="34" charset="0"/>
              </a:rPr>
              <a:t>le</a:t>
            </a:r>
            <a:r>
              <a:rPr lang="tr-TR" spc="-5" dirty="0">
                <a:effectLst/>
                <a:ea typeface="Calibri" panose="020F0502020204030204" pitchFamily="34" charset="0"/>
                <a:cs typeface="Calibri" panose="020F0502020204030204" pitchFamily="34" charset="0"/>
              </a:rPr>
              <a:t>nd</a:t>
            </a:r>
            <a:r>
              <a:rPr lang="tr-TR" dirty="0">
                <a:effectLst/>
                <a:ea typeface="Calibri" panose="020F0502020204030204" pitchFamily="34" charset="0"/>
                <a:cs typeface="Calibri" panose="020F0502020204030204" pitchFamily="34" charset="0"/>
              </a:rPr>
              <a:t>ir</a:t>
            </a:r>
            <a:r>
              <a:rPr lang="tr-TR" spc="5" dirty="0">
                <a:effectLst/>
                <a:ea typeface="Calibri" panose="020F0502020204030204" pitchFamily="34" charset="0"/>
                <a:cs typeface="Calibri" panose="020F0502020204030204" pitchFamily="34" charset="0"/>
              </a:rPr>
              <a:t>m</a:t>
            </a:r>
            <a:r>
              <a:rPr lang="tr-TR" dirty="0">
                <a:effectLst/>
                <a:ea typeface="Calibri" panose="020F0502020204030204" pitchFamily="34" charset="0"/>
                <a:cs typeface="Calibri" panose="020F0502020204030204" pitchFamily="34" charset="0"/>
              </a:rPr>
              <a:t>e</a:t>
            </a:r>
            <a:r>
              <a:rPr lang="tr-TR" spc="55" dirty="0">
                <a:effectLst/>
                <a:ea typeface="Calibri" panose="020F0502020204030204" pitchFamily="34" charset="0"/>
                <a:cs typeface="Calibri" panose="020F0502020204030204" pitchFamily="34" charset="0"/>
              </a:rPr>
              <a:t> </a:t>
            </a:r>
            <a:r>
              <a:rPr lang="tr-TR" dirty="0">
                <a:effectLst/>
                <a:ea typeface="Calibri" panose="020F0502020204030204" pitchFamily="34" charset="0"/>
                <a:cs typeface="Calibri" panose="020F0502020204030204" pitchFamily="34" charset="0"/>
              </a:rPr>
              <a:t>işle</a:t>
            </a:r>
            <a:r>
              <a:rPr lang="tr-TR" spc="5" dirty="0">
                <a:effectLst/>
                <a:ea typeface="Calibri" panose="020F0502020204030204" pitchFamily="34" charset="0"/>
                <a:cs typeface="Calibri" panose="020F0502020204030204" pitchFamily="34" charset="0"/>
              </a:rPr>
              <a:t>v</a:t>
            </a:r>
            <a:r>
              <a:rPr lang="tr-TR" dirty="0">
                <a:effectLst/>
                <a:ea typeface="Calibri" panose="020F0502020204030204" pitchFamily="34" charset="0"/>
                <a:cs typeface="Calibri" panose="020F0502020204030204" pitchFamily="34" charset="0"/>
              </a:rPr>
              <a:t>i,</a:t>
            </a:r>
            <a:r>
              <a:rPr lang="tr-TR" spc="65"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üz</a:t>
            </a:r>
            <a:r>
              <a:rPr lang="tr-TR" dirty="0">
                <a:effectLst/>
                <a:ea typeface="Calibri" panose="020F0502020204030204" pitchFamily="34" charset="0"/>
                <a:cs typeface="Calibri" panose="020F0502020204030204" pitchFamily="34" charset="0"/>
              </a:rPr>
              <a:t>eri</a:t>
            </a:r>
            <a:r>
              <a:rPr lang="tr-TR" spc="-5" dirty="0">
                <a:effectLst/>
                <a:ea typeface="Calibri" panose="020F0502020204030204" pitchFamily="34" charset="0"/>
                <a:cs typeface="Calibri" panose="020F0502020204030204" pitchFamily="34" charset="0"/>
              </a:rPr>
              <a:t>nd</a:t>
            </a:r>
            <a:r>
              <a:rPr lang="tr-TR" dirty="0">
                <a:effectLst/>
                <a:ea typeface="Calibri" panose="020F0502020204030204" pitchFamily="34" charset="0"/>
                <a:cs typeface="Calibri" panose="020F0502020204030204" pitchFamily="34" charset="0"/>
              </a:rPr>
              <a:t>e</a:t>
            </a:r>
            <a:r>
              <a:rPr lang="tr-TR" spc="55"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uz</a:t>
            </a:r>
            <a:r>
              <a:rPr lang="tr-TR" dirty="0">
                <a:effectLst/>
                <a:ea typeface="Calibri" panose="020F0502020204030204" pitchFamily="34" charset="0"/>
                <a:cs typeface="Calibri" panose="020F0502020204030204" pitchFamily="34" charset="0"/>
              </a:rPr>
              <a:t>laş</a:t>
            </a:r>
            <a:r>
              <a:rPr lang="tr-TR" spc="5" dirty="0">
                <a:effectLst/>
                <a:ea typeface="Calibri" panose="020F0502020204030204" pitchFamily="34" charset="0"/>
                <a:cs typeface="Calibri" panose="020F0502020204030204" pitchFamily="34" charset="0"/>
              </a:rPr>
              <a:t>m</a:t>
            </a:r>
            <a:r>
              <a:rPr lang="tr-TR" dirty="0">
                <a:effectLst/>
                <a:ea typeface="Calibri" panose="020F0502020204030204" pitchFamily="34" charset="0"/>
                <a:cs typeface="Calibri" panose="020F0502020204030204" pitchFamily="34" charset="0"/>
              </a:rPr>
              <a:t>a</a:t>
            </a:r>
            <a:r>
              <a:rPr lang="tr-TR" spc="5" dirty="0">
                <a:effectLst/>
                <a:ea typeface="Calibri" panose="020F0502020204030204" pitchFamily="34" charset="0"/>
                <a:cs typeface="Calibri" panose="020F0502020204030204" pitchFamily="34" charset="0"/>
              </a:rPr>
              <a:t>y</a:t>
            </a:r>
            <a:r>
              <a:rPr lang="tr-TR" dirty="0">
                <a:effectLst/>
                <a:ea typeface="Calibri" panose="020F0502020204030204" pitchFamily="34" charset="0"/>
                <a:cs typeface="Calibri" panose="020F0502020204030204" pitchFamily="34" charset="0"/>
              </a:rPr>
              <a:t>a</a:t>
            </a:r>
            <a:r>
              <a:rPr lang="tr-TR" spc="50"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v</a:t>
            </a:r>
            <a:r>
              <a:rPr lang="tr-TR" dirty="0">
                <a:effectLst/>
                <a:ea typeface="Calibri" panose="020F0502020204030204" pitchFamily="34" charset="0"/>
                <a:cs typeface="Calibri" panose="020F0502020204030204" pitchFamily="34" charset="0"/>
              </a:rPr>
              <a:t>arıl</a:t>
            </a:r>
            <a:r>
              <a:rPr lang="tr-TR" spc="5" dirty="0">
                <a:effectLst/>
                <a:ea typeface="Calibri" panose="020F0502020204030204" pitchFamily="34" charset="0"/>
                <a:cs typeface="Calibri" panose="020F0502020204030204" pitchFamily="34" charset="0"/>
              </a:rPr>
              <a:t>m</a:t>
            </a:r>
            <a:r>
              <a:rPr lang="tr-TR" dirty="0">
                <a:effectLst/>
                <a:ea typeface="Calibri" panose="020F0502020204030204" pitchFamily="34" charset="0"/>
                <a:cs typeface="Calibri" panose="020F0502020204030204" pitchFamily="34" charset="0"/>
              </a:rPr>
              <a:t>ış</a:t>
            </a:r>
            <a:r>
              <a:rPr lang="tr-TR" spc="65"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n</a:t>
            </a:r>
            <a:r>
              <a:rPr lang="tr-TR" spc="5" dirty="0">
                <a:effectLst/>
                <a:ea typeface="Calibri" panose="020F0502020204030204" pitchFamily="34" charset="0"/>
                <a:cs typeface="Calibri" panose="020F0502020204030204" pitchFamily="34" charset="0"/>
              </a:rPr>
              <a:t>o</a:t>
            </a:r>
            <a:r>
              <a:rPr lang="tr-TR" dirty="0">
                <a:effectLst/>
                <a:ea typeface="Calibri" panose="020F0502020204030204" pitchFamily="34" charset="0"/>
                <a:cs typeface="Calibri" panose="020F0502020204030204" pitchFamily="34" charset="0"/>
              </a:rPr>
              <a:t>r</a:t>
            </a:r>
            <a:r>
              <a:rPr lang="tr-TR" spc="5" dirty="0">
                <a:effectLst/>
                <a:ea typeface="Calibri" panose="020F0502020204030204" pitchFamily="34" charset="0"/>
                <a:cs typeface="Calibri" panose="020F0502020204030204" pitchFamily="34" charset="0"/>
              </a:rPr>
              <a:t>m</a:t>
            </a:r>
            <a:r>
              <a:rPr lang="tr-TR" dirty="0">
                <a:effectLst/>
                <a:ea typeface="Calibri" panose="020F0502020204030204" pitchFamily="34" charset="0"/>
                <a:cs typeface="Calibri" panose="020F0502020204030204" pitchFamily="34" charset="0"/>
              </a:rPr>
              <a:t>lar</a:t>
            </a:r>
            <a:r>
              <a:rPr lang="tr-TR" spc="50"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v</a:t>
            </a:r>
            <a:r>
              <a:rPr lang="tr-TR" dirty="0">
                <a:effectLst/>
                <a:ea typeface="Calibri" panose="020F0502020204030204" pitchFamily="34" charset="0"/>
                <a:cs typeface="Calibri" panose="020F0502020204030204" pitchFamily="34" charset="0"/>
              </a:rPr>
              <a:t>e</a:t>
            </a:r>
            <a:r>
              <a:rPr lang="tr-TR" spc="65" dirty="0">
                <a:effectLst/>
                <a:ea typeface="Calibri" panose="020F0502020204030204" pitchFamily="34" charset="0"/>
                <a:cs typeface="Calibri" panose="020F0502020204030204" pitchFamily="34" charset="0"/>
              </a:rPr>
              <a:t> </a:t>
            </a:r>
            <a:r>
              <a:rPr lang="tr-TR" dirty="0">
                <a:effectLst/>
                <a:ea typeface="Calibri" panose="020F0502020204030204" pitchFamily="34" charset="0"/>
                <a:cs typeface="Calibri" panose="020F0502020204030204" pitchFamily="34" charset="0"/>
              </a:rPr>
              <a:t>de</a:t>
            </a:r>
            <a:r>
              <a:rPr lang="tr-TR" spc="-5" dirty="0">
                <a:effectLst/>
                <a:ea typeface="Calibri" panose="020F0502020204030204" pitchFamily="34" charset="0"/>
                <a:cs typeface="Calibri" panose="020F0502020204030204" pitchFamily="34" charset="0"/>
              </a:rPr>
              <a:t>ğ</a:t>
            </a:r>
            <a:r>
              <a:rPr lang="tr-TR" dirty="0">
                <a:effectLst/>
                <a:ea typeface="Calibri" panose="020F0502020204030204" pitchFamily="34" charset="0"/>
                <a:cs typeface="Calibri" panose="020F0502020204030204" pitchFamily="34" charset="0"/>
              </a:rPr>
              <a:t>erlerin</a:t>
            </a:r>
            <a:r>
              <a:rPr lang="tr-TR" spc="60"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o</a:t>
            </a:r>
            <a:r>
              <a:rPr lang="tr-TR" dirty="0">
                <a:effectLst/>
                <a:ea typeface="Calibri" panose="020F0502020204030204" pitchFamily="34" charset="0"/>
                <a:cs typeface="Calibri" panose="020F0502020204030204" pitchFamily="34" charset="0"/>
              </a:rPr>
              <a:t>l</a:t>
            </a:r>
            <a:r>
              <a:rPr lang="tr-TR" spc="-5" dirty="0">
                <a:effectLst/>
                <a:ea typeface="Calibri" panose="020F0502020204030204" pitchFamily="34" charset="0"/>
                <a:cs typeface="Calibri" panose="020F0502020204030204" pitchFamily="34" charset="0"/>
              </a:rPr>
              <a:t>u</a:t>
            </a:r>
            <a:r>
              <a:rPr lang="tr-TR" dirty="0">
                <a:effectLst/>
                <a:ea typeface="Calibri" panose="020F0502020204030204" pitchFamily="34" charset="0"/>
                <a:cs typeface="Calibri" panose="020F0502020204030204" pitchFamily="34" charset="0"/>
              </a:rPr>
              <a:t>şt</a:t>
            </a:r>
            <a:r>
              <a:rPr lang="tr-TR" spc="-5" dirty="0">
                <a:effectLst/>
                <a:ea typeface="Calibri" panose="020F0502020204030204" pitchFamily="34" charset="0"/>
                <a:cs typeface="Calibri" panose="020F0502020204030204" pitchFamily="34" charset="0"/>
              </a:rPr>
              <a:t>u</a:t>
            </a:r>
            <a:r>
              <a:rPr lang="tr-TR" dirty="0">
                <a:effectLst/>
                <a:ea typeface="Calibri" panose="020F0502020204030204" pitchFamily="34" charset="0"/>
                <a:cs typeface="Calibri" panose="020F0502020204030204" pitchFamily="34" charset="0"/>
              </a:rPr>
              <a:t>r</a:t>
            </a:r>
            <a:r>
              <a:rPr lang="tr-TR" spc="-5" dirty="0">
                <a:effectLst/>
                <a:ea typeface="Calibri" panose="020F0502020204030204" pitchFamily="34" charset="0"/>
                <a:cs typeface="Calibri" panose="020F0502020204030204" pitchFamily="34" charset="0"/>
              </a:rPr>
              <a:t>duğu b</a:t>
            </a:r>
            <a:r>
              <a:rPr lang="tr-TR" dirty="0">
                <a:effectLst/>
                <a:ea typeface="Calibri" panose="020F0502020204030204" pitchFamily="34" charset="0"/>
                <a:cs typeface="Calibri" panose="020F0502020204030204" pitchFamily="34" charset="0"/>
              </a:rPr>
              <a:t>ir çerç</a:t>
            </a:r>
            <a:r>
              <a:rPr lang="tr-TR" spc="-10" dirty="0">
                <a:effectLst/>
                <a:ea typeface="Calibri" panose="020F0502020204030204" pitchFamily="34" charset="0"/>
                <a:cs typeface="Calibri" panose="020F0502020204030204" pitchFamily="34" charset="0"/>
              </a:rPr>
              <a:t>e</a:t>
            </a:r>
            <a:r>
              <a:rPr lang="tr-TR" spc="5" dirty="0">
                <a:effectLst/>
                <a:ea typeface="Calibri" panose="020F0502020204030204" pitchFamily="34" charset="0"/>
                <a:cs typeface="Calibri" panose="020F0502020204030204" pitchFamily="34" charset="0"/>
              </a:rPr>
              <a:t>v</a:t>
            </a:r>
            <a:r>
              <a:rPr lang="tr-TR" dirty="0">
                <a:effectLst/>
                <a:ea typeface="Calibri" panose="020F0502020204030204" pitchFamily="34" charset="0"/>
                <a:cs typeface="Calibri" panose="020F0502020204030204" pitchFamily="34" charset="0"/>
              </a:rPr>
              <a:t>e</a:t>
            </a:r>
            <a:r>
              <a:rPr lang="tr-TR" spc="-5" dirty="0">
                <a:effectLst/>
                <a:ea typeface="Calibri" panose="020F0502020204030204" pitchFamily="34" charset="0"/>
                <a:cs typeface="Calibri" panose="020F0502020204030204" pitchFamily="34" charset="0"/>
              </a:rPr>
              <a:t> </a:t>
            </a:r>
            <a:r>
              <a:rPr lang="tr-TR" dirty="0">
                <a:effectLst/>
                <a:ea typeface="Calibri" panose="020F0502020204030204" pitchFamily="34" charset="0"/>
                <a:cs typeface="Calibri" panose="020F0502020204030204" pitchFamily="34" charset="0"/>
              </a:rPr>
              <a:t>içi</a:t>
            </a:r>
            <a:r>
              <a:rPr lang="tr-TR" spc="-5" dirty="0">
                <a:effectLst/>
                <a:ea typeface="Calibri" panose="020F0502020204030204" pitchFamily="34" charset="0"/>
                <a:cs typeface="Calibri" panose="020F0502020204030204" pitchFamily="34" charset="0"/>
              </a:rPr>
              <a:t>nd</a:t>
            </a:r>
            <a:r>
              <a:rPr lang="tr-TR" dirty="0">
                <a:effectLst/>
                <a:ea typeface="Calibri" panose="020F0502020204030204" pitchFamily="34" charset="0"/>
                <a:cs typeface="Calibri" panose="020F0502020204030204" pitchFamily="34" charset="0"/>
              </a:rPr>
              <a:t>e</a:t>
            </a:r>
            <a:r>
              <a:rPr lang="tr-TR" spc="-5"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y</a:t>
            </a:r>
            <a:r>
              <a:rPr lang="tr-TR" dirty="0">
                <a:effectLst/>
                <a:ea typeface="Calibri" panose="020F0502020204030204" pitchFamily="34" charset="0"/>
                <a:cs typeface="Calibri" panose="020F0502020204030204" pitchFamily="34" charset="0"/>
              </a:rPr>
              <a:t>eri</a:t>
            </a:r>
            <a:r>
              <a:rPr lang="tr-TR" spc="-5" dirty="0">
                <a:effectLst/>
                <a:ea typeface="Calibri" panose="020F0502020204030204" pitchFamily="34" charset="0"/>
                <a:cs typeface="Calibri" panose="020F0502020204030204" pitchFamily="34" charset="0"/>
              </a:rPr>
              <a:t>n</a:t>
            </a:r>
            <a:r>
              <a:rPr lang="tr-TR" dirty="0">
                <a:effectLst/>
                <a:ea typeface="Calibri" panose="020F0502020204030204" pitchFamily="34" charset="0"/>
                <a:cs typeface="Calibri" panose="020F0502020204030204" pitchFamily="34" charset="0"/>
              </a:rPr>
              <a:t>e</a:t>
            </a:r>
            <a:r>
              <a:rPr lang="tr-TR" spc="-5" dirty="0">
                <a:effectLst/>
                <a:ea typeface="Calibri" panose="020F0502020204030204" pitchFamily="34" charset="0"/>
                <a:cs typeface="Calibri" panose="020F0502020204030204" pitchFamily="34" charset="0"/>
              </a:rPr>
              <a:t> g</a:t>
            </a:r>
            <a:r>
              <a:rPr lang="tr-TR" spc="-10" dirty="0">
                <a:effectLst/>
                <a:ea typeface="Calibri" panose="020F0502020204030204" pitchFamily="34" charset="0"/>
                <a:cs typeface="Calibri" panose="020F0502020204030204" pitchFamily="34" charset="0"/>
              </a:rPr>
              <a:t>e</a:t>
            </a:r>
            <a:r>
              <a:rPr lang="tr-TR" dirty="0">
                <a:effectLst/>
                <a:ea typeface="Calibri" panose="020F0502020204030204" pitchFamily="34" charset="0"/>
                <a:cs typeface="Calibri" panose="020F0502020204030204" pitchFamily="34" charset="0"/>
              </a:rPr>
              <a:t>tirilir.</a:t>
            </a:r>
          </a:p>
          <a:p>
            <a:pPr marL="285750" lvl="0" indent="-285750">
              <a:buFont typeface="Courier New" panose="02070309020205020404" pitchFamily="49" charset="0"/>
              <a:buChar char="o"/>
            </a:pPr>
            <a:r>
              <a:rPr lang="tr-TR" dirty="0">
                <a:effectLst/>
                <a:ea typeface="Calibri" panose="020F0502020204030204" pitchFamily="34" charset="0"/>
                <a:cs typeface="Calibri" panose="020F0502020204030204" pitchFamily="34" charset="0"/>
              </a:rPr>
              <a:t>Kıla</a:t>
            </a:r>
            <a:r>
              <a:rPr lang="tr-TR" spc="5" dirty="0">
                <a:effectLst/>
                <a:ea typeface="Calibri" panose="020F0502020204030204" pitchFamily="34" charset="0"/>
                <a:cs typeface="Calibri" panose="020F0502020204030204" pitchFamily="34" charset="0"/>
              </a:rPr>
              <a:t>v</a:t>
            </a:r>
            <a:r>
              <a:rPr lang="tr-TR" spc="-5" dirty="0">
                <a:effectLst/>
                <a:ea typeface="Calibri" panose="020F0502020204030204" pitchFamily="34" charset="0"/>
                <a:cs typeface="Calibri" panose="020F0502020204030204" pitchFamily="34" charset="0"/>
              </a:rPr>
              <a:t>uz</a:t>
            </a:r>
            <a:r>
              <a:rPr lang="tr-TR" dirty="0">
                <a:effectLst/>
                <a:ea typeface="Calibri" panose="020F0502020204030204" pitchFamily="34" charset="0"/>
                <a:cs typeface="Calibri" panose="020F0502020204030204" pitchFamily="34" charset="0"/>
              </a:rPr>
              <a:t>l</a:t>
            </a:r>
            <a:r>
              <a:rPr lang="tr-TR" spc="-5" dirty="0">
                <a:effectLst/>
                <a:ea typeface="Calibri" panose="020F0502020204030204" pitchFamily="34" charset="0"/>
                <a:cs typeface="Calibri" panose="020F0502020204030204" pitchFamily="34" charset="0"/>
              </a:rPr>
              <a:t>u</a:t>
            </a:r>
            <a:r>
              <a:rPr lang="tr-TR" dirty="0">
                <a:effectLst/>
                <a:ea typeface="Calibri" panose="020F0502020204030204" pitchFamily="34" charset="0"/>
                <a:cs typeface="Calibri" panose="020F0502020204030204" pitchFamily="34" charset="0"/>
              </a:rPr>
              <a:t>k</a:t>
            </a:r>
            <a:r>
              <a:rPr lang="tr-TR" spc="-10"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v</a:t>
            </a:r>
            <a:r>
              <a:rPr lang="tr-TR" dirty="0">
                <a:effectLst/>
                <a:ea typeface="Calibri" panose="020F0502020204030204" pitchFamily="34" charset="0"/>
                <a:cs typeface="Calibri" panose="020F0502020204030204" pitchFamily="34" charset="0"/>
              </a:rPr>
              <a:t>e</a:t>
            </a:r>
            <a:r>
              <a:rPr lang="tr-TR" spc="-5"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yö</a:t>
            </a:r>
            <a:r>
              <a:rPr lang="tr-TR" spc="-5" dirty="0">
                <a:effectLst/>
                <a:ea typeface="Calibri" panose="020F0502020204030204" pitchFamily="34" charset="0"/>
                <a:cs typeface="Calibri" panose="020F0502020204030204" pitchFamily="34" charset="0"/>
              </a:rPr>
              <a:t>n</a:t>
            </a:r>
            <a:r>
              <a:rPr lang="tr-TR" dirty="0">
                <a:effectLst/>
                <a:ea typeface="Calibri" panose="020F0502020204030204" pitchFamily="34" charset="0"/>
                <a:cs typeface="Calibri" panose="020F0502020204030204" pitchFamily="34" charset="0"/>
              </a:rPr>
              <a:t>le</a:t>
            </a:r>
            <a:r>
              <a:rPr lang="tr-TR" spc="-5" dirty="0">
                <a:effectLst/>
                <a:ea typeface="Calibri" panose="020F0502020204030204" pitchFamily="34" charset="0"/>
                <a:cs typeface="Calibri" panose="020F0502020204030204" pitchFamily="34" charset="0"/>
              </a:rPr>
              <a:t>nd</a:t>
            </a:r>
            <a:r>
              <a:rPr lang="tr-TR" dirty="0">
                <a:effectLst/>
                <a:ea typeface="Calibri" panose="020F0502020204030204" pitchFamily="34" charset="0"/>
                <a:cs typeface="Calibri" panose="020F0502020204030204" pitchFamily="34" charset="0"/>
              </a:rPr>
              <a:t>ir</a:t>
            </a:r>
            <a:r>
              <a:rPr lang="tr-TR" spc="5" dirty="0">
                <a:effectLst/>
                <a:ea typeface="Calibri" panose="020F0502020204030204" pitchFamily="34" charset="0"/>
                <a:cs typeface="Calibri" panose="020F0502020204030204" pitchFamily="34" charset="0"/>
              </a:rPr>
              <a:t>m</a:t>
            </a:r>
            <a:r>
              <a:rPr lang="tr-TR" dirty="0">
                <a:effectLst/>
                <a:ea typeface="Calibri" panose="020F0502020204030204" pitchFamily="34" charset="0"/>
                <a:cs typeface="Calibri" panose="020F0502020204030204" pitchFamily="34" charset="0"/>
              </a:rPr>
              <a:t>e</a:t>
            </a:r>
            <a:r>
              <a:rPr lang="tr-TR" spc="-5" dirty="0">
                <a:effectLst/>
                <a:ea typeface="Calibri" panose="020F0502020204030204" pitchFamily="34" charset="0"/>
                <a:cs typeface="Calibri" panose="020F0502020204030204" pitchFamily="34" charset="0"/>
              </a:rPr>
              <a:t> </a:t>
            </a:r>
            <a:r>
              <a:rPr lang="tr-TR" spc="-10" dirty="0">
                <a:effectLst/>
                <a:ea typeface="Calibri" panose="020F0502020204030204" pitchFamily="34" charset="0"/>
                <a:cs typeface="Calibri" panose="020F0502020204030204" pitchFamily="34" charset="0"/>
              </a:rPr>
              <a:t>t</a:t>
            </a:r>
            <a:r>
              <a:rPr lang="tr-TR" spc="5" dirty="0">
                <a:effectLst/>
                <a:ea typeface="Calibri" panose="020F0502020204030204" pitchFamily="34" charset="0"/>
                <a:cs typeface="Calibri" panose="020F0502020204030204" pitchFamily="34" charset="0"/>
              </a:rPr>
              <a:t>o</a:t>
            </a:r>
            <a:r>
              <a:rPr lang="tr-TR" spc="-5" dirty="0">
                <a:effectLst/>
                <a:ea typeface="Calibri" panose="020F0502020204030204" pitchFamily="34" charset="0"/>
                <a:cs typeface="Calibri" panose="020F0502020204030204" pitchFamily="34" charset="0"/>
              </a:rPr>
              <a:t>p</a:t>
            </a:r>
            <a:r>
              <a:rPr lang="tr-TR" dirty="0">
                <a:effectLst/>
                <a:ea typeface="Calibri" panose="020F0502020204030204" pitchFamily="34" charset="0"/>
                <a:cs typeface="Calibri" panose="020F0502020204030204" pitchFamily="34" charset="0"/>
              </a:rPr>
              <a:t>l</a:t>
            </a:r>
            <a:r>
              <a:rPr lang="tr-TR" spc="-5" dirty="0">
                <a:effectLst/>
                <a:ea typeface="Calibri" panose="020F0502020204030204" pitchFamily="34" charset="0"/>
                <a:cs typeface="Calibri" panose="020F0502020204030204" pitchFamily="34" charset="0"/>
              </a:rPr>
              <a:t>u</a:t>
            </a:r>
            <a:r>
              <a:rPr lang="tr-TR" dirty="0">
                <a:effectLst/>
                <a:ea typeface="Calibri" panose="020F0502020204030204" pitchFamily="34" charset="0"/>
                <a:cs typeface="Calibri" panose="020F0502020204030204" pitchFamily="34" charset="0"/>
              </a:rPr>
              <a:t>m</a:t>
            </a:r>
            <a:r>
              <a:rPr lang="tr-TR" spc="10"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n</a:t>
            </a:r>
            <a:r>
              <a:rPr lang="tr-TR" dirty="0">
                <a:effectLst/>
                <a:ea typeface="Calibri" panose="020F0502020204030204" pitchFamily="34" charset="0"/>
                <a:cs typeface="Calibri" panose="020F0502020204030204" pitchFamily="34" charset="0"/>
              </a:rPr>
              <a:t>a</a:t>
            </a:r>
            <a:r>
              <a:rPr lang="tr-TR" spc="-5" dirty="0">
                <a:effectLst/>
                <a:ea typeface="Calibri" panose="020F0502020204030204" pitchFamily="34" charset="0"/>
                <a:cs typeface="Calibri" panose="020F0502020204030204" pitchFamily="34" charset="0"/>
              </a:rPr>
              <a:t>z</a:t>
            </a:r>
            <a:r>
              <a:rPr lang="tr-TR" dirty="0">
                <a:effectLst/>
                <a:ea typeface="Calibri" panose="020F0502020204030204" pitchFamily="34" charset="0"/>
                <a:cs typeface="Calibri" panose="020F0502020204030204" pitchFamily="34" charset="0"/>
              </a:rPr>
              <a:t>arı</a:t>
            </a:r>
            <a:r>
              <a:rPr lang="tr-TR" spc="-5" dirty="0">
                <a:effectLst/>
                <a:ea typeface="Calibri" panose="020F0502020204030204" pitchFamily="34" charset="0"/>
                <a:cs typeface="Calibri" panose="020F0502020204030204" pitchFamily="34" charset="0"/>
              </a:rPr>
              <a:t>nd</a:t>
            </a:r>
            <a:r>
              <a:rPr lang="tr-TR" dirty="0">
                <a:effectLst/>
                <a:ea typeface="Calibri" panose="020F0502020204030204" pitchFamily="34" charset="0"/>
                <a:cs typeface="Calibri" panose="020F0502020204030204" pitchFamily="34" charset="0"/>
              </a:rPr>
              <a:t>a </a:t>
            </a:r>
            <a:r>
              <a:rPr lang="tr-TR" spc="-5" dirty="0">
                <a:effectLst/>
                <a:ea typeface="Calibri" panose="020F0502020204030204" pitchFamily="34" charset="0"/>
                <a:cs typeface="Calibri" panose="020F0502020204030204" pitchFamily="34" charset="0"/>
              </a:rPr>
              <a:t>güv</a:t>
            </a:r>
            <a:r>
              <a:rPr lang="tr-TR" dirty="0">
                <a:effectLst/>
                <a:ea typeface="Calibri" panose="020F0502020204030204" pitchFamily="34" charset="0"/>
                <a:cs typeface="Calibri" panose="020F0502020204030204" pitchFamily="34" charset="0"/>
              </a:rPr>
              <a:t>en</a:t>
            </a:r>
            <a:r>
              <a:rPr lang="tr-TR" spc="-10"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o</a:t>
            </a:r>
            <a:r>
              <a:rPr lang="tr-TR" dirty="0">
                <a:effectLst/>
                <a:ea typeface="Calibri" panose="020F0502020204030204" pitchFamily="34" charset="0"/>
                <a:cs typeface="Calibri" panose="020F0502020204030204" pitchFamily="34" charset="0"/>
              </a:rPr>
              <a:t>l</a:t>
            </a:r>
            <a:r>
              <a:rPr lang="tr-TR" spc="-5" dirty="0">
                <a:effectLst/>
                <a:ea typeface="Calibri" panose="020F0502020204030204" pitchFamily="34" charset="0"/>
                <a:cs typeface="Calibri" panose="020F0502020204030204" pitchFamily="34" charset="0"/>
              </a:rPr>
              <a:t>u</a:t>
            </a:r>
            <a:r>
              <a:rPr lang="tr-TR" dirty="0">
                <a:effectLst/>
                <a:ea typeface="Calibri" panose="020F0502020204030204" pitchFamily="34" charset="0"/>
                <a:cs typeface="Calibri" panose="020F0502020204030204" pitchFamily="34" charset="0"/>
              </a:rPr>
              <a:t>şt</a:t>
            </a:r>
            <a:r>
              <a:rPr lang="tr-TR" spc="-5" dirty="0">
                <a:effectLst/>
                <a:ea typeface="Calibri" panose="020F0502020204030204" pitchFamily="34" charset="0"/>
                <a:cs typeface="Calibri" panose="020F0502020204030204" pitchFamily="34" charset="0"/>
              </a:rPr>
              <a:t>u</a:t>
            </a:r>
            <a:r>
              <a:rPr lang="tr-TR" dirty="0">
                <a:effectLst/>
                <a:ea typeface="Calibri" panose="020F0502020204030204" pitchFamily="34" charset="0"/>
                <a:cs typeface="Calibri" panose="020F0502020204030204" pitchFamily="34" charset="0"/>
              </a:rPr>
              <a:t>ran a</a:t>
            </a:r>
            <a:r>
              <a:rPr lang="tr-TR" spc="-5" dirty="0">
                <a:effectLst/>
                <a:ea typeface="Calibri" panose="020F0502020204030204" pitchFamily="34" charset="0"/>
                <a:cs typeface="Calibri" panose="020F0502020204030204" pitchFamily="34" charset="0"/>
              </a:rPr>
              <a:t>h</a:t>
            </a:r>
            <a:r>
              <a:rPr lang="tr-TR" dirty="0">
                <a:effectLst/>
                <a:ea typeface="Calibri" panose="020F0502020204030204" pitchFamily="34" charset="0"/>
                <a:cs typeface="Calibri" panose="020F0502020204030204" pitchFamily="34" charset="0"/>
              </a:rPr>
              <a:t>laki </a:t>
            </a:r>
            <a:r>
              <a:rPr lang="tr-TR" spc="-5" dirty="0">
                <a:effectLst/>
                <a:ea typeface="Calibri" panose="020F0502020204030204" pitchFamily="34" charset="0"/>
                <a:cs typeface="Calibri" panose="020F0502020204030204" pitchFamily="34" charset="0"/>
              </a:rPr>
              <a:t>un</a:t>
            </a:r>
            <a:r>
              <a:rPr lang="tr-TR" dirty="0">
                <a:effectLst/>
                <a:ea typeface="Calibri" panose="020F0502020204030204" pitchFamily="34" charset="0"/>
                <a:cs typeface="Calibri" panose="020F0502020204030204" pitchFamily="34" charset="0"/>
              </a:rPr>
              <a:t>s</a:t>
            </a:r>
            <a:r>
              <a:rPr lang="tr-TR" spc="-5" dirty="0">
                <a:effectLst/>
                <a:ea typeface="Calibri" panose="020F0502020204030204" pitchFamily="34" charset="0"/>
                <a:cs typeface="Calibri" panose="020F0502020204030204" pitchFamily="34" charset="0"/>
              </a:rPr>
              <a:t>u</a:t>
            </a:r>
            <a:r>
              <a:rPr lang="tr-TR" dirty="0">
                <a:effectLst/>
                <a:ea typeface="Calibri" panose="020F0502020204030204" pitchFamily="34" charset="0"/>
                <a:cs typeface="Calibri" panose="020F0502020204030204" pitchFamily="34" charset="0"/>
              </a:rPr>
              <a:t>rlara </a:t>
            </a:r>
            <a:r>
              <a:rPr lang="tr-TR" spc="-5" dirty="0">
                <a:effectLst/>
                <a:ea typeface="Calibri" panose="020F0502020204030204" pitchFamily="34" charset="0"/>
                <a:cs typeface="Calibri" panose="020F0502020204030204" pitchFamily="34" charset="0"/>
              </a:rPr>
              <a:t>d</a:t>
            </a:r>
            <a:r>
              <a:rPr lang="tr-TR" dirty="0">
                <a:effectLst/>
                <a:ea typeface="Calibri" panose="020F0502020204030204" pitchFamily="34" charset="0"/>
                <a:cs typeface="Calibri" panose="020F0502020204030204" pitchFamily="34" charset="0"/>
              </a:rPr>
              <a:t>a</a:t>
            </a:r>
            <a:r>
              <a:rPr lang="tr-TR" spc="-10" dirty="0">
                <a:effectLst/>
                <a:ea typeface="Calibri" panose="020F0502020204030204" pitchFamily="34" charset="0"/>
                <a:cs typeface="Calibri" panose="020F0502020204030204" pitchFamily="34" charset="0"/>
              </a:rPr>
              <a:t>y</a:t>
            </a:r>
            <a:r>
              <a:rPr lang="tr-TR" dirty="0">
                <a:effectLst/>
                <a:ea typeface="Calibri" panose="020F0502020204030204" pitchFamily="34" charset="0"/>
                <a:cs typeface="Calibri" panose="020F0502020204030204" pitchFamily="34" charset="0"/>
              </a:rPr>
              <a:t>a</a:t>
            </a:r>
            <a:r>
              <a:rPr lang="tr-TR" spc="-5" dirty="0">
                <a:effectLst/>
                <a:ea typeface="Calibri" panose="020F0502020204030204" pitchFamily="34" charset="0"/>
                <a:cs typeface="Calibri" panose="020F0502020204030204" pitchFamily="34" charset="0"/>
              </a:rPr>
              <a:t>n</a:t>
            </a:r>
            <a:r>
              <a:rPr lang="tr-TR" spc="5" dirty="0">
                <a:effectLst/>
                <a:ea typeface="Calibri" panose="020F0502020204030204" pitchFamily="34" charset="0"/>
                <a:cs typeface="Calibri" panose="020F0502020204030204" pitchFamily="34" charset="0"/>
              </a:rPr>
              <a:t>m</a:t>
            </a:r>
            <a:r>
              <a:rPr lang="tr-TR" dirty="0">
                <a:effectLst/>
                <a:ea typeface="Calibri" panose="020F0502020204030204" pitchFamily="34" charset="0"/>
                <a:cs typeface="Calibri" panose="020F0502020204030204" pitchFamily="34" charset="0"/>
              </a:rPr>
              <a:t>akta</a:t>
            </a:r>
            <a:r>
              <a:rPr lang="tr-TR" spc="-5" dirty="0">
                <a:effectLst/>
                <a:ea typeface="Calibri" panose="020F0502020204030204" pitchFamily="34" charset="0"/>
                <a:cs typeface="Calibri" panose="020F0502020204030204" pitchFamily="34" charset="0"/>
              </a:rPr>
              <a:t>d</a:t>
            </a:r>
            <a:r>
              <a:rPr lang="tr-TR" dirty="0">
                <a:effectLst/>
                <a:ea typeface="Calibri" panose="020F0502020204030204" pitchFamily="34" charset="0"/>
                <a:cs typeface="Calibri" panose="020F0502020204030204" pitchFamily="34" charset="0"/>
              </a:rPr>
              <a:t>ır.</a:t>
            </a:r>
          </a:p>
          <a:p>
            <a:pPr marL="285750" lvl="0" indent="-285750">
              <a:buFont typeface="Courier New" panose="02070309020205020404" pitchFamily="49" charset="0"/>
              <a:buChar char="o"/>
            </a:pPr>
            <a:r>
              <a:rPr lang="tr-TR" spc="-5" dirty="0">
                <a:effectLst/>
                <a:ea typeface="Calibri" panose="020F0502020204030204" pitchFamily="34" charset="0"/>
                <a:cs typeface="Calibri" panose="020F0502020204030204" pitchFamily="34" charset="0"/>
              </a:rPr>
              <a:t>S</a:t>
            </a:r>
            <a:r>
              <a:rPr lang="tr-TR" dirty="0">
                <a:effectLst/>
                <a:ea typeface="Calibri" panose="020F0502020204030204" pitchFamily="34" charset="0"/>
                <a:cs typeface="Calibri" panose="020F0502020204030204" pitchFamily="34" charset="0"/>
              </a:rPr>
              <a:t>a</a:t>
            </a:r>
            <a:r>
              <a:rPr lang="tr-TR" spc="-5" dirty="0">
                <a:effectLst/>
                <a:ea typeface="Calibri" panose="020F0502020204030204" pitchFamily="34" charset="0"/>
                <a:cs typeface="Calibri" panose="020F0502020204030204" pitchFamily="34" charset="0"/>
              </a:rPr>
              <a:t>ğ</a:t>
            </a:r>
            <a:r>
              <a:rPr lang="tr-TR" dirty="0">
                <a:effectLst/>
                <a:ea typeface="Calibri" panose="020F0502020204030204" pitchFamily="34" charset="0"/>
                <a:cs typeface="Calibri" panose="020F0502020204030204" pitchFamily="34" charset="0"/>
              </a:rPr>
              <a:t>lık</a:t>
            </a:r>
            <a:r>
              <a:rPr lang="tr-TR" spc="5" dirty="0">
                <a:effectLst/>
                <a:ea typeface="Calibri" panose="020F0502020204030204" pitchFamily="34" charset="0"/>
                <a:cs typeface="Calibri" panose="020F0502020204030204" pitchFamily="34" charset="0"/>
              </a:rPr>
              <a:t> </a:t>
            </a:r>
            <a:r>
              <a:rPr lang="tr-TR" dirty="0">
                <a:effectLst/>
                <a:ea typeface="Calibri" panose="020F0502020204030204" pitchFamily="34" charset="0"/>
                <a:cs typeface="Calibri" panose="020F0502020204030204" pitchFamily="34" charset="0"/>
              </a:rPr>
              <a:t>sist</a:t>
            </a:r>
            <a:r>
              <a:rPr lang="tr-TR" spc="-10" dirty="0">
                <a:effectLst/>
                <a:ea typeface="Calibri" panose="020F0502020204030204" pitchFamily="34" charset="0"/>
                <a:cs typeface="Calibri" panose="020F0502020204030204" pitchFamily="34" charset="0"/>
              </a:rPr>
              <a:t>e</a:t>
            </a:r>
            <a:r>
              <a:rPr lang="tr-TR" spc="5" dirty="0">
                <a:effectLst/>
                <a:ea typeface="Calibri" panose="020F0502020204030204" pitchFamily="34" charset="0"/>
                <a:cs typeface="Calibri" panose="020F0502020204030204" pitchFamily="34" charset="0"/>
              </a:rPr>
              <a:t>m</a:t>
            </a:r>
            <a:r>
              <a:rPr lang="tr-TR" dirty="0">
                <a:effectLst/>
                <a:ea typeface="Calibri" panose="020F0502020204030204" pitchFamily="34" charset="0"/>
                <a:cs typeface="Calibri" panose="020F0502020204030204" pitchFamily="34" charset="0"/>
              </a:rPr>
              <a:t>i </a:t>
            </a:r>
            <a:r>
              <a:rPr lang="tr-TR" spc="-10" dirty="0">
                <a:effectLst/>
                <a:ea typeface="Calibri" panose="020F0502020204030204" pitchFamily="34" charset="0"/>
                <a:cs typeface="Calibri" panose="020F0502020204030204" pitchFamily="34" charset="0"/>
              </a:rPr>
              <a:t>s</a:t>
            </a:r>
            <a:r>
              <a:rPr lang="tr-TR" spc="5" dirty="0">
                <a:effectLst/>
                <a:ea typeface="Calibri" panose="020F0502020204030204" pitchFamily="34" charset="0"/>
                <a:cs typeface="Calibri" panose="020F0502020204030204" pitchFamily="34" charset="0"/>
              </a:rPr>
              <a:t>o</a:t>
            </a:r>
            <a:r>
              <a:rPr lang="tr-TR" spc="-5" dirty="0">
                <a:effectLst/>
                <a:ea typeface="Calibri" panose="020F0502020204030204" pitchFamily="34" charset="0"/>
                <a:cs typeface="Calibri" panose="020F0502020204030204" pitchFamily="34" charset="0"/>
              </a:rPr>
              <a:t>nu</a:t>
            </a:r>
            <a:r>
              <a:rPr lang="tr-TR" dirty="0">
                <a:effectLst/>
                <a:ea typeface="Calibri" panose="020F0502020204030204" pitchFamily="34" charset="0"/>
                <a:cs typeface="Calibri" panose="020F0502020204030204" pitchFamily="34" charset="0"/>
              </a:rPr>
              <a:t>çları</a:t>
            </a:r>
            <a:r>
              <a:rPr lang="tr-TR" spc="-10"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v</a:t>
            </a:r>
            <a:r>
              <a:rPr lang="tr-TR" dirty="0">
                <a:effectLst/>
                <a:ea typeface="Calibri" panose="020F0502020204030204" pitchFamily="34" charset="0"/>
                <a:cs typeface="Calibri" panose="020F0502020204030204" pitchFamily="34" charset="0"/>
              </a:rPr>
              <a:t>e</a:t>
            </a:r>
            <a:r>
              <a:rPr lang="tr-TR" spc="-5" dirty="0">
                <a:effectLst/>
                <a:ea typeface="Calibri" panose="020F0502020204030204" pitchFamily="34" charset="0"/>
                <a:cs typeface="Calibri" panose="020F0502020204030204" pitchFamily="34" charset="0"/>
              </a:rPr>
              <a:t> </a:t>
            </a:r>
            <a:r>
              <a:rPr lang="tr-TR" spc="-10" dirty="0">
                <a:effectLst/>
                <a:ea typeface="Calibri" panose="020F0502020204030204" pitchFamily="34" charset="0"/>
                <a:cs typeface="Calibri" panose="020F0502020204030204" pitchFamily="34" charset="0"/>
              </a:rPr>
              <a:t>t</a:t>
            </a:r>
            <a:r>
              <a:rPr lang="tr-TR" spc="5" dirty="0">
                <a:effectLst/>
                <a:ea typeface="Calibri" panose="020F0502020204030204" pitchFamily="34" charset="0"/>
                <a:cs typeface="Calibri" panose="020F0502020204030204" pitchFamily="34" charset="0"/>
              </a:rPr>
              <a:t>o</a:t>
            </a:r>
            <a:r>
              <a:rPr lang="tr-TR" spc="-5" dirty="0">
                <a:effectLst/>
                <a:ea typeface="Calibri" panose="020F0502020204030204" pitchFamily="34" charset="0"/>
                <a:cs typeface="Calibri" panose="020F0502020204030204" pitchFamily="34" charset="0"/>
              </a:rPr>
              <a:t>p</a:t>
            </a:r>
            <a:r>
              <a:rPr lang="tr-TR" dirty="0">
                <a:effectLst/>
                <a:ea typeface="Calibri" panose="020F0502020204030204" pitchFamily="34" charset="0"/>
                <a:cs typeface="Calibri" panose="020F0502020204030204" pitchFamily="34" charset="0"/>
              </a:rPr>
              <a:t>l</a:t>
            </a:r>
            <a:r>
              <a:rPr lang="tr-TR" spc="-5" dirty="0">
                <a:effectLst/>
                <a:ea typeface="Calibri" panose="020F0502020204030204" pitchFamily="34" charset="0"/>
                <a:cs typeface="Calibri" panose="020F0502020204030204" pitchFamily="34" charset="0"/>
              </a:rPr>
              <a:t>u</a:t>
            </a:r>
            <a:r>
              <a:rPr lang="tr-TR" spc="5" dirty="0">
                <a:effectLst/>
                <a:ea typeface="Calibri" panose="020F0502020204030204" pitchFamily="34" charset="0"/>
                <a:cs typeface="Calibri" panose="020F0502020204030204" pitchFamily="34" charset="0"/>
              </a:rPr>
              <a:t>m</a:t>
            </a:r>
            <a:r>
              <a:rPr lang="tr-TR" spc="-5" dirty="0">
                <a:effectLst/>
                <a:ea typeface="Calibri" panose="020F0502020204030204" pitchFamily="34" charset="0"/>
                <a:cs typeface="Calibri" panose="020F0502020204030204" pitchFamily="34" charset="0"/>
              </a:rPr>
              <a:t>u</a:t>
            </a:r>
            <a:r>
              <a:rPr lang="tr-TR" dirty="0">
                <a:effectLst/>
                <a:ea typeface="Calibri" panose="020F0502020204030204" pitchFamily="34" charset="0"/>
                <a:cs typeface="Calibri" panose="020F0502020204030204" pitchFamily="34" charset="0"/>
              </a:rPr>
              <a:t>n i</a:t>
            </a:r>
            <a:r>
              <a:rPr lang="tr-TR" spc="5" dirty="0">
                <a:effectLst/>
                <a:ea typeface="Calibri" panose="020F0502020204030204" pitchFamily="34" charset="0"/>
                <a:cs typeface="Calibri" panose="020F0502020204030204" pitchFamily="34" charset="0"/>
              </a:rPr>
              <a:t>y</a:t>
            </a:r>
            <a:r>
              <a:rPr lang="tr-TR" dirty="0">
                <a:effectLst/>
                <a:ea typeface="Calibri" panose="020F0502020204030204" pitchFamily="34" charset="0"/>
                <a:cs typeface="Calibri" panose="020F0502020204030204" pitchFamily="34" charset="0"/>
              </a:rPr>
              <a:t>ilik</a:t>
            </a:r>
            <a:r>
              <a:rPr lang="tr-TR" spc="5"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h</a:t>
            </a:r>
            <a:r>
              <a:rPr lang="tr-TR" dirty="0">
                <a:effectLst/>
                <a:ea typeface="Calibri" panose="020F0502020204030204" pitchFamily="34" charset="0"/>
                <a:cs typeface="Calibri" panose="020F0502020204030204" pitchFamily="34" charset="0"/>
              </a:rPr>
              <a:t>ali</a:t>
            </a:r>
            <a:r>
              <a:rPr lang="tr-TR" spc="-5" dirty="0">
                <a:effectLst/>
                <a:ea typeface="Calibri" panose="020F0502020204030204" pitchFamily="34" charset="0"/>
                <a:cs typeface="Calibri" panose="020F0502020204030204" pitchFamily="34" charset="0"/>
              </a:rPr>
              <a:t>n</a:t>
            </a:r>
            <a:r>
              <a:rPr lang="tr-TR" dirty="0">
                <a:effectLst/>
                <a:ea typeface="Calibri" panose="020F0502020204030204" pitchFamily="34" charset="0"/>
                <a:cs typeface="Calibri" panose="020F0502020204030204" pitchFamily="34" charset="0"/>
              </a:rPr>
              <a:t>e</a:t>
            </a:r>
            <a:r>
              <a:rPr lang="tr-TR" spc="-5"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o</a:t>
            </a:r>
            <a:r>
              <a:rPr lang="tr-TR" spc="-5" dirty="0">
                <a:effectLst/>
                <a:ea typeface="Calibri" panose="020F0502020204030204" pitchFamily="34" charset="0"/>
                <a:cs typeface="Calibri" panose="020F0502020204030204" pitchFamily="34" charset="0"/>
              </a:rPr>
              <a:t>d</a:t>
            </a:r>
            <a:r>
              <a:rPr lang="tr-TR" dirty="0">
                <a:effectLst/>
                <a:ea typeface="Calibri" panose="020F0502020204030204" pitchFamily="34" charset="0"/>
                <a:cs typeface="Calibri" panose="020F0502020204030204" pitchFamily="34" charset="0"/>
              </a:rPr>
              <a:t>aklaş</a:t>
            </a:r>
            <a:r>
              <a:rPr lang="tr-TR" spc="5" dirty="0">
                <a:effectLst/>
                <a:ea typeface="Calibri" panose="020F0502020204030204" pitchFamily="34" charset="0"/>
                <a:cs typeface="Calibri" panose="020F0502020204030204" pitchFamily="34" charset="0"/>
              </a:rPr>
              <a:t>m</a:t>
            </a:r>
            <a:r>
              <a:rPr lang="tr-TR" dirty="0">
                <a:effectLst/>
                <a:ea typeface="Calibri" panose="020F0502020204030204" pitchFamily="34" charset="0"/>
                <a:cs typeface="Calibri" panose="020F0502020204030204" pitchFamily="34" charset="0"/>
              </a:rPr>
              <a:t>a</a:t>
            </a:r>
            <a:r>
              <a:rPr lang="tr-TR" spc="-10" dirty="0">
                <a:effectLst/>
                <a:ea typeface="Calibri" panose="020F0502020204030204" pitchFamily="34" charset="0"/>
                <a:cs typeface="Calibri" panose="020F0502020204030204" pitchFamily="34" charset="0"/>
              </a:rPr>
              <a:t>k</a:t>
            </a:r>
            <a:r>
              <a:rPr lang="tr-TR" dirty="0">
                <a:effectLst/>
                <a:ea typeface="Calibri" panose="020F0502020204030204" pitchFamily="34" charset="0"/>
                <a:cs typeface="Calibri" panose="020F0502020204030204" pitchFamily="34" charset="0"/>
              </a:rPr>
              <a:t>ta</a:t>
            </a:r>
            <a:r>
              <a:rPr lang="tr-TR" spc="-5" dirty="0">
                <a:effectLst/>
                <a:ea typeface="Calibri" panose="020F0502020204030204" pitchFamily="34" charset="0"/>
                <a:cs typeface="Calibri" panose="020F0502020204030204" pitchFamily="34" charset="0"/>
              </a:rPr>
              <a:t>d</a:t>
            </a:r>
            <a:r>
              <a:rPr lang="tr-TR" dirty="0">
                <a:effectLst/>
                <a:ea typeface="Calibri" panose="020F0502020204030204" pitchFamily="34" charset="0"/>
                <a:cs typeface="Calibri" panose="020F0502020204030204" pitchFamily="34" charset="0"/>
              </a:rPr>
              <a:t>ır.</a:t>
            </a:r>
          </a:p>
          <a:p>
            <a:pPr marL="285750" lvl="0" indent="-285750">
              <a:buFont typeface="Courier New" panose="02070309020205020404" pitchFamily="49" charset="0"/>
              <a:buChar char="o"/>
            </a:pPr>
            <a:r>
              <a:rPr lang="tr-TR" spc="-5" dirty="0">
                <a:effectLst/>
                <a:ea typeface="Calibri" panose="020F0502020204030204" pitchFamily="34" charset="0"/>
                <a:cs typeface="Calibri" panose="020F0502020204030204" pitchFamily="34" charset="0"/>
              </a:rPr>
              <a:t>Ş</a:t>
            </a:r>
            <a:r>
              <a:rPr lang="tr-TR" dirty="0">
                <a:effectLst/>
                <a:ea typeface="Calibri" panose="020F0502020204030204" pitchFamily="34" charset="0"/>
                <a:cs typeface="Calibri" panose="020F0502020204030204" pitchFamily="34" charset="0"/>
              </a:rPr>
              <a:t>effaflık</a:t>
            </a:r>
            <a:r>
              <a:rPr lang="tr-TR" spc="-10"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v</a:t>
            </a:r>
            <a:r>
              <a:rPr lang="tr-TR" dirty="0">
                <a:effectLst/>
                <a:ea typeface="Calibri" panose="020F0502020204030204" pitchFamily="34" charset="0"/>
                <a:cs typeface="Calibri" panose="020F0502020204030204" pitchFamily="34" charset="0"/>
              </a:rPr>
              <a:t>e</a:t>
            </a:r>
            <a:r>
              <a:rPr lang="tr-TR" spc="5" dirty="0">
                <a:effectLst/>
                <a:ea typeface="Calibri" panose="020F0502020204030204" pitchFamily="34" charset="0"/>
                <a:cs typeface="Calibri" panose="020F0502020204030204" pitchFamily="34" charset="0"/>
              </a:rPr>
              <a:t> </a:t>
            </a:r>
            <a:r>
              <a:rPr lang="tr-TR" spc="-10" dirty="0">
                <a:effectLst/>
                <a:ea typeface="Calibri" panose="020F0502020204030204" pitchFamily="34" charset="0"/>
                <a:cs typeface="Calibri" panose="020F0502020204030204" pitchFamily="34" charset="0"/>
              </a:rPr>
              <a:t>s</a:t>
            </a:r>
            <a:r>
              <a:rPr lang="tr-TR" spc="5" dirty="0">
                <a:effectLst/>
                <a:ea typeface="Calibri" panose="020F0502020204030204" pitchFamily="34" charset="0"/>
                <a:cs typeface="Calibri" panose="020F0502020204030204" pitchFamily="34" charset="0"/>
              </a:rPr>
              <a:t>o</a:t>
            </a:r>
            <a:r>
              <a:rPr lang="tr-TR" dirty="0">
                <a:effectLst/>
                <a:ea typeface="Calibri" panose="020F0502020204030204" pitchFamily="34" charset="0"/>
                <a:cs typeface="Calibri" panose="020F0502020204030204" pitchFamily="34" charset="0"/>
              </a:rPr>
              <a:t>ru</a:t>
            </a:r>
            <a:r>
              <a:rPr lang="tr-TR" spc="5" dirty="0">
                <a:effectLst/>
                <a:ea typeface="Calibri" panose="020F0502020204030204" pitchFamily="34" charset="0"/>
                <a:cs typeface="Calibri" panose="020F0502020204030204" pitchFamily="34" charset="0"/>
              </a:rPr>
              <a:t>m</a:t>
            </a:r>
            <a:r>
              <a:rPr lang="tr-TR" dirty="0">
                <a:effectLst/>
                <a:ea typeface="Calibri" panose="020F0502020204030204" pitchFamily="34" charset="0"/>
                <a:cs typeface="Calibri" panose="020F0502020204030204" pitchFamily="34" charset="0"/>
              </a:rPr>
              <a:t>l</a:t>
            </a:r>
            <a:r>
              <a:rPr lang="tr-TR" spc="-5" dirty="0">
                <a:effectLst/>
                <a:ea typeface="Calibri" panose="020F0502020204030204" pitchFamily="34" charset="0"/>
                <a:cs typeface="Calibri" panose="020F0502020204030204" pitchFamily="34" charset="0"/>
              </a:rPr>
              <a:t>u</a:t>
            </a:r>
            <a:r>
              <a:rPr lang="tr-TR" dirty="0">
                <a:effectLst/>
                <a:ea typeface="Calibri" panose="020F0502020204030204" pitchFamily="34" charset="0"/>
                <a:cs typeface="Calibri" panose="020F0502020204030204" pitchFamily="34" charset="0"/>
              </a:rPr>
              <a:t>l</a:t>
            </a:r>
            <a:r>
              <a:rPr lang="tr-TR" spc="-5" dirty="0">
                <a:effectLst/>
                <a:ea typeface="Calibri" panose="020F0502020204030204" pitchFamily="34" charset="0"/>
                <a:cs typeface="Calibri" panose="020F0502020204030204" pitchFamily="34" charset="0"/>
              </a:rPr>
              <a:t>u</a:t>
            </a:r>
            <a:r>
              <a:rPr lang="tr-TR" dirty="0">
                <a:effectLst/>
                <a:ea typeface="Calibri" panose="020F0502020204030204" pitchFamily="34" charset="0"/>
                <a:cs typeface="Calibri" panose="020F0502020204030204" pitchFamily="34" charset="0"/>
              </a:rPr>
              <a:t>k</a:t>
            </a:r>
            <a:r>
              <a:rPr lang="tr-TR" spc="5" dirty="0">
                <a:effectLst/>
                <a:ea typeface="Calibri" panose="020F0502020204030204" pitchFamily="34" charset="0"/>
                <a:cs typeface="Calibri" panose="020F0502020204030204" pitchFamily="34" charset="0"/>
              </a:rPr>
              <a:t> </a:t>
            </a:r>
            <a:r>
              <a:rPr lang="tr-TR" dirty="0">
                <a:effectLst/>
                <a:ea typeface="Calibri" panose="020F0502020204030204" pitchFamily="34" charset="0"/>
                <a:cs typeface="Calibri" panose="020F0502020204030204" pitchFamily="34" charset="0"/>
              </a:rPr>
              <a:t>(</a:t>
            </a:r>
            <a:r>
              <a:rPr lang="tr-TR" spc="-5" dirty="0">
                <a:effectLst/>
                <a:ea typeface="Calibri" panose="020F0502020204030204" pitchFamily="34" charset="0"/>
                <a:cs typeface="Calibri" panose="020F0502020204030204" pitchFamily="34" charset="0"/>
              </a:rPr>
              <a:t>h</a:t>
            </a:r>
            <a:r>
              <a:rPr lang="tr-TR" spc="-10" dirty="0">
                <a:effectLst/>
                <a:ea typeface="Calibri" panose="020F0502020204030204" pitchFamily="34" charset="0"/>
                <a:cs typeface="Calibri" panose="020F0502020204030204" pitchFamily="34" charset="0"/>
              </a:rPr>
              <a:t>e</a:t>
            </a:r>
            <a:r>
              <a:rPr lang="tr-TR" dirty="0">
                <a:effectLst/>
                <a:ea typeface="Calibri" panose="020F0502020204030204" pitchFamily="34" charset="0"/>
                <a:cs typeface="Calibri" panose="020F0502020204030204" pitchFamily="34" charset="0"/>
              </a:rPr>
              <a:t>sap </a:t>
            </a:r>
            <a:r>
              <a:rPr lang="tr-TR" spc="5" dirty="0">
                <a:effectLst/>
                <a:ea typeface="Calibri" panose="020F0502020204030204" pitchFamily="34" charset="0"/>
                <a:cs typeface="Calibri" panose="020F0502020204030204" pitchFamily="34" charset="0"/>
              </a:rPr>
              <a:t>v</a:t>
            </a:r>
            <a:r>
              <a:rPr lang="tr-TR" dirty="0">
                <a:effectLst/>
                <a:ea typeface="Calibri" panose="020F0502020204030204" pitchFamily="34" charset="0"/>
                <a:cs typeface="Calibri" panose="020F0502020204030204" pitchFamily="34" charset="0"/>
              </a:rPr>
              <a:t>ere</a:t>
            </a:r>
            <a:r>
              <a:rPr lang="tr-TR" spc="-5" dirty="0">
                <a:effectLst/>
                <a:ea typeface="Calibri" panose="020F0502020204030204" pitchFamily="34" charset="0"/>
                <a:cs typeface="Calibri" panose="020F0502020204030204" pitchFamily="34" charset="0"/>
              </a:rPr>
              <a:t>b</a:t>
            </a:r>
            <a:r>
              <a:rPr lang="tr-TR" dirty="0">
                <a:effectLst/>
                <a:ea typeface="Calibri" panose="020F0502020204030204" pitchFamily="34" charset="0"/>
                <a:cs typeface="Calibri" panose="020F0502020204030204" pitchFamily="34" charset="0"/>
              </a:rPr>
              <a:t>ilirlik)</a:t>
            </a:r>
            <a:r>
              <a:rPr lang="tr-TR" spc="5"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üz</a:t>
            </a:r>
            <a:r>
              <a:rPr lang="tr-TR" dirty="0">
                <a:effectLst/>
                <a:ea typeface="Calibri" panose="020F0502020204030204" pitchFamily="34" charset="0"/>
                <a:cs typeface="Calibri" panose="020F0502020204030204" pitchFamily="34" charset="0"/>
              </a:rPr>
              <a:t>eri</a:t>
            </a:r>
            <a:r>
              <a:rPr lang="tr-TR" spc="-5" dirty="0">
                <a:effectLst/>
                <a:ea typeface="Calibri" panose="020F0502020204030204" pitchFamily="34" charset="0"/>
                <a:cs typeface="Calibri" panose="020F0502020204030204" pitchFamily="34" charset="0"/>
              </a:rPr>
              <a:t>n</a:t>
            </a:r>
            <a:r>
              <a:rPr lang="tr-TR" dirty="0">
                <a:effectLst/>
                <a:ea typeface="Calibri" panose="020F0502020204030204" pitchFamily="34" charset="0"/>
                <a:cs typeface="Calibri" panose="020F0502020204030204" pitchFamily="34" charset="0"/>
              </a:rPr>
              <a:t>e</a:t>
            </a:r>
            <a:r>
              <a:rPr lang="tr-TR" spc="-5" dirty="0">
                <a:effectLst/>
                <a:ea typeface="Calibri" panose="020F0502020204030204" pitchFamily="34" charset="0"/>
                <a:cs typeface="Calibri" panose="020F0502020204030204" pitchFamily="34" charset="0"/>
              </a:rPr>
              <a:t> d</a:t>
            </a:r>
            <a:r>
              <a:rPr lang="tr-TR" dirty="0">
                <a:effectLst/>
                <a:ea typeface="Calibri" panose="020F0502020204030204" pitchFamily="34" charset="0"/>
                <a:cs typeface="Calibri" panose="020F0502020204030204" pitchFamily="34" charset="0"/>
              </a:rPr>
              <a:t>a</a:t>
            </a:r>
            <a:r>
              <a:rPr lang="tr-TR" spc="-10" dirty="0">
                <a:effectLst/>
                <a:ea typeface="Calibri" panose="020F0502020204030204" pitchFamily="34" charset="0"/>
                <a:cs typeface="Calibri" panose="020F0502020204030204" pitchFamily="34" charset="0"/>
              </a:rPr>
              <a:t>y</a:t>
            </a:r>
            <a:r>
              <a:rPr lang="tr-TR" dirty="0">
                <a:effectLst/>
                <a:ea typeface="Calibri" panose="020F0502020204030204" pitchFamily="34" charset="0"/>
                <a:cs typeface="Calibri" panose="020F0502020204030204" pitchFamily="34" charset="0"/>
              </a:rPr>
              <a:t>a</a:t>
            </a:r>
            <a:r>
              <a:rPr lang="tr-TR" spc="-5" dirty="0">
                <a:effectLst/>
                <a:ea typeface="Calibri" panose="020F0502020204030204" pitchFamily="34" charset="0"/>
                <a:cs typeface="Calibri" panose="020F0502020204030204" pitchFamily="34" charset="0"/>
              </a:rPr>
              <a:t>n</a:t>
            </a:r>
            <a:r>
              <a:rPr lang="tr-TR" dirty="0">
                <a:effectLst/>
                <a:ea typeface="Calibri" panose="020F0502020204030204" pitchFamily="34" charset="0"/>
                <a:cs typeface="Calibri" panose="020F0502020204030204" pitchFamily="34" charset="0"/>
              </a:rPr>
              <a:t>an etkili</a:t>
            </a:r>
            <a:r>
              <a:rPr lang="tr-TR" spc="-10" dirty="0">
                <a:effectLst/>
                <a:ea typeface="Calibri" panose="020F0502020204030204" pitchFamily="34" charset="0"/>
                <a:cs typeface="Calibri" panose="020F0502020204030204" pitchFamily="34" charset="0"/>
              </a:rPr>
              <a:t> </a:t>
            </a:r>
            <a:r>
              <a:rPr lang="tr-TR" dirty="0">
                <a:effectLst/>
                <a:ea typeface="Calibri" panose="020F0502020204030204" pitchFamily="34" charset="0"/>
                <a:cs typeface="Calibri" panose="020F0502020204030204" pitchFamily="34" charset="0"/>
              </a:rPr>
              <a:t>karar</a:t>
            </a:r>
            <a:r>
              <a:rPr lang="tr-TR" spc="-10" dirty="0">
                <a:effectLst/>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v</a:t>
            </a:r>
            <a:r>
              <a:rPr lang="tr-TR" dirty="0">
                <a:effectLst/>
                <a:ea typeface="Calibri" panose="020F0502020204030204" pitchFamily="34" charset="0"/>
                <a:cs typeface="Calibri" panose="020F0502020204030204" pitchFamily="34" charset="0"/>
              </a:rPr>
              <a:t>er</a:t>
            </a:r>
            <a:r>
              <a:rPr lang="tr-TR" spc="5" dirty="0">
                <a:effectLst/>
                <a:ea typeface="Calibri" panose="020F0502020204030204" pitchFamily="34" charset="0"/>
                <a:cs typeface="Calibri" panose="020F0502020204030204" pitchFamily="34" charset="0"/>
              </a:rPr>
              <a:t>m</a:t>
            </a:r>
            <a:r>
              <a:rPr lang="tr-TR" dirty="0">
                <a:effectLst/>
                <a:ea typeface="Calibri" panose="020F0502020204030204" pitchFamily="34" charset="0"/>
                <a:cs typeface="Calibri" panose="020F0502020204030204" pitchFamily="34" charset="0"/>
              </a:rPr>
              <a:t>e</a:t>
            </a:r>
            <a:r>
              <a:rPr lang="tr-TR" spc="-5" dirty="0">
                <a:effectLst/>
                <a:ea typeface="Calibri" panose="020F0502020204030204" pitchFamily="34" charset="0"/>
                <a:cs typeface="Calibri" panose="020F0502020204030204" pitchFamily="34" charset="0"/>
              </a:rPr>
              <a:t> </a:t>
            </a:r>
            <a:r>
              <a:rPr lang="tr-TR" dirty="0">
                <a:effectLst/>
                <a:ea typeface="Calibri" panose="020F0502020204030204" pitchFamily="34" charset="0"/>
                <a:cs typeface="Calibri" panose="020F0502020204030204" pitchFamily="34" charset="0"/>
              </a:rPr>
              <a:t>s</a:t>
            </a:r>
            <a:r>
              <a:rPr lang="tr-TR" spc="-5" dirty="0">
                <a:effectLst/>
                <a:ea typeface="Calibri" panose="020F0502020204030204" pitchFamily="34" charset="0"/>
                <a:cs typeface="Calibri" panose="020F0502020204030204" pitchFamily="34" charset="0"/>
              </a:rPr>
              <a:t>ü</a:t>
            </a:r>
            <a:r>
              <a:rPr lang="tr-TR" dirty="0">
                <a:effectLst/>
                <a:ea typeface="Calibri" panose="020F0502020204030204" pitchFamily="34" charset="0"/>
                <a:cs typeface="Calibri" panose="020F0502020204030204" pitchFamily="34" charset="0"/>
              </a:rPr>
              <a:t>reçleri</a:t>
            </a:r>
            <a:r>
              <a:rPr lang="tr-TR" spc="-5" dirty="0">
                <a:effectLst/>
                <a:ea typeface="Calibri" panose="020F0502020204030204" pitchFamily="34" charset="0"/>
                <a:cs typeface="Calibri" panose="020F0502020204030204" pitchFamily="34" charset="0"/>
              </a:rPr>
              <a:t>n</a:t>
            </a:r>
            <a:r>
              <a:rPr lang="tr-TR" dirty="0">
                <a:effectLst/>
                <a:ea typeface="Calibri" panose="020F0502020204030204" pitchFamily="34" charset="0"/>
                <a:cs typeface="Calibri" panose="020F0502020204030204" pitchFamily="34" charset="0"/>
              </a:rPr>
              <a:t>i i</a:t>
            </a:r>
            <a:r>
              <a:rPr lang="tr-TR" spc="-10" dirty="0">
                <a:effectLst/>
                <a:ea typeface="Calibri" panose="020F0502020204030204" pitchFamily="34" charset="0"/>
                <a:cs typeface="Calibri" panose="020F0502020204030204" pitchFamily="34" charset="0"/>
              </a:rPr>
              <a:t>ç</a:t>
            </a:r>
            <a:r>
              <a:rPr lang="tr-TR" dirty="0">
                <a:effectLst/>
                <a:ea typeface="Calibri" panose="020F0502020204030204" pitchFamily="34" charset="0"/>
                <a:cs typeface="Calibri" panose="020F0502020204030204" pitchFamily="34" charset="0"/>
              </a:rPr>
              <a:t>erir.</a:t>
            </a:r>
          </a:p>
          <a:p>
            <a:pPr marL="285750" lvl="0" indent="-285750">
              <a:buClr>
                <a:schemeClr val="accent1">
                  <a:lumMod val="50000"/>
                </a:schemeClr>
              </a:buClr>
              <a:buFont typeface="Courier New" panose="02070309020205020404" pitchFamily="49" charset="0"/>
              <a:buChar char="o"/>
            </a:pPr>
            <a:r>
              <a:rPr lang="tr-TR" dirty="0">
                <a:ea typeface="Calibri" panose="020F0502020204030204" pitchFamily="34" charset="0"/>
                <a:cs typeface="Calibri" panose="020F0502020204030204" pitchFamily="34" charset="0"/>
              </a:rPr>
              <a:t> </a:t>
            </a:r>
            <a:r>
              <a:rPr lang="tr-TR" spc="-5" dirty="0">
                <a:effectLst/>
                <a:ea typeface="Calibri" panose="020F0502020204030204" pitchFamily="34" charset="0"/>
                <a:cs typeface="Calibri" panose="020F0502020204030204" pitchFamily="34" charset="0"/>
              </a:rPr>
              <a:t>Politika geliştirme ve s</a:t>
            </a:r>
            <a:r>
              <a:rPr lang="tr-TR" dirty="0">
                <a:effectLst/>
                <a:ea typeface="Calibri" panose="020F0502020204030204" pitchFamily="34" charset="0"/>
                <a:cs typeface="Calibri" panose="020F0502020204030204" pitchFamily="34" charset="0"/>
              </a:rPr>
              <a:t>istem</a:t>
            </a:r>
            <a:r>
              <a:rPr lang="tr-TR" spc="-5" dirty="0">
                <a:effectLst/>
                <a:ea typeface="Calibri" panose="020F0502020204030204" pitchFamily="34" charset="0"/>
                <a:cs typeface="Calibri" panose="020F0502020204030204" pitchFamily="34" charset="0"/>
              </a:rPr>
              <a:t> </a:t>
            </a:r>
            <a:r>
              <a:rPr lang="tr-TR" dirty="0">
                <a:effectLst/>
                <a:ea typeface="Calibri" panose="020F0502020204030204" pitchFamily="34" charset="0"/>
                <a:cs typeface="Calibri" panose="020F0502020204030204" pitchFamily="34" charset="0"/>
              </a:rPr>
              <a:t>tasarı</a:t>
            </a:r>
            <a:r>
              <a:rPr lang="tr-TR" spc="5" dirty="0">
                <a:effectLst/>
                <a:ea typeface="Calibri" panose="020F0502020204030204" pitchFamily="34" charset="0"/>
                <a:cs typeface="Calibri" panose="020F0502020204030204" pitchFamily="34" charset="0"/>
              </a:rPr>
              <a:t>m</a:t>
            </a:r>
            <a:r>
              <a:rPr lang="tr-TR" dirty="0">
                <a:effectLst/>
                <a:ea typeface="Calibri" panose="020F0502020204030204" pitchFamily="34" charset="0"/>
                <a:cs typeface="Calibri" panose="020F0502020204030204" pitchFamily="34" charset="0"/>
              </a:rPr>
              <a:t>ı</a:t>
            </a:r>
            <a:r>
              <a:rPr lang="tr-TR" spc="-5" dirty="0">
                <a:effectLst/>
                <a:ea typeface="Calibri" panose="020F0502020204030204" pitchFamily="34" charset="0"/>
                <a:cs typeface="Calibri" panose="020F0502020204030204" pitchFamily="34" charset="0"/>
              </a:rPr>
              <a:t>n</a:t>
            </a:r>
            <a:r>
              <a:rPr lang="tr-TR" dirty="0">
                <a:effectLst/>
                <a:ea typeface="Calibri" panose="020F0502020204030204" pitchFamily="34" charset="0"/>
                <a:cs typeface="Calibri" panose="020F0502020204030204" pitchFamily="34" charset="0"/>
              </a:rPr>
              <a:t>a </a:t>
            </a:r>
            <a:r>
              <a:rPr lang="tr-TR" spc="-10" dirty="0">
                <a:effectLst/>
                <a:ea typeface="Calibri" panose="020F0502020204030204" pitchFamily="34" charset="0"/>
                <a:cs typeface="Calibri" panose="020F0502020204030204" pitchFamily="34" charset="0"/>
              </a:rPr>
              <a:t>(</a:t>
            </a:r>
            <a:r>
              <a:rPr lang="tr-TR" spc="5" dirty="0">
                <a:effectLst/>
                <a:ea typeface="Calibri" panose="020F0502020204030204" pitchFamily="34" charset="0"/>
                <a:cs typeface="Calibri" panose="020F0502020204030204" pitchFamily="34" charset="0"/>
              </a:rPr>
              <a:t>y</a:t>
            </a:r>
            <a:r>
              <a:rPr lang="tr-TR" dirty="0">
                <a:effectLst/>
                <a:ea typeface="Calibri" panose="020F0502020204030204" pitchFamily="34" charset="0"/>
                <a:cs typeface="Calibri" panose="020F0502020204030204" pitchFamily="34" charset="0"/>
              </a:rPr>
              <a:t>a</a:t>
            </a:r>
            <a:r>
              <a:rPr lang="tr-TR" spc="-5" dirty="0">
                <a:effectLst/>
                <a:ea typeface="Calibri" panose="020F0502020204030204" pitchFamily="34" charset="0"/>
                <a:cs typeface="Calibri" panose="020F0502020204030204" pitchFamily="34" charset="0"/>
              </a:rPr>
              <a:t>p</a:t>
            </a:r>
            <a:r>
              <a:rPr lang="tr-TR" dirty="0">
                <a:effectLst/>
                <a:ea typeface="Calibri" panose="020F0502020204030204" pitchFamily="34" charset="0"/>
                <a:cs typeface="Calibri" panose="020F0502020204030204" pitchFamily="34" charset="0"/>
              </a:rPr>
              <a:t>ısal</a:t>
            </a:r>
            <a:r>
              <a:rPr lang="tr-TR" spc="-10" dirty="0">
                <a:effectLst/>
                <a:ea typeface="Calibri" panose="020F0502020204030204" pitchFamily="34" charset="0"/>
                <a:cs typeface="Calibri" panose="020F0502020204030204" pitchFamily="34" charset="0"/>
              </a:rPr>
              <a:t> reformlar</a:t>
            </a:r>
            <a:r>
              <a:rPr lang="tr-TR" dirty="0">
                <a:effectLst/>
                <a:ea typeface="Calibri" panose="020F0502020204030204" pitchFamily="34" charset="0"/>
                <a:cs typeface="Calibri" panose="020F0502020204030204" pitchFamily="34" charset="0"/>
              </a:rPr>
              <a:t>)</a:t>
            </a:r>
            <a:r>
              <a:rPr lang="tr-TR" spc="5" dirty="0">
                <a:effectLst/>
                <a:ea typeface="Calibri" panose="020F0502020204030204" pitchFamily="34" charset="0"/>
                <a:cs typeface="Calibri" panose="020F0502020204030204" pitchFamily="34" charset="0"/>
              </a:rPr>
              <a:t> </a:t>
            </a:r>
            <a:r>
              <a:rPr lang="tr-TR" dirty="0">
                <a:effectLst/>
                <a:ea typeface="Calibri" panose="020F0502020204030204" pitchFamily="34" charset="0"/>
                <a:cs typeface="Calibri" panose="020F0502020204030204" pitchFamily="34" charset="0"/>
              </a:rPr>
              <a:t>odaklanır.</a:t>
            </a:r>
            <a:endParaRPr lang="tr-TR" dirty="0">
              <a:cs typeface="Calibri" panose="020F0502020204030204" pitchFamily="34" charset="0"/>
            </a:endParaRPr>
          </a:p>
        </p:txBody>
      </p:sp>
      <p:sp>
        <p:nvSpPr>
          <p:cNvPr id="9" name="Rectangle 39">
            <a:extLst>
              <a:ext uri="{FF2B5EF4-FFF2-40B4-BE49-F238E27FC236}">
                <a16:creationId xmlns:a16="http://schemas.microsoft.com/office/drawing/2014/main" id="{3F747BE8-A511-421C-9317-1A46D2767F13}"/>
              </a:ext>
            </a:extLst>
          </p:cNvPr>
          <p:cNvSpPr/>
          <p:nvPr/>
        </p:nvSpPr>
        <p:spPr>
          <a:xfrm>
            <a:off x="4461205" y="3018019"/>
            <a:ext cx="101464" cy="2666901"/>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Metin kutusu 1">
            <a:extLst>
              <a:ext uri="{FF2B5EF4-FFF2-40B4-BE49-F238E27FC236}">
                <a16:creationId xmlns:a16="http://schemas.microsoft.com/office/drawing/2014/main" id="{F2510686-9F60-4445-B550-E40B720332EF}"/>
              </a:ext>
            </a:extLst>
          </p:cNvPr>
          <p:cNvSpPr txBox="1"/>
          <p:nvPr/>
        </p:nvSpPr>
        <p:spPr>
          <a:xfrm>
            <a:off x="1419168" y="3403495"/>
            <a:ext cx="2864498" cy="2031325"/>
          </a:xfrm>
          <a:prstGeom prst="rect">
            <a:avLst/>
          </a:prstGeom>
          <a:noFill/>
        </p:spPr>
        <p:txBody>
          <a:bodyPr wrap="square" rtlCol="0">
            <a:spAutoFit/>
          </a:bodyPr>
          <a:lstStyle/>
          <a:p>
            <a:pPr algn="r"/>
            <a:r>
              <a:rPr lang="tr-TR" dirty="0">
                <a:solidFill>
                  <a:srgbClr val="339933"/>
                </a:solidFill>
                <a:latin typeface="Calibri" panose="020F0502020204030204" pitchFamily="34" charset="0"/>
                <a:cs typeface="Calibri" panose="020F0502020204030204" pitchFamily="34" charset="0"/>
              </a:rPr>
              <a:t>Evrensel insani değerler</a:t>
            </a:r>
          </a:p>
          <a:p>
            <a:pPr algn="r"/>
            <a:r>
              <a:rPr lang="tr-TR" dirty="0">
                <a:solidFill>
                  <a:srgbClr val="339933"/>
                </a:solidFill>
                <a:latin typeface="Calibri" panose="020F0502020204030204" pitchFamily="34" charset="0"/>
                <a:cs typeface="Calibri" panose="020F0502020204030204" pitchFamily="34" charset="0"/>
              </a:rPr>
              <a:t>Etik</a:t>
            </a:r>
          </a:p>
          <a:p>
            <a:pPr algn="r"/>
            <a:r>
              <a:rPr lang="tr-TR" dirty="0">
                <a:solidFill>
                  <a:srgbClr val="339933"/>
                </a:solidFill>
                <a:latin typeface="Calibri" panose="020F0502020204030204" pitchFamily="34" charset="0"/>
                <a:cs typeface="Calibri" panose="020F0502020204030204" pitchFamily="34" charset="0"/>
              </a:rPr>
              <a:t>Şeffaflık</a:t>
            </a:r>
          </a:p>
          <a:p>
            <a:pPr algn="r"/>
            <a:r>
              <a:rPr lang="tr-TR" dirty="0">
                <a:solidFill>
                  <a:srgbClr val="339933"/>
                </a:solidFill>
                <a:latin typeface="Calibri" panose="020F0502020204030204" pitchFamily="34" charset="0"/>
                <a:cs typeface="Calibri" panose="020F0502020204030204" pitchFamily="34" charset="0"/>
              </a:rPr>
              <a:t>Sorumluluk</a:t>
            </a:r>
          </a:p>
          <a:p>
            <a:pPr algn="r"/>
            <a:r>
              <a:rPr lang="tr-TR" dirty="0">
                <a:solidFill>
                  <a:srgbClr val="339933"/>
                </a:solidFill>
                <a:latin typeface="Calibri" panose="020F0502020204030204" pitchFamily="34" charset="0"/>
                <a:cs typeface="Calibri" panose="020F0502020204030204" pitchFamily="34" charset="0"/>
              </a:rPr>
              <a:t>Politika ve strateji geliştirme</a:t>
            </a:r>
          </a:p>
          <a:p>
            <a:pPr algn="r"/>
            <a:r>
              <a:rPr lang="tr-TR" dirty="0">
                <a:solidFill>
                  <a:srgbClr val="339933"/>
                </a:solidFill>
                <a:latin typeface="Calibri" panose="020F0502020204030204" pitchFamily="34" charset="0"/>
                <a:cs typeface="Calibri" panose="020F0502020204030204" pitchFamily="34" charset="0"/>
              </a:rPr>
              <a:t>Bütüncül bakış</a:t>
            </a:r>
          </a:p>
          <a:p>
            <a:endParaRPr lang="tr-TR" dirty="0">
              <a:solidFill>
                <a:srgbClr val="339933"/>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654732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2395CFDA-D9E8-439C-8410-DA80DA12F121}"/>
              </a:ext>
            </a:extLst>
          </p:cNvPr>
          <p:cNvSpPr>
            <a:spLocks noGrp="1"/>
          </p:cNvSpPr>
          <p:nvPr>
            <p:ph type="dt" sz="half" idx="10"/>
          </p:nvPr>
        </p:nvSpPr>
        <p:spPr/>
        <p:txBody>
          <a:bodyPr/>
          <a:lstStyle/>
          <a:p>
            <a:fld id="{95BD9885-864F-47F0-A8C5-6BB5C5322CBE}" type="datetime1">
              <a:rPr lang="en-US" smtClean="0"/>
              <a:t>9/16/2022</a:t>
            </a:fld>
            <a:endParaRPr lang="en-US"/>
          </a:p>
        </p:txBody>
      </p:sp>
      <p:grpSp>
        <p:nvGrpSpPr>
          <p:cNvPr id="4" name="Grup 3">
            <a:extLst>
              <a:ext uri="{FF2B5EF4-FFF2-40B4-BE49-F238E27FC236}">
                <a16:creationId xmlns:a16="http://schemas.microsoft.com/office/drawing/2014/main" id="{5061239D-BEC7-48C9-94BF-951C8120173F}"/>
              </a:ext>
            </a:extLst>
          </p:cNvPr>
          <p:cNvGrpSpPr/>
          <p:nvPr/>
        </p:nvGrpSpPr>
        <p:grpSpPr>
          <a:xfrm>
            <a:off x="2294453" y="2295939"/>
            <a:ext cx="2683467" cy="2273241"/>
            <a:chOff x="1482969" y="2228257"/>
            <a:chExt cx="2111211" cy="1775763"/>
          </a:xfrm>
        </p:grpSpPr>
        <p:cxnSp>
          <p:nvCxnSpPr>
            <p:cNvPr id="5" name="Connector: Elbow 32">
              <a:extLst>
                <a:ext uri="{FF2B5EF4-FFF2-40B4-BE49-F238E27FC236}">
                  <a16:creationId xmlns:a16="http://schemas.microsoft.com/office/drawing/2014/main" id="{5FA4AACA-FA23-4D26-8D63-A421A0DB43DE}"/>
                </a:ext>
              </a:extLst>
            </p:cNvPr>
            <p:cNvCxnSpPr>
              <a:cxnSpLocks/>
            </p:cNvCxnSpPr>
            <p:nvPr/>
          </p:nvCxnSpPr>
          <p:spPr>
            <a:xfrm flipH="1">
              <a:off x="2386755" y="2228257"/>
              <a:ext cx="1207425" cy="681977"/>
            </a:xfrm>
            <a:prstGeom prst="bentConnector2">
              <a:avLst/>
            </a:prstGeom>
            <a:ln w="22225">
              <a:solidFill>
                <a:schemeClr val="tx1">
                  <a:lumMod val="50000"/>
                  <a:lumOff val="50000"/>
                </a:schemeClr>
              </a:solidFill>
              <a:prstDash val="sysDot"/>
              <a:headEnd type="none"/>
              <a:tailEnd type="oval"/>
            </a:ln>
          </p:spPr>
          <p:style>
            <a:lnRef idx="1">
              <a:schemeClr val="accent1"/>
            </a:lnRef>
            <a:fillRef idx="0">
              <a:schemeClr val="accent1"/>
            </a:fillRef>
            <a:effectRef idx="0">
              <a:schemeClr val="accent1"/>
            </a:effectRef>
            <a:fontRef idx="minor">
              <a:schemeClr val="tx1"/>
            </a:fontRef>
          </p:style>
        </p:cxnSp>
        <p:grpSp>
          <p:nvGrpSpPr>
            <p:cNvPr id="6" name="Group 14">
              <a:extLst>
                <a:ext uri="{FF2B5EF4-FFF2-40B4-BE49-F238E27FC236}">
                  <a16:creationId xmlns:a16="http://schemas.microsoft.com/office/drawing/2014/main" id="{4888F609-C2BB-4BAC-9D54-8B543FFABA63}"/>
                </a:ext>
              </a:extLst>
            </p:cNvPr>
            <p:cNvGrpSpPr/>
            <p:nvPr/>
          </p:nvGrpSpPr>
          <p:grpSpPr>
            <a:xfrm>
              <a:off x="1482969" y="2921028"/>
              <a:ext cx="1675486" cy="1082992"/>
              <a:chOff x="2303753" y="2822713"/>
              <a:chExt cx="1972534" cy="1329535"/>
            </a:xfrm>
          </p:grpSpPr>
          <p:sp>
            <p:nvSpPr>
              <p:cNvPr id="7" name="Rectangle 12">
                <a:extLst>
                  <a:ext uri="{FF2B5EF4-FFF2-40B4-BE49-F238E27FC236}">
                    <a16:creationId xmlns:a16="http://schemas.microsoft.com/office/drawing/2014/main" id="{8CE83D98-B1DC-4DF7-9F62-B8F134D8B1B0}"/>
                  </a:ext>
                </a:extLst>
              </p:cNvPr>
              <p:cNvSpPr/>
              <p:nvPr/>
            </p:nvSpPr>
            <p:spPr>
              <a:xfrm>
                <a:off x="2303753" y="2822713"/>
                <a:ext cx="1972534" cy="408495"/>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600" b="1" dirty="0">
                  <a:effectLst>
                    <a:outerShdw blurRad="38100" dist="38100" dir="2700000" algn="tl">
                      <a:srgbClr val="000000">
                        <a:alpha val="43137"/>
                      </a:srgbClr>
                    </a:outerShdw>
                  </a:effectLst>
                </a:endParaRPr>
              </a:p>
            </p:txBody>
          </p:sp>
          <p:sp>
            <p:nvSpPr>
              <p:cNvPr id="8" name="Rectangle 13">
                <a:extLst>
                  <a:ext uri="{FF2B5EF4-FFF2-40B4-BE49-F238E27FC236}">
                    <a16:creationId xmlns:a16="http://schemas.microsoft.com/office/drawing/2014/main" id="{E83C7D3F-A7B6-451E-8E97-7ABE8687663F}"/>
                  </a:ext>
                </a:extLst>
              </p:cNvPr>
              <p:cNvSpPr/>
              <p:nvPr/>
            </p:nvSpPr>
            <p:spPr>
              <a:xfrm>
                <a:off x="2303753" y="3176989"/>
                <a:ext cx="1972534" cy="975259"/>
              </a:xfrm>
              <a:prstGeom prst="rect">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128588" indent="-128588">
                  <a:buFont typeface="Arial" panose="020B0604020202020204" pitchFamily="34" charset="0"/>
                  <a:buChar char="•"/>
                </a:pPr>
                <a:r>
                  <a:rPr lang="en-US" sz="1600" b="1" dirty="0">
                    <a:solidFill>
                      <a:schemeClr val="tx1"/>
                    </a:solidFill>
                  </a:rPr>
                  <a:t>E</a:t>
                </a:r>
                <a:r>
                  <a:rPr lang="tr-TR" sz="1600" b="1" dirty="0" err="1">
                    <a:solidFill>
                      <a:schemeClr val="tx1"/>
                    </a:solidFill>
                  </a:rPr>
                  <a:t>konomik</a:t>
                </a:r>
                <a:r>
                  <a:rPr lang="tr-TR" sz="1600" b="1" dirty="0">
                    <a:solidFill>
                      <a:schemeClr val="tx1"/>
                    </a:solidFill>
                  </a:rPr>
                  <a:t> baskılar</a:t>
                </a:r>
              </a:p>
              <a:p>
                <a:pPr marL="128588" indent="-128588">
                  <a:buFont typeface="Arial" panose="020B0604020202020204" pitchFamily="34" charset="0"/>
                  <a:buChar char="•"/>
                </a:pPr>
                <a:r>
                  <a:rPr lang="tr-TR" sz="1600" b="1" dirty="0">
                    <a:solidFill>
                      <a:schemeClr val="tx1"/>
                    </a:solidFill>
                  </a:rPr>
                  <a:t>Hasta beklentileri</a:t>
                </a:r>
                <a:endParaRPr lang="en-US" sz="1600" b="1" dirty="0">
                  <a:solidFill>
                    <a:schemeClr val="tx1"/>
                  </a:solidFill>
                </a:endParaRPr>
              </a:p>
              <a:p>
                <a:pPr marL="128588" indent="-128588">
                  <a:buFont typeface="Arial" panose="020B0604020202020204" pitchFamily="34" charset="0"/>
                  <a:buChar char="•"/>
                </a:pPr>
                <a:r>
                  <a:rPr lang="tr-TR" sz="1600" b="1" dirty="0">
                    <a:solidFill>
                      <a:schemeClr val="tx1"/>
                    </a:solidFill>
                  </a:rPr>
                  <a:t>İnsan kaynakları</a:t>
                </a:r>
                <a:endParaRPr lang="en-US" sz="1600" b="1" dirty="0">
                  <a:solidFill>
                    <a:schemeClr val="tx1"/>
                  </a:solidFill>
                </a:endParaRPr>
              </a:p>
            </p:txBody>
          </p:sp>
        </p:grpSp>
      </p:grpSp>
      <p:grpSp>
        <p:nvGrpSpPr>
          <p:cNvPr id="9" name="Grup 8">
            <a:extLst>
              <a:ext uri="{FF2B5EF4-FFF2-40B4-BE49-F238E27FC236}">
                <a16:creationId xmlns:a16="http://schemas.microsoft.com/office/drawing/2014/main" id="{A2F20D51-DF92-4350-B38A-A3579E61C312}"/>
              </a:ext>
            </a:extLst>
          </p:cNvPr>
          <p:cNvGrpSpPr/>
          <p:nvPr/>
        </p:nvGrpSpPr>
        <p:grpSpPr>
          <a:xfrm>
            <a:off x="7439616" y="2218318"/>
            <a:ext cx="2542584" cy="2429001"/>
            <a:chOff x="5300640" y="2219331"/>
            <a:chExt cx="2542584" cy="2429001"/>
          </a:xfrm>
        </p:grpSpPr>
        <p:cxnSp>
          <p:nvCxnSpPr>
            <p:cNvPr id="10" name="Connector: Elbow 24">
              <a:extLst>
                <a:ext uri="{FF2B5EF4-FFF2-40B4-BE49-F238E27FC236}">
                  <a16:creationId xmlns:a16="http://schemas.microsoft.com/office/drawing/2014/main" id="{9879E6A7-9784-47C7-BC9E-8FBBFD4FBBDB}"/>
                </a:ext>
              </a:extLst>
            </p:cNvPr>
            <p:cNvCxnSpPr>
              <a:cxnSpLocks/>
              <a:endCxn id="12" idx="0"/>
            </p:cNvCxnSpPr>
            <p:nvPr/>
          </p:nvCxnSpPr>
          <p:spPr>
            <a:xfrm>
              <a:off x="5300640" y="2219331"/>
              <a:ext cx="1528735" cy="701698"/>
            </a:xfrm>
            <a:prstGeom prst="bentConnector2">
              <a:avLst/>
            </a:prstGeom>
            <a:ln w="22225">
              <a:solidFill>
                <a:schemeClr val="tx1">
                  <a:lumMod val="50000"/>
                  <a:lumOff val="50000"/>
                </a:schemeClr>
              </a:solidFill>
              <a:prstDash val="sysDot"/>
              <a:headEnd type="none"/>
              <a:tailEnd type="oval"/>
            </a:ln>
          </p:spPr>
          <p:style>
            <a:lnRef idx="1">
              <a:schemeClr val="accent1"/>
            </a:lnRef>
            <a:fillRef idx="0">
              <a:schemeClr val="accent1"/>
            </a:fillRef>
            <a:effectRef idx="0">
              <a:schemeClr val="accent1"/>
            </a:effectRef>
            <a:fontRef idx="minor">
              <a:schemeClr val="tx1"/>
            </a:fontRef>
          </p:style>
        </p:cxnSp>
        <p:grpSp>
          <p:nvGrpSpPr>
            <p:cNvPr id="11" name="Group 16">
              <a:extLst>
                <a:ext uri="{FF2B5EF4-FFF2-40B4-BE49-F238E27FC236}">
                  <a16:creationId xmlns:a16="http://schemas.microsoft.com/office/drawing/2014/main" id="{0FD13E14-89D4-4BCA-8F78-CE864E1F0438}"/>
                </a:ext>
              </a:extLst>
            </p:cNvPr>
            <p:cNvGrpSpPr/>
            <p:nvPr/>
          </p:nvGrpSpPr>
          <p:grpSpPr>
            <a:xfrm>
              <a:off x="5815526" y="2921029"/>
              <a:ext cx="2027698" cy="1727303"/>
              <a:chOff x="2303752" y="2822713"/>
              <a:chExt cx="2387190" cy="2120522"/>
            </a:xfrm>
          </p:grpSpPr>
          <p:sp>
            <p:nvSpPr>
              <p:cNvPr id="12" name="Rectangle 18">
                <a:extLst>
                  <a:ext uri="{FF2B5EF4-FFF2-40B4-BE49-F238E27FC236}">
                    <a16:creationId xmlns:a16="http://schemas.microsoft.com/office/drawing/2014/main" id="{77076255-3EF0-4AD3-9C62-A4BAD9F49E0E}"/>
                  </a:ext>
                </a:extLst>
              </p:cNvPr>
              <p:cNvSpPr/>
              <p:nvPr/>
            </p:nvSpPr>
            <p:spPr>
              <a:xfrm>
                <a:off x="2303752" y="2822713"/>
                <a:ext cx="2387190" cy="370399"/>
              </a:xfrm>
              <a:prstGeom prst="rect">
                <a:avLst/>
              </a:prstGeom>
              <a:solidFill>
                <a:srgbClr val="CA9CBE"/>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100" b="1" dirty="0">
                  <a:effectLst>
                    <a:outerShdw blurRad="38100" dist="38100" dir="2700000" algn="tl">
                      <a:srgbClr val="000000">
                        <a:alpha val="43137"/>
                      </a:srgbClr>
                    </a:outerShdw>
                  </a:effectLst>
                </a:endParaRPr>
              </a:p>
            </p:txBody>
          </p:sp>
          <p:sp>
            <p:nvSpPr>
              <p:cNvPr id="13" name="Rectangle 19">
                <a:extLst>
                  <a:ext uri="{FF2B5EF4-FFF2-40B4-BE49-F238E27FC236}">
                    <a16:creationId xmlns:a16="http://schemas.microsoft.com/office/drawing/2014/main" id="{10397F50-BAB7-4410-BD6D-2F6973669C29}"/>
                  </a:ext>
                </a:extLst>
              </p:cNvPr>
              <p:cNvSpPr/>
              <p:nvPr/>
            </p:nvSpPr>
            <p:spPr>
              <a:xfrm>
                <a:off x="2303752" y="3176988"/>
                <a:ext cx="2387190" cy="1766247"/>
              </a:xfrm>
              <a:prstGeom prst="rect">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128588" indent="-128588">
                  <a:buFont typeface="Arial" panose="020B0604020202020204" pitchFamily="34" charset="0"/>
                  <a:buChar char="•"/>
                </a:pPr>
                <a:r>
                  <a:rPr lang="tr-TR" sz="1600" b="1" dirty="0">
                    <a:solidFill>
                      <a:schemeClr val="tx1"/>
                    </a:solidFill>
                  </a:rPr>
                  <a:t>Değer temelli ödeme</a:t>
                </a:r>
              </a:p>
              <a:p>
                <a:pPr marL="128588" indent="-128588">
                  <a:buFont typeface="Arial" panose="020B0604020202020204" pitchFamily="34" charset="0"/>
                  <a:buChar char="•"/>
                </a:pPr>
                <a:r>
                  <a:rPr lang="tr-TR" sz="1600" b="1" dirty="0">
                    <a:solidFill>
                      <a:schemeClr val="tx1"/>
                    </a:solidFill>
                  </a:rPr>
                  <a:t>Yasal düzenlemeler</a:t>
                </a:r>
              </a:p>
              <a:p>
                <a:pPr marL="128588" indent="-128588">
                  <a:buFont typeface="Arial" panose="020B0604020202020204" pitchFamily="34" charset="0"/>
                  <a:buChar char="•"/>
                </a:pPr>
                <a:r>
                  <a:rPr lang="tr-TR" sz="1600" b="1" dirty="0">
                    <a:solidFill>
                      <a:schemeClr val="tx1"/>
                    </a:solidFill>
                  </a:rPr>
                  <a:t>Günübirlik/ayaktan bakım</a:t>
                </a:r>
                <a:endParaRPr lang="en-US" sz="1600" b="1" dirty="0">
                  <a:solidFill>
                    <a:schemeClr val="tx1"/>
                  </a:solidFill>
                </a:endParaRPr>
              </a:p>
              <a:p>
                <a:pPr marL="128588" indent="-128588">
                  <a:buFont typeface="Arial" panose="020B0604020202020204" pitchFamily="34" charset="0"/>
                  <a:buChar char="•"/>
                </a:pPr>
                <a:r>
                  <a:rPr lang="tr-TR" sz="1600" b="1" dirty="0">
                    <a:solidFill>
                      <a:schemeClr val="tx1"/>
                    </a:solidFill>
                  </a:rPr>
                  <a:t>Sistem karmaşıklığı</a:t>
                </a:r>
                <a:endParaRPr lang="en-US" sz="1600" b="1" dirty="0">
                  <a:solidFill>
                    <a:schemeClr val="tx1"/>
                  </a:solidFill>
                </a:endParaRPr>
              </a:p>
            </p:txBody>
          </p:sp>
        </p:grpSp>
      </p:grpSp>
      <p:grpSp>
        <p:nvGrpSpPr>
          <p:cNvPr id="14" name="Group 20">
            <a:extLst>
              <a:ext uri="{FF2B5EF4-FFF2-40B4-BE49-F238E27FC236}">
                <a16:creationId xmlns:a16="http://schemas.microsoft.com/office/drawing/2014/main" id="{0C4C845A-E3A7-4573-A193-356C8B5420C4}"/>
              </a:ext>
            </a:extLst>
          </p:cNvPr>
          <p:cNvGrpSpPr/>
          <p:nvPr/>
        </p:nvGrpSpPr>
        <p:grpSpPr>
          <a:xfrm>
            <a:off x="5194216" y="4349813"/>
            <a:ext cx="2171814" cy="1904523"/>
            <a:chOff x="2294449" y="2822713"/>
            <a:chExt cx="2556857" cy="2338089"/>
          </a:xfrm>
        </p:grpSpPr>
        <p:sp>
          <p:nvSpPr>
            <p:cNvPr id="15" name="Rectangle 22">
              <a:extLst>
                <a:ext uri="{FF2B5EF4-FFF2-40B4-BE49-F238E27FC236}">
                  <a16:creationId xmlns:a16="http://schemas.microsoft.com/office/drawing/2014/main" id="{2BC5E447-DCAC-4643-9D73-67E019F67121}"/>
                </a:ext>
              </a:extLst>
            </p:cNvPr>
            <p:cNvSpPr/>
            <p:nvPr/>
          </p:nvSpPr>
          <p:spPr>
            <a:xfrm>
              <a:off x="2294449" y="2822713"/>
              <a:ext cx="2493116" cy="398133"/>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200" b="1" dirty="0">
                <a:effectLst>
                  <a:outerShdw blurRad="38100" dist="38100" dir="2700000" algn="tl">
                    <a:srgbClr val="000000">
                      <a:alpha val="43137"/>
                    </a:srgbClr>
                  </a:outerShdw>
                </a:effectLst>
              </a:endParaRPr>
            </a:p>
          </p:txBody>
        </p:sp>
        <p:sp>
          <p:nvSpPr>
            <p:cNvPr id="16" name="Rectangle 23">
              <a:extLst>
                <a:ext uri="{FF2B5EF4-FFF2-40B4-BE49-F238E27FC236}">
                  <a16:creationId xmlns:a16="http://schemas.microsoft.com/office/drawing/2014/main" id="{DE543C78-5CE6-476F-8BDA-EEC10284356E}"/>
                </a:ext>
              </a:extLst>
            </p:cNvPr>
            <p:cNvSpPr/>
            <p:nvPr/>
          </p:nvSpPr>
          <p:spPr>
            <a:xfrm>
              <a:off x="2303754" y="3176990"/>
              <a:ext cx="2547552" cy="1983812"/>
            </a:xfrm>
            <a:prstGeom prst="rect">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128588" indent="-128588">
                <a:buFont typeface="Arial" panose="020B0604020202020204" pitchFamily="34" charset="0"/>
                <a:buChar char="•"/>
              </a:pPr>
              <a:endParaRPr lang="tr-TR" sz="1400" b="1" dirty="0">
                <a:solidFill>
                  <a:schemeClr val="tx1"/>
                </a:solidFill>
              </a:endParaRPr>
            </a:p>
            <a:p>
              <a:pPr marL="128588" indent="-128588">
                <a:buFont typeface="Arial" panose="020B0604020202020204" pitchFamily="34" charset="0"/>
                <a:buChar char="•"/>
              </a:pPr>
              <a:r>
                <a:rPr lang="tr-TR" sz="1600" b="1" dirty="0" err="1">
                  <a:solidFill>
                    <a:schemeClr val="tx1"/>
                  </a:solidFill>
                </a:rPr>
                <a:t>Teletıp</a:t>
              </a:r>
              <a:r>
                <a:rPr lang="tr-TR" sz="1600" b="1" dirty="0">
                  <a:solidFill>
                    <a:schemeClr val="tx1"/>
                  </a:solidFill>
                </a:rPr>
                <a:t> ve sanal hizmetler</a:t>
              </a:r>
              <a:endParaRPr lang="en-US" sz="1600" b="1" dirty="0">
                <a:solidFill>
                  <a:schemeClr val="tx1"/>
                </a:solidFill>
              </a:endParaRPr>
            </a:p>
            <a:p>
              <a:pPr marL="128588" indent="-128588">
                <a:buFont typeface="Arial" panose="020B0604020202020204" pitchFamily="34" charset="0"/>
                <a:buChar char="•"/>
              </a:pPr>
              <a:r>
                <a:rPr lang="tr-TR" sz="1600" b="1" dirty="0" err="1">
                  <a:solidFill>
                    <a:schemeClr val="tx1"/>
                  </a:solidFill>
                </a:rPr>
                <a:t>Biyoteknoloji</a:t>
              </a:r>
              <a:r>
                <a:rPr lang="tr-TR" sz="1600" b="1" dirty="0">
                  <a:solidFill>
                    <a:schemeClr val="tx1"/>
                  </a:solidFill>
                </a:rPr>
                <a:t> ve klinik gelişmeler</a:t>
              </a:r>
            </a:p>
            <a:p>
              <a:pPr marL="128588" indent="-128588">
                <a:buFont typeface="Arial" panose="020B0604020202020204" pitchFamily="34" charset="0"/>
                <a:buChar char="•"/>
              </a:pPr>
              <a:r>
                <a:rPr lang="tr-TR" sz="1600" b="1" dirty="0">
                  <a:solidFill>
                    <a:schemeClr val="tx1"/>
                  </a:solidFill>
                </a:rPr>
                <a:t>Sağlık analitiği ve dijital araçlar</a:t>
              </a:r>
              <a:endParaRPr lang="en-US" sz="1600" b="1" dirty="0">
                <a:solidFill>
                  <a:schemeClr val="tx1"/>
                </a:solidFill>
              </a:endParaRPr>
            </a:p>
          </p:txBody>
        </p:sp>
      </p:grpSp>
      <p:grpSp>
        <p:nvGrpSpPr>
          <p:cNvPr id="17" name="Grup 16">
            <a:extLst>
              <a:ext uri="{FF2B5EF4-FFF2-40B4-BE49-F238E27FC236}">
                <a16:creationId xmlns:a16="http://schemas.microsoft.com/office/drawing/2014/main" id="{996733F4-1BA7-4FAE-B37D-C43B3BBBDB70}"/>
              </a:ext>
            </a:extLst>
          </p:cNvPr>
          <p:cNvGrpSpPr/>
          <p:nvPr/>
        </p:nvGrpSpPr>
        <p:grpSpPr>
          <a:xfrm>
            <a:off x="5038874" y="1708927"/>
            <a:ext cx="1418319" cy="1322858"/>
            <a:chOff x="3488370" y="1718866"/>
            <a:chExt cx="1418319" cy="1322858"/>
          </a:xfrm>
        </p:grpSpPr>
        <p:sp>
          <p:nvSpPr>
            <p:cNvPr id="18" name="Freeform: Shape 5">
              <a:extLst>
                <a:ext uri="{FF2B5EF4-FFF2-40B4-BE49-F238E27FC236}">
                  <a16:creationId xmlns:a16="http://schemas.microsoft.com/office/drawing/2014/main" id="{43CFAB74-4233-4E4C-9C1D-CB04CFE6F5B7}"/>
                </a:ext>
              </a:extLst>
            </p:cNvPr>
            <p:cNvSpPr/>
            <p:nvPr/>
          </p:nvSpPr>
          <p:spPr>
            <a:xfrm>
              <a:off x="3488370" y="1718866"/>
              <a:ext cx="1418319" cy="1322858"/>
            </a:xfrm>
            <a:custGeom>
              <a:avLst/>
              <a:gdLst>
                <a:gd name="connsiteX0" fmla="*/ 834887 w 1669774"/>
                <a:gd name="connsiteY0" fmla="*/ 0 h 1624005"/>
                <a:gd name="connsiteX1" fmla="*/ 1669774 w 1669774"/>
                <a:gd name="connsiteY1" fmla="*/ 834887 h 1624005"/>
                <a:gd name="connsiteX2" fmla="*/ 1632239 w 1669774"/>
                <a:gd name="connsiteY2" fmla="*/ 1083157 h 1624005"/>
                <a:gd name="connsiteX3" fmla="*/ 1620716 w 1669774"/>
                <a:gd name="connsiteY3" fmla="*/ 1114640 h 1624005"/>
                <a:gd name="connsiteX4" fmla="*/ 1555833 w 1669774"/>
                <a:gd name="connsiteY4" fmla="*/ 1097957 h 1624005"/>
                <a:gd name="connsiteX5" fmla="*/ 1378226 w 1669774"/>
                <a:gd name="connsiteY5" fmla="*/ 1080053 h 1624005"/>
                <a:gd name="connsiteX6" fmla="*/ 566211 w 1669774"/>
                <a:gd name="connsiteY6" fmla="*/ 1618293 h 1624005"/>
                <a:gd name="connsiteX7" fmla="*/ 564121 w 1669774"/>
                <a:gd name="connsiteY7" fmla="*/ 1624005 h 1624005"/>
                <a:gd name="connsiteX8" fmla="*/ 509911 w 1669774"/>
                <a:gd name="connsiteY8" fmla="*/ 1604164 h 1624005"/>
                <a:gd name="connsiteX9" fmla="*/ 0 w 1669774"/>
                <a:gd name="connsiteY9" fmla="*/ 834887 h 1624005"/>
                <a:gd name="connsiteX10" fmla="*/ 834887 w 1669774"/>
                <a:gd name="connsiteY10" fmla="*/ 0 h 1624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69774" h="1624005">
                  <a:moveTo>
                    <a:pt x="834887" y="0"/>
                  </a:moveTo>
                  <a:cubicBezTo>
                    <a:pt x="1295982" y="0"/>
                    <a:pt x="1669774" y="373792"/>
                    <a:pt x="1669774" y="834887"/>
                  </a:cubicBezTo>
                  <a:cubicBezTo>
                    <a:pt x="1669774" y="921342"/>
                    <a:pt x="1656633" y="1004728"/>
                    <a:pt x="1632239" y="1083157"/>
                  </a:cubicBezTo>
                  <a:lnTo>
                    <a:pt x="1620716" y="1114640"/>
                  </a:lnTo>
                  <a:lnTo>
                    <a:pt x="1555833" y="1097957"/>
                  </a:lnTo>
                  <a:cubicBezTo>
                    <a:pt x="1498464" y="1086218"/>
                    <a:pt x="1439065" y="1080053"/>
                    <a:pt x="1378226" y="1080053"/>
                  </a:cubicBezTo>
                  <a:cubicBezTo>
                    <a:pt x="1013192" y="1080053"/>
                    <a:pt x="699995" y="1301992"/>
                    <a:pt x="566211" y="1618293"/>
                  </a:cubicBezTo>
                  <a:lnTo>
                    <a:pt x="564121" y="1624005"/>
                  </a:lnTo>
                  <a:lnTo>
                    <a:pt x="509911" y="1604164"/>
                  </a:lnTo>
                  <a:cubicBezTo>
                    <a:pt x="210258" y="1477422"/>
                    <a:pt x="0" y="1180708"/>
                    <a:pt x="0" y="834887"/>
                  </a:cubicBezTo>
                  <a:cubicBezTo>
                    <a:pt x="0" y="373792"/>
                    <a:pt x="373792" y="0"/>
                    <a:pt x="834887" y="0"/>
                  </a:cubicBezTo>
                  <a:close/>
                </a:path>
              </a:pathLst>
            </a:cu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400" b="1">
                <a:solidFill>
                  <a:schemeClr val="tx1"/>
                </a:solidFill>
              </a:endParaRPr>
            </a:p>
          </p:txBody>
        </p:sp>
        <p:sp>
          <p:nvSpPr>
            <p:cNvPr id="19" name="TextBox 1">
              <a:extLst>
                <a:ext uri="{FF2B5EF4-FFF2-40B4-BE49-F238E27FC236}">
                  <a16:creationId xmlns:a16="http://schemas.microsoft.com/office/drawing/2014/main" id="{CFA66DBD-5915-4DDC-9E7E-D0E328FC91DC}"/>
                </a:ext>
              </a:extLst>
            </p:cNvPr>
            <p:cNvSpPr txBox="1"/>
            <p:nvPr/>
          </p:nvSpPr>
          <p:spPr>
            <a:xfrm>
              <a:off x="3643712" y="1865545"/>
              <a:ext cx="1098568" cy="830997"/>
            </a:xfrm>
            <a:prstGeom prst="rect">
              <a:avLst/>
            </a:prstGeom>
            <a:noFill/>
          </p:spPr>
          <p:txBody>
            <a:bodyPr wrap="square" rtlCol="0">
              <a:spAutoFit/>
            </a:bodyPr>
            <a:lstStyle/>
            <a:p>
              <a:pPr algn="ctr"/>
              <a:r>
                <a:rPr lang="tr-TR" sz="1600" b="1" dirty="0">
                  <a:effectLst>
                    <a:outerShdw blurRad="38100" dist="38100" dir="2700000" algn="tl">
                      <a:srgbClr val="000000">
                        <a:alpha val="43137"/>
                      </a:srgbClr>
                    </a:outerShdw>
                  </a:effectLst>
                </a:rPr>
                <a:t>1.</a:t>
              </a:r>
            </a:p>
            <a:p>
              <a:pPr algn="ctr"/>
              <a:r>
                <a:rPr lang="tr-TR" sz="1600" b="1" dirty="0">
                  <a:effectLst>
                    <a:outerShdw blurRad="38100" dist="38100" dir="2700000" algn="tl">
                      <a:srgbClr val="000000">
                        <a:alpha val="43137"/>
                      </a:srgbClr>
                    </a:outerShdw>
                  </a:effectLst>
                </a:rPr>
                <a:t>Temel Eğilimler</a:t>
              </a:r>
              <a:endParaRPr lang="en-US" sz="4400" b="1" dirty="0">
                <a:effectLst>
                  <a:outerShdw blurRad="38100" dist="38100" dir="2700000" algn="tl">
                    <a:srgbClr val="000000">
                      <a:alpha val="43137"/>
                    </a:srgbClr>
                  </a:outerShdw>
                </a:effectLst>
              </a:endParaRPr>
            </a:p>
          </p:txBody>
        </p:sp>
      </p:grpSp>
      <p:grpSp>
        <p:nvGrpSpPr>
          <p:cNvPr id="20" name="Grup 19">
            <a:extLst>
              <a:ext uri="{FF2B5EF4-FFF2-40B4-BE49-F238E27FC236}">
                <a16:creationId xmlns:a16="http://schemas.microsoft.com/office/drawing/2014/main" id="{BA51C6F8-CA12-4995-A61D-71CB0626CA92}"/>
              </a:ext>
            </a:extLst>
          </p:cNvPr>
          <p:cNvGrpSpPr/>
          <p:nvPr/>
        </p:nvGrpSpPr>
        <p:grpSpPr>
          <a:xfrm>
            <a:off x="6133368" y="1748205"/>
            <a:ext cx="1379443" cy="1360139"/>
            <a:chOff x="4582864" y="1758144"/>
            <a:chExt cx="1379443" cy="1360139"/>
          </a:xfrm>
          <a:solidFill>
            <a:srgbClr val="CA9CBE"/>
          </a:solidFill>
        </p:grpSpPr>
        <p:sp>
          <p:nvSpPr>
            <p:cNvPr id="21" name="Freeform: Shape 7">
              <a:extLst>
                <a:ext uri="{FF2B5EF4-FFF2-40B4-BE49-F238E27FC236}">
                  <a16:creationId xmlns:a16="http://schemas.microsoft.com/office/drawing/2014/main" id="{279D9882-F2F1-49FD-8156-55AAA25206A1}"/>
                </a:ext>
              </a:extLst>
            </p:cNvPr>
            <p:cNvSpPr/>
            <p:nvPr/>
          </p:nvSpPr>
          <p:spPr>
            <a:xfrm rot="7168264">
              <a:off x="4592516" y="1748492"/>
              <a:ext cx="1360139" cy="1379443"/>
            </a:xfrm>
            <a:custGeom>
              <a:avLst/>
              <a:gdLst>
                <a:gd name="connsiteX0" fmla="*/ 834887 w 1669774"/>
                <a:gd name="connsiteY0" fmla="*/ 0 h 1624005"/>
                <a:gd name="connsiteX1" fmla="*/ 1669774 w 1669774"/>
                <a:gd name="connsiteY1" fmla="*/ 834887 h 1624005"/>
                <a:gd name="connsiteX2" fmla="*/ 1632239 w 1669774"/>
                <a:gd name="connsiteY2" fmla="*/ 1083157 h 1624005"/>
                <a:gd name="connsiteX3" fmla="*/ 1620716 w 1669774"/>
                <a:gd name="connsiteY3" fmla="*/ 1114640 h 1624005"/>
                <a:gd name="connsiteX4" fmla="*/ 1555833 w 1669774"/>
                <a:gd name="connsiteY4" fmla="*/ 1097957 h 1624005"/>
                <a:gd name="connsiteX5" fmla="*/ 1378226 w 1669774"/>
                <a:gd name="connsiteY5" fmla="*/ 1080053 h 1624005"/>
                <a:gd name="connsiteX6" fmla="*/ 566211 w 1669774"/>
                <a:gd name="connsiteY6" fmla="*/ 1618293 h 1624005"/>
                <a:gd name="connsiteX7" fmla="*/ 564121 w 1669774"/>
                <a:gd name="connsiteY7" fmla="*/ 1624005 h 1624005"/>
                <a:gd name="connsiteX8" fmla="*/ 509911 w 1669774"/>
                <a:gd name="connsiteY8" fmla="*/ 1604164 h 1624005"/>
                <a:gd name="connsiteX9" fmla="*/ 0 w 1669774"/>
                <a:gd name="connsiteY9" fmla="*/ 834887 h 1624005"/>
                <a:gd name="connsiteX10" fmla="*/ 834887 w 1669774"/>
                <a:gd name="connsiteY10" fmla="*/ 0 h 1624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69774" h="1624005">
                  <a:moveTo>
                    <a:pt x="834887" y="0"/>
                  </a:moveTo>
                  <a:cubicBezTo>
                    <a:pt x="1295982" y="0"/>
                    <a:pt x="1669774" y="373792"/>
                    <a:pt x="1669774" y="834887"/>
                  </a:cubicBezTo>
                  <a:cubicBezTo>
                    <a:pt x="1669774" y="921342"/>
                    <a:pt x="1656633" y="1004728"/>
                    <a:pt x="1632239" y="1083157"/>
                  </a:cubicBezTo>
                  <a:lnTo>
                    <a:pt x="1620716" y="1114640"/>
                  </a:lnTo>
                  <a:lnTo>
                    <a:pt x="1555833" y="1097957"/>
                  </a:lnTo>
                  <a:cubicBezTo>
                    <a:pt x="1498464" y="1086218"/>
                    <a:pt x="1439065" y="1080053"/>
                    <a:pt x="1378226" y="1080053"/>
                  </a:cubicBezTo>
                  <a:cubicBezTo>
                    <a:pt x="1013192" y="1080053"/>
                    <a:pt x="699995" y="1301992"/>
                    <a:pt x="566211" y="1618293"/>
                  </a:cubicBezTo>
                  <a:lnTo>
                    <a:pt x="564121" y="1624005"/>
                  </a:lnTo>
                  <a:lnTo>
                    <a:pt x="509911" y="1604164"/>
                  </a:lnTo>
                  <a:cubicBezTo>
                    <a:pt x="210258" y="1477422"/>
                    <a:pt x="0" y="1180708"/>
                    <a:pt x="0" y="834887"/>
                  </a:cubicBezTo>
                  <a:cubicBezTo>
                    <a:pt x="0" y="373792"/>
                    <a:pt x="373792" y="0"/>
                    <a:pt x="83488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400" b="1" dirty="0"/>
            </a:p>
          </p:txBody>
        </p:sp>
        <p:sp>
          <p:nvSpPr>
            <p:cNvPr id="22" name="TextBox 26">
              <a:extLst>
                <a:ext uri="{FF2B5EF4-FFF2-40B4-BE49-F238E27FC236}">
                  <a16:creationId xmlns:a16="http://schemas.microsoft.com/office/drawing/2014/main" id="{696D844B-5D9E-469A-8897-B707EADF002E}"/>
                </a:ext>
              </a:extLst>
            </p:cNvPr>
            <p:cNvSpPr txBox="1"/>
            <p:nvPr/>
          </p:nvSpPr>
          <p:spPr>
            <a:xfrm>
              <a:off x="4798263" y="1808087"/>
              <a:ext cx="1146831" cy="1077218"/>
            </a:xfrm>
            <a:prstGeom prst="rect">
              <a:avLst/>
            </a:prstGeom>
            <a:noFill/>
          </p:spPr>
          <p:txBody>
            <a:bodyPr wrap="square" rtlCol="0">
              <a:spAutoFit/>
            </a:bodyPr>
            <a:lstStyle/>
            <a:p>
              <a:pPr algn="ctr"/>
              <a:r>
                <a:rPr lang="tr-TR" sz="1600" b="1" dirty="0">
                  <a:effectLst>
                    <a:outerShdw blurRad="38100" dist="38100" dir="2700000" algn="tl">
                      <a:srgbClr val="000000">
                        <a:alpha val="43137"/>
                      </a:srgbClr>
                    </a:outerShdw>
                  </a:effectLst>
                </a:rPr>
                <a:t>2.</a:t>
              </a:r>
            </a:p>
            <a:p>
              <a:pPr algn="ctr"/>
              <a:r>
                <a:rPr lang="tr-TR" sz="1600" b="1" dirty="0">
                  <a:effectLst>
                    <a:outerShdw blurRad="38100" dist="38100" dir="2700000" algn="tl">
                      <a:srgbClr val="000000">
                        <a:alpha val="43137"/>
                      </a:srgbClr>
                    </a:outerShdw>
                  </a:effectLst>
                </a:rPr>
                <a:t>Yerinden oynayan taşlar</a:t>
              </a:r>
              <a:endParaRPr lang="en-US" sz="4800" b="1" dirty="0">
                <a:effectLst>
                  <a:outerShdw blurRad="38100" dist="38100" dir="2700000" algn="tl">
                    <a:srgbClr val="000000">
                      <a:alpha val="43137"/>
                    </a:srgbClr>
                  </a:outerShdw>
                </a:effectLst>
              </a:endParaRPr>
            </a:p>
          </p:txBody>
        </p:sp>
      </p:grpSp>
      <p:grpSp>
        <p:nvGrpSpPr>
          <p:cNvPr id="23" name="Grup 22">
            <a:extLst>
              <a:ext uri="{FF2B5EF4-FFF2-40B4-BE49-F238E27FC236}">
                <a16:creationId xmlns:a16="http://schemas.microsoft.com/office/drawing/2014/main" id="{101D4E49-CDFB-4FDE-80BD-10017E8098F2}"/>
              </a:ext>
            </a:extLst>
          </p:cNvPr>
          <p:cNvGrpSpPr/>
          <p:nvPr/>
        </p:nvGrpSpPr>
        <p:grpSpPr>
          <a:xfrm>
            <a:off x="5499573" y="2654538"/>
            <a:ext cx="1379443" cy="1661777"/>
            <a:chOff x="3949069" y="2664477"/>
            <a:chExt cx="1379443" cy="1661777"/>
          </a:xfrm>
        </p:grpSpPr>
        <p:sp>
          <p:nvSpPr>
            <p:cNvPr id="24" name="Freeform: Shape 8">
              <a:extLst>
                <a:ext uri="{FF2B5EF4-FFF2-40B4-BE49-F238E27FC236}">
                  <a16:creationId xmlns:a16="http://schemas.microsoft.com/office/drawing/2014/main" id="{7351CE7E-7ADA-4513-A1B1-70159B453A80}"/>
                </a:ext>
              </a:extLst>
            </p:cNvPr>
            <p:cNvSpPr/>
            <p:nvPr/>
          </p:nvSpPr>
          <p:spPr>
            <a:xfrm rot="14220312">
              <a:off x="3958722" y="2654824"/>
              <a:ext cx="1360138" cy="1379443"/>
            </a:xfrm>
            <a:custGeom>
              <a:avLst/>
              <a:gdLst>
                <a:gd name="connsiteX0" fmla="*/ 834887 w 1669774"/>
                <a:gd name="connsiteY0" fmla="*/ 0 h 1624005"/>
                <a:gd name="connsiteX1" fmla="*/ 1669774 w 1669774"/>
                <a:gd name="connsiteY1" fmla="*/ 834887 h 1624005"/>
                <a:gd name="connsiteX2" fmla="*/ 1632239 w 1669774"/>
                <a:gd name="connsiteY2" fmla="*/ 1083157 h 1624005"/>
                <a:gd name="connsiteX3" fmla="*/ 1620716 w 1669774"/>
                <a:gd name="connsiteY3" fmla="*/ 1114640 h 1624005"/>
                <a:gd name="connsiteX4" fmla="*/ 1555833 w 1669774"/>
                <a:gd name="connsiteY4" fmla="*/ 1097957 h 1624005"/>
                <a:gd name="connsiteX5" fmla="*/ 1378226 w 1669774"/>
                <a:gd name="connsiteY5" fmla="*/ 1080053 h 1624005"/>
                <a:gd name="connsiteX6" fmla="*/ 566211 w 1669774"/>
                <a:gd name="connsiteY6" fmla="*/ 1618293 h 1624005"/>
                <a:gd name="connsiteX7" fmla="*/ 564121 w 1669774"/>
                <a:gd name="connsiteY7" fmla="*/ 1624005 h 1624005"/>
                <a:gd name="connsiteX8" fmla="*/ 509911 w 1669774"/>
                <a:gd name="connsiteY8" fmla="*/ 1604164 h 1624005"/>
                <a:gd name="connsiteX9" fmla="*/ 0 w 1669774"/>
                <a:gd name="connsiteY9" fmla="*/ 834887 h 1624005"/>
                <a:gd name="connsiteX10" fmla="*/ 834887 w 1669774"/>
                <a:gd name="connsiteY10" fmla="*/ 0 h 1624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69774" h="1624005">
                  <a:moveTo>
                    <a:pt x="834887" y="0"/>
                  </a:moveTo>
                  <a:cubicBezTo>
                    <a:pt x="1295982" y="0"/>
                    <a:pt x="1669774" y="373792"/>
                    <a:pt x="1669774" y="834887"/>
                  </a:cubicBezTo>
                  <a:cubicBezTo>
                    <a:pt x="1669774" y="921342"/>
                    <a:pt x="1656633" y="1004728"/>
                    <a:pt x="1632239" y="1083157"/>
                  </a:cubicBezTo>
                  <a:lnTo>
                    <a:pt x="1620716" y="1114640"/>
                  </a:lnTo>
                  <a:lnTo>
                    <a:pt x="1555833" y="1097957"/>
                  </a:lnTo>
                  <a:cubicBezTo>
                    <a:pt x="1498464" y="1086218"/>
                    <a:pt x="1439065" y="1080053"/>
                    <a:pt x="1378226" y="1080053"/>
                  </a:cubicBezTo>
                  <a:cubicBezTo>
                    <a:pt x="1013192" y="1080053"/>
                    <a:pt x="699995" y="1301992"/>
                    <a:pt x="566211" y="1618293"/>
                  </a:cubicBezTo>
                  <a:lnTo>
                    <a:pt x="564121" y="1624005"/>
                  </a:lnTo>
                  <a:lnTo>
                    <a:pt x="509911" y="1604164"/>
                  </a:lnTo>
                  <a:cubicBezTo>
                    <a:pt x="210258" y="1477422"/>
                    <a:pt x="0" y="1180708"/>
                    <a:pt x="0" y="834887"/>
                  </a:cubicBezTo>
                  <a:cubicBezTo>
                    <a:pt x="0" y="373792"/>
                    <a:pt x="373792" y="0"/>
                    <a:pt x="834887" y="0"/>
                  </a:cubicBezTo>
                  <a:close/>
                </a:path>
              </a:pathLst>
            </a:custGeom>
            <a:solidFill>
              <a:schemeClr val="tx2">
                <a:lumMod val="40000"/>
                <a:lumOff val="60000"/>
              </a:schemeClr>
            </a:solidFill>
            <a:ln>
              <a:noFill/>
            </a:ln>
            <a:effectLst>
              <a:outerShdw blurRad="50800" dist="50800" dir="5400000" sx="43000" sy="43000" algn="ctr" rotWithShape="0">
                <a:srgbClr val="000000">
                  <a:alpha val="81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400" b="1" dirty="0"/>
            </a:p>
          </p:txBody>
        </p:sp>
        <p:cxnSp>
          <p:nvCxnSpPr>
            <p:cNvPr id="25" name="Straight Connector 33">
              <a:extLst>
                <a:ext uri="{FF2B5EF4-FFF2-40B4-BE49-F238E27FC236}">
                  <a16:creationId xmlns:a16="http://schemas.microsoft.com/office/drawing/2014/main" id="{5A015CE6-E3B0-455F-8327-4AC84D7AD495}"/>
                </a:ext>
              </a:extLst>
            </p:cNvPr>
            <p:cNvCxnSpPr/>
            <p:nvPr/>
          </p:nvCxnSpPr>
          <p:spPr>
            <a:xfrm>
              <a:off x="4638791" y="4032888"/>
              <a:ext cx="0" cy="293366"/>
            </a:xfrm>
            <a:prstGeom prst="line">
              <a:avLst/>
            </a:prstGeom>
            <a:ln w="22225">
              <a:solidFill>
                <a:schemeClr val="tx1">
                  <a:lumMod val="50000"/>
                  <a:lumOff val="50000"/>
                </a:schemeClr>
              </a:solidFill>
              <a:prstDash val="sysDot"/>
              <a:headEnd type="none"/>
              <a:tailEnd type="oval"/>
            </a:ln>
          </p:spPr>
          <p:style>
            <a:lnRef idx="1">
              <a:schemeClr val="accent1"/>
            </a:lnRef>
            <a:fillRef idx="0">
              <a:schemeClr val="accent1"/>
            </a:fillRef>
            <a:effectRef idx="0">
              <a:schemeClr val="accent1"/>
            </a:effectRef>
            <a:fontRef idx="minor">
              <a:schemeClr val="tx1"/>
            </a:fontRef>
          </p:style>
        </p:cxnSp>
        <p:sp>
          <p:nvSpPr>
            <p:cNvPr id="26" name="TextBox 28">
              <a:extLst>
                <a:ext uri="{FF2B5EF4-FFF2-40B4-BE49-F238E27FC236}">
                  <a16:creationId xmlns:a16="http://schemas.microsoft.com/office/drawing/2014/main" id="{76802C8B-B2FC-4092-8127-3133B09E2499}"/>
                </a:ext>
              </a:extLst>
            </p:cNvPr>
            <p:cNvSpPr txBox="1"/>
            <p:nvPr/>
          </p:nvSpPr>
          <p:spPr>
            <a:xfrm>
              <a:off x="4036030" y="2969480"/>
              <a:ext cx="1098567" cy="830997"/>
            </a:xfrm>
            <a:prstGeom prst="rect">
              <a:avLst/>
            </a:prstGeom>
            <a:noFill/>
          </p:spPr>
          <p:txBody>
            <a:bodyPr wrap="square" rtlCol="0">
              <a:spAutoFit/>
            </a:bodyPr>
            <a:lstStyle/>
            <a:p>
              <a:pPr algn="ctr"/>
              <a:r>
                <a:rPr lang="tr-TR" sz="1600" b="1" dirty="0">
                  <a:effectLst>
                    <a:outerShdw blurRad="38100" dist="38100" dir="2700000" algn="tl">
                      <a:srgbClr val="000000">
                        <a:alpha val="43137"/>
                      </a:srgbClr>
                    </a:outerShdw>
                  </a:effectLst>
                </a:rPr>
                <a:t>3.</a:t>
              </a:r>
            </a:p>
            <a:p>
              <a:pPr algn="ctr"/>
              <a:r>
                <a:rPr lang="tr-TR" sz="1600" b="1" dirty="0">
                  <a:effectLst>
                    <a:outerShdw blurRad="38100" dist="38100" dir="2700000" algn="tl">
                      <a:srgbClr val="000000">
                        <a:alpha val="43137"/>
                      </a:srgbClr>
                    </a:outerShdw>
                  </a:effectLst>
                </a:rPr>
                <a:t>Radikal Değişimler</a:t>
              </a:r>
              <a:endParaRPr lang="en-US" sz="4800" b="1" dirty="0">
                <a:effectLst>
                  <a:outerShdw blurRad="38100" dist="38100" dir="2700000" algn="tl">
                    <a:srgbClr val="000000">
                      <a:alpha val="43137"/>
                    </a:srgbClr>
                  </a:outerShdw>
                </a:effectLst>
              </a:endParaRPr>
            </a:p>
          </p:txBody>
        </p:sp>
      </p:grpSp>
      <p:sp>
        <p:nvSpPr>
          <p:cNvPr id="27" name="Rectangle: Rounded Corners 5">
            <a:extLst>
              <a:ext uri="{FF2B5EF4-FFF2-40B4-BE49-F238E27FC236}">
                <a16:creationId xmlns:a16="http://schemas.microsoft.com/office/drawing/2014/main" id="{5BA8EF64-D928-44AF-9F2E-16518532B87B}"/>
              </a:ext>
            </a:extLst>
          </p:cNvPr>
          <p:cNvSpPr/>
          <p:nvPr/>
        </p:nvSpPr>
        <p:spPr>
          <a:xfrm>
            <a:off x="623456" y="407192"/>
            <a:ext cx="6514664"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sağlık sistemlerinde güncel gelişmeler</a:t>
            </a:r>
            <a:endParaRPr lang="en-US" sz="2400" b="1" dirty="0">
              <a:solidFill>
                <a:schemeClr val="bg1"/>
              </a:solidFill>
              <a:latin typeface="+mj-lt"/>
            </a:endParaRPr>
          </a:p>
        </p:txBody>
      </p:sp>
      <p:sp>
        <p:nvSpPr>
          <p:cNvPr id="28" name="Oval 27">
            <a:extLst>
              <a:ext uri="{FF2B5EF4-FFF2-40B4-BE49-F238E27FC236}">
                <a16:creationId xmlns:a16="http://schemas.microsoft.com/office/drawing/2014/main" id="{0C36CF30-A2E5-4809-B2B1-847E7D2C73F3}"/>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9" name="Straight Connector 7">
            <a:extLst>
              <a:ext uri="{FF2B5EF4-FFF2-40B4-BE49-F238E27FC236}">
                <a16:creationId xmlns:a16="http://schemas.microsoft.com/office/drawing/2014/main" id="{6EED94DE-7DC8-44F6-976E-3AE391648D3D}"/>
              </a:ext>
            </a:extLst>
          </p:cNvPr>
          <p:cNvCxnSpPr>
            <a:cxnSpLocks/>
            <a:stCxn id="27" idx="3"/>
          </p:cNvCxnSpPr>
          <p:nvPr/>
        </p:nvCxnSpPr>
        <p:spPr>
          <a:xfrm flipV="1">
            <a:off x="7138120" y="723901"/>
            <a:ext cx="505388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0098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down)">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wipe(down)">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wipe(down)">
                                      <p:cBhvr>
                                        <p:cTn id="27" dur="500"/>
                                        <p:tgtEl>
                                          <p:spTgt spid="2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wipe(down)">
                                      <p:cBhvr>
                                        <p:cTn id="3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623456" y="407192"/>
            <a:ext cx="6522780"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temel eğilimler</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7146236" y="723901"/>
            <a:ext cx="5045764"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866193" y="6804218"/>
            <a:ext cx="2743200" cy="365125"/>
          </a:xfrm>
        </p:spPr>
        <p:txBody>
          <a:bodyPr/>
          <a:lstStyle/>
          <a:p>
            <a:fld id="{5570C600-3167-49D5-B953-3BFC16F3A3D1}" type="datetime1">
              <a:rPr lang="en-US" smtClean="0">
                <a:solidFill>
                  <a:schemeClr val="tx1"/>
                </a:solidFill>
              </a:rPr>
              <a:t>9/16/2022</a:t>
            </a:fld>
            <a:endParaRPr lang="en-US" dirty="0">
              <a:solidFill>
                <a:schemeClr val="tx1"/>
              </a:solidFill>
            </a:endParaRPr>
          </a:p>
        </p:txBody>
      </p:sp>
      <p:grpSp>
        <p:nvGrpSpPr>
          <p:cNvPr id="3" name="Grup 2">
            <a:extLst>
              <a:ext uri="{FF2B5EF4-FFF2-40B4-BE49-F238E27FC236}">
                <a16:creationId xmlns:a16="http://schemas.microsoft.com/office/drawing/2014/main" id="{702A671C-DA6E-46D0-8009-47DC604089D3}"/>
              </a:ext>
            </a:extLst>
          </p:cNvPr>
          <p:cNvGrpSpPr/>
          <p:nvPr/>
        </p:nvGrpSpPr>
        <p:grpSpPr>
          <a:xfrm>
            <a:off x="7128494" y="2498433"/>
            <a:ext cx="4141873" cy="923330"/>
            <a:chOff x="7306788" y="2610400"/>
            <a:chExt cx="4141873" cy="923330"/>
          </a:xfrm>
        </p:grpSpPr>
        <p:sp>
          <p:nvSpPr>
            <p:cNvPr id="7" name="Metin kutusu 6">
              <a:extLst>
                <a:ext uri="{FF2B5EF4-FFF2-40B4-BE49-F238E27FC236}">
                  <a16:creationId xmlns:a16="http://schemas.microsoft.com/office/drawing/2014/main" id="{E6F46D26-BFDB-441F-AEF7-85D22CEA6EB9}"/>
                </a:ext>
              </a:extLst>
            </p:cNvPr>
            <p:cNvSpPr txBox="1"/>
            <p:nvPr/>
          </p:nvSpPr>
          <p:spPr>
            <a:xfrm>
              <a:off x="7492484" y="2610400"/>
              <a:ext cx="3956177" cy="923330"/>
            </a:xfrm>
            <a:prstGeom prst="rect">
              <a:avLst/>
            </a:prstGeom>
            <a:noFill/>
          </p:spPr>
          <p:txBody>
            <a:bodyPr wrap="square">
              <a:spAutoFit/>
            </a:bodyPr>
            <a:lstStyle/>
            <a:p>
              <a:r>
                <a:rPr lang="tr-TR" sz="1800" dirty="0">
                  <a:effectLst/>
                  <a:latin typeface="Calibri" panose="020F0502020204030204" pitchFamily="34" charset="0"/>
                  <a:ea typeface="Calibri" panose="020F0502020204030204" pitchFamily="34" charset="0"/>
                  <a:cs typeface="Calibri" panose="020F0502020204030204" pitchFamily="34" charset="0"/>
                </a:rPr>
                <a:t>Maliyet kontrolü</a:t>
              </a:r>
            </a:p>
            <a:p>
              <a:r>
                <a:rPr lang="tr-TR" dirty="0">
                  <a:latin typeface="Calibri" panose="020F0502020204030204" pitchFamily="34" charset="0"/>
                  <a:ea typeface="Calibri" panose="020F0502020204030204" pitchFamily="34" charset="0"/>
                  <a:cs typeface="Calibri" panose="020F0502020204030204" pitchFamily="34" charset="0"/>
                </a:rPr>
                <a:t>Maliyet düşürme (israfları azaltma)</a:t>
              </a:r>
            </a:p>
            <a:p>
              <a:r>
                <a:rPr lang="tr-TR" sz="1800" dirty="0">
                  <a:effectLst/>
                  <a:latin typeface="Calibri" panose="020F0502020204030204" pitchFamily="34" charset="0"/>
                  <a:ea typeface="Calibri" panose="020F0502020204030204" pitchFamily="34" charset="0"/>
                  <a:cs typeface="Calibri" panose="020F0502020204030204" pitchFamily="34" charset="0"/>
                </a:rPr>
                <a:t>Optimum kaynak bileşimi</a:t>
              </a:r>
            </a:p>
          </p:txBody>
        </p:sp>
        <p:sp>
          <p:nvSpPr>
            <p:cNvPr id="9" name="Rectangle 39">
              <a:extLst>
                <a:ext uri="{FF2B5EF4-FFF2-40B4-BE49-F238E27FC236}">
                  <a16:creationId xmlns:a16="http://schemas.microsoft.com/office/drawing/2014/main" id="{3F747BE8-A511-421C-9317-1A46D2767F13}"/>
                </a:ext>
              </a:extLst>
            </p:cNvPr>
            <p:cNvSpPr/>
            <p:nvPr/>
          </p:nvSpPr>
          <p:spPr>
            <a:xfrm>
              <a:off x="7306788" y="2691804"/>
              <a:ext cx="120381" cy="841926"/>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Metin kutusu 1">
            <a:extLst>
              <a:ext uri="{FF2B5EF4-FFF2-40B4-BE49-F238E27FC236}">
                <a16:creationId xmlns:a16="http://schemas.microsoft.com/office/drawing/2014/main" id="{940D5209-37D9-4C19-B6B4-6E27250C3C40}"/>
              </a:ext>
            </a:extLst>
          </p:cNvPr>
          <p:cNvSpPr txBox="1"/>
          <p:nvPr/>
        </p:nvSpPr>
        <p:spPr>
          <a:xfrm>
            <a:off x="4541550" y="2468438"/>
            <a:ext cx="2444568" cy="369332"/>
          </a:xfrm>
          <a:prstGeom prst="rect">
            <a:avLst/>
          </a:prstGeom>
          <a:noFill/>
        </p:spPr>
        <p:txBody>
          <a:bodyPr wrap="square" rtlCol="0">
            <a:spAutoFit/>
          </a:bodyPr>
          <a:lstStyle/>
          <a:p>
            <a:pPr algn="r"/>
            <a:r>
              <a:rPr lang="tr-TR" b="1" dirty="0">
                <a:solidFill>
                  <a:srgbClr val="339933"/>
                </a:solidFill>
              </a:rPr>
              <a:t>Artan Ekonomik baskılar</a:t>
            </a:r>
          </a:p>
        </p:txBody>
      </p:sp>
      <p:sp>
        <p:nvSpPr>
          <p:cNvPr id="11" name="Metin kutusu 10">
            <a:extLst>
              <a:ext uri="{FF2B5EF4-FFF2-40B4-BE49-F238E27FC236}">
                <a16:creationId xmlns:a16="http://schemas.microsoft.com/office/drawing/2014/main" id="{898AA109-F192-4B1D-A8F4-096F74A780B9}"/>
              </a:ext>
            </a:extLst>
          </p:cNvPr>
          <p:cNvSpPr txBox="1"/>
          <p:nvPr/>
        </p:nvSpPr>
        <p:spPr>
          <a:xfrm>
            <a:off x="4382769" y="3842578"/>
            <a:ext cx="2603349" cy="369332"/>
          </a:xfrm>
          <a:prstGeom prst="rect">
            <a:avLst/>
          </a:prstGeom>
          <a:noFill/>
        </p:spPr>
        <p:txBody>
          <a:bodyPr wrap="square" rtlCol="0">
            <a:spAutoFit/>
          </a:bodyPr>
          <a:lstStyle/>
          <a:p>
            <a:pPr algn="r"/>
            <a:r>
              <a:rPr lang="tr-TR" b="1" dirty="0">
                <a:solidFill>
                  <a:srgbClr val="339933"/>
                </a:solidFill>
              </a:rPr>
              <a:t>Değişen Hasta beklentileri</a:t>
            </a:r>
          </a:p>
        </p:txBody>
      </p:sp>
      <p:grpSp>
        <p:nvGrpSpPr>
          <p:cNvPr id="4" name="Grup 3">
            <a:extLst>
              <a:ext uri="{FF2B5EF4-FFF2-40B4-BE49-F238E27FC236}">
                <a16:creationId xmlns:a16="http://schemas.microsoft.com/office/drawing/2014/main" id="{5F44E1AB-5CC2-4F62-8321-684C2952A4DA}"/>
              </a:ext>
            </a:extLst>
          </p:cNvPr>
          <p:cNvGrpSpPr/>
          <p:nvPr/>
        </p:nvGrpSpPr>
        <p:grpSpPr>
          <a:xfrm>
            <a:off x="7128494" y="3826491"/>
            <a:ext cx="4141873" cy="923330"/>
            <a:chOff x="7306788" y="3938458"/>
            <a:chExt cx="4440453" cy="923330"/>
          </a:xfrm>
        </p:grpSpPr>
        <p:sp>
          <p:nvSpPr>
            <p:cNvPr id="12" name="Metin kutusu 11">
              <a:extLst>
                <a:ext uri="{FF2B5EF4-FFF2-40B4-BE49-F238E27FC236}">
                  <a16:creationId xmlns:a16="http://schemas.microsoft.com/office/drawing/2014/main" id="{916953DB-13BB-4200-BE31-CC52E288F4FE}"/>
                </a:ext>
              </a:extLst>
            </p:cNvPr>
            <p:cNvSpPr txBox="1"/>
            <p:nvPr/>
          </p:nvSpPr>
          <p:spPr>
            <a:xfrm>
              <a:off x="7492484" y="3938458"/>
              <a:ext cx="4254757" cy="923330"/>
            </a:xfrm>
            <a:prstGeom prst="rect">
              <a:avLst/>
            </a:prstGeom>
            <a:noFill/>
          </p:spPr>
          <p:txBody>
            <a:bodyPr wrap="square">
              <a:spAutoFit/>
            </a:bodyPr>
            <a:lstStyle/>
            <a:p>
              <a:r>
                <a:rPr lang="tr-TR" sz="1800" dirty="0">
                  <a:effectLst/>
                  <a:latin typeface="Calibri" panose="020F0502020204030204" pitchFamily="34" charset="0"/>
                  <a:ea typeface="Calibri" panose="020F0502020204030204" pitchFamily="34" charset="0"/>
                  <a:cs typeface="Calibri" panose="020F0502020204030204" pitchFamily="34" charset="0"/>
                </a:rPr>
                <a:t>Katılım, hizmet alan değil hizmetin ortağı</a:t>
              </a:r>
            </a:p>
            <a:p>
              <a:r>
                <a:rPr lang="tr-TR" dirty="0">
                  <a:latin typeface="Calibri" panose="020F0502020204030204" pitchFamily="34" charset="0"/>
                  <a:ea typeface="Calibri" panose="020F0502020204030204" pitchFamily="34" charset="0"/>
                  <a:cs typeface="Calibri" panose="020F0502020204030204" pitchFamily="34" charset="0"/>
                </a:rPr>
                <a:t>Maliyet duyarlılığı</a:t>
              </a:r>
            </a:p>
            <a:p>
              <a:r>
                <a:rPr lang="tr-TR" sz="1800" dirty="0">
                  <a:effectLst/>
                  <a:latin typeface="Calibri" panose="020F0502020204030204" pitchFamily="34" charset="0"/>
                  <a:ea typeface="Calibri" panose="020F0502020204030204" pitchFamily="34" charset="0"/>
                  <a:cs typeface="Calibri" panose="020F0502020204030204" pitchFamily="34" charset="0"/>
                </a:rPr>
                <a:t>Hasta ilişkileri</a:t>
              </a:r>
            </a:p>
          </p:txBody>
        </p:sp>
        <p:sp>
          <p:nvSpPr>
            <p:cNvPr id="14" name="Rectangle 39">
              <a:extLst>
                <a:ext uri="{FF2B5EF4-FFF2-40B4-BE49-F238E27FC236}">
                  <a16:creationId xmlns:a16="http://schemas.microsoft.com/office/drawing/2014/main" id="{C057D6E9-F2B3-41A0-B9D7-3EF0FAAF791C}"/>
                </a:ext>
              </a:extLst>
            </p:cNvPr>
            <p:cNvSpPr/>
            <p:nvPr/>
          </p:nvSpPr>
          <p:spPr>
            <a:xfrm>
              <a:off x="7306788" y="4019862"/>
              <a:ext cx="120381" cy="841926"/>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up 17">
            <a:extLst>
              <a:ext uri="{FF2B5EF4-FFF2-40B4-BE49-F238E27FC236}">
                <a16:creationId xmlns:a16="http://schemas.microsoft.com/office/drawing/2014/main" id="{5F11BD2C-6294-45EA-B4C2-602E374C4499}"/>
              </a:ext>
            </a:extLst>
          </p:cNvPr>
          <p:cNvGrpSpPr/>
          <p:nvPr/>
        </p:nvGrpSpPr>
        <p:grpSpPr>
          <a:xfrm>
            <a:off x="7128494" y="5132129"/>
            <a:ext cx="4235179" cy="923330"/>
            <a:chOff x="7306788" y="5244096"/>
            <a:chExt cx="4235179" cy="923330"/>
          </a:xfrm>
        </p:grpSpPr>
        <p:sp>
          <p:nvSpPr>
            <p:cNvPr id="15" name="Metin kutusu 14">
              <a:extLst>
                <a:ext uri="{FF2B5EF4-FFF2-40B4-BE49-F238E27FC236}">
                  <a16:creationId xmlns:a16="http://schemas.microsoft.com/office/drawing/2014/main" id="{A7590B1E-DA82-4808-88BE-5DB6783B74AE}"/>
                </a:ext>
              </a:extLst>
            </p:cNvPr>
            <p:cNvSpPr txBox="1"/>
            <p:nvPr/>
          </p:nvSpPr>
          <p:spPr>
            <a:xfrm>
              <a:off x="7492484" y="5244096"/>
              <a:ext cx="4049483" cy="923330"/>
            </a:xfrm>
            <a:prstGeom prst="rect">
              <a:avLst/>
            </a:prstGeom>
            <a:noFill/>
          </p:spPr>
          <p:txBody>
            <a:bodyPr wrap="square">
              <a:spAutoFit/>
            </a:bodyPr>
            <a:lstStyle/>
            <a:p>
              <a:r>
                <a:rPr lang="tr-TR" sz="1800" dirty="0">
                  <a:effectLst/>
                  <a:latin typeface="Calibri" panose="020F0502020204030204" pitchFamily="34" charset="0"/>
                  <a:ea typeface="Calibri" panose="020F0502020204030204" pitchFamily="34" charset="0"/>
                  <a:cs typeface="Calibri" panose="020F0502020204030204" pitchFamily="34" charset="0"/>
                </a:rPr>
                <a:t>Görev ve sorumlulukların genişlemesi</a:t>
              </a:r>
            </a:p>
            <a:p>
              <a:r>
                <a:rPr lang="tr-TR" dirty="0">
                  <a:latin typeface="Calibri" panose="020F0502020204030204" pitchFamily="34" charset="0"/>
                  <a:ea typeface="Calibri" panose="020F0502020204030204" pitchFamily="34" charset="0"/>
                  <a:cs typeface="Calibri" panose="020F0502020204030204" pitchFamily="34" charset="0"/>
                </a:rPr>
                <a:t>Beceri çeşitliliği</a:t>
              </a:r>
            </a:p>
            <a:p>
              <a:r>
                <a:rPr lang="tr-TR" sz="1800" dirty="0">
                  <a:effectLst/>
                  <a:latin typeface="Calibri" panose="020F0502020204030204" pitchFamily="34" charset="0"/>
                  <a:ea typeface="Calibri" panose="020F0502020204030204" pitchFamily="34" charset="0"/>
                  <a:cs typeface="Calibri" panose="020F0502020204030204" pitchFamily="34" charset="0"/>
                </a:rPr>
                <a:t>İstihdam ve elde tutma</a:t>
              </a:r>
            </a:p>
          </p:txBody>
        </p:sp>
        <p:sp>
          <p:nvSpPr>
            <p:cNvPr id="16" name="Rectangle 39">
              <a:extLst>
                <a:ext uri="{FF2B5EF4-FFF2-40B4-BE49-F238E27FC236}">
                  <a16:creationId xmlns:a16="http://schemas.microsoft.com/office/drawing/2014/main" id="{6830A77F-AC39-45F8-8F99-C613CF5A6B43}"/>
                </a:ext>
              </a:extLst>
            </p:cNvPr>
            <p:cNvSpPr/>
            <p:nvPr/>
          </p:nvSpPr>
          <p:spPr>
            <a:xfrm>
              <a:off x="7306788" y="5325500"/>
              <a:ext cx="120381" cy="841926"/>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Metin kutusu 16">
            <a:extLst>
              <a:ext uri="{FF2B5EF4-FFF2-40B4-BE49-F238E27FC236}">
                <a16:creationId xmlns:a16="http://schemas.microsoft.com/office/drawing/2014/main" id="{71ECB37F-F9EF-4958-9B02-70C780CB67A8}"/>
              </a:ext>
            </a:extLst>
          </p:cNvPr>
          <p:cNvSpPr txBox="1"/>
          <p:nvPr/>
        </p:nvSpPr>
        <p:spPr>
          <a:xfrm>
            <a:off x="4577903" y="5135212"/>
            <a:ext cx="2408215" cy="369332"/>
          </a:xfrm>
          <a:prstGeom prst="rect">
            <a:avLst/>
          </a:prstGeom>
          <a:noFill/>
        </p:spPr>
        <p:txBody>
          <a:bodyPr wrap="square" rtlCol="0">
            <a:spAutoFit/>
          </a:bodyPr>
          <a:lstStyle/>
          <a:p>
            <a:pPr algn="r"/>
            <a:r>
              <a:rPr lang="tr-TR" b="1" dirty="0">
                <a:solidFill>
                  <a:srgbClr val="339933"/>
                </a:solidFill>
              </a:rPr>
              <a:t>Değişen insan kaynakları</a:t>
            </a:r>
          </a:p>
        </p:txBody>
      </p:sp>
    </p:spTree>
    <p:extLst>
      <p:ext uri="{BB962C8B-B14F-4D97-AF65-F5344CB8AC3E}">
        <p14:creationId xmlns:p14="http://schemas.microsoft.com/office/powerpoint/2010/main" val="1725519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down)">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down)">
                                      <p:cBhvr>
                                        <p:cTn id="15" dur="500"/>
                                        <p:tgtEl>
                                          <p:spTgt spid="11"/>
                                        </p:tgtEl>
                                      </p:cBhvr>
                                    </p:animEffect>
                                  </p:childTnLst>
                                </p:cTn>
                              </p:par>
                              <p:par>
                                <p:cTn id="16" presetID="22" presetClass="entr" presetSubtype="4"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down)">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wipe(down)">
                                      <p:cBhvr>
                                        <p:cTn id="23" dur="500"/>
                                        <p:tgtEl>
                                          <p:spTgt spid="17"/>
                                        </p:tgtEl>
                                      </p:cBhvr>
                                    </p:animEffect>
                                  </p:childTnLst>
                                </p:cTn>
                              </p:par>
                              <p:par>
                                <p:cTn id="24" presetID="22" presetClass="entr" presetSubtype="4" fill="hold" nodeType="withEffect">
                                  <p:stCondLst>
                                    <p:cond delay="0"/>
                                  </p:stCondLst>
                                  <p:childTnLst>
                                    <p:set>
                                      <p:cBhvr>
                                        <p:cTn id="25" dur="1" fill="hold">
                                          <p:stCondLst>
                                            <p:cond delay="0"/>
                                          </p:stCondLst>
                                        </p:cTn>
                                        <p:tgtEl>
                                          <p:spTgt spid="18"/>
                                        </p:tgtEl>
                                        <p:attrNameLst>
                                          <p:attrName>style.visibility</p:attrName>
                                        </p:attrNameLst>
                                      </p:cBhvr>
                                      <p:to>
                                        <p:strVal val="visible"/>
                                      </p:to>
                                    </p:set>
                                    <p:animEffect transition="in" filter="wipe(down)">
                                      <p:cBhvr>
                                        <p:cTn id="26"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P spid="1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623456" y="407192"/>
            <a:ext cx="6522780"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yerinden oynayan taşlar</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7146236" y="723901"/>
            <a:ext cx="5045764"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866193" y="6804218"/>
            <a:ext cx="2743200" cy="365125"/>
          </a:xfrm>
        </p:spPr>
        <p:txBody>
          <a:bodyPr/>
          <a:lstStyle/>
          <a:p>
            <a:fld id="{5570C600-3167-49D5-B953-3BFC16F3A3D1}" type="datetime1">
              <a:rPr lang="en-US" smtClean="0">
                <a:solidFill>
                  <a:schemeClr val="tx1"/>
                </a:solidFill>
              </a:rPr>
              <a:t>9/16/2022</a:t>
            </a:fld>
            <a:endParaRPr lang="en-US" dirty="0">
              <a:solidFill>
                <a:schemeClr val="tx1"/>
              </a:solidFill>
            </a:endParaRPr>
          </a:p>
        </p:txBody>
      </p:sp>
      <p:grpSp>
        <p:nvGrpSpPr>
          <p:cNvPr id="3" name="Grup 2">
            <a:extLst>
              <a:ext uri="{FF2B5EF4-FFF2-40B4-BE49-F238E27FC236}">
                <a16:creationId xmlns:a16="http://schemas.microsoft.com/office/drawing/2014/main" id="{702A671C-DA6E-46D0-8009-47DC604089D3}"/>
              </a:ext>
            </a:extLst>
          </p:cNvPr>
          <p:cNvGrpSpPr/>
          <p:nvPr/>
        </p:nvGrpSpPr>
        <p:grpSpPr>
          <a:xfrm>
            <a:off x="7306788" y="1555324"/>
            <a:ext cx="4141873" cy="923330"/>
            <a:chOff x="7306788" y="2610400"/>
            <a:chExt cx="4141873" cy="923330"/>
          </a:xfrm>
        </p:grpSpPr>
        <p:sp>
          <p:nvSpPr>
            <p:cNvPr id="7" name="Metin kutusu 6">
              <a:extLst>
                <a:ext uri="{FF2B5EF4-FFF2-40B4-BE49-F238E27FC236}">
                  <a16:creationId xmlns:a16="http://schemas.microsoft.com/office/drawing/2014/main" id="{E6F46D26-BFDB-441F-AEF7-85D22CEA6EB9}"/>
                </a:ext>
              </a:extLst>
            </p:cNvPr>
            <p:cNvSpPr txBox="1"/>
            <p:nvPr/>
          </p:nvSpPr>
          <p:spPr>
            <a:xfrm>
              <a:off x="7492484" y="2610400"/>
              <a:ext cx="3956177" cy="923330"/>
            </a:xfrm>
            <a:prstGeom prst="rect">
              <a:avLst/>
            </a:prstGeom>
            <a:noFill/>
          </p:spPr>
          <p:txBody>
            <a:bodyPr wrap="square">
              <a:spAutoFit/>
            </a:bodyPr>
            <a:lstStyle/>
            <a:p>
              <a:r>
                <a:rPr lang="tr-TR" sz="1800" dirty="0">
                  <a:effectLst/>
                  <a:latin typeface="Calibri" panose="020F0502020204030204" pitchFamily="34" charset="0"/>
                  <a:ea typeface="Calibri" panose="020F0502020204030204" pitchFamily="34" charset="0"/>
                  <a:cs typeface="Calibri" panose="020F0502020204030204" pitchFamily="34" charset="0"/>
                </a:rPr>
                <a:t>Hizmet sonuçları</a:t>
              </a:r>
            </a:p>
            <a:p>
              <a:r>
                <a:rPr lang="tr-TR" dirty="0">
                  <a:latin typeface="Calibri" panose="020F0502020204030204" pitchFamily="34" charset="0"/>
                  <a:ea typeface="Calibri" panose="020F0502020204030204" pitchFamily="34" charset="0"/>
                  <a:cs typeface="Calibri" panose="020F0502020204030204" pitchFamily="34" charset="0"/>
                </a:rPr>
                <a:t>Sonuç ölçümleri</a:t>
              </a:r>
            </a:p>
            <a:p>
              <a:r>
                <a:rPr lang="tr-TR" sz="1800" dirty="0">
                  <a:effectLst/>
                  <a:latin typeface="Calibri" panose="020F0502020204030204" pitchFamily="34" charset="0"/>
                  <a:ea typeface="Calibri" panose="020F0502020204030204" pitchFamily="34" charset="0"/>
                  <a:cs typeface="Calibri" panose="020F0502020204030204" pitchFamily="34" charset="0"/>
                </a:rPr>
                <a:t>Maliyet ölçümü ve minimizasyonu</a:t>
              </a:r>
            </a:p>
          </p:txBody>
        </p:sp>
        <p:sp>
          <p:nvSpPr>
            <p:cNvPr id="9" name="Rectangle 39">
              <a:extLst>
                <a:ext uri="{FF2B5EF4-FFF2-40B4-BE49-F238E27FC236}">
                  <a16:creationId xmlns:a16="http://schemas.microsoft.com/office/drawing/2014/main" id="{3F747BE8-A511-421C-9317-1A46D2767F13}"/>
                </a:ext>
              </a:extLst>
            </p:cNvPr>
            <p:cNvSpPr/>
            <p:nvPr/>
          </p:nvSpPr>
          <p:spPr>
            <a:xfrm>
              <a:off x="7306788" y="2691804"/>
              <a:ext cx="120381" cy="841926"/>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Metin kutusu 1">
            <a:extLst>
              <a:ext uri="{FF2B5EF4-FFF2-40B4-BE49-F238E27FC236}">
                <a16:creationId xmlns:a16="http://schemas.microsoft.com/office/drawing/2014/main" id="{940D5209-37D9-4C19-B6B4-6E27250C3C40}"/>
              </a:ext>
            </a:extLst>
          </p:cNvPr>
          <p:cNvSpPr txBox="1"/>
          <p:nvPr/>
        </p:nvSpPr>
        <p:spPr>
          <a:xfrm>
            <a:off x="4885213" y="1546504"/>
            <a:ext cx="2444568" cy="369332"/>
          </a:xfrm>
          <a:prstGeom prst="rect">
            <a:avLst/>
          </a:prstGeom>
          <a:noFill/>
        </p:spPr>
        <p:txBody>
          <a:bodyPr wrap="square" rtlCol="0">
            <a:spAutoFit/>
          </a:bodyPr>
          <a:lstStyle/>
          <a:p>
            <a:pPr algn="r"/>
            <a:r>
              <a:rPr lang="tr-TR" b="1" dirty="0">
                <a:solidFill>
                  <a:srgbClr val="339933"/>
                </a:solidFill>
              </a:rPr>
              <a:t>Değer temelli ödeme </a:t>
            </a:r>
          </a:p>
        </p:txBody>
      </p:sp>
      <p:sp>
        <p:nvSpPr>
          <p:cNvPr id="11" name="Metin kutusu 10">
            <a:extLst>
              <a:ext uri="{FF2B5EF4-FFF2-40B4-BE49-F238E27FC236}">
                <a16:creationId xmlns:a16="http://schemas.microsoft.com/office/drawing/2014/main" id="{898AA109-F192-4B1D-A8F4-096F74A780B9}"/>
              </a:ext>
            </a:extLst>
          </p:cNvPr>
          <p:cNvSpPr txBox="1"/>
          <p:nvPr/>
        </p:nvSpPr>
        <p:spPr>
          <a:xfrm>
            <a:off x="4637220" y="2908464"/>
            <a:ext cx="2603349" cy="369332"/>
          </a:xfrm>
          <a:prstGeom prst="rect">
            <a:avLst/>
          </a:prstGeom>
          <a:noFill/>
        </p:spPr>
        <p:txBody>
          <a:bodyPr wrap="square" rtlCol="0">
            <a:spAutoFit/>
          </a:bodyPr>
          <a:lstStyle/>
          <a:p>
            <a:pPr algn="r"/>
            <a:r>
              <a:rPr lang="tr-TR" b="1" dirty="0">
                <a:solidFill>
                  <a:srgbClr val="339933"/>
                </a:solidFill>
              </a:rPr>
              <a:t>Kamu düzenlemeleri</a:t>
            </a:r>
          </a:p>
        </p:txBody>
      </p:sp>
      <p:grpSp>
        <p:nvGrpSpPr>
          <p:cNvPr id="4" name="Grup 3">
            <a:extLst>
              <a:ext uri="{FF2B5EF4-FFF2-40B4-BE49-F238E27FC236}">
                <a16:creationId xmlns:a16="http://schemas.microsoft.com/office/drawing/2014/main" id="{5F44E1AB-5CC2-4F62-8321-684C2952A4DA}"/>
              </a:ext>
            </a:extLst>
          </p:cNvPr>
          <p:cNvGrpSpPr/>
          <p:nvPr/>
        </p:nvGrpSpPr>
        <p:grpSpPr>
          <a:xfrm>
            <a:off x="7306788" y="2911863"/>
            <a:ext cx="4813355" cy="923330"/>
            <a:chOff x="7306788" y="3966939"/>
            <a:chExt cx="4375138" cy="923330"/>
          </a:xfrm>
        </p:grpSpPr>
        <p:sp>
          <p:nvSpPr>
            <p:cNvPr id="12" name="Metin kutusu 11">
              <a:extLst>
                <a:ext uri="{FF2B5EF4-FFF2-40B4-BE49-F238E27FC236}">
                  <a16:creationId xmlns:a16="http://schemas.microsoft.com/office/drawing/2014/main" id="{916953DB-13BB-4200-BE31-CC52E288F4FE}"/>
                </a:ext>
              </a:extLst>
            </p:cNvPr>
            <p:cNvSpPr txBox="1"/>
            <p:nvPr/>
          </p:nvSpPr>
          <p:spPr>
            <a:xfrm>
              <a:off x="7427169" y="3966939"/>
              <a:ext cx="4254757" cy="923330"/>
            </a:xfrm>
            <a:prstGeom prst="rect">
              <a:avLst/>
            </a:prstGeom>
            <a:noFill/>
          </p:spPr>
          <p:txBody>
            <a:bodyPr wrap="square">
              <a:spAutoFit/>
            </a:bodyPr>
            <a:lstStyle/>
            <a:p>
              <a:r>
                <a:rPr lang="tr-TR" sz="1800" dirty="0">
                  <a:effectLst/>
                  <a:latin typeface="Calibri" panose="020F0502020204030204" pitchFamily="34" charset="0"/>
                  <a:ea typeface="Calibri" panose="020F0502020204030204" pitchFamily="34" charset="0"/>
                  <a:cs typeface="Calibri" panose="020F0502020204030204" pitchFamily="34" charset="0"/>
                </a:rPr>
                <a:t>Sağlık sisteminin yapısal açıdan düzenlenmesi</a:t>
              </a:r>
            </a:p>
            <a:p>
              <a:r>
                <a:rPr lang="tr-TR" dirty="0">
                  <a:latin typeface="Calibri" panose="020F0502020204030204" pitchFamily="34" charset="0"/>
                  <a:ea typeface="Calibri" panose="020F0502020204030204" pitchFamily="34" charset="0"/>
                  <a:cs typeface="Calibri" panose="020F0502020204030204" pitchFamily="34" charset="0"/>
                </a:rPr>
                <a:t>Fiyat sınırlamaları</a:t>
              </a:r>
            </a:p>
            <a:p>
              <a:r>
                <a:rPr lang="tr-TR" dirty="0">
                  <a:latin typeface="Calibri" panose="020F0502020204030204" pitchFamily="34" charset="0"/>
                  <a:ea typeface="Calibri" panose="020F0502020204030204" pitchFamily="34" charset="0"/>
                  <a:cs typeface="Calibri" panose="020F0502020204030204" pitchFamily="34" charset="0"/>
                </a:rPr>
                <a:t>Yeni finansman modelleri</a:t>
              </a:r>
            </a:p>
          </p:txBody>
        </p:sp>
        <p:sp>
          <p:nvSpPr>
            <p:cNvPr id="14" name="Rectangle 39">
              <a:extLst>
                <a:ext uri="{FF2B5EF4-FFF2-40B4-BE49-F238E27FC236}">
                  <a16:creationId xmlns:a16="http://schemas.microsoft.com/office/drawing/2014/main" id="{C057D6E9-F2B3-41A0-B9D7-3EF0FAAF791C}"/>
                </a:ext>
              </a:extLst>
            </p:cNvPr>
            <p:cNvSpPr/>
            <p:nvPr/>
          </p:nvSpPr>
          <p:spPr>
            <a:xfrm>
              <a:off x="7306788" y="4019862"/>
              <a:ext cx="120381" cy="841926"/>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up 17">
            <a:extLst>
              <a:ext uri="{FF2B5EF4-FFF2-40B4-BE49-F238E27FC236}">
                <a16:creationId xmlns:a16="http://schemas.microsoft.com/office/drawing/2014/main" id="{5F11BD2C-6294-45EA-B4C2-602E374C4499}"/>
              </a:ext>
            </a:extLst>
          </p:cNvPr>
          <p:cNvGrpSpPr/>
          <p:nvPr/>
        </p:nvGrpSpPr>
        <p:grpSpPr>
          <a:xfrm>
            <a:off x="7306788" y="4189019"/>
            <a:ext cx="4216058" cy="923331"/>
            <a:chOff x="7306788" y="5244095"/>
            <a:chExt cx="4216058" cy="923331"/>
          </a:xfrm>
        </p:grpSpPr>
        <p:sp>
          <p:nvSpPr>
            <p:cNvPr id="15" name="Metin kutusu 14">
              <a:extLst>
                <a:ext uri="{FF2B5EF4-FFF2-40B4-BE49-F238E27FC236}">
                  <a16:creationId xmlns:a16="http://schemas.microsoft.com/office/drawing/2014/main" id="{A7590B1E-DA82-4808-88BE-5DB6783B74AE}"/>
                </a:ext>
              </a:extLst>
            </p:cNvPr>
            <p:cNvSpPr txBox="1"/>
            <p:nvPr/>
          </p:nvSpPr>
          <p:spPr>
            <a:xfrm>
              <a:off x="7473363" y="5244095"/>
              <a:ext cx="4049483" cy="923330"/>
            </a:xfrm>
            <a:prstGeom prst="rect">
              <a:avLst/>
            </a:prstGeom>
            <a:noFill/>
          </p:spPr>
          <p:txBody>
            <a:bodyPr wrap="square">
              <a:spAutoFit/>
            </a:bodyPr>
            <a:lstStyle/>
            <a:p>
              <a:r>
                <a:rPr lang="tr-TR" sz="1800" dirty="0">
                  <a:effectLst/>
                  <a:latin typeface="Calibri" panose="020F0502020204030204" pitchFamily="34" charset="0"/>
                  <a:ea typeface="Calibri" panose="020F0502020204030204" pitchFamily="34" charset="0"/>
                  <a:cs typeface="Calibri" panose="020F0502020204030204" pitchFamily="34" charset="0"/>
                </a:rPr>
                <a:t>Bütüncül hizmetler</a:t>
              </a:r>
            </a:p>
            <a:p>
              <a:r>
                <a:rPr lang="tr-TR" dirty="0">
                  <a:latin typeface="Calibri" panose="020F0502020204030204" pitchFamily="34" charset="0"/>
                  <a:ea typeface="Calibri" panose="020F0502020204030204" pitchFamily="34" charset="0"/>
                  <a:cs typeface="Calibri" panose="020F0502020204030204" pitchFamily="34" charset="0"/>
                </a:rPr>
                <a:t>Hizmet maliyetleri</a:t>
              </a:r>
            </a:p>
            <a:p>
              <a:r>
                <a:rPr lang="tr-TR" dirty="0">
                  <a:latin typeface="Calibri" panose="020F0502020204030204" pitchFamily="34" charset="0"/>
                  <a:ea typeface="Calibri" panose="020F0502020204030204" pitchFamily="34" charset="0"/>
                  <a:cs typeface="Calibri" panose="020F0502020204030204" pitchFamily="34" charset="0"/>
                </a:rPr>
                <a:t>Koordineli bakım</a:t>
              </a:r>
            </a:p>
          </p:txBody>
        </p:sp>
        <p:sp>
          <p:nvSpPr>
            <p:cNvPr id="16" name="Rectangle 39">
              <a:extLst>
                <a:ext uri="{FF2B5EF4-FFF2-40B4-BE49-F238E27FC236}">
                  <a16:creationId xmlns:a16="http://schemas.microsoft.com/office/drawing/2014/main" id="{6830A77F-AC39-45F8-8F99-C613CF5A6B43}"/>
                </a:ext>
              </a:extLst>
            </p:cNvPr>
            <p:cNvSpPr/>
            <p:nvPr/>
          </p:nvSpPr>
          <p:spPr>
            <a:xfrm>
              <a:off x="7306788" y="5325500"/>
              <a:ext cx="120381" cy="841926"/>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Metin kutusu 16">
            <a:extLst>
              <a:ext uri="{FF2B5EF4-FFF2-40B4-BE49-F238E27FC236}">
                <a16:creationId xmlns:a16="http://schemas.microsoft.com/office/drawing/2014/main" id="{71ECB37F-F9EF-4958-9B02-70C780CB67A8}"/>
              </a:ext>
            </a:extLst>
          </p:cNvPr>
          <p:cNvSpPr txBox="1"/>
          <p:nvPr/>
        </p:nvSpPr>
        <p:spPr>
          <a:xfrm>
            <a:off x="4832354" y="4187319"/>
            <a:ext cx="2408215" cy="646331"/>
          </a:xfrm>
          <a:prstGeom prst="rect">
            <a:avLst/>
          </a:prstGeom>
          <a:noFill/>
        </p:spPr>
        <p:txBody>
          <a:bodyPr wrap="square" rtlCol="0">
            <a:spAutoFit/>
          </a:bodyPr>
          <a:lstStyle/>
          <a:p>
            <a:pPr algn="r"/>
            <a:r>
              <a:rPr lang="tr-TR" b="1" dirty="0">
                <a:solidFill>
                  <a:srgbClr val="339933"/>
                </a:solidFill>
              </a:rPr>
              <a:t>Günübirlik ve uzun dönemli bakım</a:t>
            </a:r>
          </a:p>
        </p:txBody>
      </p:sp>
      <p:sp>
        <p:nvSpPr>
          <p:cNvPr id="19" name="Metin kutusu 18">
            <a:extLst>
              <a:ext uri="{FF2B5EF4-FFF2-40B4-BE49-F238E27FC236}">
                <a16:creationId xmlns:a16="http://schemas.microsoft.com/office/drawing/2014/main" id="{FB91D9F4-173B-4145-AFFB-363A7BE5744E}"/>
              </a:ext>
            </a:extLst>
          </p:cNvPr>
          <p:cNvSpPr txBox="1"/>
          <p:nvPr/>
        </p:nvSpPr>
        <p:spPr>
          <a:xfrm>
            <a:off x="4846919" y="5494871"/>
            <a:ext cx="2408215" cy="369332"/>
          </a:xfrm>
          <a:prstGeom prst="rect">
            <a:avLst/>
          </a:prstGeom>
          <a:noFill/>
        </p:spPr>
        <p:txBody>
          <a:bodyPr wrap="square" rtlCol="0">
            <a:spAutoFit/>
          </a:bodyPr>
          <a:lstStyle/>
          <a:p>
            <a:pPr algn="r"/>
            <a:r>
              <a:rPr lang="tr-TR" b="1" dirty="0">
                <a:solidFill>
                  <a:srgbClr val="339933"/>
                </a:solidFill>
              </a:rPr>
              <a:t>Sistem karmaşıklığı</a:t>
            </a:r>
          </a:p>
        </p:txBody>
      </p:sp>
      <p:grpSp>
        <p:nvGrpSpPr>
          <p:cNvPr id="20" name="Grup 19">
            <a:extLst>
              <a:ext uri="{FF2B5EF4-FFF2-40B4-BE49-F238E27FC236}">
                <a16:creationId xmlns:a16="http://schemas.microsoft.com/office/drawing/2014/main" id="{A02C8F32-83BE-4096-A38B-F6CAC1F4C41E}"/>
              </a:ext>
            </a:extLst>
          </p:cNvPr>
          <p:cNvGrpSpPr/>
          <p:nvPr/>
        </p:nvGrpSpPr>
        <p:grpSpPr>
          <a:xfrm>
            <a:off x="7302708" y="5466175"/>
            <a:ext cx="4235179" cy="923330"/>
            <a:chOff x="7306788" y="5244096"/>
            <a:chExt cx="4235179" cy="923330"/>
          </a:xfrm>
        </p:grpSpPr>
        <p:sp>
          <p:nvSpPr>
            <p:cNvPr id="21" name="Metin kutusu 20">
              <a:extLst>
                <a:ext uri="{FF2B5EF4-FFF2-40B4-BE49-F238E27FC236}">
                  <a16:creationId xmlns:a16="http://schemas.microsoft.com/office/drawing/2014/main" id="{FB173496-40BA-4148-818F-83267840FE9A}"/>
                </a:ext>
              </a:extLst>
            </p:cNvPr>
            <p:cNvSpPr txBox="1"/>
            <p:nvPr/>
          </p:nvSpPr>
          <p:spPr>
            <a:xfrm>
              <a:off x="7492484" y="5244096"/>
              <a:ext cx="4049483" cy="923330"/>
            </a:xfrm>
            <a:prstGeom prst="rect">
              <a:avLst/>
            </a:prstGeom>
            <a:noFill/>
          </p:spPr>
          <p:txBody>
            <a:bodyPr wrap="square">
              <a:spAutoFit/>
            </a:bodyPr>
            <a:lstStyle/>
            <a:p>
              <a:r>
                <a:rPr lang="tr-TR" dirty="0">
                  <a:latin typeface="Calibri" panose="020F0502020204030204" pitchFamily="34" charset="0"/>
                  <a:ea typeface="Calibri" panose="020F0502020204030204" pitchFamily="34" charset="0"/>
                  <a:cs typeface="Calibri" panose="020F0502020204030204" pitchFamily="34" charset="0"/>
                </a:rPr>
                <a:t>Bütüncül hizmet sistemleri</a:t>
              </a:r>
              <a:endParaRPr lang="tr-TR" sz="1800" dirty="0">
                <a:effectLst/>
                <a:latin typeface="Calibri" panose="020F0502020204030204" pitchFamily="34" charset="0"/>
                <a:ea typeface="Calibri" panose="020F0502020204030204" pitchFamily="34" charset="0"/>
                <a:cs typeface="Calibri" panose="020F0502020204030204" pitchFamily="34" charset="0"/>
              </a:endParaRPr>
            </a:p>
            <a:p>
              <a:r>
                <a:rPr lang="tr-TR" dirty="0">
                  <a:latin typeface="Calibri" panose="020F0502020204030204" pitchFamily="34" charset="0"/>
                  <a:ea typeface="Calibri" panose="020F0502020204030204" pitchFamily="34" charset="0"/>
                  <a:cs typeface="Calibri" panose="020F0502020204030204" pitchFamily="34" charset="0"/>
                </a:rPr>
                <a:t>Tedarik zinciri</a:t>
              </a:r>
            </a:p>
            <a:p>
              <a:r>
                <a:rPr lang="tr-TR" sz="1800" dirty="0">
                  <a:effectLst/>
                  <a:latin typeface="Calibri" panose="020F0502020204030204" pitchFamily="34" charset="0"/>
                  <a:ea typeface="Calibri" panose="020F0502020204030204" pitchFamily="34" charset="0"/>
                  <a:cs typeface="Calibri" panose="020F0502020204030204" pitchFamily="34" charset="0"/>
                </a:rPr>
                <a:t>Karşılıklı bağımlılık</a:t>
              </a:r>
            </a:p>
          </p:txBody>
        </p:sp>
        <p:sp>
          <p:nvSpPr>
            <p:cNvPr id="22" name="Rectangle 39">
              <a:extLst>
                <a:ext uri="{FF2B5EF4-FFF2-40B4-BE49-F238E27FC236}">
                  <a16:creationId xmlns:a16="http://schemas.microsoft.com/office/drawing/2014/main" id="{BA95F955-18EA-4C4F-BD34-177BBA043EED}"/>
                </a:ext>
              </a:extLst>
            </p:cNvPr>
            <p:cNvSpPr/>
            <p:nvPr/>
          </p:nvSpPr>
          <p:spPr>
            <a:xfrm>
              <a:off x="7306788" y="5325500"/>
              <a:ext cx="120381" cy="841926"/>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68372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down)">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down)">
                                      <p:cBhvr>
                                        <p:cTn id="15" dur="500"/>
                                        <p:tgtEl>
                                          <p:spTgt spid="11"/>
                                        </p:tgtEl>
                                      </p:cBhvr>
                                    </p:animEffect>
                                  </p:childTnLst>
                                </p:cTn>
                              </p:par>
                              <p:par>
                                <p:cTn id="16" presetID="22" presetClass="entr" presetSubtype="4"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down)">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wipe(down)">
                                      <p:cBhvr>
                                        <p:cTn id="23" dur="500"/>
                                        <p:tgtEl>
                                          <p:spTgt spid="17"/>
                                        </p:tgtEl>
                                      </p:cBhvr>
                                    </p:animEffect>
                                  </p:childTnLst>
                                </p:cTn>
                              </p:par>
                              <p:par>
                                <p:cTn id="24" presetID="22" presetClass="entr" presetSubtype="4" fill="hold" nodeType="withEffect">
                                  <p:stCondLst>
                                    <p:cond delay="0"/>
                                  </p:stCondLst>
                                  <p:childTnLst>
                                    <p:set>
                                      <p:cBhvr>
                                        <p:cTn id="25" dur="1" fill="hold">
                                          <p:stCondLst>
                                            <p:cond delay="0"/>
                                          </p:stCondLst>
                                        </p:cTn>
                                        <p:tgtEl>
                                          <p:spTgt spid="18"/>
                                        </p:tgtEl>
                                        <p:attrNameLst>
                                          <p:attrName>style.visibility</p:attrName>
                                        </p:attrNameLst>
                                      </p:cBhvr>
                                      <p:to>
                                        <p:strVal val="visible"/>
                                      </p:to>
                                    </p:set>
                                    <p:animEffect transition="in" filter="wipe(down)">
                                      <p:cBhvr>
                                        <p:cTn id="26" dur="500"/>
                                        <p:tgtEl>
                                          <p:spTgt spid="18"/>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wipe(down)">
                                      <p:cBhvr>
                                        <p:cTn id="31" dur="500"/>
                                        <p:tgtEl>
                                          <p:spTgt spid="19"/>
                                        </p:tgtEl>
                                      </p:cBhvr>
                                    </p:animEffect>
                                  </p:childTnLst>
                                </p:cTn>
                              </p:par>
                              <p:par>
                                <p:cTn id="32" presetID="22" presetClass="entr" presetSubtype="4" fill="hold" nodeType="withEffect">
                                  <p:stCondLst>
                                    <p:cond delay="0"/>
                                  </p:stCondLst>
                                  <p:childTnLst>
                                    <p:set>
                                      <p:cBhvr>
                                        <p:cTn id="33" dur="1" fill="hold">
                                          <p:stCondLst>
                                            <p:cond delay="0"/>
                                          </p:stCondLst>
                                        </p:cTn>
                                        <p:tgtEl>
                                          <p:spTgt spid="20"/>
                                        </p:tgtEl>
                                        <p:attrNameLst>
                                          <p:attrName>style.visibility</p:attrName>
                                        </p:attrNameLst>
                                      </p:cBhvr>
                                      <p:to>
                                        <p:strVal val="visible"/>
                                      </p:to>
                                    </p:set>
                                    <p:animEffect transition="in" filter="wipe(down)">
                                      <p:cBhvr>
                                        <p:cTn id="34"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P spid="17" grpId="0"/>
      <p:bldP spid="1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623456" y="407192"/>
            <a:ext cx="6522780"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radikal potansiyel</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7146236" y="723901"/>
            <a:ext cx="5045764"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866193" y="6804218"/>
            <a:ext cx="2743200" cy="365125"/>
          </a:xfrm>
        </p:spPr>
        <p:txBody>
          <a:bodyPr/>
          <a:lstStyle/>
          <a:p>
            <a:fld id="{5570C600-3167-49D5-B953-3BFC16F3A3D1}" type="datetime1">
              <a:rPr lang="en-US" smtClean="0">
                <a:solidFill>
                  <a:schemeClr val="tx1"/>
                </a:solidFill>
              </a:rPr>
              <a:t>9/16/2022</a:t>
            </a:fld>
            <a:endParaRPr lang="en-US" dirty="0">
              <a:solidFill>
                <a:schemeClr val="tx1"/>
              </a:solidFill>
            </a:endParaRPr>
          </a:p>
        </p:txBody>
      </p:sp>
      <p:grpSp>
        <p:nvGrpSpPr>
          <p:cNvPr id="3" name="Grup 2">
            <a:extLst>
              <a:ext uri="{FF2B5EF4-FFF2-40B4-BE49-F238E27FC236}">
                <a16:creationId xmlns:a16="http://schemas.microsoft.com/office/drawing/2014/main" id="{702A671C-DA6E-46D0-8009-47DC604089D3}"/>
              </a:ext>
            </a:extLst>
          </p:cNvPr>
          <p:cNvGrpSpPr/>
          <p:nvPr/>
        </p:nvGrpSpPr>
        <p:grpSpPr>
          <a:xfrm>
            <a:off x="7207304" y="2630251"/>
            <a:ext cx="4076558" cy="923330"/>
            <a:chOff x="7306788" y="2632820"/>
            <a:chExt cx="4076558" cy="923330"/>
          </a:xfrm>
        </p:grpSpPr>
        <p:sp>
          <p:nvSpPr>
            <p:cNvPr id="7" name="Metin kutusu 6">
              <a:extLst>
                <a:ext uri="{FF2B5EF4-FFF2-40B4-BE49-F238E27FC236}">
                  <a16:creationId xmlns:a16="http://schemas.microsoft.com/office/drawing/2014/main" id="{E6F46D26-BFDB-441F-AEF7-85D22CEA6EB9}"/>
                </a:ext>
              </a:extLst>
            </p:cNvPr>
            <p:cNvSpPr txBox="1"/>
            <p:nvPr/>
          </p:nvSpPr>
          <p:spPr>
            <a:xfrm>
              <a:off x="7427169" y="2632820"/>
              <a:ext cx="3956177" cy="923330"/>
            </a:xfrm>
            <a:prstGeom prst="rect">
              <a:avLst/>
            </a:prstGeom>
            <a:noFill/>
          </p:spPr>
          <p:txBody>
            <a:bodyPr wrap="square">
              <a:spAutoFit/>
            </a:bodyPr>
            <a:lstStyle/>
            <a:p>
              <a:r>
                <a:rPr lang="tr-TR" sz="1800" dirty="0" err="1">
                  <a:effectLst/>
                  <a:latin typeface="Calibri" panose="020F0502020204030204" pitchFamily="34" charset="0"/>
                  <a:ea typeface="Calibri" panose="020F0502020204030204" pitchFamily="34" charset="0"/>
                  <a:cs typeface="Calibri" panose="020F0502020204030204" pitchFamily="34" charset="0"/>
                </a:rPr>
                <a:t>Teletı</a:t>
              </a:r>
              <a:r>
                <a:rPr lang="tr-TR" dirty="0" err="1">
                  <a:latin typeface="Calibri" panose="020F0502020204030204" pitchFamily="34" charset="0"/>
                  <a:ea typeface="Calibri" panose="020F0502020204030204" pitchFamily="34" charset="0"/>
                  <a:cs typeface="Calibri" panose="020F0502020204030204" pitchFamily="34" charset="0"/>
                </a:rPr>
                <a:t>bbın</a:t>
              </a:r>
              <a:r>
                <a:rPr lang="tr-TR" dirty="0">
                  <a:latin typeface="Calibri" panose="020F0502020204030204" pitchFamily="34" charset="0"/>
                  <a:ea typeface="Calibri" panose="020F0502020204030204" pitchFamily="34" charset="0"/>
                  <a:cs typeface="Calibri" panose="020F0502020204030204" pitchFamily="34" charset="0"/>
                </a:rPr>
                <a:t> yaygınlaşması</a:t>
              </a:r>
              <a:endParaRPr lang="tr-TR" sz="1800" dirty="0">
                <a:effectLst/>
                <a:latin typeface="Calibri" panose="020F0502020204030204" pitchFamily="34" charset="0"/>
                <a:ea typeface="Calibri" panose="020F0502020204030204" pitchFamily="34" charset="0"/>
                <a:cs typeface="Calibri" panose="020F0502020204030204" pitchFamily="34" charset="0"/>
              </a:endParaRPr>
            </a:p>
            <a:p>
              <a:r>
                <a:rPr lang="tr-TR" dirty="0">
                  <a:latin typeface="Calibri" panose="020F0502020204030204" pitchFamily="34" charset="0"/>
                  <a:ea typeface="Calibri" panose="020F0502020204030204" pitchFamily="34" charset="0"/>
                  <a:cs typeface="Calibri" panose="020F0502020204030204" pitchFamily="34" charset="0"/>
                </a:rPr>
                <a:t>E-sağlık</a:t>
              </a:r>
            </a:p>
            <a:p>
              <a:r>
                <a:rPr lang="tr-TR" sz="1800" dirty="0">
                  <a:effectLst/>
                  <a:latin typeface="Calibri" panose="020F0502020204030204" pitchFamily="34" charset="0"/>
                  <a:ea typeface="Calibri" panose="020F0502020204030204" pitchFamily="34" charset="0"/>
                  <a:cs typeface="Calibri" panose="020F0502020204030204" pitchFamily="34" charset="0"/>
                </a:rPr>
                <a:t>Uzaktan erişim</a:t>
              </a:r>
            </a:p>
          </p:txBody>
        </p:sp>
        <p:sp>
          <p:nvSpPr>
            <p:cNvPr id="9" name="Rectangle 39">
              <a:extLst>
                <a:ext uri="{FF2B5EF4-FFF2-40B4-BE49-F238E27FC236}">
                  <a16:creationId xmlns:a16="http://schemas.microsoft.com/office/drawing/2014/main" id="{3F747BE8-A511-421C-9317-1A46D2767F13}"/>
                </a:ext>
              </a:extLst>
            </p:cNvPr>
            <p:cNvSpPr/>
            <p:nvPr/>
          </p:nvSpPr>
          <p:spPr>
            <a:xfrm>
              <a:off x="7306788" y="2691804"/>
              <a:ext cx="120381" cy="841926"/>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Metin kutusu 1">
            <a:extLst>
              <a:ext uri="{FF2B5EF4-FFF2-40B4-BE49-F238E27FC236}">
                <a16:creationId xmlns:a16="http://schemas.microsoft.com/office/drawing/2014/main" id="{940D5209-37D9-4C19-B6B4-6E27250C3C40}"/>
              </a:ext>
            </a:extLst>
          </p:cNvPr>
          <p:cNvSpPr txBox="1"/>
          <p:nvPr/>
        </p:nvSpPr>
        <p:spPr>
          <a:xfrm>
            <a:off x="4612531" y="2626952"/>
            <a:ext cx="2444568" cy="369332"/>
          </a:xfrm>
          <a:prstGeom prst="rect">
            <a:avLst/>
          </a:prstGeom>
          <a:noFill/>
        </p:spPr>
        <p:txBody>
          <a:bodyPr wrap="square" rtlCol="0">
            <a:spAutoFit/>
          </a:bodyPr>
          <a:lstStyle/>
          <a:p>
            <a:pPr algn="r"/>
            <a:r>
              <a:rPr lang="tr-TR" b="1" dirty="0" err="1">
                <a:solidFill>
                  <a:schemeClr val="accent6">
                    <a:lumMod val="75000"/>
                  </a:schemeClr>
                </a:solidFill>
              </a:rPr>
              <a:t>Teletıp</a:t>
            </a:r>
            <a:r>
              <a:rPr lang="tr-TR" b="1" dirty="0">
                <a:solidFill>
                  <a:schemeClr val="accent6">
                    <a:lumMod val="75000"/>
                  </a:schemeClr>
                </a:solidFill>
              </a:rPr>
              <a:t> ve sanal sağlık</a:t>
            </a:r>
          </a:p>
        </p:txBody>
      </p:sp>
      <p:sp>
        <p:nvSpPr>
          <p:cNvPr id="11" name="Metin kutusu 10">
            <a:extLst>
              <a:ext uri="{FF2B5EF4-FFF2-40B4-BE49-F238E27FC236}">
                <a16:creationId xmlns:a16="http://schemas.microsoft.com/office/drawing/2014/main" id="{898AA109-F192-4B1D-A8F4-096F74A780B9}"/>
              </a:ext>
            </a:extLst>
          </p:cNvPr>
          <p:cNvSpPr txBox="1"/>
          <p:nvPr/>
        </p:nvSpPr>
        <p:spPr>
          <a:xfrm>
            <a:off x="4435088" y="3965795"/>
            <a:ext cx="2603349" cy="646331"/>
          </a:xfrm>
          <a:prstGeom prst="rect">
            <a:avLst/>
          </a:prstGeom>
          <a:noFill/>
        </p:spPr>
        <p:txBody>
          <a:bodyPr wrap="square" rtlCol="0">
            <a:spAutoFit/>
          </a:bodyPr>
          <a:lstStyle/>
          <a:p>
            <a:pPr algn="r"/>
            <a:r>
              <a:rPr lang="tr-TR" b="1" dirty="0" err="1">
                <a:solidFill>
                  <a:schemeClr val="accent6">
                    <a:lumMod val="75000"/>
                  </a:schemeClr>
                </a:solidFill>
              </a:rPr>
              <a:t>Biyoteknoloji</a:t>
            </a:r>
            <a:r>
              <a:rPr lang="tr-TR" b="1" dirty="0">
                <a:solidFill>
                  <a:schemeClr val="accent6">
                    <a:lumMod val="75000"/>
                  </a:schemeClr>
                </a:solidFill>
              </a:rPr>
              <a:t> ve klinik gelişmeler</a:t>
            </a:r>
          </a:p>
        </p:txBody>
      </p:sp>
      <p:grpSp>
        <p:nvGrpSpPr>
          <p:cNvPr id="4" name="Grup 3">
            <a:extLst>
              <a:ext uri="{FF2B5EF4-FFF2-40B4-BE49-F238E27FC236}">
                <a16:creationId xmlns:a16="http://schemas.microsoft.com/office/drawing/2014/main" id="{5F44E1AB-5CC2-4F62-8321-684C2952A4DA}"/>
              </a:ext>
            </a:extLst>
          </p:cNvPr>
          <p:cNvGrpSpPr/>
          <p:nvPr/>
        </p:nvGrpSpPr>
        <p:grpSpPr>
          <a:xfrm>
            <a:off x="7207304" y="3964370"/>
            <a:ext cx="4813355" cy="923330"/>
            <a:chOff x="7306788" y="3966939"/>
            <a:chExt cx="4375138" cy="923330"/>
          </a:xfrm>
        </p:grpSpPr>
        <p:sp>
          <p:nvSpPr>
            <p:cNvPr id="12" name="Metin kutusu 11">
              <a:extLst>
                <a:ext uri="{FF2B5EF4-FFF2-40B4-BE49-F238E27FC236}">
                  <a16:creationId xmlns:a16="http://schemas.microsoft.com/office/drawing/2014/main" id="{916953DB-13BB-4200-BE31-CC52E288F4FE}"/>
                </a:ext>
              </a:extLst>
            </p:cNvPr>
            <p:cNvSpPr txBox="1"/>
            <p:nvPr/>
          </p:nvSpPr>
          <p:spPr>
            <a:xfrm>
              <a:off x="7427169" y="3966939"/>
              <a:ext cx="4254757" cy="923330"/>
            </a:xfrm>
            <a:prstGeom prst="rect">
              <a:avLst/>
            </a:prstGeom>
            <a:noFill/>
          </p:spPr>
          <p:txBody>
            <a:bodyPr wrap="square">
              <a:spAutoFit/>
            </a:bodyPr>
            <a:lstStyle/>
            <a:p>
              <a:r>
                <a:rPr lang="tr-TR" sz="1800" dirty="0">
                  <a:effectLst/>
                  <a:latin typeface="Calibri" panose="020F0502020204030204" pitchFamily="34" charset="0"/>
                  <a:ea typeface="Calibri" panose="020F0502020204030204" pitchFamily="34" charset="0"/>
                  <a:cs typeface="Calibri" panose="020F0502020204030204" pitchFamily="34" charset="0"/>
                </a:rPr>
                <a:t>Akıllı ilaçlar</a:t>
              </a:r>
            </a:p>
            <a:p>
              <a:r>
                <a:rPr lang="tr-TR" dirty="0" err="1">
                  <a:latin typeface="Calibri" panose="020F0502020204030204" pitchFamily="34" charset="0"/>
                  <a:ea typeface="Calibri" panose="020F0502020204030204" pitchFamily="34" charset="0"/>
                  <a:cs typeface="Calibri" panose="020F0502020204030204" pitchFamily="34" charset="0"/>
                </a:rPr>
                <a:t>Nano</a:t>
              </a:r>
              <a:r>
                <a:rPr lang="tr-TR" dirty="0">
                  <a:latin typeface="Calibri" panose="020F0502020204030204" pitchFamily="34" charset="0"/>
                  <a:ea typeface="Calibri" panose="020F0502020204030204" pitchFamily="34" charset="0"/>
                  <a:cs typeface="Calibri" panose="020F0502020204030204" pitchFamily="34" charset="0"/>
                </a:rPr>
                <a:t> teknoloji ve sağlık</a:t>
              </a:r>
            </a:p>
            <a:p>
              <a:r>
                <a:rPr lang="tr-TR" dirty="0">
                  <a:latin typeface="Calibri" panose="020F0502020204030204" pitchFamily="34" charset="0"/>
                  <a:ea typeface="Calibri" panose="020F0502020204030204" pitchFamily="34" charset="0"/>
                  <a:cs typeface="Calibri" panose="020F0502020204030204" pitchFamily="34" charset="0"/>
                </a:rPr>
                <a:t>Yeni tıbbi teknolojiler</a:t>
              </a:r>
            </a:p>
          </p:txBody>
        </p:sp>
        <p:sp>
          <p:nvSpPr>
            <p:cNvPr id="14" name="Rectangle 39">
              <a:extLst>
                <a:ext uri="{FF2B5EF4-FFF2-40B4-BE49-F238E27FC236}">
                  <a16:creationId xmlns:a16="http://schemas.microsoft.com/office/drawing/2014/main" id="{C057D6E9-F2B3-41A0-B9D7-3EF0FAAF791C}"/>
                </a:ext>
              </a:extLst>
            </p:cNvPr>
            <p:cNvSpPr/>
            <p:nvPr/>
          </p:nvSpPr>
          <p:spPr>
            <a:xfrm>
              <a:off x="7306788" y="4019862"/>
              <a:ext cx="120381" cy="841926"/>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up 17">
            <a:extLst>
              <a:ext uri="{FF2B5EF4-FFF2-40B4-BE49-F238E27FC236}">
                <a16:creationId xmlns:a16="http://schemas.microsoft.com/office/drawing/2014/main" id="{5F11BD2C-6294-45EA-B4C2-602E374C4499}"/>
              </a:ext>
            </a:extLst>
          </p:cNvPr>
          <p:cNvGrpSpPr/>
          <p:nvPr/>
        </p:nvGrpSpPr>
        <p:grpSpPr>
          <a:xfrm>
            <a:off x="7207304" y="5282229"/>
            <a:ext cx="4188525" cy="923330"/>
            <a:chOff x="7306788" y="5284798"/>
            <a:chExt cx="4188525" cy="923330"/>
          </a:xfrm>
        </p:grpSpPr>
        <p:sp>
          <p:nvSpPr>
            <p:cNvPr id="15" name="Metin kutusu 14">
              <a:extLst>
                <a:ext uri="{FF2B5EF4-FFF2-40B4-BE49-F238E27FC236}">
                  <a16:creationId xmlns:a16="http://schemas.microsoft.com/office/drawing/2014/main" id="{A7590B1E-DA82-4808-88BE-5DB6783B74AE}"/>
                </a:ext>
              </a:extLst>
            </p:cNvPr>
            <p:cNvSpPr txBox="1"/>
            <p:nvPr/>
          </p:nvSpPr>
          <p:spPr>
            <a:xfrm>
              <a:off x="7445830" y="5284798"/>
              <a:ext cx="4049483" cy="923330"/>
            </a:xfrm>
            <a:prstGeom prst="rect">
              <a:avLst/>
            </a:prstGeom>
            <a:noFill/>
          </p:spPr>
          <p:txBody>
            <a:bodyPr wrap="square">
              <a:spAutoFit/>
            </a:bodyPr>
            <a:lstStyle/>
            <a:p>
              <a:r>
                <a:rPr lang="tr-TR" sz="1800" dirty="0">
                  <a:effectLst/>
                  <a:latin typeface="Calibri" panose="020F0502020204030204" pitchFamily="34" charset="0"/>
                  <a:ea typeface="Calibri" panose="020F0502020204030204" pitchFamily="34" charset="0"/>
                  <a:cs typeface="Calibri" panose="020F0502020204030204" pitchFamily="34" charset="0"/>
                </a:rPr>
                <a:t>Büyük veri</a:t>
              </a:r>
            </a:p>
            <a:p>
              <a:r>
                <a:rPr lang="tr-TR" dirty="0">
                  <a:latin typeface="Calibri" panose="020F0502020204030204" pitchFamily="34" charset="0"/>
                  <a:ea typeface="Calibri" panose="020F0502020204030204" pitchFamily="34" charset="0"/>
                  <a:cs typeface="Calibri" panose="020F0502020204030204" pitchFamily="34" charset="0"/>
                </a:rPr>
                <a:t>Yapay zeka</a:t>
              </a:r>
            </a:p>
            <a:p>
              <a:r>
                <a:rPr lang="tr-TR" dirty="0">
                  <a:latin typeface="Calibri" panose="020F0502020204030204" pitchFamily="34" charset="0"/>
                  <a:ea typeface="Calibri" panose="020F0502020204030204" pitchFamily="34" charset="0"/>
                  <a:cs typeface="Calibri" panose="020F0502020204030204" pitchFamily="34" charset="0"/>
                </a:rPr>
                <a:t>Veri güvenliği ve paylaşımı</a:t>
              </a:r>
            </a:p>
          </p:txBody>
        </p:sp>
        <p:sp>
          <p:nvSpPr>
            <p:cNvPr id="16" name="Rectangle 39">
              <a:extLst>
                <a:ext uri="{FF2B5EF4-FFF2-40B4-BE49-F238E27FC236}">
                  <a16:creationId xmlns:a16="http://schemas.microsoft.com/office/drawing/2014/main" id="{6830A77F-AC39-45F8-8F99-C613CF5A6B43}"/>
                </a:ext>
              </a:extLst>
            </p:cNvPr>
            <p:cNvSpPr/>
            <p:nvPr/>
          </p:nvSpPr>
          <p:spPr>
            <a:xfrm>
              <a:off x="7306788" y="5325500"/>
              <a:ext cx="120381" cy="841926"/>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Metin kutusu 16">
            <a:extLst>
              <a:ext uri="{FF2B5EF4-FFF2-40B4-BE49-F238E27FC236}">
                <a16:creationId xmlns:a16="http://schemas.microsoft.com/office/drawing/2014/main" id="{71ECB37F-F9EF-4958-9B02-70C780CB67A8}"/>
              </a:ext>
            </a:extLst>
          </p:cNvPr>
          <p:cNvSpPr txBox="1"/>
          <p:nvPr/>
        </p:nvSpPr>
        <p:spPr>
          <a:xfrm>
            <a:off x="4638537" y="5280972"/>
            <a:ext cx="2408215" cy="646331"/>
          </a:xfrm>
          <a:prstGeom prst="rect">
            <a:avLst/>
          </a:prstGeom>
          <a:noFill/>
        </p:spPr>
        <p:txBody>
          <a:bodyPr wrap="square" rtlCol="0">
            <a:spAutoFit/>
          </a:bodyPr>
          <a:lstStyle/>
          <a:p>
            <a:pPr algn="r"/>
            <a:r>
              <a:rPr lang="tr-TR" b="1" dirty="0">
                <a:solidFill>
                  <a:schemeClr val="accent6">
                    <a:lumMod val="75000"/>
                  </a:schemeClr>
                </a:solidFill>
              </a:rPr>
              <a:t>Sağlık analitiği ve dijital araçlar</a:t>
            </a:r>
          </a:p>
        </p:txBody>
      </p:sp>
    </p:spTree>
    <p:extLst>
      <p:ext uri="{BB962C8B-B14F-4D97-AF65-F5344CB8AC3E}">
        <p14:creationId xmlns:p14="http://schemas.microsoft.com/office/powerpoint/2010/main" val="90675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down)">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down)">
                                      <p:cBhvr>
                                        <p:cTn id="15" dur="500"/>
                                        <p:tgtEl>
                                          <p:spTgt spid="11"/>
                                        </p:tgtEl>
                                      </p:cBhvr>
                                    </p:animEffect>
                                  </p:childTnLst>
                                </p:cTn>
                              </p:par>
                              <p:par>
                                <p:cTn id="16" presetID="22" presetClass="entr" presetSubtype="4"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down)">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wipe(down)">
                                      <p:cBhvr>
                                        <p:cTn id="23" dur="500"/>
                                        <p:tgtEl>
                                          <p:spTgt spid="17"/>
                                        </p:tgtEl>
                                      </p:cBhvr>
                                    </p:animEffect>
                                  </p:childTnLst>
                                </p:cTn>
                              </p:par>
                              <p:par>
                                <p:cTn id="24" presetID="22" presetClass="entr" presetSubtype="4" fill="hold" nodeType="withEffect">
                                  <p:stCondLst>
                                    <p:cond delay="0"/>
                                  </p:stCondLst>
                                  <p:childTnLst>
                                    <p:set>
                                      <p:cBhvr>
                                        <p:cTn id="25" dur="1" fill="hold">
                                          <p:stCondLst>
                                            <p:cond delay="0"/>
                                          </p:stCondLst>
                                        </p:cTn>
                                        <p:tgtEl>
                                          <p:spTgt spid="18"/>
                                        </p:tgtEl>
                                        <p:attrNameLst>
                                          <p:attrName>style.visibility</p:attrName>
                                        </p:attrNameLst>
                                      </p:cBhvr>
                                      <p:to>
                                        <p:strVal val="visible"/>
                                      </p:to>
                                    </p:set>
                                    <p:animEffect transition="in" filter="wipe(down)">
                                      <p:cBhvr>
                                        <p:cTn id="26"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P spid="1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623455" y="407192"/>
            <a:ext cx="6264957"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Özet ve bir sonraki konuya hazırlık</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6888412" y="723901"/>
            <a:ext cx="5303588"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866193" y="6804218"/>
            <a:ext cx="2743200" cy="365125"/>
          </a:xfrm>
        </p:spPr>
        <p:txBody>
          <a:bodyPr/>
          <a:lstStyle/>
          <a:p>
            <a:fld id="{5570C600-3167-49D5-B953-3BFC16F3A3D1}" type="datetime1">
              <a:rPr lang="en-US" smtClean="0">
                <a:solidFill>
                  <a:schemeClr val="tx1"/>
                </a:solidFill>
              </a:rPr>
              <a:t>9/16/2022</a:t>
            </a:fld>
            <a:endParaRPr lang="en-US" dirty="0">
              <a:solidFill>
                <a:schemeClr val="tx1"/>
              </a:solidFill>
            </a:endParaRPr>
          </a:p>
        </p:txBody>
      </p:sp>
      <p:sp>
        <p:nvSpPr>
          <p:cNvPr id="7" name="Metin kutusu 6">
            <a:extLst>
              <a:ext uri="{FF2B5EF4-FFF2-40B4-BE49-F238E27FC236}">
                <a16:creationId xmlns:a16="http://schemas.microsoft.com/office/drawing/2014/main" id="{E6F46D26-BFDB-441F-AEF7-85D22CEA6EB9}"/>
              </a:ext>
            </a:extLst>
          </p:cNvPr>
          <p:cNvSpPr txBox="1"/>
          <p:nvPr/>
        </p:nvSpPr>
        <p:spPr>
          <a:xfrm>
            <a:off x="5047850" y="1440913"/>
            <a:ext cx="7068286" cy="3693319"/>
          </a:xfrm>
          <a:prstGeom prst="rect">
            <a:avLst/>
          </a:prstGeom>
          <a:noFill/>
        </p:spPr>
        <p:txBody>
          <a:bodyPr wrap="square">
            <a:spAutoFit/>
          </a:bodyPr>
          <a:lstStyle/>
          <a:p>
            <a:pPr marL="285750" indent="-285750">
              <a:buFont typeface="Arial" panose="020B0604020202020204" pitchFamily="34" charset="0"/>
              <a:buChar char="•"/>
            </a:pPr>
            <a:r>
              <a:rPr lang="tr-TR" dirty="0">
                <a:cs typeface="Calibri" panose="020F0502020204030204" pitchFamily="34" charset="0"/>
              </a:rPr>
              <a:t>Sağlık sistemi, toplumun sağlık düzeyini yükseltmeye odaklanan kurumlar, programlar, faaliyetler ve kaynaklar bütünüdür.</a:t>
            </a:r>
          </a:p>
          <a:p>
            <a:pPr marL="285750" indent="-285750">
              <a:buFont typeface="Arial" panose="020B0604020202020204" pitchFamily="34" charset="0"/>
              <a:buChar char="•"/>
            </a:pPr>
            <a:r>
              <a:rPr lang="tr-TR" dirty="0">
                <a:cs typeface="Calibri" panose="020F0502020204030204" pitchFamily="34" charset="0"/>
              </a:rPr>
              <a:t>Sağlık sisteminin nihai hedefleri, İyi sağlık, finansal risk koruması ve cevap verebilirliktir. </a:t>
            </a:r>
          </a:p>
          <a:p>
            <a:pPr marL="285750" indent="-285750">
              <a:buFont typeface="Arial" panose="020B0604020202020204" pitchFamily="34" charset="0"/>
              <a:buChar char="•"/>
            </a:pPr>
            <a:r>
              <a:rPr lang="tr-TR" dirty="0">
                <a:cs typeface="Calibri" panose="020F0502020204030204" pitchFamily="34" charset="0"/>
              </a:rPr>
              <a:t>Hizmet sunumu, kaynak sağlama, finansman, kılavuzluk ve yönlendirme sağlık sisteminin temel işlevleridir.</a:t>
            </a:r>
          </a:p>
          <a:p>
            <a:pPr marL="285750" indent="-285750">
              <a:buFont typeface="Arial" panose="020B0604020202020204" pitchFamily="34" charset="0"/>
              <a:buChar char="•"/>
            </a:pPr>
            <a:r>
              <a:rPr lang="tr-TR" dirty="0">
                <a:cs typeface="Calibri" panose="020F0502020204030204" pitchFamily="34" charset="0"/>
              </a:rPr>
              <a:t>Sağlık hizmetleri, sağlığın geliştirilmesi, korunması, tedavi ve iyileştirme-uzun dönemli hizmetlerden oluşan bir bütündür. Bütünü oluşturan hizmetler dizisi sağlık hizmetleri zinciri olarak tanımlanır.  </a:t>
            </a:r>
          </a:p>
          <a:p>
            <a:pPr marL="285750" indent="-285750">
              <a:buFont typeface="Arial" panose="020B0604020202020204" pitchFamily="34" charset="0"/>
              <a:buChar char="•"/>
            </a:pPr>
            <a:r>
              <a:rPr lang="tr-TR" dirty="0">
                <a:cs typeface="Calibri" panose="020F0502020204030204" pitchFamily="34" charset="0"/>
              </a:rPr>
              <a:t>Sağlık kurumları yöneticileri sağlık sistemlerinde ortaya çıkan güncel gelişmeleri veya trendleri eğilimleri yakından izlemek ve bu trendler hakkında bilgi sahibi olarak kurumu geleceğe hazırlayacak stratejiler geliştirebilir. </a:t>
            </a:r>
          </a:p>
        </p:txBody>
      </p:sp>
      <p:sp>
        <p:nvSpPr>
          <p:cNvPr id="9" name="Rectangle 39">
            <a:extLst>
              <a:ext uri="{FF2B5EF4-FFF2-40B4-BE49-F238E27FC236}">
                <a16:creationId xmlns:a16="http://schemas.microsoft.com/office/drawing/2014/main" id="{3F747BE8-A511-421C-9317-1A46D2767F13}"/>
              </a:ext>
            </a:extLst>
          </p:cNvPr>
          <p:cNvSpPr/>
          <p:nvPr/>
        </p:nvSpPr>
        <p:spPr>
          <a:xfrm>
            <a:off x="4933073" y="1557245"/>
            <a:ext cx="73030" cy="3453294"/>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45">
            <a:extLst>
              <a:ext uri="{FF2B5EF4-FFF2-40B4-BE49-F238E27FC236}">
                <a16:creationId xmlns:a16="http://schemas.microsoft.com/office/drawing/2014/main" id="{301A655D-5CBF-43B4-8D79-E55BBD7BE03C}"/>
              </a:ext>
            </a:extLst>
          </p:cNvPr>
          <p:cNvSpPr/>
          <p:nvPr/>
        </p:nvSpPr>
        <p:spPr>
          <a:xfrm flipH="1">
            <a:off x="4914411" y="5273412"/>
            <a:ext cx="91692" cy="1177395"/>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a:p>
        </p:txBody>
      </p:sp>
      <p:sp>
        <p:nvSpPr>
          <p:cNvPr id="4" name="Metin kutusu 3">
            <a:extLst>
              <a:ext uri="{FF2B5EF4-FFF2-40B4-BE49-F238E27FC236}">
                <a16:creationId xmlns:a16="http://schemas.microsoft.com/office/drawing/2014/main" id="{36CA47DA-A200-4ABC-8BE6-B80AE17227EF}"/>
              </a:ext>
            </a:extLst>
          </p:cNvPr>
          <p:cNvSpPr txBox="1"/>
          <p:nvPr/>
        </p:nvSpPr>
        <p:spPr>
          <a:xfrm>
            <a:off x="3970697" y="1359687"/>
            <a:ext cx="962376" cy="461665"/>
          </a:xfrm>
          <a:prstGeom prst="rect">
            <a:avLst/>
          </a:prstGeom>
          <a:noFill/>
        </p:spPr>
        <p:txBody>
          <a:bodyPr wrap="square" rtlCol="0">
            <a:spAutoFit/>
          </a:bodyPr>
          <a:lstStyle/>
          <a:p>
            <a:pPr algn="r"/>
            <a:r>
              <a:rPr lang="tr-TR" sz="2400" b="1" dirty="0">
                <a:solidFill>
                  <a:schemeClr val="accent1">
                    <a:lumMod val="50000"/>
                  </a:schemeClr>
                </a:solidFill>
              </a:rPr>
              <a:t>özet</a:t>
            </a:r>
            <a:endParaRPr lang="tr-TR" sz="2000" b="1" dirty="0">
              <a:solidFill>
                <a:schemeClr val="accent1">
                  <a:lumMod val="50000"/>
                </a:schemeClr>
              </a:solidFill>
            </a:endParaRPr>
          </a:p>
        </p:txBody>
      </p:sp>
      <p:sp>
        <p:nvSpPr>
          <p:cNvPr id="12" name="Metin kutusu 11">
            <a:extLst>
              <a:ext uri="{FF2B5EF4-FFF2-40B4-BE49-F238E27FC236}">
                <a16:creationId xmlns:a16="http://schemas.microsoft.com/office/drawing/2014/main" id="{6A4780C4-B5AE-4224-B256-34E03D5C9C51}"/>
              </a:ext>
            </a:extLst>
          </p:cNvPr>
          <p:cNvSpPr txBox="1"/>
          <p:nvPr/>
        </p:nvSpPr>
        <p:spPr>
          <a:xfrm>
            <a:off x="3055739" y="5199548"/>
            <a:ext cx="1829916" cy="707886"/>
          </a:xfrm>
          <a:prstGeom prst="rect">
            <a:avLst/>
          </a:prstGeom>
          <a:noFill/>
        </p:spPr>
        <p:txBody>
          <a:bodyPr wrap="square" rtlCol="0">
            <a:spAutoFit/>
          </a:bodyPr>
          <a:lstStyle/>
          <a:p>
            <a:pPr algn="r"/>
            <a:r>
              <a:rPr lang="tr-TR" sz="2000" b="1" dirty="0">
                <a:solidFill>
                  <a:srgbClr val="339933"/>
                </a:solidFill>
              </a:rPr>
              <a:t>     bir sonraki konunun amacı</a:t>
            </a:r>
            <a:endParaRPr lang="tr-TR" b="1" dirty="0">
              <a:solidFill>
                <a:srgbClr val="339933"/>
              </a:solidFill>
            </a:endParaRPr>
          </a:p>
        </p:txBody>
      </p:sp>
      <p:sp>
        <p:nvSpPr>
          <p:cNvPr id="2" name="Metin kutusu 1">
            <a:extLst>
              <a:ext uri="{FF2B5EF4-FFF2-40B4-BE49-F238E27FC236}">
                <a16:creationId xmlns:a16="http://schemas.microsoft.com/office/drawing/2014/main" id="{E4110DB6-F13F-572B-F364-C484190133FE}"/>
              </a:ext>
            </a:extLst>
          </p:cNvPr>
          <p:cNvSpPr txBox="1"/>
          <p:nvPr/>
        </p:nvSpPr>
        <p:spPr>
          <a:xfrm>
            <a:off x="5253134" y="5199548"/>
            <a:ext cx="6419462" cy="1323439"/>
          </a:xfrm>
          <a:prstGeom prst="rect">
            <a:avLst/>
          </a:prstGeom>
          <a:noFill/>
        </p:spPr>
        <p:txBody>
          <a:bodyPr wrap="square" rtlCol="0">
            <a:spAutoFit/>
          </a:bodyPr>
          <a:lstStyle/>
          <a:p>
            <a:r>
              <a:rPr lang="tr-TR" sz="1600" dirty="0"/>
              <a:t>Sağlık kurumları yöneticileri, çevresel değişimlere uygun stratejiler geliştirerek kurumsal performansı artırabilir.  Peki, strateji nedir?  Stratejiden ne anlamalıyız? Strateji ile politika ve taktik arasındaki farklar nelerdir? Strateji geliştirme, kararlaştırma ve uygulama sorumluluğu kime aittir? Bu soruların yanıtlarını bulmak için bir diğer bölüme geçelim</a:t>
            </a:r>
          </a:p>
        </p:txBody>
      </p:sp>
    </p:spTree>
    <p:extLst>
      <p:ext uri="{BB962C8B-B14F-4D97-AF65-F5344CB8AC3E}">
        <p14:creationId xmlns:p14="http://schemas.microsoft.com/office/powerpoint/2010/main" val="2578804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834882" y="2195155"/>
            <a:ext cx="7061718" cy="3390187"/>
          </a:xfrm>
        </p:spPr>
        <p:txBody>
          <a:bodyPr>
            <a:normAutofit fontScale="92500" lnSpcReduction="10000"/>
          </a:bodyPr>
          <a:lstStyle/>
          <a:p>
            <a:r>
              <a:rPr lang="tr-TR" sz="2000" dirty="0"/>
              <a:t>Hizmet sunucu olarak, yönetici olarak çalışacağınız ya da vatandaş olarak da hizmet alacağımız sistemi bütüncül olarak görebiliriz (sağlık sistemi içindeki yerim ne?).  </a:t>
            </a:r>
          </a:p>
          <a:p>
            <a:r>
              <a:rPr lang="tr-TR" sz="2000" dirty="0"/>
              <a:t>Sağlık sistemini oluşturan bileşenlerin rollerini (hedef ve amaçlar)  anlayabiliriz (sağlık sisteminden daha iyi nasıl yararlanabilirim?).</a:t>
            </a:r>
          </a:p>
          <a:p>
            <a:r>
              <a:rPr lang="tr-TR" sz="2000" dirty="0"/>
              <a:t>Sağlık sistemi içinde oynayacağımız rollerin sistem genelindeki yansımalarını analiz edebiliriz (sağlık sistemi içinde ben kimim? varlığım hangi amaçlara hizmet ediyor,  yaptığım görevler nihai sonuçları nasıl etkiliyor? Sağlık sisteminin performansını yönetici olarak nasıl geliştirebilirim?)</a:t>
            </a:r>
          </a:p>
          <a:p>
            <a:r>
              <a:rPr lang="tr-TR" sz="2000" dirty="0"/>
              <a:t>Potansiyel sorun alanlarını fırsata dönüştürmek (girişimci olabilir miyim?).</a:t>
            </a:r>
          </a:p>
        </p:txBody>
      </p:sp>
      <p:sp>
        <p:nvSpPr>
          <p:cNvPr id="4" name="Rectangle 39">
            <a:extLst>
              <a:ext uri="{FF2B5EF4-FFF2-40B4-BE49-F238E27FC236}">
                <a16:creationId xmlns:a16="http://schemas.microsoft.com/office/drawing/2014/main" id="{6FAB10E1-F4BE-A6DA-9B94-9118C52FA243}"/>
              </a:ext>
            </a:extLst>
          </p:cNvPr>
          <p:cNvSpPr/>
          <p:nvPr/>
        </p:nvSpPr>
        <p:spPr>
          <a:xfrm>
            <a:off x="3752561" y="2258619"/>
            <a:ext cx="73819" cy="3151286"/>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7">
            <a:extLst>
              <a:ext uri="{FF2B5EF4-FFF2-40B4-BE49-F238E27FC236}">
                <a16:creationId xmlns:a16="http://schemas.microsoft.com/office/drawing/2014/main" id="{0913AC90-941A-E7FF-98E7-7AA496308529}"/>
              </a:ext>
            </a:extLst>
          </p:cNvPr>
          <p:cNvCxnSpPr>
            <a:cxnSpLocks/>
          </p:cNvCxnSpPr>
          <p:nvPr/>
        </p:nvCxnSpPr>
        <p:spPr>
          <a:xfrm flipV="1">
            <a:off x="6621142" y="723901"/>
            <a:ext cx="5570858"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8" name="Rectangle: Rounded Corners 5">
            <a:extLst>
              <a:ext uri="{FF2B5EF4-FFF2-40B4-BE49-F238E27FC236}">
                <a16:creationId xmlns:a16="http://schemas.microsoft.com/office/drawing/2014/main" id="{DAF4E6F2-9FB8-AEC2-5B57-6E922BA78313}"/>
              </a:ext>
            </a:extLst>
          </p:cNvPr>
          <p:cNvSpPr/>
          <p:nvPr/>
        </p:nvSpPr>
        <p:spPr>
          <a:xfrm>
            <a:off x="352423" y="407192"/>
            <a:ext cx="6268719"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sağlık sistemini niçin </a:t>
            </a:r>
            <a:r>
              <a:rPr lang="tr-TR" sz="2400" b="1">
                <a:solidFill>
                  <a:schemeClr val="bg1"/>
                </a:solidFill>
                <a:latin typeface="+mj-lt"/>
              </a:rPr>
              <a:t>öğrenmeliyiz ?</a:t>
            </a:r>
            <a:endParaRPr lang="en-US" sz="2400" b="1" dirty="0">
              <a:solidFill>
                <a:schemeClr val="bg1"/>
              </a:solidFill>
              <a:latin typeface="+mj-lt"/>
            </a:endParaRPr>
          </a:p>
        </p:txBody>
      </p:sp>
      <p:sp>
        <p:nvSpPr>
          <p:cNvPr id="9" name="Oval 8">
            <a:extLst>
              <a:ext uri="{FF2B5EF4-FFF2-40B4-BE49-F238E27FC236}">
                <a16:creationId xmlns:a16="http://schemas.microsoft.com/office/drawing/2014/main" id="{2C53C825-BFE9-A328-C9A5-A83107BDE02D}"/>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51349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837410"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sağlık sistemi: hedefler, amaçlar ve işlevler</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8189833" y="723901"/>
            <a:ext cx="4002167"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0" y="6467749"/>
            <a:ext cx="2743200" cy="365125"/>
          </a:xfrm>
        </p:spPr>
        <p:txBody>
          <a:bodyPr/>
          <a:lstStyle/>
          <a:p>
            <a:fld id="{CEBEBECA-3016-47FA-8A55-BFBAD87728E9}" type="datetime1">
              <a:rPr lang="en-US" smtClean="0"/>
              <a:t>9/16/2022</a:t>
            </a:fld>
            <a:endParaRPr lang="en-US" dirty="0"/>
          </a:p>
        </p:txBody>
      </p:sp>
      <p:sp>
        <p:nvSpPr>
          <p:cNvPr id="9" name="Slayt Numarası Yer Tutucusu 8">
            <a:extLst>
              <a:ext uri="{FF2B5EF4-FFF2-40B4-BE49-F238E27FC236}">
                <a16:creationId xmlns:a16="http://schemas.microsoft.com/office/drawing/2014/main" id="{99615E10-1DAA-4676-93CC-7F82BF761918}"/>
              </a:ext>
            </a:extLst>
          </p:cNvPr>
          <p:cNvSpPr>
            <a:spLocks noGrp="1"/>
          </p:cNvSpPr>
          <p:nvPr>
            <p:ph type="sldNum" sz="quarter" idx="12"/>
          </p:nvPr>
        </p:nvSpPr>
        <p:spPr>
          <a:xfrm>
            <a:off x="-1905000" y="541338"/>
            <a:ext cx="2743200" cy="365125"/>
          </a:xfrm>
        </p:spPr>
        <p:txBody>
          <a:bodyPr/>
          <a:lstStyle/>
          <a:p>
            <a:fld id="{585A37CE-56CC-4263-A743-6EA01FAEC455}" type="slidenum">
              <a:rPr lang="en-US" smtClean="0"/>
              <a:t>4</a:t>
            </a:fld>
            <a:endParaRPr lang="en-US"/>
          </a:p>
        </p:txBody>
      </p:sp>
      <p:sp>
        <p:nvSpPr>
          <p:cNvPr id="15" name="Oval 14">
            <a:extLst>
              <a:ext uri="{FF2B5EF4-FFF2-40B4-BE49-F238E27FC236}">
                <a16:creationId xmlns:a16="http://schemas.microsoft.com/office/drawing/2014/main" id="{C3B0B56E-1C8C-49CE-8AF8-DE289E06105B}"/>
              </a:ext>
            </a:extLst>
          </p:cNvPr>
          <p:cNvSpPr/>
          <p:nvPr/>
        </p:nvSpPr>
        <p:spPr>
          <a:xfrm>
            <a:off x="8363835" y="2957008"/>
            <a:ext cx="1660652" cy="1605656"/>
          </a:xfrm>
          <a:prstGeom prst="ellipse">
            <a:avLst/>
          </a:prstGeom>
          <a:solidFill>
            <a:schemeClr val="accent1">
              <a:lumMod val="20000"/>
              <a:lumOff val="80000"/>
            </a:schemeClr>
          </a:solidFill>
          <a:ln w="38100">
            <a:solidFill>
              <a:schemeClr val="bg1"/>
            </a:solidFill>
          </a:ln>
          <a:effectLst>
            <a:outerShdw blurRad="50800" dist="50800" dir="5400000" sx="94000" sy="94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b="1" dirty="0">
                <a:solidFill>
                  <a:schemeClr val="accent1">
                    <a:lumMod val="50000"/>
                  </a:schemeClr>
                </a:solidFill>
                <a:latin typeface="+mj-lt"/>
              </a:rPr>
              <a:t>Cevap Verebilirlik</a:t>
            </a:r>
            <a:endParaRPr lang="en-US" sz="1400" b="1" dirty="0">
              <a:solidFill>
                <a:schemeClr val="accent1">
                  <a:lumMod val="50000"/>
                </a:schemeClr>
              </a:solidFill>
              <a:latin typeface="+mj-lt"/>
            </a:endParaRPr>
          </a:p>
        </p:txBody>
      </p:sp>
      <p:sp>
        <p:nvSpPr>
          <p:cNvPr id="16" name="Oval 15">
            <a:extLst>
              <a:ext uri="{FF2B5EF4-FFF2-40B4-BE49-F238E27FC236}">
                <a16:creationId xmlns:a16="http://schemas.microsoft.com/office/drawing/2014/main" id="{C39F2C98-2AFE-4192-8CC1-B554A666FB04}"/>
              </a:ext>
            </a:extLst>
          </p:cNvPr>
          <p:cNvSpPr/>
          <p:nvPr/>
        </p:nvSpPr>
        <p:spPr>
          <a:xfrm>
            <a:off x="8363835" y="4645512"/>
            <a:ext cx="1660652" cy="1605656"/>
          </a:xfrm>
          <a:prstGeom prst="ellipse">
            <a:avLst/>
          </a:prstGeom>
          <a:solidFill>
            <a:srgbClr val="EAE2EC">
              <a:alpha val="74000"/>
            </a:srgbClr>
          </a:solidFill>
          <a:ln w="38100">
            <a:solidFill>
              <a:schemeClr val="bg1"/>
            </a:solidFill>
          </a:ln>
          <a:effectLst>
            <a:outerShdw blurRad="50800" dist="50800" dir="5400000" sx="101000" sy="101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b="1" dirty="0">
                <a:solidFill>
                  <a:schemeClr val="accent1">
                    <a:lumMod val="50000"/>
                  </a:schemeClr>
                </a:solidFill>
                <a:latin typeface="+mj-lt"/>
              </a:rPr>
              <a:t>Finansal Risk Koruması</a:t>
            </a:r>
            <a:endParaRPr lang="en-US" sz="1400" b="1" dirty="0">
              <a:solidFill>
                <a:schemeClr val="accent1">
                  <a:lumMod val="50000"/>
                </a:schemeClr>
              </a:solidFill>
              <a:latin typeface="+mj-lt"/>
            </a:endParaRPr>
          </a:p>
        </p:txBody>
      </p:sp>
      <p:sp>
        <p:nvSpPr>
          <p:cNvPr id="17" name="Oval 16">
            <a:extLst>
              <a:ext uri="{FF2B5EF4-FFF2-40B4-BE49-F238E27FC236}">
                <a16:creationId xmlns:a16="http://schemas.microsoft.com/office/drawing/2014/main" id="{B0908E90-48EB-4593-BDB9-02FF3E0893E4}"/>
              </a:ext>
            </a:extLst>
          </p:cNvPr>
          <p:cNvSpPr/>
          <p:nvPr/>
        </p:nvSpPr>
        <p:spPr>
          <a:xfrm>
            <a:off x="10024487" y="3823776"/>
            <a:ext cx="1660651" cy="1581846"/>
          </a:xfrm>
          <a:prstGeom prst="ellipse">
            <a:avLst/>
          </a:prstGeom>
          <a:solidFill>
            <a:srgbClr val="C4E3CB">
              <a:alpha val="43000"/>
            </a:srgbClr>
          </a:solidFill>
          <a:ln w="38100">
            <a:solidFill>
              <a:schemeClr val="bg1"/>
            </a:solidFill>
          </a:ln>
          <a:effectLst>
            <a:outerShdw blurRad="50800" dist="50800" dir="5400000" sx="103000" sy="103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b="1" dirty="0">
                <a:solidFill>
                  <a:schemeClr val="accent1">
                    <a:lumMod val="50000"/>
                  </a:schemeClr>
                </a:solidFill>
                <a:latin typeface="+mj-lt"/>
              </a:rPr>
              <a:t>İyi Sağlık</a:t>
            </a:r>
            <a:endParaRPr lang="en-US" sz="1400" b="1" dirty="0">
              <a:solidFill>
                <a:schemeClr val="accent1">
                  <a:lumMod val="50000"/>
                </a:schemeClr>
              </a:solidFill>
              <a:latin typeface="+mj-lt"/>
            </a:endParaRPr>
          </a:p>
        </p:txBody>
      </p:sp>
      <p:sp>
        <p:nvSpPr>
          <p:cNvPr id="18" name="Rectangle 39">
            <a:extLst>
              <a:ext uri="{FF2B5EF4-FFF2-40B4-BE49-F238E27FC236}">
                <a16:creationId xmlns:a16="http://schemas.microsoft.com/office/drawing/2014/main" id="{D7D2972B-7C5F-456C-854C-FE96C25DC22D}"/>
              </a:ext>
            </a:extLst>
          </p:cNvPr>
          <p:cNvSpPr/>
          <p:nvPr/>
        </p:nvSpPr>
        <p:spPr>
          <a:xfrm rot="5400000" flipH="1">
            <a:off x="9822054" y="801165"/>
            <a:ext cx="45719" cy="3310160"/>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Metin kutusu 9">
            <a:extLst>
              <a:ext uri="{FF2B5EF4-FFF2-40B4-BE49-F238E27FC236}">
                <a16:creationId xmlns:a16="http://schemas.microsoft.com/office/drawing/2014/main" id="{CA1E6DF4-82D5-4040-B6E3-0C9AF4706EF3}"/>
              </a:ext>
            </a:extLst>
          </p:cNvPr>
          <p:cNvSpPr txBox="1"/>
          <p:nvPr/>
        </p:nvSpPr>
        <p:spPr>
          <a:xfrm>
            <a:off x="8090579" y="2093566"/>
            <a:ext cx="3310161" cy="369332"/>
          </a:xfrm>
          <a:prstGeom prst="rect">
            <a:avLst/>
          </a:prstGeom>
          <a:noFill/>
        </p:spPr>
        <p:txBody>
          <a:bodyPr wrap="square" rtlCol="0">
            <a:spAutoFit/>
          </a:bodyPr>
          <a:lstStyle/>
          <a:p>
            <a:r>
              <a:rPr lang="tr-TR" dirty="0">
                <a:effectLst>
                  <a:outerShdw blurRad="38100" dist="38100" dir="2700000" algn="tl">
                    <a:srgbClr val="000000">
                      <a:alpha val="43137"/>
                    </a:srgbClr>
                  </a:outerShdw>
                </a:effectLst>
              </a:rPr>
              <a:t>Nihai</a:t>
            </a:r>
            <a:r>
              <a:rPr lang="tr-TR" b="1" dirty="0">
                <a:effectLst>
                  <a:outerShdw blurRad="38100" dist="38100" dir="2700000" algn="tl">
                    <a:srgbClr val="000000">
                      <a:alpha val="43137"/>
                    </a:srgbClr>
                  </a:outerShdw>
                </a:effectLst>
              </a:rPr>
              <a:t> </a:t>
            </a:r>
            <a:r>
              <a:rPr lang="tr-TR" dirty="0">
                <a:effectLst>
                  <a:outerShdw blurRad="38100" dist="38100" dir="2700000" algn="tl">
                    <a:srgbClr val="000000">
                      <a:alpha val="43137"/>
                    </a:srgbClr>
                  </a:outerShdw>
                </a:effectLst>
              </a:rPr>
              <a:t>Hedefler</a:t>
            </a:r>
          </a:p>
        </p:txBody>
      </p:sp>
      <p:sp>
        <p:nvSpPr>
          <p:cNvPr id="23" name="Rectangle 39">
            <a:extLst>
              <a:ext uri="{FF2B5EF4-FFF2-40B4-BE49-F238E27FC236}">
                <a16:creationId xmlns:a16="http://schemas.microsoft.com/office/drawing/2014/main" id="{0C33152B-C5E1-432B-AF1A-8C0E0BF032D0}"/>
              </a:ext>
            </a:extLst>
          </p:cNvPr>
          <p:cNvSpPr/>
          <p:nvPr/>
        </p:nvSpPr>
        <p:spPr>
          <a:xfrm rot="5400000" flipH="1">
            <a:off x="5960206" y="828577"/>
            <a:ext cx="45719" cy="331016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Metin kutusu 23">
            <a:extLst>
              <a:ext uri="{FF2B5EF4-FFF2-40B4-BE49-F238E27FC236}">
                <a16:creationId xmlns:a16="http://schemas.microsoft.com/office/drawing/2014/main" id="{5D84FD69-D1EC-4124-A465-CC8B86F947D2}"/>
              </a:ext>
            </a:extLst>
          </p:cNvPr>
          <p:cNvSpPr txBox="1"/>
          <p:nvPr/>
        </p:nvSpPr>
        <p:spPr>
          <a:xfrm>
            <a:off x="4302301" y="2137185"/>
            <a:ext cx="3310161" cy="369332"/>
          </a:xfrm>
          <a:prstGeom prst="rect">
            <a:avLst/>
          </a:prstGeom>
          <a:noFill/>
        </p:spPr>
        <p:txBody>
          <a:bodyPr wrap="square" rtlCol="0">
            <a:spAutoFit/>
          </a:bodyPr>
          <a:lstStyle/>
          <a:p>
            <a:r>
              <a:rPr lang="tr-TR" dirty="0">
                <a:effectLst>
                  <a:outerShdw blurRad="38100" dist="38100" dir="2700000" algn="tl">
                    <a:srgbClr val="000000">
                      <a:alpha val="43137"/>
                    </a:srgbClr>
                  </a:outerShdw>
                </a:effectLst>
              </a:rPr>
              <a:t>Araçsal Amaçlar</a:t>
            </a:r>
          </a:p>
        </p:txBody>
      </p:sp>
      <p:sp>
        <p:nvSpPr>
          <p:cNvPr id="11" name="Dikdörtgen: Köşeleri Yuvarlatılmış 10">
            <a:extLst>
              <a:ext uri="{FF2B5EF4-FFF2-40B4-BE49-F238E27FC236}">
                <a16:creationId xmlns:a16="http://schemas.microsoft.com/office/drawing/2014/main" id="{C4B7F5BD-EDCB-4075-82DE-272E8A94E5F1}"/>
              </a:ext>
            </a:extLst>
          </p:cNvPr>
          <p:cNvSpPr/>
          <p:nvPr/>
        </p:nvSpPr>
        <p:spPr>
          <a:xfrm>
            <a:off x="4941886" y="2731794"/>
            <a:ext cx="1942020" cy="688467"/>
          </a:xfrm>
          <a:prstGeom prst="roundRect">
            <a:avLst/>
          </a:prstGeom>
          <a:solidFill>
            <a:schemeClr val="accent3">
              <a:lumMod val="60000"/>
              <a:lumOff val="40000"/>
              <a:alpha val="44000"/>
            </a:schemeClr>
          </a:solidFill>
          <a:ln>
            <a:noFill/>
          </a:ln>
          <a:effectLst>
            <a:outerShdw blurRad="50800" sx="94000" sy="94000" algn="ctr" rotWithShape="0">
              <a:schemeClr val="bg2">
                <a:lumMod val="90000"/>
                <a:alpha val="7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effectLst>
                  <a:outerShdw blurRad="38100" dist="38100" dir="2700000" algn="tl">
                    <a:srgbClr val="000000">
                      <a:alpha val="43137"/>
                    </a:srgbClr>
                  </a:outerShdw>
                </a:effectLst>
              </a:rPr>
              <a:t>Erişim</a:t>
            </a:r>
          </a:p>
        </p:txBody>
      </p:sp>
      <p:sp>
        <p:nvSpPr>
          <p:cNvPr id="26" name="Dikdörtgen: Köşeleri Yuvarlatılmış 25">
            <a:extLst>
              <a:ext uri="{FF2B5EF4-FFF2-40B4-BE49-F238E27FC236}">
                <a16:creationId xmlns:a16="http://schemas.microsoft.com/office/drawing/2014/main" id="{43F37100-E979-4080-8FDE-A3947A988F5C}"/>
              </a:ext>
            </a:extLst>
          </p:cNvPr>
          <p:cNvSpPr/>
          <p:nvPr/>
        </p:nvSpPr>
        <p:spPr>
          <a:xfrm>
            <a:off x="4941886" y="3518924"/>
            <a:ext cx="1942020" cy="688467"/>
          </a:xfrm>
          <a:prstGeom prst="roundRect">
            <a:avLst/>
          </a:prstGeom>
          <a:solidFill>
            <a:srgbClr val="C4E3CB">
              <a:alpha val="44000"/>
            </a:srgbClr>
          </a:solidFill>
          <a:ln>
            <a:noFill/>
          </a:ln>
          <a:effectLst>
            <a:outerShdw blurRad="50800" sx="94000" sy="94000" algn="ctr" rotWithShape="0">
              <a:schemeClr val="bg2">
                <a:lumMod val="90000"/>
                <a:alpha val="7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effectLst>
                  <a:outerShdw blurRad="38100" dist="38100" dir="2700000" algn="tl">
                    <a:srgbClr val="000000">
                      <a:alpha val="43137"/>
                    </a:srgbClr>
                  </a:outerShdw>
                </a:effectLst>
              </a:rPr>
              <a:t>Kapsayıcılık</a:t>
            </a:r>
          </a:p>
        </p:txBody>
      </p:sp>
      <p:sp>
        <p:nvSpPr>
          <p:cNvPr id="27" name="Dikdörtgen: Köşeleri Yuvarlatılmış 26">
            <a:extLst>
              <a:ext uri="{FF2B5EF4-FFF2-40B4-BE49-F238E27FC236}">
                <a16:creationId xmlns:a16="http://schemas.microsoft.com/office/drawing/2014/main" id="{80916FE9-8F0B-45D1-9FD0-474857F6037C}"/>
              </a:ext>
            </a:extLst>
          </p:cNvPr>
          <p:cNvSpPr/>
          <p:nvPr/>
        </p:nvSpPr>
        <p:spPr>
          <a:xfrm>
            <a:off x="4954538" y="4271716"/>
            <a:ext cx="1942020" cy="688467"/>
          </a:xfrm>
          <a:prstGeom prst="roundRect">
            <a:avLst/>
          </a:prstGeom>
          <a:solidFill>
            <a:schemeClr val="accent1">
              <a:lumMod val="40000"/>
              <a:lumOff val="60000"/>
              <a:alpha val="44000"/>
            </a:schemeClr>
          </a:solidFill>
          <a:ln>
            <a:noFill/>
          </a:ln>
          <a:effectLst>
            <a:outerShdw blurRad="50800" sx="94000" sy="94000" algn="ctr" rotWithShape="0">
              <a:schemeClr val="bg2">
                <a:lumMod val="90000"/>
                <a:alpha val="7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effectLst>
                  <a:outerShdw blurRad="38100" dist="38100" dir="2700000" algn="tl">
                    <a:srgbClr val="000000">
                      <a:alpha val="43137"/>
                    </a:srgbClr>
                  </a:outerShdw>
                </a:effectLst>
              </a:rPr>
              <a:t>Kalite</a:t>
            </a:r>
          </a:p>
        </p:txBody>
      </p:sp>
      <p:sp>
        <p:nvSpPr>
          <p:cNvPr id="28" name="Dikdörtgen: Köşeleri Yuvarlatılmış 27">
            <a:extLst>
              <a:ext uri="{FF2B5EF4-FFF2-40B4-BE49-F238E27FC236}">
                <a16:creationId xmlns:a16="http://schemas.microsoft.com/office/drawing/2014/main" id="{51A7868D-4A87-4D31-BB96-108813F48CA3}"/>
              </a:ext>
            </a:extLst>
          </p:cNvPr>
          <p:cNvSpPr/>
          <p:nvPr/>
        </p:nvSpPr>
        <p:spPr>
          <a:xfrm>
            <a:off x="4941886" y="5024508"/>
            <a:ext cx="1942020" cy="688467"/>
          </a:xfrm>
          <a:prstGeom prst="roundRect">
            <a:avLst/>
          </a:prstGeom>
          <a:solidFill>
            <a:srgbClr val="CA9CBE">
              <a:alpha val="49000"/>
            </a:srgbClr>
          </a:solidFill>
          <a:ln>
            <a:noFill/>
          </a:ln>
          <a:effectLst>
            <a:outerShdw blurRad="50800" sx="94000" sy="94000" algn="ctr" rotWithShape="0">
              <a:schemeClr val="bg2">
                <a:lumMod val="90000"/>
                <a:alpha val="7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effectLst>
                  <a:outerShdw blurRad="38100" dist="38100" dir="2700000" algn="tl">
                    <a:srgbClr val="000000">
                      <a:alpha val="43137"/>
                    </a:srgbClr>
                  </a:outerShdw>
                </a:effectLst>
              </a:rPr>
              <a:t>Hasta Güvenliği</a:t>
            </a:r>
          </a:p>
        </p:txBody>
      </p:sp>
      <p:sp>
        <p:nvSpPr>
          <p:cNvPr id="29" name="Dikdörtgen: Köşeleri Yuvarlatılmış 28">
            <a:extLst>
              <a:ext uri="{FF2B5EF4-FFF2-40B4-BE49-F238E27FC236}">
                <a16:creationId xmlns:a16="http://schemas.microsoft.com/office/drawing/2014/main" id="{73B5FCF2-EE47-42A7-A085-367BDFFAA17C}"/>
              </a:ext>
            </a:extLst>
          </p:cNvPr>
          <p:cNvSpPr/>
          <p:nvPr/>
        </p:nvSpPr>
        <p:spPr>
          <a:xfrm>
            <a:off x="4954538" y="5778785"/>
            <a:ext cx="1942020" cy="688467"/>
          </a:xfrm>
          <a:prstGeom prst="roundRect">
            <a:avLst/>
          </a:prstGeom>
          <a:solidFill>
            <a:schemeClr val="accent3">
              <a:lumMod val="75000"/>
              <a:alpha val="44000"/>
            </a:schemeClr>
          </a:solidFill>
          <a:ln>
            <a:noFill/>
          </a:ln>
          <a:effectLst>
            <a:outerShdw blurRad="50800" sx="94000" sy="94000" algn="ctr" rotWithShape="0">
              <a:schemeClr val="bg2">
                <a:lumMod val="90000"/>
                <a:alpha val="7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effectLst>
                  <a:outerShdw blurRad="38100" dist="38100" dir="2700000" algn="tl">
                    <a:srgbClr val="000000">
                      <a:alpha val="43137"/>
                    </a:srgbClr>
                  </a:outerShdw>
                </a:effectLst>
              </a:rPr>
              <a:t>Verimlilik</a:t>
            </a:r>
          </a:p>
        </p:txBody>
      </p:sp>
      <p:sp>
        <p:nvSpPr>
          <p:cNvPr id="12" name="Sağ Ayraç 11">
            <a:extLst>
              <a:ext uri="{FF2B5EF4-FFF2-40B4-BE49-F238E27FC236}">
                <a16:creationId xmlns:a16="http://schemas.microsoft.com/office/drawing/2014/main" id="{C9E13D12-7D2F-4E2E-918A-2E1558376D15}"/>
              </a:ext>
            </a:extLst>
          </p:cNvPr>
          <p:cNvSpPr/>
          <p:nvPr/>
        </p:nvSpPr>
        <p:spPr>
          <a:xfrm>
            <a:off x="7024857" y="2725501"/>
            <a:ext cx="778124" cy="3665928"/>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tr-TR" dirty="0"/>
          </a:p>
        </p:txBody>
      </p:sp>
      <p:sp>
        <p:nvSpPr>
          <p:cNvPr id="31" name="Rectangle 39">
            <a:extLst>
              <a:ext uri="{FF2B5EF4-FFF2-40B4-BE49-F238E27FC236}">
                <a16:creationId xmlns:a16="http://schemas.microsoft.com/office/drawing/2014/main" id="{66BCD097-A48F-4701-9C46-BEDD9C65E6C2}"/>
              </a:ext>
            </a:extLst>
          </p:cNvPr>
          <p:cNvSpPr/>
          <p:nvPr/>
        </p:nvSpPr>
        <p:spPr>
          <a:xfrm rot="5400000" flipH="1">
            <a:off x="1929979" y="804330"/>
            <a:ext cx="45719" cy="331016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Metin kutusu 31">
            <a:extLst>
              <a:ext uri="{FF2B5EF4-FFF2-40B4-BE49-F238E27FC236}">
                <a16:creationId xmlns:a16="http://schemas.microsoft.com/office/drawing/2014/main" id="{81A0E9FC-6C18-47D0-9286-13CA3BD6EB97}"/>
              </a:ext>
            </a:extLst>
          </p:cNvPr>
          <p:cNvSpPr txBox="1"/>
          <p:nvPr/>
        </p:nvSpPr>
        <p:spPr>
          <a:xfrm>
            <a:off x="198504" y="2086913"/>
            <a:ext cx="3310161" cy="369332"/>
          </a:xfrm>
          <a:prstGeom prst="rect">
            <a:avLst/>
          </a:prstGeom>
          <a:noFill/>
        </p:spPr>
        <p:txBody>
          <a:bodyPr wrap="square" rtlCol="0">
            <a:spAutoFit/>
          </a:bodyPr>
          <a:lstStyle/>
          <a:p>
            <a:r>
              <a:rPr lang="tr-TR" dirty="0">
                <a:effectLst>
                  <a:outerShdw blurRad="38100" dist="38100" dir="2700000" algn="tl">
                    <a:srgbClr val="000000">
                      <a:alpha val="43137"/>
                    </a:srgbClr>
                  </a:outerShdw>
                </a:effectLst>
              </a:rPr>
              <a:t>Sağlık Sisteminin İşlevleri</a:t>
            </a:r>
          </a:p>
        </p:txBody>
      </p:sp>
      <p:sp>
        <p:nvSpPr>
          <p:cNvPr id="14" name="Dikdörtgen: Köşeleri Yuvarlatılmış 13">
            <a:extLst>
              <a:ext uri="{FF2B5EF4-FFF2-40B4-BE49-F238E27FC236}">
                <a16:creationId xmlns:a16="http://schemas.microsoft.com/office/drawing/2014/main" id="{3C78F223-3D5B-4D84-9C2B-AFF183597BBC}"/>
              </a:ext>
            </a:extLst>
          </p:cNvPr>
          <p:cNvSpPr/>
          <p:nvPr/>
        </p:nvSpPr>
        <p:spPr>
          <a:xfrm>
            <a:off x="1871219" y="4318884"/>
            <a:ext cx="2098848" cy="505154"/>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effectLst>
                  <a:outerShdw blurRad="38100" dist="38100" dir="2700000" algn="tl">
                    <a:srgbClr val="000000">
                      <a:alpha val="43137"/>
                    </a:srgbClr>
                  </a:outerShdw>
                </a:effectLst>
              </a:rPr>
              <a:t>Hizmet Sunumu</a:t>
            </a:r>
          </a:p>
        </p:txBody>
      </p:sp>
      <p:sp>
        <p:nvSpPr>
          <p:cNvPr id="34" name="Dikdörtgen: Köşeleri Yuvarlatılmış 33">
            <a:extLst>
              <a:ext uri="{FF2B5EF4-FFF2-40B4-BE49-F238E27FC236}">
                <a16:creationId xmlns:a16="http://schemas.microsoft.com/office/drawing/2014/main" id="{ACCD16B1-8A54-4138-94BD-EB39F366CB37}"/>
              </a:ext>
            </a:extLst>
          </p:cNvPr>
          <p:cNvSpPr/>
          <p:nvPr/>
        </p:nvSpPr>
        <p:spPr>
          <a:xfrm>
            <a:off x="1146930" y="3243168"/>
            <a:ext cx="2098848" cy="505154"/>
          </a:xfrm>
          <a:prstGeom prst="roundRect">
            <a:avLst/>
          </a:prstGeom>
          <a:solidFill>
            <a:srgbClr val="DCCC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effectLst>
                  <a:outerShdw blurRad="38100" dist="38100" dir="2700000" algn="tl">
                    <a:srgbClr val="000000">
                      <a:alpha val="43137"/>
                    </a:srgbClr>
                  </a:outerShdw>
                </a:effectLst>
              </a:rPr>
              <a:t>Kaynak</a:t>
            </a:r>
            <a:r>
              <a:rPr lang="tr-TR" dirty="0">
                <a:solidFill>
                  <a:schemeClr val="tx1"/>
                </a:solidFill>
              </a:rPr>
              <a:t> </a:t>
            </a:r>
            <a:r>
              <a:rPr lang="tr-TR" dirty="0">
                <a:solidFill>
                  <a:schemeClr val="tx1"/>
                </a:solidFill>
                <a:effectLst>
                  <a:outerShdw blurRad="38100" dist="38100" dir="2700000" algn="tl">
                    <a:srgbClr val="000000">
                      <a:alpha val="43137"/>
                    </a:srgbClr>
                  </a:outerShdw>
                </a:effectLst>
              </a:rPr>
              <a:t>Sağlama</a:t>
            </a:r>
          </a:p>
        </p:txBody>
      </p:sp>
      <p:sp>
        <p:nvSpPr>
          <p:cNvPr id="35" name="Dikdörtgen: Köşeleri Yuvarlatılmış 34">
            <a:extLst>
              <a:ext uri="{FF2B5EF4-FFF2-40B4-BE49-F238E27FC236}">
                <a16:creationId xmlns:a16="http://schemas.microsoft.com/office/drawing/2014/main" id="{A9A52982-93C1-4E55-8893-A7617DE1AB22}"/>
              </a:ext>
            </a:extLst>
          </p:cNvPr>
          <p:cNvSpPr/>
          <p:nvPr/>
        </p:nvSpPr>
        <p:spPr>
          <a:xfrm>
            <a:off x="1121387" y="5484598"/>
            <a:ext cx="2098848" cy="505154"/>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effectLst>
                  <a:outerShdw blurRad="38100" dist="38100" dir="2700000" algn="tl">
                    <a:srgbClr val="000000">
                      <a:alpha val="43137"/>
                    </a:srgbClr>
                  </a:outerShdw>
                </a:effectLst>
              </a:rPr>
              <a:t>Finansman</a:t>
            </a:r>
          </a:p>
        </p:txBody>
      </p:sp>
      <p:sp>
        <p:nvSpPr>
          <p:cNvPr id="36" name="Dikdörtgen: Köşeleri Yuvarlatılmış 35">
            <a:extLst>
              <a:ext uri="{FF2B5EF4-FFF2-40B4-BE49-F238E27FC236}">
                <a16:creationId xmlns:a16="http://schemas.microsoft.com/office/drawing/2014/main" id="{4EF352BA-57A2-41B9-9883-648664BD8EAB}"/>
              </a:ext>
            </a:extLst>
          </p:cNvPr>
          <p:cNvSpPr/>
          <p:nvPr/>
        </p:nvSpPr>
        <p:spPr>
          <a:xfrm rot="16200000">
            <a:off x="-708050" y="4382031"/>
            <a:ext cx="2348872" cy="505154"/>
          </a:xfrm>
          <a:prstGeom prst="roundRect">
            <a:avLst/>
          </a:prstGeom>
          <a:solidFill>
            <a:srgbClr val="FFC1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effectLst>
                  <a:outerShdw blurRad="38100" dist="38100" dir="2700000" algn="tl">
                    <a:srgbClr val="000000">
                      <a:alpha val="43137"/>
                    </a:srgbClr>
                  </a:outerShdw>
                </a:effectLst>
              </a:rPr>
              <a:t>Kılavuzluk Yönlendirme</a:t>
            </a:r>
          </a:p>
        </p:txBody>
      </p:sp>
      <p:sp>
        <p:nvSpPr>
          <p:cNvPr id="38" name="Sağ Ayraç 37">
            <a:extLst>
              <a:ext uri="{FF2B5EF4-FFF2-40B4-BE49-F238E27FC236}">
                <a16:creationId xmlns:a16="http://schemas.microsoft.com/office/drawing/2014/main" id="{9742B557-C0EB-4FF1-8A14-47850D01A446}"/>
              </a:ext>
            </a:extLst>
          </p:cNvPr>
          <p:cNvSpPr/>
          <p:nvPr/>
        </p:nvSpPr>
        <p:spPr>
          <a:xfrm>
            <a:off x="3858738" y="2738497"/>
            <a:ext cx="778124" cy="3665928"/>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tr-TR" dirty="0"/>
          </a:p>
        </p:txBody>
      </p:sp>
      <p:sp>
        <p:nvSpPr>
          <p:cNvPr id="19" name="Ok: Sağ 18">
            <a:extLst>
              <a:ext uri="{FF2B5EF4-FFF2-40B4-BE49-F238E27FC236}">
                <a16:creationId xmlns:a16="http://schemas.microsoft.com/office/drawing/2014/main" id="{8A13BB4E-C7E5-4C69-B04F-AFA453C3B334}"/>
              </a:ext>
            </a:extLst>
          </p:cNvPr>
          <p:cNvSpPr/>
          <p:nvPr/>
        </p:nvSpPr>
        <p:spPr>
          <a:xfrm>
            <a:off x="7024857" y="2043676"/>
            <a:ext cx="895654" cy="505154"/>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42" name="Ok: Sağ 41">
            <a:extLst>
              <a:ext uri="{FF2B5EF4-FFF2-40B4-BE49-F238E27FC236}">
                <a16:creationId xmlns:a16="http://schemas.microsoft.com/office/drawing/2014/main" id="{6B7C6FB7-5170-4272-B08F-5104413D78A5}"/>
              </a:ext>
            </a:extLst>
          </p:cNvPr>
          <p:cNvSpPr/>
          <p:nvPr/>
        </p:nvSpPr>
        <p:spPr>
          <a:xfrm>
            <a:off x="2987561" y="2019002"/>
            <a:ext cx="895654" cy="505154"/>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cxnSp>
        <p:nvCxnSpPr>
          <p:cNvPr id="30" name="Düz Ok Bağlayıcısı 29">
            <a:extLst>
              <a:ext uri="{FF2B5EF4-FFF2-40B4-BE49-F238E27FC236}">
                <a16:creationId xmlns:a16="http://schemas.microsoft.com/office/drawing/2014/main" id="{C900B014-4A0C-427C-954D-68E2DE2B3BCE}"/>
              </a:ext>
            </a:extLst>
          </p:cNvPr>
          <p:cNvCxnSpPr>
            <a:stCxn id="36" idx="2"/>
            <a:endCxn id="34" idx="2"/>
          </p:cNvCxnSpPr>
          <p:nvPr/>
        </p:nvCxnSpPr>
        <p:spPr>
          <a:xfrm flipV="1">
            <a:off x="718963" y="3748322"/>
            <a:ext cx="1477391" cy="88628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9" name="Düz Ok Bağlayıcısı 38">
            <a:extLst>
              <a:ext uri="{FF2B5EF4-FFF2-40B4-BE49-F238E27FC236}">
                <a16:creationId xmlns:a16="http://schemas.microsoft.com/office/drawing/2014/main" id="{9A02CDC5-B70D-49AF-828E-0F414B6604BE}"/>
              </a:ext>
            </a:extLst>
          </p:cNvPr>
          <p:cNvCxnSpPr>
            <a:stCxn id="36" idx="2"/>
            <a:endCxn id="35" idx="0"/>
          </p:cNvCxnSpPr>
          <p:nvPr/>
        </p:nvCxnSpPr>
        <p:spPr>
          <a:xfrm>
            <a:off x="718963" y="4634608"/>
            <a:ext cx="1451848" cy="84999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4" name="Düz Ok Bağlayıcısı 43">
            <a:extLst>
              <a:ext uri="{FF2B5EF4-FFF2-40B4-BE49-F238E27FC236}">
                <a16:creationId xmlns:a16="http://schemas.microsoft.com/office/drawing/2014/main" id="{D7A46B11-A57C-4BBB-AA93-2432E16B68DF}"/>
              </a:ext>
            </a:extLst>
          </p:cNvPr>
          <p:cNvCxnSpPr>
            <a:stCxn id="36" idx="2"/>
            <a:endCxn id="14" idx="1"/>
          </p:cNvCxnSpPr>
          <p:nvPr/>
        </p:nvCxnSpPr>
        <p:spPr>
          <a:xfrm flipV="1">
            <a:off x="718963" y="4571461"/>
            <a:ext cx="1152256" cy="6314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8" name="Düz Ok Bağlayıcısı 47">
            <a:extLst>
              <a:ext uri="{FF2B5EF4-FFF2-40B4-BE49-F238E27FC236}">
                <a16:creationId xmlns:a16="http://schemas.microsoft.com/office/drawing/2014/main" id="{0808BE10-B2DC-44F8-B017-8D2149029E0D}"/>
              </a:ext>
            </a:extLst>
          </p:cNvPr>
          <p:cNvCxnSpPr>
            <a:stCxn id="34" idx="2"/>
            <a:endCxn id="14" idx="0"/>
          </p:cNvCxnSpPr>
          <p:nvPr/>
        </p:nvCxnSpPr>
        <p:spPr>
          <a:xfrm>
            <a:off x="2196354" y="3748322"/>
            <a:ext cx="724289" cy="57056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0" name="Düz Ok Bağlayıcısı 49">
            <a:extLst>
              <a:ext uri="{FF2B5EF4-FFF2-40B4-BE49-F238E27FC236}">
                <a16:creationId xmlns:a16="http://schemas.microsoft.com/office/drawing/2014/main" id="{89F51572-086C-41B1-877A-E0780A117144}"/>
              </a:ext>
            </a:extLst>
          </p:cNvPr>
          <p:cNvCxnSpPr>
            <a:stCxn id="35" idx="0"/>
            <a:endCxn id="14" idx="2"/>
          </p:cNvCxnSpPr>
          <p:nvPr/>
        </p:nvCxnSpPr>
        <p:spPr>
          <a:xfrm flipV="1">
            <a:off x="2170811" y="4824038"/>
            <a:ext cx="749832" cy="66056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031688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623456" y="407192"/>
            <a:ext cx="5694254"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iyi sağlık (</a:t>
            </a:r>
            <a:r>
              <a:rPr lang="tr-TR" sz="2400" b="1" dirty="0" err="1">
                <a:solidFill>
                  <a:schemeClr val="bg1"/>
                </a:solidFill>
                <a:latin typeface="+mj-lt"/>
              </a:rPr>
              <a:t>good</a:t>
            </a:r>
            <a:r>
              <a:rPr lang="tr-TR" sz="2400" b="1" dirty="0">
                <a:solidFill>
                  <a:schemeClr val="bg1"/>
                </a:solidFill>
                <a:latin typeface="+mj-lt"/>
              </a:rPr>
              <a:t> </a:t>
            </a:r>
            <a:r>
              <a:rPr lang="tr-TR" sz="2400" b="1" dirty="0" err="1">
                <a:solidFill>
                  <a:schemeClr val="bg1"/>
                </a:solidFill>
                <a:latin typeface="+mj-lt"/>
              </a:rPr>
              <a:t>health</a:t>
            </a:r>
            <a:r>
              <a:rPr lang="tr-TR" sz="2400" b="1" dirty="0">
                <a:solidFill>
                  <a:schemeClr val="bg1"/>
                </a:solidFill>
                <a:latin typeface="+mj-lt"/>
              </a:rPr>
              <a:t>)</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6317710" y="723901"/>
            <a:ext cx="587429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5570C600-3167-49D5-B953-3BFC16F3A3D1}" type="datetime1">
              <a:rPr lang="en-US" smtClean="0"/>
              <a:t>9/16/2022</a:t>
            </a:fld>
            <a:endParaRPr lang="en-US"/>
          </a:p>
        </p:txBody>
      </p:sp>
      <p:sp>
        <p:nvSpPr>
          <p:cNvPr id="7" name="Metin kutusu 6">
            <a:extLst>
              <a:ext uri="{FF2B5EF4-FFF2-40B4-BE49-F238E27FC236}">
                <a16:creationId xmlns:a16="http://schemas.microsoft.com/office/drawing/2014/main" id="{A1DAD31C-1E66-46D5-BF9E-2B98B477F20E}"/>
              </a:ext>
            </a:extLst>
          </p:cNvPr>
          <p:cNvSpPr txBox="1"/>
          <p:nvPr/>
        </p:nvSpPr>
        <p:spPr>
          <a:xfrm>
            <a:off x="5173416" y="3279286"/>
            <a:ext cx="5025195" cy="646331"/>
          </a:xfrm>
          <a:prstGeom prst="rect">
            <a:avLst/>
          </a:prstGeom>
          <a:solidFill>
            <a:schemeClr val="bg1"/>
          </a:solidFill>
        </p:spPr>
        <p:txBody>
          <a:bodyPr wrap="square" rtlCol="0">
            <a:spAutoFit/>
          </a:bodyPr>
          <a:lstStyle/>
          <a:p>
            <a:r>
              <a:rPr lang="tr-TR" dirty="0"/>
              <a:t>Birey ve toplum sağlık düzeyinin yükseltilmesi: Uzun ve sağlıklı ömür.</a:t>
            </a:r>
          </a:p>
        </p:txBody>
      </p:sp>
      <p:sp>
        <p:nvSpPr>
          <p:cNvPr id="18" name="Rectangle 39">
            <a:extLst>
              <a:ext uri="{FF2B5EF4-FFF2-40B4-BE49-F238E27FC236}">
                <a16:creationId xmlns:a16="http://schemas.microsoft.com/office/drawing/2014/main" id="{74ABD719-F946-44DB-A02C-C34EB3C5A260}"/>
              </a:ext>
            </a:extLst>
          </p:cNvPr>
          <p:cNvSpPr/>
          <p:nvPr/>
        </p:nvSpPr>
        <p:spPr>
          <a:xfrm>
            <a:off x="5011544" y="3325939"/>
            <a:ext cx="92301" cy="564926"/>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Metin kutusu 1">
            <a:extLst>
              <a:ext uri="{FF2B5EF4-FFF2-40B4-BE49-F238E27FC236}">
                <a16:creationId xmlns:a16="http://schemas.microsoft.com/office/drawing/2014/main" id="{85D2E015-36F6-43A5-B3E3-752E8E7A4283}"/>
              </a:ext>
            </a:extLst>
          </p:cNvPr>
          <p:cNvSpPr txBox="1"/>
          <p:nvPr/>
        </p:nvSpPr>
        <p:spPr>
          <a:xfrm>
            <a:off x="5177988" y="4528667"/>
            <a:ext cx="6307494" cy="1477328"/>
          </a:xfrm>
          <a:prstGeom prst="rect">
            <a:avLst/>
          </a:prstGeom>
          <a:noFill/>
        </p:spPr>
        <p:txBody>
          <a:bodyPr wrap="square" rtlCol="0">
            <a:spAutoFit/>
          </a:bodyPr>
          <a:lstStyle/>
          <a:p>
            <a:r>
              <a:rPr lang="tr-TR" dirty="0"/>
              <a:t>DALY</a:t>
            </a:r>
          </a:p>
          <a:p>
            <a:r>
              <a:rPr lang="tr-TR" dirty="0"/>
              <a:t>Bebek ölüm hızı</a:t>
            </a:r>
          </a:p>
          <a:p>
            <a:r>
              <a:rPr lang="tr-TR" dirty="0"/>
              <a:t>Anne ölüm hızı</a:t>
            </a:r>
          </a:p>
          <a:p>
            <a:r>
              <a:rPr lang="tr-TR" dirty="0"/>
              <a:t>Sağlıklı yaşam beklentisi (HALE)</a:t>
            </a:r>
          </a:p>
          <a:p>
            <a:r>
              <a:rPr lang="tr-TR" sz="1800" dirty="0"/>
              <a:t>Adölesan doğurganlık hızı</a:t>
            </a:r>
          </a:p>
        </p:txBody>
      </p:sp>
      <p:sp>
        <p:nvSpPr>
          <p:cNvPr id="3" name="Metin kutusu 2">
            <a:extLst>
              <a:ext uri="{FF2B5EF4-FFF2-40B4-BE49-F238E27FC236}">
                <a16:creationId xmlns:a16="http://schemas.microsoft.com/office/drawing/2014/main" id="{C1D52AAC-FDCB-33F9-C0C2-A63D604A11F5}"/>
              </a:ext>
            </a:extLst>
          </p:cNvPr>
          <p:cNvSpPr txBox="1"/>
          <p:nvPr/>
        </p:nvSpPr>
        <p:spPr>
          <a:xfrm>
            <a:off x="4143583" y="3228945"/>
            <a:ext cx="914111" cy="400110"/>
          </a:xfrm>
          <a:prstGeom prst="rect">
            <a:avLst/>
          </a:prstGeom>
          <a:noFill/>
        </p:spPr>
        <p:txBody>
          <a:bodyPr wrap="square" rtlCol="0">
            <a:spAutoFit/>
          </a:bodyPr>
          <a:lstStyle/>
          <a:p>
            <a:r>
              <a:rPr lang="tr-TR" sz="2000" b="1" dirty="0">
                <a:solidFill>
                  <a:schemeClr val="accent1">
                    <a:lumMod val="50000"/>
                  </a:schemeClr>
                </a:solidFill>
              </a:rPr>
              <a:t>Tanım</a:t>
            </a:r>
          </a:p>
        </p:txBody>
      </p:sp>
      <p:sp>
        <p:nvSpPr>
          <p:cNvPr id="10" name="Rectangle 39">
            <a:extLst>
              <a:ext uri="{FF2B5EF4-FFF2-40B4-BE49-F238E27FC236}">
                <a16:creationId xmlns:a16="http://schemas.microsoft.com/office/drawing/2014/main" id="{BDED73F5-EDC2-7FD1-0474-C58007D5FBF6}"/>
              </a:ext>
            </a:extLst>
          </p:cNvPr>
          <p:cNvSpPr/>
          <p:nvPr/>
        </p:nvSpPr>
        <p:spPr>
          <a:xfrm flipH="1">
            <a:off x="5009418" y="4579037"/>
            <a:ext cx="92301" cy="1426957"/>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Metin kutusu 10">
            <a:extLst>
              <a:ext uri="{FF2B5EF4-FFF2-40B4-BE49-F238E27FC236}">
                <a16:creationId xmlns:a16="http://schemas.microsoft.com/office/drawing/2014/main" id="{44700CB5-759A-D3B5-51E2-14C0A4C01A85}"/>
              </a:ext>
            </a:extLst>
          </p:cNvPr>
          <p:cNvSpPr txBox="1"/>
          <p:nvPr/>
        </p:nvSpPr>
        <p:spPr>
          <a:xfrm>
            <a:off x="3359020" y="4524202"/>
            <a:ext cx="1614651" cy="400110"/>
          </a:xfrm>
          <a:prstGeom prst="rect">
            <a:avLst/>
          </a:prstGeom>
          <a:noFill/>
        </p:spPr>
        <p:txBody>
          <a:bodyPr wrap="square" rtlCol="0">
            <a:spAutoFit/>
          </a:bodyPr>
          <a:lstStyle/>
          <a:p>
            <a:r>
              <a:rPr lang="tr-TR" sz="2000" b="1" dirty="0">
                <a:solidFill>
                  <a:schemeClr val="accent6">
                    <a:lumMod val="50000"/>
                  </a:schemeClr>
                </a:solidFill>
              </a:rPr>
              <a:t>Göstergeler</a:t>
            </a:r>
          </a:p>
        </p:txBody>
      </p:sp>
    </p:spTree>
    <p:extLst>
      <p:ext uri="{BB962C8B-B14F-4D97-AF65-F5344CB8AC3E}">
        <p14:creationId xmlns:p14="http://schemas.microsoft.com/office/powerpoint/2010/main" val="559902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623456" y="407192"/>
            <a:ext cx="5694254"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finansal risk koruması</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6317710" y="723901"/>
            <a:ext cx="587429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5570C600-3167-49D5-B953-3BFC16F3A3D1}" type="datetime1">
              <a:rPr lang="en-US" smtClean="0"/>
              <a:t>9/16/2022</a:t>
            </a:fld>
            <a:endParaRPr lang="en-US"/>
          </a:p>
        </p:txBody>
      </p:sp>
      <p:sp>
        <p:nvSpPr>
          <p:cNvPr id="7" name="Metin kutusu 6">
            <a:extLst>
              <a:ext uri="{FF2B5EF4-FFF2-40B4-BE49-F238E27FC236}">
                <a16:creationId xmlns:a16="http://schemas.microsoft.com/office/drawing/2014/main" id="{A1DAD31C-1E66-46D5-BF9E-2B98B477F20E}"/>
              </a:ext>
            </a:extLst>
          </p:cNvPr>
          <p:cNvSpPr txBox="1"/>
          <p:nvPr/>
        </p:nvSpPr>
        <p:spPr>
          <a:xfrm>
            <a:off x="5173416" y="2784761"/>
            <a:ext cx="5025195" cy="1200329"/>
          </a:xfrm>
          <a:prstGeom prst="rect">
            <a:avLst/>
          </a:prstGeom>
          <a:solidFill>
            <a:schemeClr val="bg1"/>
          </a:solidFill>
        </p:spPr>
        <p:txBody>
          <a:bodyPr wrap="square" rtlCol="0">
            <a:spAutoFit/>
          </a:bodyPr>
          <a:lstStyle/>
          <a:p>
            <a:r>
              <a:rPr lang="tr-TR" dirty="0"/>
              <a:t>Bireylerin gereksinim duyduğu sağlık hizmetlerinden, finansal nedenlerden dolayı (yoksulluk, ödeme gücünün yetersiz olması) yararlanamamasının önlenmesidir. </a:t>
            </a:r>
          </a:p>
        </p:txBody>
      </p:sp>
      <p:sp>
        <p:nvSpPr>
          <p:cNvPr id="18" name="Rectangle 39">
            <a:extLst>
              <a:ext uri="{FF2B5EF4-FFF2-40B4-BE49-F238E27FC236}">
                <a16:creationId xmlns:a16="http://schemas.microsoft.com/office/drawing/2014/main" id="{74ABD719-F946-44DB-A02C-C34EB3C5A260}"/>
              </a:ext>
            </a:extLst>
          </p:cNvPr>
          <p:cNvSpPr/>
          <p:nvPr/>
        </p:nvSpPr>
        <p:spPr>
          <a:xfrm>
            <a:off x="5011544" y="2887400"/>
            <a:ext cx="111468" cy="984804"/>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Metin kutusu 1">
            <a:extLst>
              <a:ext uri="{FF2B5EF4-FFF2-40B4-BE49-F238E27FC236}">
                <a16:creationId xmlns:a16="http://schemas.microsoft.com/office/drawing/2014/main" id="{85D2E015-36F6-43A5-B3E3-752E8E7A4283}"/>
              </a:ext>
            </a:extLst>
          </p:cNvPr>
          <p:cNvSpPr txBox="1"/>
          <p:nvPr/>
        </p:nvSpPr>
        <p:spPr>
          <a:xfrm>
            <a:off x="5168653" y="4486881"/>
            <a:ext cx="5108797" cy="923330"/>
          </a:xfrm>
          <a:prstGeom prst="rect">
            <a:avLst/>
          </a:prstGeom>
          <a:noFill/>
        </p:spPr>
        <p:txBody>
          <a:bodyPr wrap="square" rtlCol="0">
            <a:spAutoFit/>
          </a:bodyPr>
          <a:lstStyle/>
          <a:p>
            <a:pPr marL="0" lvl="1"/>
            <a:r>
              <a:rPr lang="tr-TR" dirty="0"/>
              <a:t>Katastrofik sağlık harcamaları yapan hane sayısı,</a:t>
            </a:r>
          </a:p>
          <a:p>
            <a:pPr marL="0" lvl="1"/>
            <a:r>
              <a:rPr lang="tr-TR" dirty="0"/>
              <a:t>Sağlık harcamaları nedeniyle yoksullaşan hane sayısı</a:t>
            </a:r>
          </a:p>
          <a:p>
            <a:pPr marL="0" lvl="1"/>
            <a:r>
              <a:rPr lang="tr-TR" dirty="0"/>
              <a:t>Karşılanmamış sağlık ihtiyacı olan hane sayısı</a:t>
            </a:r>
          </a:p>
        </p:txBody>
      </p:sp>
      <p:sp>
        <p:nvSpPr>
          <p:cNvPr id="3" name="Metin kutusu 2">
            <a:extLst>
              <a:ext uri="{FF2B5EF4-FFF2-40B4-BE49-F238E27FC236}">
                <a16:creationId xmlns:a16="http://schemas.microsoft.com/office/drawing/2014/main" id="{C1D52AAC-FDCB-33F9-C0C2-A63D604A11F5}"/>
              </a:ext>
            </a:extLst>
          </p:cNvPr>
          <p:cNvSpPr txBox="1"/>
          <p:nvPr/>
        </p:nvSpPr>
        <p:spPr>
          <a:xfrm>
            <a:off x="3965510" y="2811201"/>
            <a:ext cx="1007713" cy="400110"/>
          </a:xfrm>
          <a:prstGeom prst="rect">
            <a:avLst/>
          </a:prstGeom>
          <a:noFill/>
        </p:spPr>
        <p:txBody>
          <a:bodyPr wrap="square" rtlCol="0">
            <a:spAutoFit/>
          </a:bodyPr>
          <a:lstStyle/>
          <a:p>
            <a:r>
              <a:rPr lang="tr-TR" sz="2000" b="1" dirty="0">
                <a:solidFill>
                  <a:schemeClr val="accent1">
                    <a:lumMod val="50000"/>
                  </a:schemeClr>
                </a:solidFill>
              </a:rPr>
              <a:t>Tanım</a:t>
            </a:r>
          </a:p>
        </p:txBody>
      </p:sp>
      <p:sp>
        <p:nvSpPr>
          <p:cNvPr id="10" name="Rectangle 39">
            <a:extLst>
              <a:ext uri="{FF2B5EF4-FFF2-40B4-BE49-F238E27FC236}">
                <a16:creationId xmlns:a16="http://schemas.microsoft.com/office/drawing/2014/main" id="{BDED73F5-EDC2-7FD1-0474-C58007D5FBF6}"/>
              </a:ext>
            </a:extLst>
          </p:cNvPr>
          <p:cNvSpPr/>
          <p:nvPr/>
        </p:nvSpPr>
        <p:spPr>
          <a:xfrm flipH="1">
            <a:off x="4973223" y="4579037"/>
            <a:ext cx="147663" cy="758073"/>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Metin kutusu 10">
            <a:extLst>
              <a:ext uri="{FF2B5EF4-FFF2-40B4-BE49-F238E27FC236}">
                <a16:creationId xmlns:a16="http://schemas.microsoft.com/office/drawing/2014/main" id="{44700CB5-759A-D3B5-51E2-14C0A4C01A85}"/>
              </a:ext>
            </a:extLst>
          </p:cNvPr>
          <p:cNvSpPr txBox="1"/>
          <p:nvPr/>
        </p:nvSpPr>
        <p:spPr>
          <a:xfrm>
            <a:off x="3293706" y="4505540"/>
            <a:ext cx="1679965" cy="400110"/>
          </a:xfrm>
          <a:prstGeom prst="rect">
            <a:avLst/>
          </a:prstGeom>
          <a:noFill/>
        </p:spPr>
        <p:txBody>
          <a:bodyPr wrap="square" rtlCol="0">
            <a:spAutoFit/>
          </a:bodyPr>
          <a:lstStyle/>
          <a:p>
            <a:r>
              <a:rPr lang="tr-TR" sz="2000" b="1" dirty="0">
                <a:solidFill>
                  <a:schemeClr val="accent6">
                    <a:lumMod val="50000"/>
                  </a:schemeClr>
                </a:solidFill>
              </a:rPr>
              <a:t>Göstergeler</a:t>
            </a:r>
          </a:p>
        </p:txBody>
      </p:sp>
    </p:spTree>
    <p:extLst>
      <p:ext uri="{BB962C8B-B14F-4D97-AF65-F5344CB8AC3E}">
        <p14:creationId xmlns:p14="http://schemas.microsoft.com/office/powerpoint/2010/main" val="3306463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623456" y="407192"/>
            <a:ext cx="5694254"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cevap verebilirlik</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6317710" y="723901"/>
            <a:ext cx="587429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5570C600-3167-49D5-B953-3BFC16F3A3D1}" type="datetime1">
              <a:rPr lang="en-US" smtClean="0"/>
              <a:t>9/16/2022</a:t>
            </a:fld>
            <a:endParaRPr lang="en-US"/>
          </a:p>
        </p:txBody>
      </p:sp>
      <p:sp>
        <p:nvSpPr>
          <p:cNvPr id="7" name="Metin kutusu 6">
            <a:extLst>
              <a:ext uri="{FF2B5EF4-FFF2-40B4-BE49-F238E27FC236}">
                <a16:creationId xmlns:a16="http://schemas.microsoft.com/office/drawing/2014/main" id="{A1DAD31C-1E66-46D5-BF9E-2B98B477F20E}"/>
              </a:ext>
            </a:extLst>
          </p:cNvPr>
          <p:cNvSpPr txBox="1"/>
          <p:nvPr/>
        </p:nvSpPr>
        <p:spPr>
          <a:xfrm>
            <a:off x="5602624" y="2616809"/>
            <a:ext cx="5025195" cy="1200329"/>
          </a:xfrm>
          <a:prstGeom prst="rect">
            <a:avLst/>
          </a:prstGeom>
          <a:solidFill>
            <a:schemeClr val="bg1"/>
          </a:solidFill>
        </p:spPr>
        <p:txBody>
          <a:bodyPr wrap="square" rtlCol="0">
            <a:spAutoFit/>
          </a:bodyPr>
          <a:lstStyle/>
          <a:p>
            <a:r>
              <a:rPr lang="tr-TR" dirty="0"/>
              <a:t>Cevap verebilirlik, sağlık sisteminin, </a:t>
            </a:r>
            <a:r>
              <a:rPr lang="tr-TR" b="1" dirty="0"/>
              <a:t>sağlıkla doğrudan ilişkili </a:t>
            </a:r>
            <a:r>
              <a:rPr lang="tr-TR" dirty="0"/>
              <a:t>olmayan konularda toplumun beklentilerinin karşılanmasıdır. </a:t>
            </a:r>
            <a:r>
              <a:rPr lang="tr-TR" i="1" dirty="0"/>
              <a:t>Cevap verebilirlik hasta tatmini değildir</a:t>
            </a:r>
            <a:r>
              <a:rPr lang="tr-TR" dirty="0"/>
              <a:t>. </a:t>
            </a:r>
          </a:p>
        </p:txBody>
      </p:sp>
      <p:sp>
        <p:nvSpPr>
          <p:cNvPr id="18" name="Rectangle 39">
            <a:extLst>
              <a:ext uri="{FF2B5EF4-FFF2-40B4-BE49-F238E27FC236}">
                <a16:creationId xmlns:a16="http://schemas.microsoft.com/office/drawing/2014/main" id="{74ABD719-F946-44DB-A02C-C34EB3C5A260}"/>
              </a:ext>
            </a:extLst>
          </p:cNvPr>
          <p:cNvSpPr/>
          <p:nvPr/>
        </p:nvSpPr>
        <p:spPr>
          <a:xfrm>
            <a:off x="5440752" y="2710116"/>
            <a:ext cx="90175" cy="984805"/>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Metin kutusu 1">
            <a:extLst>
              <a:ext uri="{FF2B5EF4-FFF2-40B4-BE49-F238E27FC236}">
                <a16:creationId xmlns:a16="http://schemas.microsoft.com/office/drawing/2014/main" id="{85D2E015-36F6-43A5-B3E3-752E8E7A4283}"/>
              </a:ext>
            </a:extLst>
          </p:cNvPr>
          <p:cNvSpPr txBox="1"/>
          <p:nvPr/>
        </p:nvSpPr>
        <p:spPr>
          <a:xfrm>
            <a:off x="5597861" y="4309598"/>
            <a:ext cx="5108797" cy="1754326"/>
          </a:xfrm>
          <a:prstGeom prst="rect">
            <a:avLst/>
          </a:prstGeom>
          <a:noFill/>
        </p:spPr>
        <p:txBody>
          <a:bodyPr wrap="square" rtlCol="0">
            <a:spAutoFit/>
          </a:bodyPr>
          <a:lstStyle/>
          <a:p>
            <a:pPr marL="0" lvl="1"/>
            <a:r>
              <a:rPr lang="tr-TR" dirty="0"/>
              <a:t>Mahremiyete özen gösterilmesi</a:t>
            </a:r>
          </a:p>
          <a:p>
            <a:pPr marL="0" lvl="1"/>
            <a:r>
              <a:rPr lang="tr-TR" dirty="0"/>
              <a:t>Bireye saygı</a:t>
            </a:r>
          </a:p>
          <a:p>
            <a:pPr marL="0" lvl="1"/>
            <a:r>
              <a:rPr lang="tr-TR" dirty="0"/>
              <a:t>Özerklik (hasta tercihlerine önem verme)</a:t>
            </a:r>
          </a:p>
          <a:p>
            <a:pPr marL="0" lvl="1"/>
            <a:r>
              <a:rPr lang="tr-TR" dirty="0"/>
              <a:t>Sosyal destek sağlama,</a:t>
            </a:r>
          </a:p>
          <a:p>
            <a:pPr marL="0" lvl="1"/>
            <a:r>
              <a:rPr lang="tr-TR" dirty="0"/>
              <a:t>MR, BT Bekleme süreleri</a:t>
            </a:r>
          </a:p>
          <a:p>
            <a:pPr marL="0" lvl="1"/>
            <a:r>
              <a:rPr lang="tr-TR" dirty="0"/>
              <a:t>Yerinde çözümlenen şikayet oranı</a:t>
            </a:r>
          </a:p>
        </p:txBody>
      </p:sp>
      <p:sp>
        <p:nvSpPr>
          <p:cNvPr id="3" name="Metin kutusu 2">
            <a:extLst>
              <a:ext uri="{FF2B5EF4-FFF2-40B4-BE49-F238E27FC236}">
                <a16:creationId xmlns:a16="http://schemas.microsoft.com/office/drawing/2014/main" id="{C1D52AAC-FDCB-33F9-C0C2-A63D604A11F5}"/>
              </a:ext>
            </a:extLst>
          </p:cNvPr>
          <p:cNvSpPr txBox="1"/>
          <p:nvPr/>
        </p:nvSpPr>
        <p:spPr>
          <a:xfrm>
            <a:off x="4518760" y="2616809"/>
            <a:ext cx="1079101" cy="400110"/>
          </a:xfrm>
          <a:prstGeom prst="rect">
            <a:avLst/>
          </a:prstGeom>
          <a:noFill/>
        </p:spPr>
        <p:txBody>
          <a:bodyPr wrap="square" rtlCol="0">
            <a:spAutoFit/>
          </a:bodyPr>
          <a:lstStyle/>
          <a:p>
            <a:r>
              <a:rPr lang="tr-TR" sz="2000" b="1" dirty="0">
                <a:solidFill>
                  <a:schemeClr val="accent5">
                    <a:lumMod val="50000"/>
                  </a:schemeClr>
                </a:solidFill>
              </a:rPr>
              <a:t>Tanım</a:t>
            </a:r>
          </a:p>
        </p:txBody>
      </p:sp>
      <p:sp>
        <p:nvSpPr>
          <p:cNvPr id="10" name="Rectangle 39">
            <a:extLst>
              <a:ext uri="{FF2B5EF4-FFF2-40B4-BE49-F238E27FC236}">
                <a16:creationId xmlns:a16="http://schemas.microsoft.com/office/drawing/2014/main" id="{BDED73F5-EDC2-7FD1-0474-C58007D5FBF6}"/>
              </a:ext>
            </a:extLst>
          </p:cNvPr>
          <p:cNvSpPr/>
          <p:nvPr/>
        </p:nvSpPr>
        <p:spPr>
          <a:xfrm flipH="1">
            <a:off x="5438626" y="4401754"/>
            <a:ext cx="92301" cy="166217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Metin kutusu 10">
            <a:extLst>
              <a:ext uri="{FF2B5EF4-FFF2-40B4-BE49-F238E27FC236}">
                <a16:creationId xmlns:a16="http://schemas.microsoft.com/office/drawing/2014/main" id="{44700CB5-759A-D3B5-51E2-14C0A4C01A85}"/>
              </a:ext>
            </a:extLst>
          </p:cNvPr>
          <p:cNvSpPr txBox="1"/>
          <p:nvPr/>
        </p:nvSpPr>
        <p:spPr>
          <a:xfrm>
            <a:off x="3862874" y="4309595"/>
            <a:ext cx="1540006" cy="400110"/>
          </a:xfrm>
          <a:prstGeom prst="rect">
            <a:avLst/>
          </a:prstGeom>
          <a:noFill/>
        </p:spPr>
        <p:txBody>
          <a:bodyPr wrap="square" rtlCol="0">
            <a:spAutoFit/>
          </a:bodyPr>
          <a:lstStyle/>
          <a:p>
            <a:r>
              <a:rPr lang="tr-TR" sz="2000" b="1" dirty="0">
                <a:solidFill>
                  <a:schemeClr val="accent6">
                    <a:lumMod val="75000"/>
                  </a:schemeClr>
                </a:solidFill>
              </a:rPr>
              <a:t>Göstergeler</a:t>
            </a:r>
          </a:p>
        </p:txBody>
      </p:sp>
    </p:spTree>
    <p:extLst>
      <p:ext uri="{BB962C8B-B14F-4D97-AF65-F5344CB8AC3E}">
        <p14:creationId xmlns:p14="http://schemas.microsoft.com/office/powerpoint/2010/main" val="4274531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5BD9885-864F-47F0-A8C5-6BB5C5322CBE}" type="datetime1">
              <a:rPr lang="en-US" smtClean="0"/>
              <a:t>9/16/2022</a:t>
            </a:fld>
            <a:endParaRPr lang="en-US"/>
          </a:p>
        </p:txBody>
      </p:sp>
      <p:sp>
        <p:nvSpPr>
          <p:cNvPr id="105" name="Yuvarlatılmış Dikdörtgen 104"/>
          <p:cNvSpPr/>
          <p:nvPr/>
        </p:nvSpPr>
        <p:spPr>
          <a:xfrm>
            <a:off x="610656" y="3516319"/>
            <a:ext cx="2211254" cy="205837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endParaRPr lang="tr-TR" sz="1600" dirty="0">
              <a:latin typeface="Calibri" panose="020F0502020204030204" pitchFamily="34" charset="0"/>
              <a:cs typeface="Calibri" panose="020F0502020204030204" pitchFamily="34" charset="0"/>
            </a:endParaRPr>
          </a:p>
          <a:p>
            <a:r>
              <a:rPr lang="tr-TR" sz="1600" dirty="0">
                <a:latin typeface="Calibri" panose="020F0502020204030204" pitchFamily="34" charset="0"/>
                <a:cs typeface="Calibri" panose="020F0502020204030204" pitchFamily="34" charset="0"/>
              </a:rPr>
              <a:t>Sağlık hizmetlerine kolay erişim ve kolay kullanabilirlik.</a:t>
            </a:r>
          </a:p>
          <a:p>
            <a:endParaRPr lang="tr-TR" sz="1600" dirty="0">
              <a:latin typeface="Calibri" panose="020F0502020204030204" pitchFamily="34" charset="0"/>
              <a:cs typeface="Calibri" panose="020F0502020204030204" pitchFamily="34" charset="0"/>
            </a:endParaRPr>
          </a:p>
          <a:p>
            <a:r>
              <a:rPr lang="tr-TR" sz="1600" i="1" dirty="0">
                <a:latin typeface="Calibri" panose="020F0502020204030204" pitchFamily="34" charset="0"/>
                <a:cs typeface="Calibri" panose="020F0502020204030204" pitchFamily="34" charset="0"/>
              </a:rPr>
              <a:t>Hekim /Nüfus Oranı  </a:t>
            </a:r>
            <a:r>
              <a:rPr lang="tr-TR" sz="1600" dirty="0">
                <a:latin typeface="Calibri" panose="020F0502020204030204" pitchFamily="34" charset="0"/>
                <a:cs typeface="Calibri" panose="020F0502020204030204" pitchFamily="34" charset="0"/>
              </a:rPr>
              <a:t>Acil servis bekleme süresi </a:t>
            </a:r>
          </a:p>
        </p:txBody>
      </p:sp>
      <p:sp>
        <p:nvSpPr>
          <p:cNvPr id="106" name="Yuvarlatılmış Dikdörtgen 105"/>
          <p:cNvSpPr/>
          <p:nvPr/>
        </p:nvSpPr>
        <p:spPr>
          <a:xfrm>
            <a:off x="2886975" y="3528491"/>
            <a:ext cx="2211254" cy="2058373"/>
          </a:xfrm>
          <a:prstGeom prst="roundRect">
            <a:avLst/>
          </a:prstGeom>
          <a:ln>
            <a:solidFill>
              <a:schemeClr val="accent2">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endParaRPr lang="tr-TR" b="1" dirty="0">
              <a:latin typeface="Calibri" panose="020F0502020204030204" pitchFamily="34" charset="0"/>
              <a:cs typeface="Calibri" panose="020F0502020204030204" pitchFamily="34" charset="0"/>
            </a:endParaRPr>
          </a:p>
          <a:p>
            <a:endParaRPr lang="tr-TR" sz="1600" dirty="0">
              <a:latin typeface="Calibri" panose="020F0502020204030204" pitchFamily="34" charset="0"/>
              <a:cs typeface="Calibri" panose="020F0502020204030204" pitchFamily="34" charset="0"/>
            </a:endParaRPr>
          </a:p>
          <a:p>
            <a:r>
              <a:rPr lang="tr-TR" sz="1600" dirty="0">
                <a:latin typeface="Calibri" panose="020F0502020204030204" pitchFamily="34" charset="0"/>
                <a:cs typeface="Calibri" panose="020F0502020204030204" pitchFamily="34" charset="0"/>
              </a:rPr>
              <a:t>Hizmet kullanımının teminat altına alınması.</a:t>
            </a:r>
          </a:p>
          <a:p>
            <a:endParaRPr lang="tr-TR" sz="1600" dirty="0">
              <a:latin typeface="Calibri" panose="020F0502020204030204" pitchFamily="34" charset="0"/>
              <a:cs typeface="Calibri" panose="020F0502020204030204" pitchFamily="34" charset="0"/>
            </a:endParaRPr>
          </a:p>
          <a:p>
            <a:r>
              <a:rPr lang="tr-TR" sz="1600" i="1" dirty="0">
                <a:latin typeface="Calibri" panose="020F0502020204030204" pitchFamily="34" charset="0"/>
                <a:cs typeface="Calibri" panose="020F0502020204030204" pitchFamily="34" charset="0"/>
              </a:rPr>
              <a:t>Aşılama kapsamı Sigortalı nüfus</a:t>
            </a:r>
          </a:p>
          <a:p>
            <a:r>
              <a:rPr lang="tr-TR" sz="1600" i="1" dirty="0">
                <a:latin typeface="Calibri" panose="020F0502020204030204" pitchFamily="34" charset="0"/>
                <a:cs typeface="Calibri" panose="020F0502020204030204" pitchFamily="34" charset="0"/>
              </a:rPr>
              <a:t>Temel teminat paketi</a:t>
            </a:r>
            <a:endParaRPr lang="tr-TR" dirty="0">
              <a:latin typeface="Calibri" panose="020F0502020204030204" pitchFamily="34" charset="0"/>
              <a:cs typeface="Calibri" panose="020F0502020204030204" pitchFamily="34" charset="0"/>
            </a:endParaRPr>
          </a:p>
          <a:p>
            <a:pPr algn="ctr"/>
            <a:endParaRPr lang="tr-TR" dirty="0">
              <a:latin typeface="Calibri" panose="020F0502020204030204" pitchFamily="34" charset="0"/>
              <a:cs typeface="Calibri" panose="020F0502020204030204" pitchFamily="34" charset="0"/>
            </a:endParaRPr>
          </a:p>
        </p:txBody>
      </p:sp>
      <p:sp>
        <p:nvSpPr>
          <p:cNvPr id="107" name="Yuvarlatılmış Dikdörtgen 106"/>
          <p:cNvSpPr/>
          <p:nvPr/>
        </p:nvSpPr>
        <p:spPr>
          <a:xfrm>
            <a:off x="5161788" y="3507832"/>
            <a:ext cx="2211254" cy="2058373"/>
          </a:xfrm>
          <a:prstGeom prst="roundRect">
            <a:avLst/>
          </a:prstGeom>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endParaRPr lang="tr-TR" b="1" dirty="0">
              <a:latin typeface="Calibri" panose="020F0502020204030204" pitchFamily="34" charset="0"/>
              <a:cs typeface="Calibri" panose="020F0502020204030204" pitchFamily="34" charset="0"/>
            </a:endParaRPr>
          </a:p>
          <a:p>
            <a:endParaRPr lang="tr-TR" sz="1600" dirty="0">
              <a:latin typeface="Calibri" panose="020F0502020204030204" pitchFamily="34" charset="0"/>
              <a:cs typeface="Calibri" panose="020F0502020204030204" pitchFamily="34" charset="0"/>
            </a:endParaRPr>
          </a:p>
          <a:p>
            <a:r>
              <a:rPr lang="tr-TR" sz="1600" dirty="0">
                <a:latin typeface="Calibri" panose="020F0502020204030204" pitchFamily="34" charset="0"/>
                <a:cs typeface="Calibri" panose="020F0502020204030204" pitchFamily="34" charset="0"/>
              </a:rPr>
              <a:t>Hizmetin hastanın sağlık ihtiyaçlarını karşılama derecesi</a:t>
            </a:r>
            <a:r>
              <a:rPr lang="tr-TR" sz="1600" b="1" dirty="0">
                <a:latin typeface="Calibri" panose="020F0502020204030204" pitchFamily="34" charset="0"/>
                <a:cs typeface="Calibri" panose="020F0502020204030204" pitchFamily="34" charset="0"/>
              </a:rPr>
              <a:t>.</a:t>
            </a:r>
          </a:p>
          <a:p>
            <a:endParaRPr lang="tr-TR" sz="1600" b="1" dirty="0">
              <a:latin typeface="Calibri" panose="020F0502020204030204" pitchFamily="34" charset="0"/>
              <a:cs typeface="Calibri" panose="020F0502020204030204" pitchFamily="34" charset="0"/>
            </a:endParaRPr>
          </a:p>
          <a:p>
            <a:r>
              <a:rPr lang="tr-TR" sz="1600" i="1" dirty="0">
                <a:latin typeface="Calibri" panose="020F0502020204030204" pitchFamily="34" charset="0"/>
                <a:cs typeface="Calibri" panose="020F0502020204030204" pitchFamily="34" charset="0"/>
              </a:rPr>
              <a:t>Net otopsi oranı  Organ nakli (Hasta ve </a:t>
            </a:r>
            <a:r>
              <a:rPr lang="tr-TR" sz="1600" i="1" dirty="0" err="1">
                <a:latin typeface="Calibri" panose="020F0502020204030204" pitchFamily="34" charset="0"/>
                <a:cs typeface="Calibri" panose="020F0502020204030204" pitchFamily="34" charset="0"/>
              </a:rPr>
              <a:t>Greft</a:t>
            </a:r>
            <a:r>
              <a:rPr lang="tr-TR" sz="1600" i="1" dirty="0">
                <a:latin typeface="Calibri" panose="020F0502020204030204" pitchFamily="34" charset="0"/>
                <a:cs typeface="Calibri" panose="020F0502020204030204" pitchFamily="34" charset="0"/>
              </a:rPr>
              <a:t> )</a:t>
            </a:r>
            <a:r>
              <a:rPr lang="tr-TR" sz="1600" i="1" dirty="0" err="1">
                <a:latin typeface="Calibri" panose="020F0502020204030204" pitchFamily="34" charset="0"/>
                <a:cs typeface="Calibri" panose="020F0502020204030204" pitchFamily="34" charset="0"/>
              </a:rPr>
              <a:t>Sağkalım</a:t>
            </a:r>
            <a:r>
              <a:rPr lang="tr-TR" sz="1600" i="1" dirty="0">
                <a:latin typeface="Calibri" panose="020F0502020204030204" pitchFamily="34" charset="0"/>
                <a:cs typeface="Calibri" panose="020F0502020204030204" pitchFamily="34" charset="0"/>
              </a:rPr>
              <a:t> oranı</a:t>
            </a:r>
          </a:p>
          <a:p>
            <a:pPr algn="ctr"/>
            <a:endParaRPr lang="tr-TR" dirty="0">
              <a:latin typeface="Calibri" panose="020F0502020204030204" pitchFamily="34" charset="0"/>
              <a:cs typeface="Calibri" panose="020F0502020204030204" pitchFamily="34" charset="0"/>
            </a:endParaRPr>
          </a:p>
        </p:txBody>
      </p:sp>
      <p:sp>
        <p:nvSpPr>
          <p:cNvPr id="108" name="Yuvarlatılmış Dikdörtgen 107"/>
          <p:cNvSpPr/>
          <p:nvPr/>
        </p:nvSpPr>
        <p:spPr>
          <a:xfrm>
            <a:off x="7459337" y="3495440"/>
            <a:ext cx="2211254" cy="2058373"/>
          </a:xfrm>
          <a:prstGeom prst="roundRect">
            <a:avLst/>
          </a:prstGeom>
          <a:ln>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endParaRPr lang="tr-TR" dirty="0">
              <a:latin typeface="Calibri" panose="020F0502020204030204" pitchFamily="34" charset="0"/>
              <a:cs typeface="Calibri" panose="020F0502020204030204" pitchFamily="34" charset="0"/>
            </a:endParaRPr>
          </a:p>
          <a:p>
            <a:r>
              <a:rPr lang="tr-TR" sz="1600" dirty="0">
                <a:latin typeface="Calibri" panose="020F0502020204030204" pitchFamily="34" charset="0"/>
                <a:cs typeface="Calibri" panose="020F0502020204030204" pitchFamily="34" charset="0"/>
              </a:rPr>
              <a:t>‘</a:t>
            </a:r>
            <a:r>
              <a:rPr lang="tr-TR" sz="1600" dirty="0" err="1">
                <a:latin typeface="Calibri" panose="020F0502020204030204" pitchFamily="34" charset="0"/>
                <a:cs typeface="Calibri" panose="020F0502020204030204" pitchFamily="34" charset="0"/>
              </a:rPr>
              <a:t>Primum</a:t>
            </a:r>
            <a:r>
              <a:rPr lang="tr-TR" sz="1600" dirty="0">
                <a:latin typeface="Calibri" panose="020F0502020204030204" pitchFamily="34" charset="0"/>
                <a:cs typeface="Calibri" panose="020F0502020204030204" pitchFamily="34" charset="0"/>
              </a:rPr>
              <a:t> </a:t>
            </a:r>
            <a:r>
              <a:rPr lang="tr-TR" sz="1600" dirty="0" err="1">
                <a:latin typeface="Calibri" panose="020F0502020204030204" pitchFamily="34" charset="0"/>
                <a:cs typeface="Calibri" panose="020F0502020204030204" pitchFamily="34" charset="0"/>
              </a:rPr>
              <a:t>non</a:t>
            </a:r>
            <a:r>
              <a:rPr lang="tr-TR" sz="1600" dirty="0">
                <a:latin typeface="Calibri" panose="020F0502020204030204" pitchFamily="34" charset="0"/>
                <a:cs typeface="Calibri" panose="020F0502020204030204" pitchFamily="34" charset="0"/>
              </a:rPr>
              <a:t> </a:t>
            </a:r>
            <a:r>
              <a:rPr lang="tr-TR" sz="1600" dirty="0" err="1">
                <a:latin typeface="Calibri" panose="020F0502020204030204" pitchFamily="34" charset="0"/>
                <a:cs typeface="Calibri" panose="020F0502020204030204" pitchFamily="34" charset="0"/>
              </a:rPr>
              <a:t>necere</a:t>
            </a:r>
            <a:r>
              <a:rPr lang="tr-TR" sz="1600" dirty="0">
                <a:latin typeface="Calibri" panose="020F0502020204030204" pitchFamily="34" charset="0"/>
                <a:cs typeface="Calibri" panose="020F0502020204030204" pitchFamily="34" charset="0"/>
              </a:rPr>
              <a:t>’ Önce, zarar verme.</a:t>
            </a:r>
          </a:p>
          <a:p>
            <a:endParaRPr lang="tr-TR" sz="1600" b="1" dirty="0">
              <a:latin typeface="Calibri" panose="020F0502020204030204" pitchFamily="34" charset="0"/>
              <a:cs typeface="Calibri" panose="020F0502020204030204" pitchFamily="34" charset="0"/>
            </a:endParaRPr>
          </a:p>
          <a:p>
            <a:r>
              <a:rPr lang="tr-TR" sz="1600" i="1" dirty="0">
                <a:latin typeface="Calibri" panose="020F0502020204030204" pitchFamily="34" charset="0"/>
                <a:cs typeface="Calibri" panose="020F0502020204030204" pitchFamily="34" charset="0"/>
              </a:rPr>
              <a:t>Cerrahi alan enfeksiyonu (bypass)</a:t>
            </a:r>
          </a:p>
          <a:p>
            <a:r>
              <a:rPr lang="tr-TR" sz="1600" i="1" dirty="0">
                <a:latin typeface="Calibri" panose="020F0502020204030204" pitchFamily="34" charset="0"/>
                <a:cs typeface="Calibri" panose="020F0502020204030204" pitchFamily="34" charset="0"/>
              </a:rPr>
              <a:t>Düşen hasta oranı</a:t>
            </a:r>
          </a:p>
          <a:p>
            <a:r>
              <a:rPr lang="tr-TR" sz="1600" dirty="0" err="1">
                <a:latin typeface="Calibri" panose="020F0502020204030204" pitchFamily="34" charset="0"/>
                <a:cs typeface="Calibri" panose="020F0502020204030204" pitchFamily="34" charset="0"/>
              </a:rPr>
              <a:t>Advers</a:t>
            </a:r>
            <a:r>
              <a:rPr lang="tr-TR" sz="1600" dirty="0">
                <a:latin typeface="Calibri" panose="020F0502020204030204" pitchFamily="34" charset="0"/>
                <a:cs typeface="Calibri" panose="020F0502020204030204" pitchFamily="34" charset="0"/>
              </a:rPr>
              <a:t> reaksiyonlar</a:t>
            </a:r>
          </a:p>
        </p:txBody>
      </p:sp>
      <p:sp>
        <p:nvSpPr>
          <p:cNvPr id="109" name="Yuvarlatılmış Dikdörtgen 108"/>
          <p:cNvSpPr/>
          <p:nvPr/>
        </p:nvSpPr>
        <p:spPr>
          <a:xfrm>
            <a:off x="9756886" y="3466583"/>
            <a:ext cx="2211254" cy="2058373"/>
          </a:xfrm>
          <a:prstGeom prst="roundRect">
            <a:avLst/>
          </a:prstGeom>
          <a:ln>
            <a:solidFill>
              <a:schemeClr val="accent1">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endParaRPr lang="tr-TR" sz="1600" dirty="0">
              <a:latin typeface="Calibri" panose="020F0502020204030204" pitchFamily="34" charset="0"/>
              <a:cs typeface="Calibri" panose="020F0502020204030204" pitchFamily="34" charset="0"/>
            </a:endParaRPr>
          </a:p>
          <a:p>
            <a:r>
              <a:rPr lang="tr-TR" sz="1600" dirty="0">
                <a:latin typeface="Calibri" panose="020F0502020204030204" pitchFamily="34" charset="0"/>
                <a:cs typeface="Calibri" panose="020F0502020204030204" pitchFamily="34" charset="0"/>
              </a:rPr>
              <a:t>Kaynakların ussal kullanılması.</a:t>
            </a:r>
          </a:p>
          <a:p>
            <a:endParaRPr lang="tr-TR" sz="1600" dirty="0">
              <a:latin typeface="Calibri" panose="020F0502020204030204" pitchFamily="34" charset="0"/>
              <a:cs typeface="Calibri" panose="020F0502020204030204" pitchFamily="34" charset="0"/>
            </a:endParaRPr>
          </a:p>
          <a:p>
            <a:r>
              <a:rPr lang="tr-TR" sz="1600" i="1" dirty="0">
                <a:latin typeface="Calibri" panose="020F0502020204030204" pitchFamily="34" charset="0"/>
                <a:cs typeface="Calibri" panose="020F0502020204030204" pitchFamily="34" charset="0"/>
              </a:rPr>
              <a:t>Yatak işgal oranı </a:t>
            </a:r>
          </a:p>
          <a:p>
            <a:r>
              <a:rPr lang="tr-TR" sz="1600" i="1" dirty="0">
                <a:latin typeface="Calibri" panose="020F0502020204030204" pitchFamily="34" charset="0"/>
                <a:cs typeface="Calibri" panose="020F0502020204030204" pitchFamily="34" charset="0"/>
              </a:rPr>
              <a:t>Birim sabit maliyetler</a:t>
            </a:r>
          </a:p>
          <a:p>
            <a:r>
              <a:rPr lang="tr-TR" sz="1600" i="1" dirty="0">
                <a:latin typeface="Calibri" panose="020F0502020204030204" pitchFamily="34" charset="0"/>
                <a:cs typeface="Calibri" panose="020F0502020204030204" pitchFamily="34" charset="0"/>
              </a:rPr>
              <a:t>Hasta/Hekim oranı</a:t>
            </a:r>
          </a:p>
          <a:p>
            <a:r>
              <a:rPr lang="tr-TR" sz="1600" i="1" dirty="0">
                <a:latin typeface="Calibri" panose="020F0502020204030204" pitchFamily="34" charset="0"/>
                <a:cs typeface="Calibri" panose="020F0502020204030204" pitchFamily="34" charset="0"/>
              </a:rPr>
              <a:t>Yatak devir aralığı</a:t>
            </a:r>
            <a:endParaRPr lang="tr-TR" i="1" dirty="0">
              <a:latin typeface="Calibri" panose="020F0502020204030204" pitchFamily="34" charset="0"/>
              <a:cs typeface="Calibri" panose="020F0502020204030204" pitchFamily="34" charset="0"/>
            </a:endParaRPr>
          </a:p>
        </p:txBody>
      </p:sp>
      <p:sp>
        <p:nvSpPr>
          <p:cNvPr id="111" name="Rectangle: Rounded Corners 5">
            <a:extLst>
              <a:ext uri="{FF2B5EF4-FFF2-40B4-BE49-F238E27FC236}">
                <a16:creationId xmlns:a16="http://schemas.microsoft.com/office/drawing/2014/main" id="{94935E5D-E604-4BD9-9D95-C56617F0533E}"/>
              </a:ext>
            </a:extLst>
          </p:cNvPr>
          <p:cNvSpPr/>
          <p:nvPr/>
        </p:nvSpPr>
        <p:spPr>
          <a:xfrm>
            <a:off x="352424" y="407192"/>
            <a:ext cx="7329550"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sağlık sisteminin araçsal amaçları </a:t>
            </a:r>
            <a:endParaRPr lang="en-US" sz="2400" b="1" dirty="0">
              <a:solidFill>
                <a:schemeClr val="bg1"/>
              </a:solidFill>
              <a:latin typeface="+mj-lt"/>
            </a:endParaRPr>
          </a:p>
        </p:txBody>
      </p:sp>
      <p:sp>
        <p:nvSpPr>
          <p:cNvPr id="112" name="Oval 111">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3" name="Straight Connector 7">
            <a:extLst>
              <a:ext uri="{FF2B5EF4-FFF2-40B4-BE49-F238E27FC236}">
                <a16:creationId xmlns:a16="http://schemas.microsoft.com/office/drawing/2014/main" id="{C5AA4845-99F9-4C72-ABC5-7F49994D2BD1}"/>
              </a:ext>
            </a:extLst>
          </p:cNvPr>
          <p:cNvCxnSpPr>
            <a:stCxn id="111" idx="3"/>
          </p:cNvCxnSpPr>
          <p:nvPr/>
        </p:nvCxnSpPr>
        <p:spPr>
          <a:xfrm flipV="1">
            <a:off x="7681974" y="723901"/>
            <a:ext cx="4510026"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pSp>
        <p:nvGrpSpPr>
          <p:cNvPr id="96" name="Grup 95"/>
          <p:cNvGrpSpPr/>
          <p:nvPr/>
        </p:nvGrpSpPr>
        <p:grpSpPr>
          <a:xfrm>
            <a:off x="707460" y="1920685"/>
            <a:ext cx="2059537" cy="1799348"/>
            <a:chOff x="686515" y="1279778"/>
            <a:chExt cx="2059537" cy="1799348"/>
          </a:xfrm>
        </p:grpSpPr>
        <p:grpSp>
          <p:nvGrpSpPr>
            <p:cNvPr id="5" name="Group 184"/>
            <p:cNvGrpSpPr/>
            <p:nvPr/>
          </p:nvGrpSpPr>
          <p:grpSpPr>
            <a:xfrm>
              <a:off x="686515" y="1279778"/>
              <a:ext cx="2059537" cy="1799348"/>
              <a:chOff x="311721" y="2553609"/>
              <a:chExt cx="2064954" cy="2064954"/>
            </a:xfrm>
          </p:grpSpPr>
          <p:sp>
            <p:nvSpPr>
              <p:cNvPr id="9" name="Oval 8"/>
              <p:cNvSpPr/>
              <p:nvPr/>
            </p:nvSpPr>
            <p:spPr>
              <a:xfrm>
                <a:off x="363350" y="2605238"/>
                <a:ext cx="1961697" cy="196169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10" name="Oval 5"/>
              <p:cNvSpPr/>
              <p:nvPr/>
            </p:nvSpPr>
            <p:spPr>
              <a:xfrm>
                <a:off x="410337" y="3608380"/>
                <a:ext cx="642366" cy="443343"/>
              </a:xfrm>
              <a:custGeom>
                <a:avLst/>
                <a:gdLst/>
                <a:ahLst/>
                <a:cxnLst/>
                <a:rect l="l" t="t" r="r" b="b"/>
                <a:pathLst>
                  <a:path w="1351144" h="932522">
                    <a:moveTo>
                      <a:pt x="1228655" y="0"/>
                    </a:moveTo>
                    <a:cubicBezTo>
                      <a:pt x="1233187" y="140392"/>
                      <a:pt x="1277852" y="270704"/>
                      <a:pt x="1351144" y="380485"/>
                    </a:cubicBezTo>
                    <a:lnTo>
                      <a:pt x="249148" y="932522"/>
                    </a:lnTo>
                    <a:cubicBezTo>
                      <a:pt x="103286" y="673780"/>
                      <a:pt x="14647" y="378736"/>
                      <a:pt x="0" y="64391"/>
                    </a:cubicBez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11" name="Oval 5"/>
              <p:cNvSpPr/>
              <p:nvPr/>
            </p:nvSpPr>
            <p:spPr>
              <a:xfrm rot="1425402">
                <a:off x="344876" y="3333179"/>
                <a:ext cx="636481" cy="395548"/>
              </a:xfrm>
              <a:custGeom>
                <a:avLst/>
                <a:gdLst/>
                <a:ahLst/>
                <a:cxnLst/>
                <a:rect l="l" t="t" r="r" b="b"/>
                <a:pathLst>
                  <a:path w="1338766" h="831992">
                    <a:moveTo>
                      <a:pt x="0" y="80549"/>
                    </a:moveTo>
                    <a:lnTo>
                      <a:pt x="1226739" y="0"/>
                    </a:lnTo>
                    <a:cubicBezTo>
                      <a:pt x="1244245" y="102076"/>
                      <a:pt x="1283312" y="196892"/>
                      <a:pt x="1338766" y="279955"/>
                    </a:cubicBezTo>
                    <a:lnTo>
                      <a:pt x="236770" y="831992"/>
                    </a:lnTo>
                    <a:cubicBezTo>
                      <a:pt x="109158" y="605624"/>
                      <a:pt x="25346" y="351470"/>
                      <a:pt x="0" y="80549"/>
                    </a:cubicBez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12" name="Oval 5"/>
              <p:cNvSpPr/>
              <p:nvPr/>
            </p:nvSpPr>
            <p:spPr>
              <a:xfrm rot="2801177">
                <a:off x="410020" y="3065602"/>
                <a:ext cx="636481" cy="395549"/>
              </a:xfrm>
              <a:custGeom>
                <a:avLst/>
                <a:gdLst/>
                <a:ahLst/>
                <a:cxnLst/>
                <a:rect l="l" t="t" r="r" b="b"/>
                <a:pathLst>
                  <a:path w="1338766" h="831992">
                    <a:moveTo>
                      <a:pt x="0" y="80549"/>
                    </a:moveTo>
                    <a:lnTo>
                      <a:pt x="1226739" y="0"/>
                    </a:lnTo>
                    <a:cubicBezTo>
                      <a:pt x="1244245" y="102076"/>
                      <a:pt x="1283312" y="196892"/>
                      <a:pt x="1338766" y="279955"/>
                    </a:cubicBezTo>
                    <a:lnTo>
                      <a:pt x="236770" y="831992"/>
                    </a:lnTo>
                    <a:cubicBezTo>
                      <a:pt x="109158" y="605624"/>
                      <a:pt x="25346" y="351470"/>
                      <a:pt x="0" y="80549"/>
                    </a:cubicBez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13" name="Oval 5"/>
              <p:cNvSpPr/>
              <p:nvPr/>
            </p:nvSpPr>
            <p:spPr>
              <a:xfrm rot="4200000">
                <a:off x="573496" y="2833382"/>
                <a:ext cx="636481" cy="410146"/>
              </a:xfrm>
              <a:custGeom>
                <a:avLst/>
                <a:gdLst/>
                <a:ahLst/>
                <a:cxnLst/>
                <a:rect l="l" t="t" r="r" b="b"/>
                <a:pathLst>
                  <a:path w="1338766" h="831992">
                    <a:moveTo>
                      <a:pt x="0" y="80549"/>
                    </a:moveTo>
                    <a:lnTo>
                      <a:pt x="1226739" y="0"/>
                    </a:lnTo>
                    <a:cubicBezTo>
                      <a:pt x="1244245" y="102076"/>
                      <a:pt x="1283312" y="196892"/>
                      <a:pt x="1338766" y="279955"/>
                    </a:cubicBezTo>
                    <a:lnTo>
                      <a:pt x="236770" y="831992"/>
                    </a:lnTo>
                    <a:cubicBezTo>
                      <a:pt x="109158" y="605624"/>
                      <a:pt x="25346" y="351470"/>
                      <a:pt x="0" y="80549"/>
                    </a:cubicBezTo>
                    <a:close/>
                  </a:path>
                </a:pathLst>
              </a:cu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14" name="Oval 5"/>
              <p:cNvSpPr/>
              <p:nvPr/>
            </p:nvSpPr>
            <p:spPr>
              <a:xfrm rot="5629484">
                <a:off x="823850" y="2689280"/>
                <a:ext cx="636481" cy="412991"/>
              </a:xfrm>
              <a:custGeom>
                <a:avLst/>
                <a:gdLst/>
                <a:ahLst/>
                <a:cxnLst/>
                <a:rect l="l" t="t" r="r" b="b"/>
                <a:pathLst>
                  <a:path w="1338766" h="831992">
                    <a:moveTo>
                      <a:pt x="0" y="80549"/>
                    </a:moveTo>
                    <a:lnTo>
                      <a:pt x="1226739" y="0"/>
                    </a:lnTo>
                    <a:cubicBezTo>
                      <a:pt x="1244245" y="102076"/>
                      <a:pt x="1283312" y="196892"/>
                      <a:pt x="1338766" y="279955"/>
                    </a:cubicBezTo>
                    <a:lnTo>
                      <a:pt x="236770" y="831992"/>
                    </a:lnTo>
                    <a:cubicBezTo>
                      <a:pt x="109158" y="605624"/>
                      <a:pt x="25346" y="351470"/>
                      <a:pt x="0" y="80549"/>
                    </a:cubicBezTo>
                    <a:close/>
                  </a:path>
                </a:pathLst>
              </a:cu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15" name="Oval 5"/>
              <p:cNvSpPr/>
              <p:nvPr/>
            </p:nvSpPr>
            <p:spPr>
              <a:xfrm rot="6994121">
                <a:off x="1118671" y="2665541"/>
                <a:ext cx="620828" cy="412991"/>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16" name="Oval 5"/>
              <p:cNvSpPr/>
              <p:nvPr/>
            </p:nvSpPr>
            <p:spPr>
              <a:xfrm rot="8400000">
                <a:off x="1397185" y="2755722"/>
                <a:ext cx="620830" cy="412991"/>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17" name="Oval 5"/>
              <p:cNvSpPr/>
              <p:nvPr/>
            </p:nvSpPr>
            <p:spPr>
              <a:xfrm rot="9799445">
                <a:off x="1609896" y="2951756"/>
                <a:ext cx="620829" cy="412991"/>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18" name="Oval 5"/>
              <p:cNvSpPr/>
              <p:nvPr/>
            </p:nvSpPr>
            <p:spPr>
              <a:xfrm rot="11200835">
                <a:off x="1723778" y="3221877"/>
                <a:ext cx="620829" cy="412991"/>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19" name="Oval 5"/>
              <p:cNvSpPr/>
              <p:nvPr/>
            </p:nvSpPr>
            <p:spPr>
              <a:xfrm rot="12660000">
                <a:off x="1709032" y="3513908"/>
                <a:ext cx="628490" cy="418088"/>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20" name="Oval 3"/>
              <p:cNvSpPr/>
              <p:nvPr/>
            </p:nvSpPr>
            <p:spPr>
              <a:xfrm>
                <a:off x="311721" y="2553609"/>
                <a:ext cx="2064954" cy="2064954"/>
              </a:xfrm>
              <a:custGeom>
                <a:avLst/>
                <a:gdLst/>
                <a:ahLst/>
                <a:cxnLst/>
                <a:rect l="l" t="t" r="r" b="b"/>
                <a:pathLst>
                  <a:path w="4343400" h="4343400">
                    <a:moveTo>
                      <a:pt x="2171700" y="381001"/>
                    </a:moveTo>
                    <a:cubicBezTo>
                      <a:pt x="1182724" y="381001"/>
                      <a:pt x="381000" y="1182725"/>
                      <a:pt x="381000" y="2171701"/>
                    </a:cubicBezTo>
                    <a:cubicBezTo>
                      <a:pt x="381000" y="2456642"/>
                      <a:pt x="447552" y="2726039"/>
                      <a:pt x="567765" y="2964302"/>
                    </a:cubicBezTo>
                    <a:lnTo>
                      <a:pt x="1184110" y="2665054"/>
                    </a:lnTo>
                    <a:cubicBezTo>
                      <a:pt x="1108663" y="2516955"/>
                      <a:pt x="1066800" y="2349217"/>
                      <a:pt x="1066800" y="2171701"/>
                    </a:cubicBezTo>
                    <a:cubicBezTo>
                      <a:pt x="1066800" y="1561482"/>
                      <a:pt x="1561481" y="1066801"/>
                      <a:pt x="2171700" y="1066801"/>
                    </a:cubicBezTo>
                    <a:cubicBezTo>
                      <a:pt x="2781919" y="1066801"/>
                      <a:pt x="3276600" y="1561482"/>
                      <a:pt x="3276600" y="2171701"/>
                    </a:cubicBezTo>
                    <a:cubicBezTo>
                      <a:pt x="3276600" y="2347849"/>
                      <a:pt x="3235380" y="2514369"/>
                      <a:pt x="3160956" y="2661594"/>
                    </a:cubicBezTo>
                    <a:lnTo>
                      <a:pt x="3777301" y="2960843"/>
                    </a:lnTo>
                    <a:cubicBezTo>
                      <a:pt x="3896485" y="2723452"/>
                      <a:pt x="3962400" y="2455274"/>
                      <a:pt x="3962400" y="2171701"/>
                    </a:cubicBezTo>
                    <a:cubicBezTo>
                      <a:pt x="3962400" y="1182725"/>
                      <a:pt x="3160676" y="381001"/>
                      <a:pt x="2171700" y="381001"/>
                    </a:cubicBezTo>
                    <a:close/>
                    <a:moveTo>
                      <a:pt x="2171700" y="0"/>
                    </a:moveTo>
                    <a:cubicBezTo>
                      <a:pt x="3371097" y="0"/>
                      <a:pt x="4343400" y="972303"/>
                      <a:pt x="4343400" y="2171700"/>
                    </a:cubicBezTo>
                    <a:cubicBezTo>
                      <a:pt x="4343400" y="3371097"/>
                      <a:pt x="3371097" y="4343400"/>
                      <a:pt x="2171700" y="4343400"/>
                    </a:cubicBezTo>
                    <a:cubicBezTo>
                      <a:pt x="972303" y="4343400"/>
                      <a:pt x="0" y="3371097"/>
                      <a:pt x="0" y="2171700"/>
                    </a:cubicBezTo>
                    <a:cubicBezTo>
                      <a:pt x="0" y="972303"/>
                      <a:pt x="972303" y="0"/>
                      <a:pt x="2171700" y="0"/>
                    </a:cubicBezTo>
                    <a:close/>
                  </a:path>
                </a:pathLst>
              </a:custGeom>
              <a:gradFill flip="none" rotWithShape="1">
                <a:gsLst>
                  <a:gs pos="100000">
                    <a:schemeClr val="bg1">
                      <a:lumMod val="85000"/>
                    </a:schemeClr>
                  </a:gs>
                  <a:gs pos="0">
                    <a:schemeClr val="bg1"/>
                  </a:gs>
                </a:gsLst>
                <a:path path="circle">
                  <a:fillToRect l="50000" t="50000" r="50000" b="50000"/>
                </a:path>
                <a:tileRect/>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dirty="0"/>
              </a:p>
            </p:txBody>
          </p:sp>
          <p:sp>
            <p:nvSpPr>
              <p:cNvPr id="21" name="Oval 20"/>
              <p:cNvSpPr/>
              <p:nvPr/>
            </p:nvSpPr>
            <p:spPr>
              <a:xfrm>
                <a:off x="431271" y="2673159"/>
                <a:ext cx="1825854" cy="1825855"/>
              </a:xfrm>
              <a:prstGeom prst="ellipse">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22" name="Oval 21"/>
              <p:cNvSpPr/>
              <p:nvPr/>
            </p:nvSpPr>
            <p:spPr>
              <a:xfrm>
                <a:off x="935781" y="3177670"/>
                <a:ext cx="816834" cy="816834"/>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grpSp>
        <p:sp>
          <p:nvSpPr>
            <p:cNvPr id="91" name="Metin kutusu 90"/>
            <p:cNvSpPr txBox="1"/>
            <p:nvPr/>
          </p:nvSpPr>
          <p:spPr>
            <a:xfrm>
              <a:off x="1077338" y="2549161"/>
              <a:ext cx="1257360" cy="338554"/>
            </a:xfrm>
            <a:prstGeom prst="rect">
              <a:avLst/>
            </a:prstGeom>
            <a:noFill/>
          </p:spPr>
          <p:txBody>
            <a:bodyPr wrap="square" rtlCol="0">
              <a:spAutoFit/>
            </a:bodyPr>
            <a:lstStyle/>
            <a:p>
              <a:pPr algn="ctr"/>
              <a:r>
                <a:rPr lang="tr-TR" sz="1600" b="1" dirty="0">
                  <a:latin typeface="Calibri" panose="020F0502020204030204" pitchFamily="34" charset="0"/>
                  <a:cs typeface="Calibri" panose="020F0502020204030204" pitchFamily="34" charset="0"/>
                </a:rPr>
                <a:t>Erişim</a:t>
              </a:r>
            </a:p>
          </p:txBody>
        </p:sp>
      </p:grpSp>
      <p:grpSp>
        <p:nvGrpSpPr>
          <p:cNvPr id="97" name="Grup 96"/>
          <p:cNvGrpSpPr/>
          <p:nvPr/>
        </p:nvGrpSpPr>
        <p:grpSpPr>
          <a:xfrm>
            <a:off x="2927186" y="1930604"/>
            <a:ext cx="2059537" cy="1799348"/>
            <a:chOff x="2897769" y="1321795"/>
            <a:chExt cx="2059537" cy="1799348"/>
          </a:xfrm>
        </p:grpSpPr>
        <p:grpSp>
          <p:nvGrpSpPr>
            <p:cNvPr id="24" name="Group 184"/>
            <p:cNvGrpSpPr/>
            <p:nvPr/>
          </p:nvGrpSpPr>
          <p:grpSpPr>
            <a:xfrm>
              <a:off x="2897769" y="1321795"/>
              <a:ext cx="2059537" cy="1799348"/>
              <a:chOff x="311721" y="2553609"/>
              <a:chExt cx="2064954" cy="2064954"/>
            </a:xfrm>
          </p:grpSpPr>
          <p:sp>
            <p:nvSpPr>
              <p:cNvPr id="26" name="Oval 25"/>
              <p:cNvSpPr/>
              <p:nvPr/>
            </p:nvSpPr>
            <p:spPr>
              <a:xfrm>
                <a:off x="363350" y="2605238"/>
                <a:ext cx="1961697" cy="1961697"/>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27" name="Oval 5"/>
              <p:cNvSpPr/>
              <p:nvPr/>
            </p:nvSpPr>
            <p:spPr>
              <a:xfrm>
                <a:off x="410337" y="3608380"/>
                <a:ext cx="642366" cy="443343"/>
              </a:xfrm>
              <a:custGeom>
                <a:avLst/>
                <a:gdLst/>
                <a:ahLst/>
                <a:cxnLst/>
                <a:rect l="l" t="t" r="r" b="b"/>
                <a:pathLst>
                  <a:path w="1351144" h="932522">
                    <a:moveTo>
                      <a:pt x="1228655" y="0"/>
                    </a:moveTo>
                    <a:cubicBezTo>
                      <a:pt x="1233187" y="140392"/>
                      <a:pt x="1277852" y="270704"/>
                      <a:pt x="1351144" y="380485"/>
                    </a:cubicBezTo>
                    <a:lnTo>
                      <a:pt x="249148" y="932522"/>
                    </a:lnTo>
                    <a:cubicBezTo>
                      <a:pt x="103286" y="673780"/>
                      <a:pt x="14647" y="378736"/>
                      <a:pt x="0" y="64391"/>
                    </a:cubicBez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28" name="Oval 5"/>
              <p:cNvSpPr/>
              <p:nvPr/>
            </p:nvSpPr>
            <p:spPr>
              <a:xfrm rot="1425402">
                <a:off x="344876" y="3333179"/>
                <a:ext cx="636481" cy="395548"/>
              </a:xfrm>
              <a:custGeom>
                <a:avLst/>
                <a:gdLst/>
                <a:ahLst/>
                <a:cxnLst/>
                <a:rect l="l" t="t" r="r" b="b"/>
                <a:pathLst>
                  <a:path w="1338766" h="831992">
                    <a:moveTo>
                      <a:pt x="0" y="80549"/>
                    </a:moveTo>
                    <a:lnTo>
                      <a:pt x="1226739" y="0"/>
                    </a:lnTo>
                    <a:cubicBezTo>
                      <a:pt x="1244245" y="102076"/>
                      <a:pt x="1283312" y="196892"/>
                      <a:pt x="1338766" y="279955"/>
                    </a:cubicBezTo>
                    <a:lnTo>
                      <a:pt x="236770" y="831992"/>
                    </a:lnTo>
                    <a:cubicBezTo>
                      <a:pt x="109158" y="605624"/>
                      <a:pt x="25346" y="351470"/>
                      <a:pt x="0" y="80549"/>
                    </a:cubicBez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29" name="Oval 5"/>
              <p:cNvSpPr/>
              <p:nvPr/>
            </p:nvSpPr>
            <p:spPr>
              <a:xfrm rot="2801177">
                <a:off x="410020" y="3065602"/>
                <a:ext cx="636481" cy="395549"/>
              </a:xfrm>
              <a:custGeom>
                <a:avLst/>
                <a:gdLst/>
                <a:ahLst/>
                <a:cxnLst/>
                <a:rect l="l" t="t" r="r" b="b"/>
                <a:pathLst>
                  <a:path w="1338766" h="831992">
                    <a:moveTo>
                      <a:pt x="0" y="80549"/>
                    </a:moveTo>
                    <a:lnTo>
                      <a:pt x="1226739" y="0"/>
                    </a:lnTo>
                    <a:cubicBezTo>
                      <a:pt x="1244245" y="102076"/>
                      <a:pt x="1283312" y="196892"/>
                      <a:pt x="1338766" y="279955"/>
                    </a:cubicBezTo>
                    <a:lnTo>
                      <a:pt x="236770" y="831992"/>
                    </a:lnTo>
                    <a:cubicBezTo>
                      <a:pt x="109158" y="605624"/>
                      <a:pt x="25346" y="351470"/>
                      <a:pt x="0" y="80549"/>
                    </a:cubicBez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30" name="Oval 5"/>
              <p:cNvSpPr/>
              <p:nvPr/>
            </p:nvSpPr>
            <p:spPr>
              <a:xfrm rot="4200000">
                <a:off x="573496" y="2833382"/>
                <a:ext cx="636481" cy="410146"/>
              </a:xfrm>
              <a:custGeom>
                <a:avLst/>
                <a:gdLst/>
                <a:ahLst/>
                <a:cxnLst/>
                <a:rect l="l" t="t" r="r" b="b"/>
                <a:pathLst>
                  <a:path w="1338766" h="831992">
                    <a:moveTo>
                      <a:pt x="0" y="80549"/>
                    </a:moveTo>
                    <a:lnTo>
                      <a:pt x="1226739" y="0"/>
                    </a:lnTo>
                    <a:cubicBezTo>
                      <a:pt x="1244245" y="102076"/>
                      <a:pt x="1283312" y="196892"/>
                      <a:pt x="1338766" y="279955"/>
                    </a:cubicBezTo>
                    <a:lnTo>
                      <a:pt x="236770" y="831992"/>
                    </a:lnTo>
                    <a:cubicBezTo>
                      <a:pt x="109158" y="605624"/>
                      <a:pt x="25346" y="351470"/>
                      <a:pt x="0" y="80549"/>
                    </a:cubicBez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31" name="Oval 5"/>
              <p:cNvSpPr/>
              <p:nvPr/>
            </p:nvSpPr>
            <p:spPr>
              <a:xfrm rot="5629484">
                <a:off x="823850" y="2689280"/>
                <a:ext cx="636481" cy="412991"/>
              </a:xfrm>
              <a:custGeom>
                <a:avLst/>
                <a:gdLst/>
                <a:ahLst/>
                <a:cxnLst/>
                <a:rect l="l" t="t" r="r" b="b"/>
                <a:pathLst>
                  <a:path w="1338766" h="831992">
                    <a:moveTo>
                      <a:pt x="0" y="80549"/>
                    </a:moveTo>
                    <a:lnTo>
                      <a:pt x="1226739" y="0"/>
                    </a:lnTo>
                    <a:cubicBezTo>
                      <a:pt x="1244245" y="102076"/>
                      <a:pt x="1283312" y="196892"/>
                      <a:pt x="1338766" y="279955"/>
                    </a:cubicBezTo>
                    <a:lnTo>
                      <a:pt x="236770" y="831992"/>
                    </a:lnTo>
                    <a:cubicBezTo>
                      <a:pt x="109158" y="605624"/>
                      <a:pt x="25346" y="351470"/>
                      <a:pt x="0" y="80549"/>
                    </a:cubicBez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32" name="Oval 5"/>
              <p:cNvSpPr/>
              <p:nvPr/>
            </p:nvSpPr>
            <p:spPr>
              <a:xfrm rot="6994121">
                <a:off x="1118671" y="2665541"/>
                <a:ext cx="620828" cy="412991"/>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33" name="Oval 5"/>
              <p:cNvSpPr/>
              <p:nvPr/>
            </p:nvSpPr>
            <p:spPr>
              <a:xfrm rot="8400000">
                <a:off x="1397185" y="2755722"/>
                <a:ext cx="620829" cy="412991"/>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34" name="Oval 5"/>
              <p:cNvSpPr/>
              <p:nvPr/>
            </p:nvSpPr>
            <p:spPr>
              <a:xfrm rot="9799445">
                <a:off x="1609896" y="2951756"/>
                <a:ext cx="620829" cy="412991"/>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35" name="Oval 5"/>
              <p:cNvSpPr/>
              <p:nvPr/>
            </p:nvSpPr>
            <p:spPr>
              <a:xfrm rot="11200835">
                <a:off x="1723778" y="3221877"/>
                <a:ext cx="620829" cy="412991"/>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36" name="Oval 5"/>
              <p:cNvSpPr/>
              <p:nvPr/>
            </p:nvSpPr>
            <p:spPr>
              <a:xfrm rot="12660000">
                <a:off x="1709032" y="3513908"/>
                <a:ext cx="628490" cy="418088"/>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37" name="Oval 3"/>
              <p:cNvSpPr/>
              <p:nvPr/>
            </p:nvSpPr>
            <p:spPr>
              <a:xfrm>
                <a:off x="311721" y="2553609"/>
                <a:ext cx="2064954" cy="2064954"/>
              </a:xfrm>
              <a:custGeom>
                <a:avLst/>
                <a:gdLst/>
                <a:ahLst/>
                <a:cxnLst/>
                <a:rect l="l" t="t" r="r" b="b"/>
                <a:pathLst>
                  <a:path w="4343400" h="4343400">
                    <a:moveTo>
                      <a:pt x="2171700" y="381001"/>
                    </a:moveTo>
                    <a:cubicBezTo>
                      <a:pt x="1182724" y="381001"/>
                      <a:pt x="381000" y="1182725"/>
                      <a:pt x="381000" y="2171701"/>
                    </a:cubicBezTo>
                    <a:cubicBezTo>
                      <a:pt x="381000" y="2456642"/>
                      <a:pt x="447552" y="2726039"/>
                      <a:pt x="567765" y="2964302"/>
                    </a:cubicBezTo>
                    <a:lnTo>
                      <a:pt x="1184110" y="2665054"/>
                    </a:lnTo>
                    <a:cubicBezTo>
                      <a:pt x="1108663" y="2516955"/>
                      <a:pt x="1066800" y="2349217"/>
                      <a:pt x="1066800" y="2171701"/>
                    </a:cubicBezTo>
                    <a:cubicBezTo>
                      <a:pt x="1066800" y="1561482"/>
                      <a:pt x="1561481" y="1066801"/>
                      <a:pt x="2171700" y="1066801"/>
                    </a:cubicBezTo>
                    <a:cubicBezTo>
                      <a:pt x="2781919" y="1066801"/>
                      <a:pt x="3276600" y="1561482"/>
                      <a:pt x="3276600" y="2171701"/>
                    </a:cubicBezTo>
                    <a:cubicBezTo>
                      <a:pt x="3276600" y="2347849"/>
                      <a:pt x="3235380" y="2514369"/>
                      <a:pt x="3160956" y="2661594"/>
                    </a:cubicBezTo>
                    <a:lnTo>
                      <a:pt x="3777301" y="2960843"/>
                    </a:lnTo>
                    <a:cubicBezTo>
                      <a:pt x="3896485" y="2723452"/>
                      <a:pt x="3962400" y="2455274"/>
                      <a:pt x="3962400" y="2171701"/>
                    </a:cubicBezTo>
                    <a:cubicBezTo>
                      <a:pt x="3962400" y="1182725"/>
                      <a:pt x="3160676" y="381001"/>
                      <a:pt x="2171700" y="381001"/>
                    </a:cubicBezTo>
                    <a:close/>
                    <a:moveTo>
                      <a:pt x="2171700" y="0"/>
                    </a:moveTo>
                    <a:cubicBezTo>
                      <a:pt x="3371097" y="0"/>
                      <a:pt x="4343400" y="972303"/>
                      <a:pt x="4343400" y="2171700"/>
                    </a:cubicBezTo>
                    <a:cubicBezTo>
                      <a:pt x="4343400" y="3371097"/>
                      <a:pt x="3371097" y="4343400"/>
                      <a:pt x="2171700" y="4343400"/>
                    </a:cubicBezTo>
                    <a:cubicBezTo>
                      <a:pt x="972303" y="4343400"/>
                      <a:pt x="0" y="3371097"/>
                      <a:pt x="0" y="2171700"/>
                    </a:cubicBezTo>
                    <a:cubicBezTo>
                      <a:pt x="0" y="972303"/>
                      <a:pt x="972303" y="0"/>
                      <a:pt x="2171700" y="0"/>
                    </a:cubicBezTo>
                    <a:close/>
                  </a:path>
                </a:pathLst>
              </a:custGeom>
              <a:gradFill flip="none" rotWithShape="1">
                <a:gsLst>
                  <a:gs pos="100000">
                    <a:schemeClr val="bg1">
                      <a:lumMod val="85000"/>
                    </a:schemeClr>
                  </a:gs>
                  <a:gs pos="0">
                    <a:schemeClr val="bg1"/>
                  </a:gs>
                </a:gsLst>
                <a:path path="circle">
                  <a:fillToRect l="50000" t="50000" r="50000" b="50000"/>
                </a:path>
                <a:tileRect/>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dirty="0"/>
              </a:p>
            </p:txBody>
          </p:sp>
          <p:sp>
            <p:nvSpPr>
              <p:cNvPr id="38" name="Oval 37"/>
              <p:cNvSpPr/>
              <p:nvPr/>
            </p:nvSpPr>
            <p:spPr>
              <a:xfrm>
                <a:off x="431271" y="2673159"/>
                <a:ext cx="1825854" cy="1825855"/>
              </a:xfrm>
              <a:prstGeom prst="ellipse">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39" name="Oval 38"/>
              <p:cNvSpPr/>
              <p:nvPr/>
            </p:nvSpPr>
            <p:spPr>
              <a:xfrm>
                <a:off x="935781" y="3177670"/>
                <a:ext cx="816834" cy="816834"/>
              </a:xfrm>
              <a:prstGeom prst="ellips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grpSp>
        <p:sp>
          <p:nvSpPr>
            <p:cNvPr id="92" name="Metin kutusu 91"/>
            <p:cNvSpPr txBox="1"/>
            <p:nvPr/>
          </p:nvSpPr>
          <p:spPr>
            <a:xfrm>
              <a:off x="3313063" y="2558968"/>
              <a:ext cx="1257360" cy="338554"/>
            </a:xfrm>
            <a:prstGeom prst="rect">
              <a:avLst/>
            </a:prstGeom>
            <a:noFill/>
          </p:spPr>
          <p:txBody>
            <a:bodyPr wrap="square" rtlCol="0">
              <a:spAutoFit/>
            </a:bodyPr>
            <a:lstStyle/>
            <a:p>
              <a:pPr algn="ctr"/>
              <a:r>
                <a:rPr lang="tr-TR" sz="1600" b="1" dirty="0">
                  <a:latin typeface="Calibri" panose="020F0502020204030204" pitchFamily="34" charset="0"/>
                  <a:cs typeface="Calibri" panose="020F0502020204030204" pitchFamily="34" charset="0"/>
                </a:rPr>
                <a:t>Kapsayıcılık</a:t>
              </a:r>
            </a:p>
          </p:txBody>
        </p:sp>
      </p:grpSp>
      <p:grpSp>
        <p:nvGrpSpPr>
          <p:cNvPr id="98" name="Grup 97"/>
          <p:cNvGrpSpPr/>
          <p:nvPr/>
        </p:nvGrpSpPr>
        <p:grpSpPr>
          <a:xfrm>
            <a:off x="5239532" y="1884664"/>
            <a:ext cx="2059537" cy="1799348"/>
            <a:chOff x="5107692" y="1310515"/>
            <a:chExt cx="2059537" cy="1799348"/>
          </a:xfrm>
        </p:grpSpPr>
        <p:grpSp>
          <p:nvGrpSpPr>
            <p:cNvPr id="41" name="Group 184"/>
            <p:cNvGrpSpPr/>
            <p:nvPr/>
          </p:nvGrpSpPr>
          <p:grpSpPr>
            <a:xfrm>
              <a:off x="5107692" y="1310515"/>
              <a:ext cx="2059537" cy="1799348"/>
              <a:chOff x="311721" y="2553609"/>
              <a:chExt cx="2064954" cy="2064954"/>
            </a:xfrm>
          </p:grpSpPr>
          <p:sp>
            <p:nvSpPr>
              <p:cNvPr id="43" name="Oval 42"/>
              <p:cNvSpPr/>
              <p:nvPr/>
            </p:nvSpPr>
            <p:spPr>
              <a:xfrm>
                <a:off x="363350" y="2605238"/>
                <a:ext cx="1961697" cy="196169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44" name="Oval 5"/>
              <p:cNvSpPr/>
              <p:nvPr/>
            </p:nvSpPr>
            <p:spPr>
              <a:xfrm>
                <a:off x="410337" y="3608380"/>
                <a:ext cx="642366" cy="443343"/>
              </a:xfrm>
              <a:custGeom>
                <a:avLst/>
                <a:gdLst/>
                <a:ahLst/>
                <a:cxnLst/>
                <a:rect l="l" t="t" r="r" b="b"/>
                <a:pathLst>
                  <a:path w="1351144" h="932522">
                    <a:moveTo>
                      <a:pt x="1228655" y="0"/>
                    </a:moveTo>
                    <a:cubicBezTo>
                      <a:pt x="1233187" y="140392"/>
                      <a:pt x="1277852" y="270704"/>
                      <a:pt x="1351144" y="380485"/>
                    </a:cubicBezTo>
                    <a:lnTo>
                      <a:pt x="249148" y="932522"/>
                    </a:lnTo>
                    <a:cubicBezTo>
                      <a:pt x="103286" y="673780"/>
                      <a:pt x="14647" y="378736"/>
                      <a:pt x="0" y="64391"/>
                    </a:cubicBezTo>
                    <a:close/>
                  </a:path>
                </a:pathLst>
              </a:cu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45" name="Oval 5"/>
              <p:cNvSpPr/>
              <p:nvPr/>
            </p:nvSpPr>
            <p:spPr>
              <a:xfrm rot="1425402">
                <a:off x="344876" y="3333179"/>
                <a:ext cx="636481" cy="395548"/>
              </a:xfrm>
              <a:custGeom>
                <a:avLst/>
                <a:gdLst/>
                <a:ahLst/>
                <a:cxnLst/>
                <a:rect l="l" t="t" r="r" b="b"/>
                <a:pathLst>
                  <a:path w="1338766" h="831992">
                    <a:moveTo>
                      <a:pt x="0" y="80549"/>
                    </a:moveTo>
                    <a:lnTo>
                      <a:pt x="1226739" y="0"/>
                    </a:lnTo>
                    <a:cubicBezTo>
                      <a:pt x="1244245" y="102076"/>
                      <a:pt x="1283312" y="196892"/>
                      <a:pt x="1338766" y="279955"/>
                    </a:cubicBezTo>
                    <a:lnTo>
                      <a:pt x="236770" y="831992"/>
                    </a:lnTo>
                    <a:cubicBezTo>
                      <a:pt x="109158" y="605624"/>
                      <a:pt x="25346" y="351470"/>
                      <a:pt x="0" y="80549"/>
                    </a:cubicBezTo>
                    <a:close/>
                  </a:path>
                </a:pathLst>
              </a:cu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46" name="Oval 5"/>
              <p:cNvSpPr/>
              <p:nvPr/>
            </p:nvSpPr>
            <p:spPr>
              <a:xfrm rot="2801177">
                <a:off x="410020" y="3065602"/>
                <a:ext cx="636481" cy="395549"/>
              </a:xfrm>
              <a:custGeom>
                <a:avLst/>
                <a:gdLst/>
                <a:ahLst/>
                <a:cxnLst/>
                <a:rect l="l" t="t" r="r" b="b"/>
                <a:pathLst>
                  <a:path w="1338766" h="831992">
                    <a:moveTo>
                      <a:pt x="0" y="80549"/>
                    </a:moveTo>
                    <a:lnTo>
                      <a:pt x="1226739" y="0"/>
                    </a:lnTo>
                    <a:cubicBezTo>
                      <a:pt x="1244245" y="102076"/>
                      <a:pt x="1283312" y="196892"/>
                      <a:pt x="1338766" y="279955"/>
                    </a:cubicBezTo>
                    <a:lnTo>
                      <a:pt x="236770" y="831992"/>
                    </a:lnTo>
                    <a:cubicBezTo>
                      <a:pt x="109158" y="605624"/>
                      <a:pt x="25346" y="351470"/>
                      <a:pt x="0" y="80549"/>
                    </a:cubicBezTo>
                    <a:close/>
                  </a:path>
                </a:pathLst>
              </a:cu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47" name="Oval 5"/>
              <p:cNvSpPr/>
              <p:nvPr/>
            </p:nvSpPr>
            <p:spPr>
              <a:xfrm rot="4200000">
                <a:off x="573496" y="2833382"/>
                <a:ext cx="636481" cy="410146"/>
              </a:xfrm>
              <a:custGeom>
                <a:avLst/>
                <a:gdLst/>
                <a:ahLst/>
                <a:cxnLst/>
                <a:rect l="l" t="t" r="r" b="b"/>
                <a:pathLst>
                  <a:path w="1338766" h="831992">
                    <a:moveTo>
                      <a:pt x="0" y="80549"/>
                    </a:moveTo>
                    <a:lnTo>
                      <a:pt x="1226739" y="0"/>
                    </a:lnTo>
                    <a:cubicBezTo>
                      <a:pt x="1244245" y="102076"/>
                      <a:pt x="1283312" y="196892"/>
                      <a:pt x="1338766" y="279955"/>
                    </a:cubicBezTo>
                    <a:lnTo>
                      <a:pt x="236770" y="831992"/>
                    </a:lnTo>
                    <a:cubicBezTo>
                      <a:pt x="109158" y="605624"/>
                      <a:pt x="25346" y="351470"/>
                      <a:pt x="0" y="80549"/>
                    </a:cubicBezTo>
                    <a:close/>
                  </a:path>
                </a:pathLst>
              </a:cu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48" name="Oval 5"/>
              <p:cNvSpPr/>
              <p:nvPr/>
            </p:nvSpPr>
            <p:spPr>
              <a:xfrm rot="5629484">
                <a:off x="823850" y="2689280"/>
                <a:ext cx="636481" cy="412991"/>
              </a:xfrm>
              <a:custGeom>
                <a:avLst/>
                <a:gdLst/>
                <a:ahLst/>
                <a:cxnLst/>
                <a:rect l="l" t="t" r="r" b="b"/>
                <a:pathLst>
                  <a:path w="1338766" h="831992">
                    <a:moveTo>
                      <a:pt x="0" y="80549"/>
                    </a:moveTo>
                    <a:lnTo>
                      <a:pt x="1226739" y="0"/>
                    </a:lnTo>
                    <a:cubicBezTo>
                      <a:pt x="1244245" y="102076"/>
                      <a:pt x="1283312" y="196892"/>
                      <a:pt x="1338766" y="279955"/>
                    </a:cubicBezTo>
                    <a:lnTo>
                      <a:pt x="236770" y="831992"/>
                    </a:lnTo>
                    <a:cubicBezTo>
                      <a:pt x="109158" y="605624"/>
                      <a:pt x="25346" y="351470"/>
                      <a:pt x="0" y="80549"/>
                    </a:cubicBezTo>
                    <a:close/>
                  </a:path>
                </a:pathLst>
              </a:cu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49" name="Oval 5"/>
              <p:cNvSpPr/>
              <p:nvPr/>
            </p:nvSpPr>
            <p:spPr>
              <a:xfrm rot="6994121">
                <a:off x="1118671" y="2665541"/>
                <a:ext cx="620828" cy="412991"/>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50" name="Oval 5"/>
              <p:cNvSpPr/>
              <p:nvPr/>
            </p:nvSpPr>
            <p:spPr>
              <a:xfrm rot="8400000">
                <a:off x="1397185" y="2755722"/>
                <a:ext cx="620829" cy="412991"/>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51" name="Oval 5"/>
              <p:cNvSpPr/>
              <p:nvPr/>
            </p:nvSpPr>
            <p:spPr>
              <a:xfrm rot="9799445">
                <a:off x="1609896" y="2951756"/>
                <a:ext cx="620829" cy="412991"/>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52" name="Oval 5"/>
              <p:cNvSpPr/>
              <p:nvPr/>
            </p:nvSpPr>
            <p:spPr>
              <a:xfrm rot="11200835">
                <a:off x="1723778" y="3221877"/>
                <a:ext cx="620829" cy="412991"/>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53" name="Oval 5"/>
              <p:cNvSpPr/>
              <p:nvPr/>
            </p:nvSpPr>
            <p:spPr>
              <a:xfrm rot="12660000">
                <a:off x="1709032" y="3513908"/>
                <a:ext cx="628490" cy="418088"/>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54" name="Oval 3"/>
              <p:cNvSpPr/>
              <p:nvPr/>
            </p:nvSpPr>
            <p:spPr>
              <a:xfrm>
                <a:off x="311721" y="2553609"/>
                <a:ext cx="2064954" cy="2064954"/>
              </a:xfrm>
              <a:custGeom>
                <a:avLst/>
                <a:gdLst/>
                <a:ahLst/>
                <a:cxnLst/>
                <a:rect l="l" t="t" r="r" b="b"/>
                <a:pathLst>
                  <a:path w="4343400" h="4343400">
                    <a:moveTo>
                      <a:pt x="2171700" y="381001"/>
                    </a:moveTo>
                    <a:cubicBezTo>
                      <a:pt x="1182724" y="381001"/>
                      <a:pt x="381000" y="1182725"/>
                      <a:pt x="381000" y="2171701"/>
                    </a:cubicBezTo>
                    <a:cubicBezTo>
                      <a:pt x="381000" y="2456642"/>
                      <a:pt x="447552" y="2726039"/>
                      <a:pt x="567765" y="2964302"/>
                    </a:cubicBezTo>
                    <a:lnTo>
                      <a:pt x="1184110" y="2665054"/>
                    </a:lnTo>
                    <a:cubicBezTo>
                      <a:pt x="1108663" y="2516955"/>
                      <a:pt x="1066800" y="2349217"/>
                      <a:pt x="1066800" y="2171701"/>
                    </a:cubicBezTo>
                    <a:cubicBezTo>
                      <a:pt x="1066800" y="1561482"/>
                      <a:pt x="1561481" y="1066801"/>
                      <a:pt x="2171700" y="1066801"/>
                    </a:cubicBezTo>
                    <a:cubicBezTo>
                      <a:pt x="2781919" y="1066801"/>
                      <a:pt x="3276600" y="1561482"/>
                      <a:pt x="3276600" y="2171701"/>
                    </a:cubicBezTo>
                    <a:cubicBezTo>
                      <a:pt x="3276600" y="2347849"/>
                      <a:pt x="3235380" y="2514369"/>
                      <a:pt x="3160956" y="2661594"/>
                    </a:cubicBezTo>
                    <a:lnTo>
                      <a:pt x="3777301" y="2960843"/>
                    </a:lnTo>
                    <a:cubicBezTo>
                      <a:pt x="3896485" y="2723452"/>
                      <a:pt x="3962400" y="2455274"/>
                      <a:pt x="3962400" y="2171701"/>
                    </a:cubicBezTo>
                    <a:cubicBezTo>
                      <a:pt x="3962400" y="1182725"/>
                      <a:pt x="3160676" y="381001"/>
                      <a:pt x="2171700" y="381001"/>
                    </a:cubicBezTo>
                    <a:close/>
                    <a:moveTo>
                      <a:pt x="2171700" y="0"/>
                    </a:moveTo>
                    <a:cubicBezTo>
                      <a:pt x="3371097" y="0"/>
                      <a:pt x="4343400" y="972303"/>
                      <a:pt x="4343400" y="2171700"/>
                    </a:cubicBezTo>
                    <a:cubicBezTo>
                      <a:pt x="4343400" y="3371097"/>
                      <a:pt x="3371097" y="4343400"/>
                      <a:pt x="2171700" y="4343400"/>
                    </a:cubicBezTo>
                    <a:cubicBezTo>
                      <a:pt x="972303" y="4343400"/>
                      <a:pt x="0" y="3371097"/>
                      <a:pt x="0" y="2171700"/>
                    </a:cubicBezTo>
                    <a:cubicBezTo>
                      <a:pt x="0" y="972303"/>
                      <a:pt x="972303" y="0"/>
                      <a:pt x="2171700" y="0"/>
                    </a:cubicBezTo>
                    <a:close/>
                  </a:path>
                </a:pathLst>
              </a:custGeom>
              <a:gradFill flip="none" rotWithShape="1">
                <a:gsLst>
                  <a:gs pos="100000">
                    <a:schemeClr val="bg1">
                      <a:lumMod val="85000"/>
                    </a:schemeClr>
                  </a:gs>
                  <a:gs pos="0">
                    <a:schemeClr val="bg1"/>
                  </a:gs>
                </a:gsLst>
                <a:path path="circle">
                  <a:fillToRect l="50000" t="50000" r="50000" b="50000"/>
                </a:path>
                <a:tileRect/>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dirty="0"/>
              </a:p>
            </p:txBody>
          </p:sp>
          <p:sp>
            <p:nvSpPr>
              <p:cNvPr id="55" name="Oval 54"/>
              <p:cNvSpPr/>
              <p:nvPr/>
            </p:nvSpPr>
            <p:spPr>
              <a:xfrm>
                <a:off x="431271" y="2673159"/>
                <a:ext cx="1825854" cy="1825855"/>
              </a:xfrm>
              <a:prstGeom prst="ellipse">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56" name="Oval 55"/>
              <p:cNvSpPr/>
              <p:nvPr/>
            </p:nvSpPr>
            <p:spPr>
              <a:xfrm>
                <a:off x="935781" y="3177670"/>
                <a:ext cx="816834" cy="816834"/>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grpSp>
        <p:sp>
          <p:nvSpPr>
            <p:cNvPr id="93" name="Metin kutusu 92"/>
            <p:cNvSpPr txBox="1"/>
            <p:nvPr/>
          </p:nvSpPr>
          <p:spPr>
            <a:xfrm>
              <a:off x="5445543" y="2564072"/>
              <a:ext cx="1257360" cy="338554"/>
            </a:xfrm>
            <a:prstGeom prst="rect">
              <a:avLst/>
            </a:prstGeom>
            <a:noFill/>
          </p:spPr>
          <p:txBody>
            <a:bodyPr wrap="square" rtlCol="0">
              <a:spAutoFit/>
            </a:bodyPr>
            <a:lstStyle/>
            <a:p>
              <a:pPr algn="ctr"/>
              <a:r>
                <a:rPr lang="tr-TR" sz="1600" b="1" dirty="0">
                  <a:latin typeface="Calibri" panose="020F0502020204030204" pitchFamily="34" charset="0"/>
                  <a:cs typeface="Calibri" panose="020F0502020204030204" pitchFamily="34" charset="0"/>
                </a:rPr>
                <a:t>Kalite</a:t>
              </a:r>
            </a:p>
          </p:txBody>
        </p:sp>
      </p:grpSp>
      <p:grpSp>
        <p:nvGrpSpPr>
          <p:cNvPr id="100" name="Grup 99"/>
          <p:cNvGrpSpPr/>
          <p:nvPr/>
        </p:nvGrpSpPr>
        <p:grpSpPr>
          <a:xfrm>
            <a:off x="7562031" y="1882562"/>
            <a:ext cx="2059537" cy="1799348"/>
            <a:chOff x="7188537" y="1273627"/>
            <a:chExt cx="2059537" cy="1799348"/>
          </a:xfrm>
        </p:grpSpPr>
        <p:grpSp>
          <p:nvGrpSpPr>
            <p:cNvPr id="58" name="Group 184"/>
            <p:cNvGrpSpPr/>
            <p:nvPr/>
          </p:nvGrpSpPr>
          <p:grpSpPr>
            <a:xfrm>
              <a:off x="7188537" y="1273627"/>
              <a:ext cx="2059537" cy="1799348"/>
              <a:chOff x="311721" y="2553609"/>
              <a:chExt cx="2064954" cy="2064954"/>
            </a:xfrm>
          </p:grpSpPr>
          <p:sp>
            <p:nvSpPr>
              <p:cNvPr id="60" name="Oval 59"/>
              <p:cNvSpPr/>
              <p:nvPr/>
            </p:nvSpPr>
            <p:spPr>
              <a:xfrm>
                <a:off x="363350" y="2605238"/>
                <a:ext cx="1961697" cy="196169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61" name="Oval 5"/>
              <p:cNvSpPr/>
              <p:nvPr/>
            </p:nvSpPr>
            <p:spPr>
              <a:xfrm>
                <a:off x="410337" y="3512400"/>
                <a:ext cx="642366" cy="539323"/>
              </a:xfrm>
              <a:custGeom>
                <a:avLst/>
                <a:gdLst/>
                <a:ahLst/>
                <a:cxnLst/>
                <a:rect l="l" t="t" r="r" b="b"/>
                <a:pathLst>
                  <a:path w="1351144" h="932522">
                    <a:moveTo>
                      <a:pt x="1228655" y="0"/>
                    </a:moveTo>
                    <a:cubicBezTo>
                      <a:pt x="1233187" y="140392"/>
                      <a:pt x="1277852" y="270704"/>
                      <a:pt x="1351144" y="380485"/>
                    </a:cubicBezTo>
                    <a:lnTo>
                      <a:pt x="249148" y="932522"/>
                    </a:lnTo>
                    <a:cubicBezTo>
                      <a:pt x="103286" y="673780"/>
                      <a:pt x="14647" y="378736"/>
                      <a:pt x="0" y="64391"/>
                    </a:cubicBezTo>
                    <a:close/>
                  </a:path>
                </a:pathLst>
              </a:custGeom>
              <a:solidFill>
                <a:srgbClr val="CC99F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62" name="Oval 5"/>
              <p:cNvSpPr/>
              <p:nvPr/>
            </p:nvSpPr>
            <p:spPr>
              <a:xfrm rot="1425402">
                <a:off x="414212" y="3376205"/>
                <a:ext cx="636481" cy="395548"/>
              </a:xfrm>
              <a:custGeom>
                <a:avLst/>
                <a:gdLst/>
                <a:ahLst/>
                <a:cxnLst/>
                <a:rect l="l" t="t" r="r" b="b"/>
                <a:pathLst>
                  <a:path w="1338766" h="831992">
                    <a:moveTo>
                      <a:pt x="0" y="80549"/>
                    </a:moveTo>
                    <a:lnTo>
                      <a:pt x="1226739" y="0"/>
                    </a:lnTo>
                    <a:cubicBezTo>
                      <a:pt x="1244245" y="102076"/>
                      <a:pt x="1283312" y="196892"/>
                      <a:pt x="1338766" y="279955"/>
                    </a:cubicBezTo>
                    <a:lnTo>
                      <a:pt x="236770" y="831992"/>
                    </a:lnTo>
                    <a:cubicBezTo>
                      <a:pt x="109158" y="605624"/>
                      <a:pt x="25346" y="351470"/>
                      <a:pt x="0" y="80549"/>
                    </a:cubicBezTo>
                    <a:close/>
                  </a:path>
                </a:pathLst>
              </a:custGeom>
              <a:solidFill>
                <a:srgbClr val="CC99F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63" name="Oval 5"/>
              <p:cNvSpPr/>
              <p:nvPr/>
            </p:nvSpPr>
            <p:spPr>
              <a:xfrm rot="2801177">
                <a:off x="410020" y="3065602"/>
                <a:ext cx="636481" cy="395549"/>
              </a:xfrm>
              <a:custGeom>
                <a:avLst/>
                <a:gdLst/>
                <a:ahLst/>
                <a:cxnLst/>
                <a:rect l="l" t="t" r="r" b="b"/>
                <a:pathLst>
                  <a:path w="1338766" h="831992">
                    <a:moveTo>
                      <a:pt x="0" y="80549"/>
                    </a:moveTo>
                    <a:lnTo>
                      <a:pt x="1226739" y="0"/>
                    </a:lnTo>
                    <a:cubicBezTo>
                      <a:pt x="1244245" y="102076"/>
                      <a:pt x="1283312" y="196892"/>
                      <a:pt x="1338766" y="279955"/>
                    </a:cubicBezTo>
                    <a:lnTo>
                      <a:pt x="236770" y="831992"/>
                    </a:lnTo>
                    <a:cubicBezTo>
                      <a:pt x="109158" y="605624"/>
                      <a:pt x="25346" y="351470"/>
                      <a:pt x="0" y="80549"/>
                    </a:cubicBezTo>
                    <a:close/>
                  </a:path>
                </a:pathLst>
              </a:custGeom>
              <a:solidFill>
                <a:srgbClr val="CC99F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64" name="Oval 5"/>
              <p:cNvSpPr/>
              <p:nvPr/>
            </p:nvSpPr>
            <p:spPr>
              <a:xfrm rot="4200000">
                <a:off x="573496" y="2833382"/>
                <a:ext cx="636481" cy="410146"/>
              </a:xfrm>
              <a:custGeom>
                <a:avLst/>
                <a:gdLst/>
                <a:ahLst/>
                <a:cxnLst/>
                <a:rect l="l" t="t" r="r" b="b"/>
                <a:pathLst>
                  <a:path w="1338766" h="831992">
                    <a:moveTo>
                      <a:pt x="0" y="80549"/>
                    </a:moveTo>
                    <a:lnTo>
                      <a:pt x="1226739" y="0"/>
                    </a:lnTo>
                    <a:cubicBezTo>
                      <a:pt x="1244245" y="102076"/>
                      <a:pt x="1283312" y="196892"/>
                      <a:pt x="1338766" y="279955"/>
                    </a:cubicBezTo>
                    <a:lnTo>
                      <a:pt x="236770" y="831992"/>
                    </a:lnTo>
                    <a:cubicBezTo>
                      <a:pt x="109158" y="605624"/>
                      <a:pt x="25346" y="351470"/>
                      <a:pt x="0" y="80549"/>
                    </a:cubicBezTo>
                    <a:close/>
                  </a:path>
                </a:pathLst>
              </a:custGeom>
              <a:solidFill>
                <a:srgbClr val="CC99F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65" name="Oval 5"/>
              <p:cNvSpPr/>
              <p:nvPr/>
            </p:nvSpPr>
            <p:spPr>
              <a:xfrm rot="5629484">
                <a:off x="823850" y="2689280"/>
                <a:ext cx="636481" cy="412991"/>
              </a:xfrm>
              <a:custGeom>
                <a:avLst/>
                <a:gdLst/>
                <a:ahLst/>
                <a:cxnLst/>
                <a:rect l="l" t="t" r="r" b="b"/>
                <a:pathLst>
                  <a:path w="1338766" h="831992">
                    <a:moveTo>
                      <a:pt x="0" y="80549"/>
                    </a:moveTo>
                    <a:lnTo>
                      <a:pt x="1226739" y="0"/>
                    </a:lnTo>
                    <a:cubicBezTo>
                      <a:pt x="1244245" y="102076"/>
                      <a:pt x="1283312" y="196892"/>
                      <a:pt x="1338766" y="279955"/>
                    </a:cubicBezTo>
                    <a:lnTo>
                      <a:pt x="236770" y="831992"/>
                    </a:lnTo>
                    <a:cubicBezTo>
                      <a:pt x="109158" y="605624"/>
                      <a:pt x="25346" y="351470"/>
                      <a:pt x="0" y="80549"/>
                    </a:cubicBezTo>
                    <a:close/>
                  </a:path>
                </a:pathLst>
              </a:custGeom>
              <a:solidFill>
                <a:srgbClr val="CC66F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66" name="Oval 5"/>
              <p:cNvSpPr/>
              <p:nvPr/>
            </p:nvSpPr>
            <p:spPr>
              <a:xfrm rot="6994121">
                <a:off x="1118671" y="2665541"/>
                <a:ext cx="620828" cy="412991"/>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rgbClr val="CC66F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67" name="Oval 5"/>
              <p:cNvSpPr/>
              <p:nvPr/>
            </p:nvSpPr>
            <p:spPr>
              <a:xfrm rot="8400000">
                <a:off x="1397185" y="2755722"/>
                <a:ext cx="620829" cy="412991"/>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rgbClr val="CC66F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68" name="Oval 5"/>
              <p:cNvSpPr/>
              <p:nvPr/>
            </p:nvSpPr>
            <p:spPr>
              <a:xfrm rot="9799445">
                <a:off x="1609896" y="2951756"/>
                <a:ext cx="620829" cy="412991"/>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rgbClr val="CC66F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69" name="Oval 5"/>
              <p:cNvSpPr/>
              <p:nvPr/>
            </p:nvSpPr>
            <p:spPr>
              <a:xfrm rot="11200835">
                <a:off x="1723778" y="3221877"/>
                <a:ext cx="620829" cy="412991"/>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70" name="Oval 5"/>
              <p:cNvSpPr/>
              <p:nvPr/>
            </p:nvSpPr>
            <p:spPr>
              <a:xfrm rot="12660000">
                <a:off x="1709032" y="3513908"/>
                <a:ext cx="628490" cy="418088"/>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71" name="Oval 3"/>
              <p:cNvSpPr/>
              <p:nvPr/>
            </p:nvSpPr>
            <p:spPr>
              <a:xfrm>
                <a:off x="311721" y="2553609"/>
                <a:ext cx="2064954" cy="2064954"/>
              </a:xfrm>
              <a:custGeom>
                <a:avLst/>
                <a:gdLst/>
                <a:ahLst/>
                <a:cxnLst/>
                <a:rect l="l" t="t" r="r" b="b"/>
                <a:pathLst>
                  <a:path w="4343400" h="4343400">
                    <a:moveTo>
                      <a:pt x="2171700" y="381001"/>
                    </a:moveTo>
                    <a:cubicBezTo>
                      <a:pt x="1182724" y="381001"/>
                      <a:pt x="381000" y="1182725"/>
                      <a:pt x="381000" y="2171701"/>
                    </a:cubicBezTo>
                    <a:cubicBezTo>
                      <a:pt x="381000" y="2456642"/>
                      <a:pt x="447552" y="2726039"/>
                      <a:pt x="567765" y="2964302"/>
                    </a:cubicBezTo>
                    <a:lnTo>
                      <a:pt x="1184110" y="2665054"/>
                    </a:lnTo>
                    <a:cubicBezTo>
                      <a:pt x="1108663" y="2516955"/>
                      <a:pt x="1066800" y="2349217"/>
                      <a:pt x="1066800" y="2171701"/>
                    </a:cubicBezTo>
                    <a:cubicBezTo>
                      <a:pt x="1066800" y="1561482"/>
                      <a:pt x="1561481" y="1066801"/>
                      <a:pt x="2171700" y="1066801"/>
                    </a:cubicBezTo>
                    <a:cubicBezTo>
                      <a:pt x="2781919" y="1066801"/>
                      <a:pt x="3276600" y="1561482"/>
                      <a:pt x="3276600" y="2171701"/>
                    </a:cubicBezTo>
                    <a:cubicBezTo>
                      <a:pt x="3276600" y="2347849"/>
                      <a:pt x="3235380" y="2514369"/>
                      <a:pt x="3160956" y="2661594"/>
                    </a:cubicBezTo>
                    <a:lnTo>
                      <a:pt x="3777301" y="2960843"/>
                    </a:lnTo>
                    <a:cubicBezTo>
                      <a:pt x="3896485" y="2723452"/>
                      <a:pt x="3962400" y="2455274"/>
                      <a:pt x="3962400" y="2171701"/>
                    </a:cubicBezTo>
                    <a:cubicBezTo>
                      <a:pt x="3962400" y="1182725"/>
                      <a:pt x="3160676" y="381001"/>
                      <a:pt x="2171700" y="381001"/>
                    </a:cubicBezTo>
                    <a:close/>
                    <a:moveTo>
                      <a:pt x="2171700" y="0"/>
                    </a:moveTo>
                    <a:cubicBezTo>
                      <a:pt x="3371097" y="0"/>
                      <a:pt x="4343400" y="972303"/>
                      <a:pt x="4343400" y="2171700"/>
                    </a:cubicBezTo>
                    <a:cubicBezTo>
                      <a:pt x="4343400" y="3371097"/>
                      <a:pt x="3371097" y="4343400"/>
                      <a:pt x="2171700" y="4343400"/>
                    </a:cubicBezTo>
                    <a:cubicBezTo>
                      <a:pt x="972303" y="4343400"/>
                      <a:pt x="0" y="3371097"/>
                      <a:pt x="0" y="2171700"/>
                    </a:cubicBezTo>
                    <a:cubicBezTo>
                      <a:pt x="0" y="972303"/>
                      <a:pt x="972303" y="0"/>
                      <a:pt x="2171700" y="0"/>
                    </a:cubicBezTo>
                    <a:close/>
                  </a:path>
                </a:pathLst>
              </a:custGeom>
              <a:gradFill flip="none" rotWithShape="1">
                <a:gsLst>
                  <a:gs pos="100000">
                    <a:schemeClr val="bg1">
                      <a:lumMod val="85000"/>
                    </a:schemeClr>
                  </a:gs>
                  <a:gs pos="0">
                    <a:schemeClr val="bg1"/>
                  </a:gs>
                </a:gsLst>
                <a:path path="circle">
                  <a:fillToRect l="50000" t="50000" r="50000" b="50000"/>
                </a:path>
                <a:tileRect/>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dirty="0"/>
              </a:p>
            </p:txBody>
          </p:sp>
          <p:sp>
            <p:nvSpPr>
              <p:cNvPr id="72" name="Oval 71"/>
              <p:cNvSpPr/>
              <p:nvPr/>
            </p:nvSpPr>
            <p:spPr>
              <a:xfrm>
                <a:off x="431271" y="2673159"/>
                <a:ext cx="1825854" cy="1825855"/>
              </a:xfrm>
              <a:prstGeom prst="ellipse">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73" name="Oval 72"/>
              <p:cNvSpPr/>
              <p:nvPr/>
            </p:nvSpPr>
            <p:spPr>
              <a:xfrm>
                <a:off x="935781" y="3177670"/>
                <a:ext cx="816834" cy="816834"/>
              </a:xfrm>
              <a:prstGeom prst="ellipse">
                <a:avLst/>
              </a:prstGeom>
              <a:solidFill>
                <a:srgbClr val="CA9CB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grpSp>
        <p:sp>
          <p:nvSpPr>
            <p:cNvPr id="94" name="Metin kutusu 93"/>
            <p:cNvSpPr txBox="1"/>
            <p:nvPr/>
          </p:nvSpPr>
          <p:spPr>
            <a:xfrm>
              <a:off x="7583338" y="2395647"/>
              <a:ext cx="1269934" cy="584775"/>
            </a:xfrm>
            <a:prstGeom prst="rect">
              <a:avLst/>
            </a:prstGeom>
            <a:noFill/>
          </p:spPr>
          <p:txBody>
            <a:bodyPr wrap="square" rtlCol="0">
              <a:spAutoFit/>
            </a:bodyPr>
            <a:lstStyle/>
            <a:p>
              <a:pPr algn="ctr"/>
              <a:r>
                <a:rPr lang="tr-TR" sz="1600" b="1" dirty="0">
                  <a:latin typeface="Calibri" panose="020F0502020204030204" pitchFamily="34" charset="0"/>
                  <a:cs typeface="Calibri" panose="020F0502020204030204" pitchFamily="34" charset="0"/>
                </a:rPr>
                <a:t>Hasta </a:t>
              </a:r>
            </a:p>
            <a:p>
              <a:pPr algn="ctr"/>
              <a:r>
                <a:rPr lang="tr-TR" sz="1600" b="1" dirty="0">
                  <a:latin typeface="Calibri" panose="020F0502020204030204" pitchFamily="34" charset="0"/>
                  <a:cs typeface="Calibri" panose="020F0502020204030204" pitchFamily="34" charset="0"/>
                </a:rPr>
                <a:t>Güvenliği</a:t>
              </a:r>
            </a:p>
          </p:txBody>
        </p:sp>
      </p:grpSp>
      <p:grpSp>
        <p:nvGrpSpPr>
          <p:cNvPr id="99" name="Grup 98"/>
          <p:cNvGrpSpPr/>
          <p:nvPr/>
        </p:nvGrpSpPr>
        <p:grpSpPr>
          <a:xfrm>
            <a:off x="9832744" y="1901767"/>
            <a:ext cx="2059537" cy="1799348"/>
            <a:chOff x="9390593" y="1279132"/>
            <a:chExt cx="2059537" cy="1799348"/>
          </a:xfrm>
        </p:grpSpPr>
        <p:grpSp>
          <p:nvGrpSpPr>
            <p:cNvPr id="75" name="Group 184"/>
            <p:cNvGrpSpPr/>
            <p:nvPr/>
          </p:nvGrpSpPr>
          <p:grpSpPr>
            <a:xfrm>
              <a:off x="9390593" y="1279132"/>
              <a:ext cx="2059537" cy="1799348"/>
              <a:chOff x="311721" y="2553609"/>
              <a:chExt cx="2064954" cy="2064954"/>
            </a:xfrm>
          </p:grpSpPr>
          <p:sp>
            <p:nvSpPr>
              <p:cNvPr id="77" name="Oval 76"/>
              <p:cNvSpPr/>
              <p:nvPr/>
            </p:nvSpPr>
            <p:spPr>
              <a:xfrm>
                <a:off x="363350" y="2605238"/>
                <a:ext cx="1961697" cy="196169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78" name="Oval 5"/>
              <p:cNvSpPr/>
              <p:nvPr/>
            </p:nvSpPr>
            <p:spPr>
              <a:xfrm>
                <a:off x="410337" y="3608380"/>
                <a:ext cx="642366" cy="443343"/>
              </a:xfrm>
              <a:custGeom>
                <a:avLst/>
                <a:gdLst/>
                <a:ahLst/>
                <a:cxnLst/>
                <a:rect l="l" t="t" r="r" b="b"/>
                <a:pathLst>
                  <a:path w="1351144" h="932522">
                    <a:moveTo>
                      <a:pt x="1228655" y="0"/>
                    </a:moveTo>
                    <a:cubicBezTo>
                      <a:pt x="1233187" y="140392"/>
                      <a:pt x="1277852" y="270704"/>
                      <a:pt x="1351144" y="380485"/>
                    </a:cubicBezTo>
                    <a:lnTo>
                      <a:pt x="249148" y="932522"/>
                    </a:lnTo>
                    <a:cubicBezTo>
                      <a:pt x="103286" y="673780"/>
                      <a:pt x="14647" y="378736"/>
                      <a:pt x="0" y="64391"/>
                    </a:cubicBezTo>
                    <a:close/>
                  </a:path>
                </a:pathLst>
              </a:custGeom>
              <a:solidFill>
                <a:srgbClr val="66CCF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79" name="Oval 5"/>
              <p:cNvSpPr/>
              <p:nvPr/>
            </p:nvSpPr>
            <p:spPr>
              <a:xfrm rot="1425402">
                <a:off x="344876" y="3333179"/>
                <a:ext cx="636481" cy="395548"/>
              </a:xfrm>
              <a:custGeom>
                <a:avLst/>
                <a:gdLst/>
                <a:ahLst/>
                <a:cxnLst/>
                <a:rect l="l" t="t" r="r" b="b"/>
                <a:pathLst>
                  <a:path w="1338766" h="831992">
                    <a:moveTo>
                      <a:pt x="0" y="80549"/>
                    </a:moveTo>
                    <a:lnTo>
                      <a:pt x="1226739" y="0"/>
                    </a:lnTo>
                    <a:cubicBezTo>
                      <a:pt x="1244245" y="102076"/>
                      <a:pt x="1283312" y="196892"/>
                      <a:pt x="1338766" y="279955"/>
                    </a:cubicBezTo>
                    <a:lnTo>
                      <a:pt x="236770" y="831992"/>
                    </a:lnTo>
                    <a:cubicBezTo>
                      <a:pt x="109158" y="605624"/>
                      <a:pt x="25346" y="351470"/>
                      <a:pt x="0" y="80549"/>
                    </a:cubicBezTo>
                    <a:close/>
                  </a:path>
                </a:pathLst>
              </a:custGeom>
              <a:solidFill>
                <a:srgbClr val="66CCF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80" name="Oval 5"/>
              <p:cNvSpPr/>
              <p:nvPr/>
            </p:nvSpPr>
            <p:spPr>
              <a:xfrm rot="2801177">
                <a:off x="410020" y="3065602"/>
                <a:ext cx="636481" cy="395549"/>
              </a:xfrm>
              <a:custGeom>
                <a:avLst/>
                <a:gdLst/>
                <a:ahLst/>
                <a:cxnLst/>
                <a:rect l="l" t="t" r="r" b="b"/>
                <a:pathLst>
                  <a:path w="1338766" h="831992">
                    <a:moveTo>
                      <a:pt x="0" y="80549"/>
                    </a:moveTo>
                    <a:lnTo>
                      <a:pt x="1226739" y="0"/>
                    </a:lnTo>
                    <a:cubicBezTo>
                      <a:pt x="1244245" y="102076"/>
                      <a:pt x="1283312" y="196892"/>
                      <a:pt x="1338766" y="279955"/>
                    </a:cubicBezTo>
                    <a:lnTo>
                      <a:pt x="236770" y="831992"/>
                    </a:lnTo>
                    <a:cubicBezTo>
                      <a:pt x="109158" y="605624"/>
                      <a:pt x="25346" y="351470"/>
                      <a:pt x="0" y="80549"/>
                    </a:cubicBezTo>
                    <a:close/>
                  </a:path>
                </a:pathLst>
              </a:custGeom>
              <a:solidFill>
                <a:srgbClr val="66CCF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81" name="Oval 5"/>
              <p:cNvSpPr/>
              <p:nvPr/>
            </p:nvSpPr>
            <p:spPr>
              <a:xfrm rot="4200000">
                <a:off x="573496" y="2833382"/>
                <a:ext cx="636481" cy="410146"/>
              </a:xfrm>
              <a:custGeom>
                <a:avLst/>
                <a:gdLst/>
                <a:ahLst/>
                <a:cxnLst/>
                <a:rect l="l" t="t" r="r" b="b"/>
                <a:pathLst>
                  <a:path w="1338766" h="831992">
                    <a:moveTo>
                      <a:pt x="0" y="80549"/>
                    </a:moveTo>
                    <a:lnTo>
                      <a:pt x="1226739" y="0"/>
                    </a:lnTo>
                    <a:cubicBezTo>
                      <a:pt x="1244245" y="102076"/>
                      <a:pt x="1283312" y="196892"/>
                      <a:pt x="1338766" y="279955"/>
                    </a:cubicBezTo>
                    <a:lnTo>
                      <a:pt x="236770" y="831992"/>
                    </a:lnTo>
                    <a:cubicBezTo>
                      <a:pt x="109158" y="605624"/>
                      <a:pt x="25346" y="351470"/>
                      <a:pt x="0" y="80549"/>
                    </a:cubicBezTo>
                    <a:close/>
                  </a:path>
                </a:pathLst>
              </a:custGeom>
              <a:solidFill>
                <a:srgbClr val="66CCF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82" name="Oval 5"/>
              <p:cNvSpPr/>
              <p:nvPr/>
            </p:nvSpPr>
            <p:spPr>
              <a:xfrm rot="5629484">
                <a:off x="823850" y="2689280"/>
                <a:ext cx="636481" cy="412991"/>
              </a:xfrm>
              <a:custGeom>
                <a:avLst/>
                <a:gdLst/>
                <a:ahLst/>
                <a:cxnLst/>
                <a:rect l="l" t="t" r="r" b="b"/>
                <a:pathLst>
                  <a:path w="1338766" h="831992">
                    <a:moveTo>
                      <a:pt x="0" y="80549"/>
                    </a:moveTo>
                    <a:lnTo>
                      <a:pt x="1226739" y="0"/>
                    </a:lnTo>
                    <a:cubicBezTo>
                      <a:pt x="1244245" y="102076"/>
                      <a:pt x="1283312" y="196892"/>
                      <a:pt x="1338766" y="279955"/>
                    </a:cubicBezTo>
                    <a:lnTo>
                      <a:pt x="236770" y="831992"/>
                    </a:lnTo>
                    <a:cubicBezTo>
                      <a:pt x="109158" y="605624"/>
                      <a:pt x="25346" y="351470"/>
                      <a:pt x="0" y="80549"/>
                    </a:cubicBezTo>
                    <a:close/>
                  </a:path>
                </a:pathLst>
              </a:cu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83" name="Oval 5"/>
              <p:cNvSpPr/>
              <p:nvPr/>
            </p:nvSpPr>
            <p:spPr>
              <a:xfrm rot="6994121">
                <a:off x="1118671" y="2665541"/>
                <a:ext cx="620828" cy="412991"/>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84" name="Oval 5"/>
              <p:cNvSpPr/>
              <p:nvPr/>
            </p:nvSpPr>
            <p:spPr>
              <a:xfrm rot="8400000">
                <a:off x="1397185" y="2755722"/>
                <a:ext cx="620829" cy="412991"/>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85" name="Oval 5"/>
              <p:cNvSpPr/>
              <p:nvPr/>
            </p:nvSpPr>
            <p:spPr>
              <a:xfrm rot="9799445">
                <a:off x="1609896" y="2951756"/>
                <a:ext cx="620829" cy="412991"/>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86" name="Oval 5"/>
              <p:cNvSpPr/>
              <p:nvPr/>
            </p:nvSpPr>
            <p:spPr>
              <a:xfrm rot="11200835">
                <a:off x="1723778" y="3221877"/>
                <a:ext cx="620829" cy="412991"/>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87" name="Oval 5"/>
              <p:cNvSpPr/>
              <p:nvPr/>
            </p:nvSpPr>
            <p:spPr>
              <a:xfrm rot="12660000">
                <a:off x="1709032" y="3513908"/>
                <a:ext cx="628490" cy="418088"/>
              </a:xfrm>
              <a:custGeom>
                <a:avLst/>
                <a:gdLst/>
                <a:ahLst/>
                <a:cxnLst/>
                <a:rect l="l" t="t" r="r" b="b"/>
                <a:pathLst>
                  <a:path w="1305842" h="839319">
                    <a:moveTo>
                      <a:pt x="1228655" y="0"/>
                    </a:moveTo>
                    <a:cubicBezTo>
                      <a:pt x="1232148" y="108204"/>
                      <a:pt x="1259481" y="210420"/>
                      <a:pt x="1305842" y="301634"/>
                    </a:cubicBezTo>
                    <a:lnTo>
                      <a:pt x="203426" y="839319"/>
                    </a:lnTo>
                    <a:cubicBezTo>
                      <a:pt x="83656" y="604842"/>
                      <a:pt x="12942" y="342151"/>
                      <a:pt x="0" y="64391"/>
                    </a:cubicBezTo>
                    <a:close/>
                  </a:path>
                </a:pathLst>
              </a:cu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88" name="Oval 3"/>
              <p:cNvSpPr/>
              <p:nvPr/>
            </p:nvSpPr>
            <p:spPr>
              <a:xfrm>
                <a:off x="311721" y="2553609"/>
                <a:ext cx="2064954" cy="2064954"/>
              </a:xfrm>
              <a:custGeom>
                <a:avLst/>
                <a:gdLst/>
                <a:ahLst/>
                <a:cxnLst/>
                <a:rect l="l" t="t" r="r" b="b"/>
                <a:pathLst>
                  <a:path w="4343400" h="4343400">
                    <a:moveTo>
                      <a:pt x="2171700" y="381001"/>
                    </a:moveTo>
                    <a:cubicBezTo>
                      <a:pt x="1182724" y="381001"/>
                      <a:pt x="381000" y="1182725"/>
                      <a:pt x="381000" y="2171701"/>
                    </a:cubicBezTo>
                    <a:cubicBezTo>
                      <a:pt x="381000" y="2456642"/>
                      <a:pt x="447552" y="2726039"/>
                      <a:pt x="567765" y="2964302"/>
                    </a:cubicBezTo>
                    <a:lnTo>
                      <a:pt x="1184110" y="2665054"/>
                    </a:lnTo>
                    <a:cubicBezTo>
                      <a:pt x="1108663" y="2516955"/>
                      <a:pt x="1066800" y="2349217"/>
                      <a:pt x="1066800" y="2171701"/>
                    </a:cubicBezTo>
                    <a:cubicBezTo>
                      <a:pt x="1066800" y="1561482"/>
                      <a:pt x="1561481" y="1066801"/>
                      <a:pt x="2171700" y="1066801"/>
                    </a:cubicBezTo>
                    <a:cubicBezTo>
                      <a:pt x="2781919" y="1066801"/>
                      <a:pt x="3276600" y="1561482"/>
                      <a:pt x="3276600" y="2171701"/>
                    </a:cubicBezTo>
                    <a:cubicBezTo>
                      <a:pt x="3276600" y="2347849"/>
                      <a:pt x="3235380" y="2514369"/>
                      <a:pt x="3160956" y="2661594"/>
                    </a:cubicBezTo>
                    <a:lnTo>
                      <a:pt x="3777301" y="2960843"/>
                    </a:lnTo>
                    <a:cubicBezTo>
                      <a:pt x="3896485" y="2723452"/>
                      <a:pt x="3962400" y="2455274"/>
                      <a:pt x="3962400" y="2171701"/>
                    </a:cubicBezTo>
                    <a:cubicBezTo>
                      <a:pt x="3962400" y="1182725"/>
                      <a:pt x="3160676" y="381001"/>
                      <a:pt x="2171700" y="381001"/>
                    </a:cubicBezTo>
                    <a:close/>
                    <a:moveTo>
                      <a:pt x="2171700" y="0"/>
                    </a:moveTo>
                    <a:cubicBezTo>
                      <a:pt x="3371097" y="0"/>
                      <a:pt x="4343400" y="972303"/>
                      <a:pt x="4343400" y="2171700"/>
                    </a:cubicBezTo>
                    <a:cubicBezTo>
                      <a:pt x="4343400" y="3371097"/>
                      <a:pt x="3371097" y="4343400"/>
                      <a:pt x="2171700" y="4343400"/>
                    </a:cubicBezTo>
                    <a:cubicBezTo>
                      <a:pt x="972303" y="4343400"/>
                      <a:pt x="0" y="3371097"/>
                      <a:pt x="0" y="2171700"/>
                    </a:cubicBezTo>
                    <a:cubicBezTo>
                      <a:pt x="0" y="972303"/>
                      <a:pt x="972303" y="0"/>
                      <a:pt x="2171700" y="0"/>
                    </a:cubicBezTo>
                    <a:close/>
                  </a:path>
                </a:pathLst>
              </a:custGeom>
              <a:gradFill flip="none" rotWithShape="1">
                <a:gsLst>
                  <a:gs pos="100000">
                    <a:schemeClr val="bg1">
                      <a:lumMod val="85000"/>
                    </a:schemeClr>
                  </a:gs>
                  <a:gs pos="0">
                    <a:schemeClr val="bg1"/>
                  </a:gs>
                </a:gsLst>
                <a:path path="circle">
                  <a:fillToRect l="50000" t="50000" r="50000" b="50000"/>
                </a:path>
                <a:tileRect/>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dirty="0"/>
              </a:p>
            </p:txBody>
          </p:sp>
          <p:sp>
            <p:nvSpPr>
              <p:cNvPr id="89" name="Oval 88"/>
              <p:cNvSpPr/>
              <p:nvPr/>
            </p:nvSpPr>
            <p:spPr>
              <a:xfrm>
                <a:off x="431271" y="2673159"/>
                <a:ext cx="1825854" cy="1825855"/>
              </a:xfrm>
              <a:prstGeom prst="ellipse">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sp>
            <p:nvSpPr>
              <p:cNvPr id="90" name="Oval 89"/>
              <p:cNvSpPr/>
              <p:nvPr/>
            </p:nvSpPr>
            <p:spPr>
              <a:xfrm>
                <a:off x="935781" y="3177670"/>
                <a:ext cx="816834" cy="816834"/>
              </a:xfrm>
              <a:prstGeom prst="ellips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p>
            </p:txBody>
          </p:sp>
        </p:grpSp>
        <p:sp>
          <p:nvSpPr>
            <p:cNvPr id="95" name="Metin kutusu 94"/>
            <p:cNvSpPr txBox="1"/>
            <p:nvPr/>
          </p:nvSpPr>
          <p:spPr>
            <a:xfrm>
              <a:off x="9760405" y="2498709"/>
              <a:ext cx="1269934" cy="338554"/>
            </a:xfrm>
            <a:prstGeom prst="rect">
              <a:avLst/>
            </a:prstGeom>
            <a:noFill/>
          </p:spPr>
          <p:txBody>
            <a:bodyPr wrap="square" rtlCol="0">
              <a:spAutoFit/>
            </a:bodyPr>
            <a:lstStyle/>
            <a:p>
              <a:pPr algn="ctr"/>
              <a:r>
                <a:rPr lang="tr-TR" sz="1600" b="1" dirty="0">
                  <a:latin typeface="Calibri" panose="020F0502020204030204" pitchFamily="34" charset="0"/>
                  <a:cs typeface="Calibri" panose="020F0502020204030204" pitchFamily="34" charset="0"/>
                </a:rPr>
                <a:t>Verimlilik</a:t>
              </a:r>
            </a:p>
          </p:txBody>
        </p:sp>
      </p:grpSp>
    </p:spTree>
    <p:extLst>
      <p:ext uri="{BB962C8B-B14F-4D97-AF65-F5344CB8AC3E}">
        <p14:creationId xmlns:p14="http://schemas.microsoft.com/office/powerpoint/2010/main" val="1518077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96"/>
                                        </p:tgtEl>
                                        <p:attrNameLst>
                                          <p:attrName>style.visibility</p:attrName>
                                        </p:attrNameLst>
                                      </p:cBhvr>
                                      <p:to>
                                        <p:strVal val="visible"/>
                                      </p:to>
                                    </p:set>
                                    <p:animEffect transition="in" filter="wipe(down)">
                                      <p:cBhvr>
                                        <p:cTn id="7" dur="500"/>
                                        <p:tgtEl>
                                          <p:spTgt spid="96"/>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105"/>
                                        </p:tgtEl>
                                        <p:attrNameLst>
                                          <p:attrName>style.visibility</p:attrName>
                                        </p:attrNameLst>
                                      </p:cBhvr>
                                      <p:to>
                                        <p:strVal val="visible"/>
                                      </p:to>
                                    </p:set>
                                    <p:animEffect transition="in" filter="wipe(down)">
                                      <p:cBhvr>
                                        <p:cTn id="11" dur="500"/>
                                        <p:tgtEl>
                                          <p:spTgt spid="105"/>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97"/>
                                        </p:tgtEl>
                                        <p:attrNameLst>
                                          <p:attrName>style.visibility</p:attrName>
                                        </p:attrNameLst>
                                      </p:cBhvr>
                                      <p:to>
                                        <p:strVal val="visible"/>
                                      </p:to>
                                    </p:set>
                                    <p:animEffect transition="in" filter="wipe(down)">
                                      <p:cBhvr>
                                        <p:cTn id="16" dur="500"/>
                                        <p:tgtEl>
                                          <p:spTgt spid="97"/>
                                        </p:tgtEl>
                                      </p:cBhvr>
                                    </p:animEffect>
                                  </p:childTnLst>
                                </p:cTn>
                              </p:par>
                            </p:childTnLst>
                          </p:cTn>
                        </p:par>
                        <p:par>
                          <p:cTn id="17" fill="hold">
                            <p:stCondLst>
                              <p:cond delay="500"/>
                            </p:stCondLst>
                            <p:childTnLst>
                              <p:par>
                                <p:cTn id="18" presetID="22" presetClass="entr" presetSubtype="4" fill="hold" grpId="0" nodeType="afterEffect">
                                  <p:stCondLst>
                                    <p:cond delay="0"/>
                                  </p:stCondLst>
                                  <p:childTnLst>
                                    <p:set>
                                      <p:cBhvr>
                                        <p:cTn id="19" dur="1" fill="hold">
                                          <p:stCondLst>
                                            <p:cond delay="0"/>
                                          </p:stCondLst>
                                        </p:cTn>
                                        <p:tgtEl>
                                          <p:spTgt spid="106"/>
                                        </p:tgtEl>
                                        <p:attrNameLst>
                                          <p:attrName>style.visibility</p:attrName>
                                        </p:attrNameLst>
                                      </p:cBhvr>
                                      <p:to>
                                        <p:strVal val="visible"/>
                                      </p:to>
                                    </p:set>
                                    <p:animEffect transition="in" filter="wipe(down)">
                                      <p:cBhvr>
                                        <p:cTn id="20" dur="500"/>
                                        <p:tgtEl>
                                          <p:spTgt spid="106"/>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98"/>
                                        </p:tgtEl>
                                        <p:attrNameLst>
                                          <p:attrName>style.visibility</p:attrName>
                                        </p:attrNameLst>
                                      </p:cBhvr>
                                      <p:to>
                                        <p:strVal val="visible"/>
                                      </p:to>
                                    </p:set>
                                    <p:animEffect transition="in" filter="wipe(down)">
                                      <p:cBhvr>
                                        <p:cTn id="25" dur="500"/>
                                        <p:tgtEl>
                                          <p:spTgt spid="98"/>
                                        </p:tgtEl>
                                      </p:cBhvr>
                                    </p:animEffect>
                                  </p:childTnLst>
                                </p:cTn>
                              </p:par>
                            </p:childTnLst>
                          </p:cTn>
                        </p:par>
                        <p:par>
                          <p:cTn id="26" fill="hold">
                            <p:stCondLst>
                              <p:cond delay="500"/>
                            </p:stCondLst>
                            <p:childTnLst>
                              <p:par>
                                <p:cTn id="27" presetID="22" presetClass="entr" presetSubtype="4" fill="hold" grpId="0" nodeType="afterEffect">
                                  <p:stCondLst>
                                    <p:cond delay="0"/>
                                  </p:stCondLst>
                                  <p:childTnLst>
                                    <p:set>
                                      <p:cBhvr>
                                        <p:cTn id="28" dur="1" fill="hold">
                                          <p:stCondLst>
                                            <p:cond delay="0"/>
                                          </p:stCondLst>
                                        </p:cTn>
                                        <p:tgtEl>
                                          <p:spTgt spid="107"/>
                                        </p:tgtEl>
                                        <p:attrNameLst>
                                          <p:attrName>style.visibility</p:attrName>
                                        </p:attrNameLst>
                                      </p:cBhvr>
                                      <p:to>
                                        <p:strVal val="visible"/>
                                      </p:to>
                                    </p:set>
                                    <p:animEffect transition="in" filter="wipe(down)">
                                      <p:cBhvr>
                                        <p:cTn id="29" dur="500"/>
                                        <p:tgtEl>
                                          <p:spTgt spid="107"/>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100"/>
                                        </p:tgtEl>
                                        <p:attrNameLst>
                                          <p:attrName>style.visibility</p:attrName>
                                        </p:attrNameLst>
                                      </p:cBhvr>
                                      <p:to>
                                        <p:strVal val="visible"/>
                                      </p:to>
                                    </p:set>
                                    <p:animEffect transition="in" filter="wipe(down)">
                                      <p:cBhvr>
                                        <p:cTn id="34" dur="500"/>
                                        <p:tgtEl>
                                          <p:spTgt spid="100"/>
                                        </p:tgtEl>
                                      </p:cBhvr>
                                    </p:animEffect>
                                  </p:childTnLst>
                                </p:cTn>
                              </p:par>
                            </p:childTnLst>
                          </p:cTn>
                        </p:par>
                        <p:par>
                          <p:cTn id="35" fill="hold">
                            <p:stCondLst>
                              <p:cond delay="500"/>
                            </p:stCondLst>
                            <p:childTnLst>
                              <p:par>
                                <p:cTn id="36" presetID="22" presetClass="entr" presetSubtype="4" fill="hold" grpId="0" nodeType="afterEffect">
                                  <p:stCondLst>
                                    <p:cond delay="0"/>
                                  </p:stCondLst>
                                  <p:childTnLst>
                                    <p:set>
                                      <p:cBhvr>
                                        <p:cTn id="37" dur="1" fill="hold">
                                          <p:stCondLst>
                                            <p:cond delay="0"/>
                                          </p:stCondLst>
                                        </p:cTn>
                                        <p:tgtEl>
                                          <p:spTgt spid="108"/>
                                        </p:tgtEl>
                                        <p:attrNameLst>
                                          <p:attrName>style.visibility</p:attrName>
                                        </p:attrNameLst>
                                      </p:cBhvr>
                                      <p:to>
                                        <p:strVal val="visible"/>
                                      </p:to>
                                    </p:set>
                                    <p:animEffect transition="in" filter="wipe(down)">
                                      <p:cBhvr>
                                        <p:cTn id="38" dur="500"/>
                                        <p:tgtEl>
                                          <p:spTgt spid="108"/>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nodeType="clickEffect">
                                  <p:stCondLst>
                                    <p:cond delay="0"/>
                                  </p:stCondLst>
                                  <p:childTnLst>
                                    <p:set>
                                      <p:cBhvr>
                                        <p:cTn id="42" dur="1" fill="hold">
                                          <p:stCondLst>
                                            <p:cond delay="0"/>
                                          </p:stCondLst>
                                        </p:cTn>
                                        <p:tgtEl>
                                          <p:spTgt spid="99"/>
                                        </p:tgtEl>
                                        <p:attrNameLst>
                                          <p:attrName>style.visibility</p:attrName>
                                        </p:attrNameLst>
                                      </p:cBhvr>
                                      <p:to>
                                        <p:strVal val="visible"/>
                                      </p:to>
                                    </p:set>
                                    <p:animEffect transition="in" filter="wipe(down)">
                                      <p:cBhvr>
                                        <p:cTn id="43" dur="500"/>
                                        <p:tgtEl>
                                          <p:spTgt spid="99"/>
                                        </p:tgtEl>
                                      </p:cBhvr>
                                    </p:animEffect>
                                  </p:childTnLst>
                                </p:cTn>
                              </p:par>
                            </p:childTnLst>
                          </p:cTn>
                        </p:par>
                        <p:par>
                          <p:cTn id="44" fill="hold">
                            <p:stCondLst>
                              <p:cond delay="500"/>
                            </p:stCondLst>
                            <p:childTnLst>
                              <p:par>
                                <p:cTn id="45" presetID="22" presetClass="entr" presetSubtype="4" fill="hold" grpId="0" nodeType="afterEffect">
                                  <p:stCondLst>
                                    <p:cond delay="0"/>
                                  </p:stCondLst>
                                  <p:childTnLst>
                                    <p:set>
                                      <p:cBhvr>
                                        <p:cTn id="46" dur="1" fill="hold">
                                          <p:stCondLst>
                                            <p:cond delay="0"/>
                                          </p:stCondLst>
                                        </p:cTn>
                                        <p:tgtEl>
                                          <p:spTgt spid="109"/>
                                        </p:tgtEl>
                                        <p:attrNameLst>
                                          <p:attrName>style.visibility</p:attrName>
                                        </p:attrNameLst>
                                      </p:cBhvr>
                                      <p:to>
                                        <p:strVal val="visible"/>
                                      </p:to>
                                    </p:set>
                                    <p:animEffect transition="in" filter="wipe(down)">
                                      <p:cBhvr>
                                        <p:cTn id="47" dur="500"/>
                                        <p:tgtEl>
                                          <p:spTgt spid="1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 grpId="0" animBg="1"/>
      <p:bldP spid="106" grpId="0" animBg="1"/>
      <p:bldP spid="107" grpId="0" animBg="1"/>
      <p:bldP spid="108" grpId="0" animBg="1"/>
      <p:bldP spid="10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A1529C3E-DE72-C545-BDBD-0B5F89B99C43}"/>
              </a:ext>
            </a:extLst>
          </p:cNvPr>
          <p:cNvSpPr>
            <a:spLocks noGrp="1"/>
          </p:cNvSpPr>
          <p:nvPr>
            <p:ph type="dt" sz="half" idx="10"/>
          </p:nvPr>
        </p:nvSpPr>
        <p:spPr/>
        <p:txBody>
          <a:bodyPr/>
          <a:lstStyle/>
          <a:p>
            <a:fld id="{95BD9885-864F-47F0-A8C5-6BB5C5322CBE}" type="datetime1">
              <a:rPr lang="en-US" smtClean="0"/>
              <a:t>9/16/2022</a:t>
            </a:fld>
            <a:endParaRPr lang="en-US"/>
          </a:p>
        </p:txBody>
      </p:sp>
      <p:sp>
        <p:nvSpPr>
          <p:cNvPr id="3" name="Slayt Numarası Yer Tutucusu 2">
            <a:extLst>
              <a:ext uri="{FF2B5EF4-FFF2-40B4-BE49-F238E27FC236}">
                <a16:creationId xmlns:a16="http://schemas.microsoft.com/office/drawing/2014/main" id="{A1FAB448-08DC-D9DD-F0FB-E89BF1A5F6E4}"/>
              </a:ext>
            </a:extLst>
          </p:cNvPr>
          <p:cNvSpPr>
            <a:spLocks noGrp="1"/>
          </p:cNvSpPr>
          <p:nvPr>
            <p:ph type="sldNum" sz="quarter" idx="12"/>
          </p:nvPr>
        </p:nvSpPr>
        <p:spPr/>
        <p:txBody>
          <a:bodyPr/>
          <a:lstStyle/>
          <a:p>
            <a:fld id="{585A37CE-56CC-4263-A743-6EA01FAEC455}" type="slidenum">
              <a:rPr lang="en-US" smtClean="0"/>
              <a:t>9</a:t>
            </a:fld>
            <a:endParaRPr lang="en-US"/>
          </a:p>
        </p:txBody>
      </p:sp>
      <p:sp>
        <p:nvSpPr>
          <p:cNvPr id="5" name="Dikdörtgen: Köşeleri Yuvarlatılmış 4">
            <a:extLst>
              <a:ext uri="{FF2B5EF4-FFF2-40B4-BE49-F238E27FC236}">
                <a16:creationId xmlns:a16="http://schemas.microsoft.com/office/drawing/2014/main" id="{41FBA113-E45E-CD51-1F62-6707FCB61E76}"/>
              </a:ext>
            </a:extLst>
          </p:cNvPr>
          <p:cNvSpPr/>
          <p:nvPr/>
        </p:nvSpPr>
        <p:spPr>
          <a:xfrm>
            <a:off x="9321290" y="3732982"/>
            <a:ext cx="1957873" cy="737118"/>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solidFill>
                  <a:schemeClr val="tx1"/>
                </a:solidFill>
              </a:rPr>
              <a:t>Hizmet Sunumu</a:t>
            </a:r>
            <a:endParaRPr lang="tr-TR" dirty="0">
              <a:solidFill>
                <a:schemeClr val="tx1"/>
              </a:solidFill>
            </a:endParaRPr>
          </a:p>
        </p:txBody>
      </p:sp>
      <p:sp>
        <p:nvSpPr>
          <p:cNvPr id="7" name="Dikdörtgen: Köşeleri Yuvarlatılmış 6">
            <a:extLst>
              <a:ext uri="{FF2B5EF4-FFF2-40B4-BE49-F238E27FC236}">
                <a16:creationId xmlns:a16="http://schemas.microsoft.com/office/drawing/2014/main" id="{34D24A4F-0610-CC73-9F23-86E34FE2DB32}"/>
              </a:ext>
            </a:extLst>
          </p:cNvPr>
          <p:cNvSpPr/>
          <p:nvPr/>
        </p:nvSpPr>
        <p:spPr>
          <a:xfrm>
            <a:off x="5947494" y="5636136"/>
            <a:ext cx="1957873" cy="737118"/>
          </a:xfrm>
          <a:prstGeom prst="roundRect">
            <a:avLst/>
          </a:prstGeom>
          <a:solidFill>
            <a:srgbClr val="DCCC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solidFill>
                  <a:schemeClr val="tx1"/>
                </a:solidFill>
              </a:rPr>
              <a:t>Kaynak Sağlama</a:t>
            </a:r>
          </a:p>
        </p:txBody>
      </p:sp>
      <p:sp>
        <p:nvSpPr>
          <p:cNvPr id="8" name="Dikdörtgen: Köşeleri Yuvarlatılmış 7">
            <a:extLst>
              <a:ext uri="{FF2B5EF4-FFF2-40B4-BE49-F238E27FC236}">
                <a16:creationId xmlns:a16="http://schemas.microsoft.com/office/drawing/2014/main" id="{D40DDAE2-658B-9667-7C84-DBC7076A6DDB}"/>
              </a:ext>
            </a:extLst>
          </p:cNvPr>
          <p:cNvSpPr/>
          <p:nvPr/>
        </p:nvSpPr>
        <p:spPr>
          <a:xfrm>
            <a:off x="5947495" y="1986972"/>
            <a:ext cx="1957873" cy="737118"/>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solidFill>
                  <a:schemeClr val="tx1"/>
                </a:solidFill>
              </a:rPr>
              <a:t>Finansman</a:t>
            </a:r>
          </a:p>
        </p:txBody>
      </p:sp>
      <p:cxnSp>
        <p:nvCxnSpPr>
          <p:cNvPr id="10" name="Düz Ok Bağlayıcısı 9">
            <a:extLst>
              <a:ext uri="{FF2B5EF4-FFF2-40B4-BE49-F238E27FC236}">
                <a16:creationId xmlns:a16="http://schemas.microsoft.com/office/drawing/2014/main" id="{F501FD40-202F-3E85-8F88-C4BF97DC00D4}"/>
              </a:ext>
            </a:extLst>
          </p:cNvPr>
          <p:cNvCxnSpPr>
            <a:stCxn id="6" idx="1"/>
            <a:endCxn id="8" idx="2"/>
          </p:cNvCxnSpPr>
          <p:nvPr/>
        </p:nvCxnSpPr>
        <p:spPr>
          <a:xfrm flipH="1" flipV="1">
            <a:off x="6926432" y="2724090"/>
            <a:ext cx="930988" cy="892517"/>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 name="Düz Ok Bağlayıcısı 11">
            <a:extLst>
              <a:ext uri="{FF2B5EF4-FFF2-40B4-BE49-F238E27FC236}">
                <a16:creationId xmlns:a16="http://schemas.microsoft.com/office/drawing/2014/main" id="{06017517-C839-70EC-A20C-7C888EADD9D7}"/>
              </a:ext>
            </a:extLst>
          </p:cNvPr>
          <p:cNvCxnSpPr>
            <a:cxnSpLocks/>
            <a:stCxn id="6" idx="3"/>
            <a:endCxn id="7" idx="0"/>
          </p:cNvCxnSpPr>
          <p:nvPr/>
        </p:nvCxnSpPr>
        <p:spPr>
          <a:xfrm flipH="1">
            <a:off x="6926431" y="4586475"/>
            <a:ext cx="930989" cy="1049661"/>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 name="Düz Ok Bağlayıcısı 15">
            <a:extLst>
              <a:ext uri="{FF2B5EF4-FFF2-40B4-BE49-F238E27FC236}">
                <a16:creationId xmlns:a16="http://schemas.microsoft.com/office/drawing/2014/main" id="{EEAC620C-6D8B-9F8C-698D-D983E6BCA22B}"/>
              </a:ext>
            </a:extLst>
          </p:cNvPr>
          <p:cNvCxnSpPr>
            <a:stCxn id="6" idx="6"/>
            <a:endCxn id="5" idx="1"/>
          </p:cNvCxnSpPr>
          <p:nvPr/>
        </p:nvCxnSpPr>
        <p:spPr>
          <a:xfrm>
            <a:off x="9028154" y="4101541"/>
            <a:ext cx="293136" cy="0"/>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8" name="Bağlayıcı: Dirsek 17">
            <a:extLst>
              <a:ext uri="{FF2B5EF4-FFF2-40B4-BE49-F238E27FC236}">
                <a16:creationId xmlns:a16="http://schemas.microsoft.com/office/drawing/2014/main" id="{7D0EA584-396D-1B7D-2EFB-C7131944AF96}"/>
              </a:ext>
            </a:extLst>
          </p:cNvPr>
          <p:cNvCxnSpPr>
            <a:stCxn id="7" idx="3"/>
            <a:endCxn id="5" idx="2"/>
          </p:cNvCxnSpPr>
          <p:nvPr/>
        </p:nvCxnSpPr>
        <p:spPr>
          <a:xfrm flipV="1">
            <a:off x="7905367" y="4470100"/>
            <a:ext cx="2394860" cy="1534595"/>
          </a:xfrm>
          <a:prstGeom prst="bentConnector2">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 name="Bağlayıcı: Dirsek 19">
            <a:extLst>
              <a:ext uri="{FF2B5EF4-FFF2-40B4-BE49-F238E27FC236}">
                <a16:creationId xmlns:a16="http://schemas.microsoft.com/office/drawing/2014/main" id="{FA0FC14E-57DC-14A7-DFA7-F931C6C67347}"/>
              </a:ext>
            </a:extLst>
          </p:cNvPr>
          <p:cNvCxnSpPr>
            <a:stCxn id="8" idx="3"/>
            <a:endCxn id="5" idx="0"/>
          </p:cNvCxnSpPr>
          <p:nvPr/>
        </p:nvCxnSpPr>
        <p:spPr>
          <a:xfrm>
            <a:off x="7905368" y="2355531"/>
            <a:ext cx="2394859" cy="1377451"/>
          </a:xfrm>
          <a:prstGeom prst="bentConnector2">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2" name="Düz Ok Bağlayıcısı 21">
            <a:extLst>
              <a:ext uri="{FF2B5EF4-FFF2-40B4-BE49-F238E27FC236}">
                <a16:creationId xmlns:a16="http://schemas.microsoft.com/office/drawing/2014/main" id="{9318675C-4998-1E99-1DC0-D36EC1271B87}"/>
              </a:ext>
            </a:extLst>
          </p:cNvPr>
          <p:cNvCxnSpPr>
            <a:cxnSpLocks/>
          </p:cNvCxnSpPr>
          <p:nvPr/>
        </p:nvCxnSpPr>
        <p:spPr>
          <a:xfrm flipH="1">
            <a:off x="6882882" y="2789627"/>
            <a:ext cx="2" cy="2762309"/>
          </a:xfrm>
          <a:prstGeom prst="straightConnector1">
            <a:avLst/>
          </a:prstGeom>
          <a:ln>
            <a:solidFill>
              <a:schemeClr val="accent6">
                <a:lumMod val="5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36" name="Grup 35">
            <a:extLst>
              <a:ext uri="{FF2B5EF4-FFF2-40B4-BE49-F238E27FC236}">
                <a16:creationId xmlns:a16="http://schemas.microsoft.com/office/drawing/2014/main" id="{5F3DC078-1BE5-8C74-41AB-1283F9ADF654}"/>
              </a:ext>
            </a:extLst>
          </p:cNvPr>
          <p:cNvGrpSpPr/>
          <p:nvPr/>
        </p:nvGrpSpPr>
        <p:grpSpPr>
          <a:xfrm>
            <a:off x="7656554" y="3415741"/>
            <a:ext cx="1371600" cy="1371600"/>
            <a:chOff x="5678457" y="3033187"/>
            <a:chExt cx="1371600" cy="1371600"/>
          </a:xfrm>
        </p:grpSpPr>
        <p:sp>
          <p:nvSpPr>
            <p:cNvPr id="6" name="Oval 5">
              <a:extLst>
                <a:ext uri="{FF2B5EF4-FFF2-40B4-BE49-F238E27FC236}">
                  <a16:creationId xmlns:a16="http://schemas.microsoft.com/office/drawing/2014/main" id="{A5CBC3ED-19A6-1588-D3E1-D4391106380E}"/>
                </a:ext>
              </a:extLst>
            </p:cNvPr>
            <p:cNvSpPr/>
            <p:nvPr/>
          </p:nvSpPr>
          <p:spPr>
            <a:xfrm>
              <a:off x="5678457" y="3033187"/>
              <a:ext cx="1371600" cy="1371600"/>
            </a:xfrm>
            <a:prstGeom prst="ellipse">
              <a:avLst/>
            </a:prstGeom>
            <a:solidFill>
              <a:srgbClr val="FFC1C2"/>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1600" b="1" dirty="0">
                <a:solidFill>
                  <a:schemeClr val="tx1">
                    <a:lumMod val="75000"/>
                    <a:lumOff val="25000"/>
                  </a:schemeClr>
                </a:solidFill>
                <a:latin typeface="Abadi" panose="020B0604020202020204" pitchFamily="34" charset="0"/>
              </a:endParaRPr>
            </a:p>
          </p:txBody>
        </p:sp>
        <p:sp>
          <p:nvSpPr>
            <p:cNvPr id="29" name="Metin kutusu 28">
              <a:extLst>
                <a:ext uri="{FF2B5EF4-FFF2-40B4-BE49-F238E27FC236}">
                  <a16:creationId xmlns:a16="http://schemas.microsoft.com/office/drawing/2014/main" id="{8FA8538C-4000-C86E-535B-CD8D6AB61710}"/>
                </a:ext>
              </a:extLst>
            </p:cNvPr>
            <p:cNvSpPr txBox="1"/>
            <p:nvPr/>
          </p:nvSpPr>
          <p:spPr>
            <a:xfrm>
              <a:off x="5748689" y="3421146"/>
              <a:ext cx="1226720" cy="584775"/>
            </a:xfrm>
            <a:prstGeom prst="rect">
              <a:avLst/>
            </a:prstGeom>
            <a:noFill/>
          </p:spPr>
          <p:txBody>
            <a:bodyPr wrap="square" rtlCol="0">
              <a:spAutoFit/>
            </a:bodyPr>
            <a:lstStyle/>
            <a:p>
              <a:pPr algn="ctr"/>
              <a:r>
                <a:rPr lang="tr-TR" sz="1600" dirty="0"/>
                <a:t>Kılavuzluk ve Yönlendirme</a:t>
              </a:r>
            </a:p>
          </p:txBody>
        </p:sp>
      </p:grpSp>
      <p:sp>
        <p:nvSpPr>
          <p:cNvPr id="37" name="Rectangle: Rounded Corners 5">
            <a:extLst>
              <a:ext uri="{FF2B5EF4-FFF2-40B4-BE49-F238E27FC236}">
                <a16:creationId xmlns:a16="http://schemas.microsoft.com/office/drawing/2014/main" id="{CA738382-5592-EAAA-4FF9-B6C700146FA2}"/>
              </a:ext>
            </a:extLst>
          </p:cNvPr>
          <p:cNvSpPr/>
          <p:nvPr/>
        </p:nvSpPr>
        <p:spPr>
          <a:xfrm>
            <a:off x="352424" y="407192"/>
            <a:ext cx="7329550"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sağlık sisteminin işlevleri</a:t>
            </a:r>
            <a:endParaRPr lang="en-US" sz="2400" b="1" dirty="0">
              <a:solidFill>
                <a:schemeClr val="bg1"/>
              </a:solidFill>
              <a:latin typeface="+mj-lt"/>
            </a:endParaRPr>
          </a:p>
        </p:txBody>
      </p:sp>
      <p:sp>
        <p:nvSpPr>
          <p:cNvPr id="38" name="Oval 37">
            <a:extLst>
              <a:ext uri="{FF2B5EF4-FFF2-40B4-BE49-F238E27FC236}">
                <a16:creationId xmlns:a16="http://schemas.microsoft.com/office/drawing/2014/main" id="{1DF6FBFB-6236-A7F9-61BA-E5979B322A1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9" name="Straight Connector 7">
            <a:extLst>
              <a:ext uri="{FF2B5EF4-FFF2-40B4-BE49-F238E27FC236}">
                <a16:creationId xmlns:a16="http://schemas.microsoft.com/office/drawing/2014/main" id="{2344DC52-0A8F-659E-13AB-C7E1E047DC32}"/>
              </a:ext>
            </a:extLst>
          </p:cNvPr>
          <p:cNvCxnSpPr>
            <a:stCxn id="37" idx="3"/>
          </p:cNvCxnSpPr>
          <p:nvPr/>
        </p:nvCxnSpPr>
        <p:spPr>
          <a:xfrm flipV="1">
            <a:off x="7681974" y="723901"/>
            <a:ext cx="4510026"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730202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1604</Words>
  <Application>Microsoft Office PowerPoint</Application>
  <PresentationFormat>Geniş ekran</PresentationFormat>
  <Paragraphs>407</Paragraphs>
  <Slides>25</Slides>
  <Notes>2</Notes>
  <HiddenSlides>0</HiddenSlides>
  <MMClips>0</MMClips>
  <ScaleCrop>false</ScaleCrop>
  <HeadingPairs>
    <vt:vector size="6" baseType="variant">
      <vt:variant>
        <vt:lpstr>Kullanılan Yazı Tipleri</vt:lpstr>
      </vt:variant>
      <vt:variant>
        <vt:i4>10</vt:i4>
      </vt:variant>
      <vt:variant>
        <vt:lpstr>Tema</vt:lpstr>
      </vt:variant>
      <vt:variant>
        <vt:i4>1</vt:i4>
      </vt:variant>
      <vt:variant>
        <vt:lpstr>Slayt Başlıkları</vt:lpstr>
      </vt:variant>
      <vt:variant>
        <vt:i4>25</vt:i4>
      </vt:variant>
    </vt:vector>
  </HeadingPairs>
  <TitlesOfParts>
    <vt:vector size="36" baseType="lpstr">
      <vt:lpstr>Abadi</vt:lpstr>
      <vt:lpstr>Amasis MT Pro Black</vt:lpstr>
      <vt:lpstr>Arial</vt:lpstr>
      <vt:lpstr>Arial Black</vt:lpstr>
      <vt:lpstr>Calibri</vt:lpstr>
      <vt:lpstr>Calibri Light</vt:lpstr>
      <vt:lpstr>Courier New</vt:lpstr>
      <vt:lpstr>Rockwell Nova Extra Bold</vt:lpstr>
      <vt:lpstr>Symbol</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sahin kavuncubasi</dc:creator>
  <cp:lastModifiedBy>sahin kavuncubasi</cp:lastModifiedBy>
  <cp:revision>6</cp:revision>
  <dcterms:created xsi:type="dcterms:W3CDTF">2022-09-01T13:28:37Z</dcterms:created>
  <dcterms:modified xsi:type="dcterms:W3CDTF">2022-09-16T13:53:28Z</dcterms:modified>
</cp:coreProperties>
</file>